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397" r:id="rId2"/>
    <p:sldId id="399" r:id="rId3"/>
    <p:sldId id="398" r:id="rId4"/>
    <p:sldId id="400" r:id="rId5"/>
    <p:sldId id="401" r:id="rId6"/>
    <p:sldId id="402" r:id="rId7"/>
    <p:sldId id="403" r:id="rId8"/>
    <p:sldId id="404" r:id="rId9"/>
    <p:sldId id="405" r:id="rId10"/>
    <p:sldId id="406" r:id="rId11"/>
    <p:sldId id="407" r:id="rId12"/>
    <p:sldId id="478" r:id="rId13"/>
    <p:sldId id="483" r:id="rId14"/>
    <p:sldId id="484" r:id="rId15"/>
    <p:sldId id="485" r:id="rId16"/>
    <p:sldId id="486" r:id="rId17"/>
    <p:sldId id="488" r:id="rId18"/>
    <p:sldId id="487" r:id="rId19"/>
    <p:sldId id="489" r:id="rId20"/>
    <p:sldId id="490" r:id="rId21"/>
    <p:sldId id="491" r:id="rId22"/>
    <p:sldId id="492" r:id="rId23"/>
    <p:sldId id="493" r:id="rId24"/>
    <p:sldId id="494" r:id="rId25"/>
    <p:sldId id="495" r:id="rId26"/>
    <p:sldId id="496" r:id="rId27"/>
    <p:sldId id="497" r:id="rId28"/>
    <p:sldId id="498" r:id="rId29"/>
    <p:sldId id="499" r:id="rId30"/>
  </p:sldIdLst>
  <p:sldSz cx="12192000" cy="6858000"/>
  <p:notesSz cx="6858000" cy="9144000"/>
  <p:defaultText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p:restoredTop sz="94727"/>
  </p:normalViewPr>
  <p:slideViewPr>
    <p:cSldViewPr snapToGrid="0">
      <p:cViewPr varScale="1">
        <p:scale>
          <a:sx n="87" d="100"/>
          <a:sy n="87" d="100"/>
        </p:scale>
        <p:origin x="12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F9129-E610-B148-A333-4AF165CBF1D2}" type="datetimeFigureOut">
              <a:rPr lang="en-IL" smtClean="0"/>
              <a:t>17/02/2024</a:t>
            </a:fld>
            <a:endParaRPr lang="en-I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9E2A49-BF37-204A-92E4-84E020B1FEEC}" type="slidenum">
              <a:rPr lang="en-IL" smtClean="0"/>
              <a:t>‹#›</a:t>
            </a:fld>
            <a:endParaRPr lang="en-IL"/>
          </a:p>
        </p:txBody>
      </p:sp>
    </p:spTree>
    <p:extLst>
      <p:ext uri="{BB962C8B-B14F-4D97-AF65-F5344CB8AC3E}">
        <p14:creationId xmlns:p14="http://schemas.microsoft.com/office/powerpoint/2010/main" val="2929483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a:t>
            </a:fld>
            <a:endParaRPr lang="en-IL"/>
          </a:p>
        </p:txBody>
      </p:sp>
    </p:spTree>
    <p:extLst>
      <p:ext uri="{BB962C8B-B14F-4D97-AF65-F5344CB8AC3E}">
        <p14:creationId xmlns:p14="http://schemas.microsoft.com/office/powerpoint/2010/main" val="1826439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10</a:t>
            </a:fld>
            <a:endParaRPr lang="en-IL"/>
          </a:p>
        </p:txBody>
      </p:sp>
    </p:spTree>
    <p:extLst>
      <p:ext uri="{BB962C8B-B14F-4D97-AF65-F5344CB8AC3E}">
        <p14:creationId xmlns:p14="http://schemas.microsoft.com/office/powerpoint/2010/main" val="968401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11</a:t>
            </a:fld>
            <a:endParaRPr lang="en-IL"/>
          </a:p>
        </p:txBody>
      </p:sp>
    </p:spTree>
    <p:extLst>
      <p:ext uri="{BB962C8B-B14F-4D97-AF65-F5344CB8AC3E}">
        <p14:creationId xmlns:p14="http://schemas.microsoft.com/office/powerpoint/2010/main" val="17719910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12</a:t>
            </a:fld>
            <a:endParaRPr lang="en-IL"/>
          </a:p>
        </p:txBody>
      </p:sp>
    </p:spTree>
    <p:extLst>
      <p:ext uri="{BB962C8B-B14F-4D97-AF65-F5344CB8AC3E}">
        <p14:creationId xmlns:p14="http://schemas.microsoft.com/office/powerpoint/2010/main" val="10146362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13</a:t>
            </a:fld>
            <a:endParaRPr lang="en-IL"/>
          </a:p>
        </p:txBody>
      </p:sp>
    </p:spTree>
    <p:extLst>
      <p:ext uri="{BB962C8B-B14F-4D97-AF65-F5344CB8AC3E}">
        <p14:creationId xmlns:p14="http://schemas.microsoft.com/office/powerpoint/2010/main" val="22995850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14</a:t>
            </a:fld>
            <a:endParaRPr lang="en-IL"/>
          </a:p>
        </p:txBody>
      </p:sp>
    </p:spTree>
    <p:extLst>
      <p:ext uri="{BB962C8B-B14F-4D97-AF65-F5344CB8AC3E}">
        <p14:creationId xmlns:p14="http://schemas.microsoft.com/office/powerpoint/2010/main" val="14654822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15</a:t>
            </a:fld>
            <a:endParaRPr lang="en-IL"/>
          </a:p>
        </p:txBody>
      </p:sp>
    </p:spTree>
    <p:extLst>
      <p:ext uri="{BB962C8B-B14F-4D97-AF65-F5344CB8AC3E}">
        <p14:creationId xmlns:p14="http://schemas.microsoft.com/office/powerpoint/2010/main" val="3142839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16</a:t>
            </a:fld>
            <a:endParaRPr lang="en-IL"/>
          </a:p>
        </p:txBody>
      </p:sp>
    </p:spTree>
    <p:extLst>
      <p:ext uri="{BB962C8B-B14F-4D97-AF65-F5344CB8AC3E}">
        <p14:creationId xmlns:p14="http://schemas.microsoft.com/office/powerpoint/2010/main" val="17238062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17</a:t>
            </a:fld>
            <a:endParaRPr lang="en-IL"/>
          </a:p>
        </p:txBody>
      </p:sp>
    </p:spTree>
    <p:extLst>
      <p:ext uri="{BB962C8B-B14F-4D97-AF65-F5344CB8AC3E}">
        <p14:creationId xmlns:p14="http://schemas.microsoft.com/office/powerpoint/2010/main" val="3868846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18</a:t>
            </a:fld>
            <a:endParaRPr lang="en-IL"/>
          </a:p>
        </p:txBody>
      </p:sp>
    </p:spTree>
    <p:extLst>
      <p:ext uri="{BB962C8B-B14F-4D97-AF65-F5344CB8AC3E}">
        <p14:creationId xmlns:p14="http://schemas.microsoft.com/office/powerpoint/2010/main" val="30757267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19</a:t>
            </a:fld>
            <a:endParaRPr lang="en-IL"/>
          </a:p>
        </p:txBody>
      </p:sp>
    </p:spTree>
    <p:extLst>
      <p:ext uri="{BB962C8B-B14F-4D97-AF65-F5344CB8AC3E}">
        <p14:creationId xmlns:p14="http://schemas.microsoft.com/office/powerpoint/2010/main" val="174485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a:t>
            </a:fld>
            <a:endParaRPr lang="en-IL"/>
          </a:p>
        </p:txBody>
      </p:sp>
    </p:spTree>
    <p:extLst>
      <p:ext uri="{BB962C8B-B14F-4D97-AF65-F5344CB8AC3E}">
        <p14:creationId xmlns:p14="http://schemas.microsoft.com/office/powerpoint/2010/main" val="21131951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20</a:t>
            </a:fld>
            <a:endParaRPr lang="en-IL"/>
          </a:p>
        </p:txBody>
      </p:sp>
    </p:spTree>
    <p:extLst>
      <p:ext uri="{BB962C8B-B14F-4D97-AF65-F5344CB8AC3E}">
        <p14:creationId xmlns:p14="http://schemas.microsoft.com/office/powerpoint/2010/main" val="24053972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21</a:t>
            </a:fld>
            <a:endParaRPr lang="en-IL"/>
          </a:p>
        </p:txBody>
      </p:sp>
    </p:spTree>
    <p:extLst>
      <p:ext uri="{BB962C8B-B14F-4D97-AF65-F5344CB8AC3E}">
        <p14:creationId xmlns:p14="http://schemas.microsoft.com/office/powerpoint/2010/main" val="4570750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22</a:t>
            </a:fld>
            <a:endParaRPr lang="en-IL"/>
          </a:p>
        </p:txBody>
      </p:sp>
    </p:spTree>
    <p:extLst>
      <p:ext uri="{BB962C8B-B14F-4D97-AF65-F5344CB8AC3E}">
        <p14:creationId xmlns:p14="http://schemas.microsoft.com/office/powerpoint/2010/main" val="20650302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23</a:t>
            </a:fld>
            <a:endParaRPr lang="en-IL"/>
          </a:p>
        </p:txBody>
      </p:sp>
    </p:spTree>
    <p:extLst>
      <p:ext uri="{BB962C8B-B14F-4D97-AF65-F5344CB8AC3E}">
        <p14:creationId xmlns:p14="http://schemas.microsoft.com/office/powerpoint/2010/main" val="2951983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24</a:t>
            </a:fld>
            <a:endParaRPr lang="en-IL"/>
          </a:p>
        </p:txBody>
      </p:sp>
    </p:spTree>
    <p:extLst>
      <p:ext uri="{BB962C8B-B14F-4D97-AF65-F5344CB8AC3E}">
        <p14:creationId xmlns:p14="http://schemas.microsoft.com/office/powerpoint/2010/main" val="17635869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25</a:t>
            </a:fld>
            <a:endParaRPr lang="en-IL"/>
          </a:p>
        </p:txBody>
      </p:sp>
    </p:spTree>
    <p:extLst>
      <p:ext uri="{BB962C8B-B14F-4D97-AF65-F5344CB8AC3E}">
        <p14:creationId xmlns:p14="http://schemas.microsoft.com/office/powerpoint/2010/main" val="8423255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26</a:t>
            </a:fld>
            <a:endParaRPr lang="en-IL"/>
          </a:p>
        </p:txBody>
      </p:sp>
    </p:spTree>
    <p:extLst>
      <p:ext uri="{BB962C8B-B14F-4D97-AF65-F5344CB8AC3E}">
        <p14:creationId xmlns:p14="http://schemas.microsoft.com/office/powerpoint/2010/main" val="6470854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27</a:t>
            </a:fld>
            <a:endParaRPr lang="en-IL"/>
          </a:p>
        </p:txBody>
      </p:sp>
    </p:spTree>
    <p:extLst>
      <p:ext uri="{BB962C8B-B14F-4D97-AF65-F5344CB8AC3E}">
        <p14:creationId xmlns:p14="http://schemas.microsoft.com/office/powerpoint/2010/main" val="23055654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28</a:t>
            </a:fld>
            <a:endParaRPr lang="en-IL"/>
          </a:p>
        </p:txBody>
      </p:sp>
    </p:spTree>
    <p:extLst>
      <p:ext uri="{BB962C8B-B14F-4D97-AF65-F5344CB8AC3E}">
        <p14:creationId xmlns:p14="http://schemas.microsoft.com/office/powerpoint/2010/main" val="17672656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29</a:t>
            </a:fld>
            <a:endParaRPr lang="en-IL"/>
          </a:p>
        </p:txBody>
      </p:sp>
    </p:spTree>
    <p:extLst>
      <p:ext uri="{BB962C8B-B14F-4D97-AF65-F5344CB8AC3E}">
        <p14:creationId xmlns:p14="http://schemas.microsoft.com/office/powerpoint/2010/main" val="200708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a:t>
            </a:fld>
            <a:endParaRPr lang="en-IL"/>
          </a:p>
        </p:txBody>
      </p:sp>
    </p:spTree>
    <p:extLst>
      <p:ext uri="{BB962C8B-B14F-4D97-AF65-F5344CB8AC3E}">
        <p14:creationId xmlns:p14="http://schemas.microsoft.com/office/powerpoint/2010/main" val="1822515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a:t>
            </a:fld>
            <a:endParaRPr lang="en-IL"/>
          </a:p>
        </p:txBody>
      </p:sp>
    </p:spTree>
    <p:extLst>
      <p:ext uri="{BB962C8B-B14F-4D97-AF65-F5344CB8AC3E}">
        <p14:creationId xmlns:p14="http://schemas.microsoft.com/office/powerpoint/2010/main" val="4271896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a:t>
            </a:fld>
            <a:endParaRPr lang="en-IL"/>
          </a:p>
        </p:txBody>
      </p:sp>
    </p:spTree>
    <p:extLst>
      <p:ext uri="{BB962C8B-B14F-4D97-AF65-F5344CB8AC3E}">
        <p14:creationId xmlns:p14="http://schemas.microsoft.com/office/powerpoint/2010/main" val="2401342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a:t>
            </a:fld>
            <a:endParaRPr lang="en-IL"/>
          </a:p>
        </p:txBody>
      </p:sp>
    </p:spTree>
    <p:extLst>
      <p:ext uri="{BB962C8B-B14F-4D97-AF65-F5344CB8AC3E}">
        <p14:creationId xmlns:p14="http://schemas.microsoft.com/office/powerpoint/2010/main" val="2052752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a:t>
            </a:fld>
            <a:endParaRPr lang="en-IL"/>
          </a:p>
        </p:txBody>
      </p:sp>
    </p:spTree>
    <p:extLst>
      <p:ext uri="{BB962C8B-B14F-4D97-AF65-F5344CB8AC3E}">
        <p14:creationId xmlns:p14="http://schemas.microsoft.com/office/powerpoint/2010/main" val="3407934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a:t>
            </a:fld>
            <a:endParaRPr lang="en-IL"/>
          </a:p>
        </p:txBody>
      </p:sp>
    </p:spTree>
    <p:extLst>
      <p:ext uri="{BB962C8B-B14F-4D97-AF65-F5344CB8AC3E}">
        <p14:creationId xmlns:p14="http://schemas.microsoft.com/office/powerpoint/2010/main" val="1691745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9</a:t>
            </a:fld>
            <a:endParaRPr lang="en-IL"/>
          </a:p>
        </p:txBody>
      </p:sp>
    </p:spTree>
    <p:extLst>
      <p:ext uri="{BB962C8B-B14F-4D97-AF65-F5344CB8AC3E}">
        <p14:creationId xmlns:p14="http://schemas.microsoft.com/office/powerpoint/2010/main" val="2398988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13D40-1F9A-DCD0-B77A-C74ED5E51C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L"/>
          </a:p>
        </p:txBody>
      </p:sp>
      <p:sp>
        <p:nvSpPr>
          <p:cNvPr id="3" name="Subtitle 2">
            <a:extLst>
              <a:ext uri="{FF2B5EF4-FFF2-40B4-BE49-F238E27FC236}">
                <a16:creationId xmlns:a16="http://schemas.microsoft.com/office/drawing/2014/main" id="{3C45DBB5-8F41-B399-4E9B-A8F6ABD45A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L"/>
          </a:p>
        </p:txBody>
      </p:sp>
      <p:sp>
        <p:nvSpPr>
          <p:cNvPr id="4" name="Date Placeholder 3">
            <a:extLst>
              <a:ext uri="{FF2B5EF4-FFF2-40B4-BE49-F238E27FC236}">
                <a16:creationId xmlns:a16="http://schemas.microsoft.com/office/drawing/2014/main" id="{512D5F8E-4B50-1EC2-2A8A-2D361C077120}"/>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5" name="Footer Placeholder 4">
            <a:extLst>
              <a:ext uri="{FF2B5EF4-FFF2-40B4-BE49-F238E27FC236}">
                <a16:creationId xmlns:a16="http://schemas.microsoft.com/office/drawing/2014/main" id="{92CD985B-8562-EAD7-CDBE-DF38B6836401}"/>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F649552F-B505-2FD7-5232-059F22D07B19}"/>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4235905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DD255-7C95-7C47-7E40-BA9ECAA0F214}"/>
              </a:ext>
            </a:extLst>
          </p:cNvPr>
          <p:cNvSpPr>
            <a:spLocks noGrp="1"/>
          </p:cNvSpPr>
          <p:nvPr>
            <p:ph type="title"/>
          </p:nvPr>
        </p:nvSpPr>
        <p:spPr/>
        <p:txBody>
          <a:bodyPr/>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8D9C59E6-CDE0-6DC3-2E02-1591DB2C6F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38BF93A2-379F-DA9D-A67A-91AC5C4E146C}"/>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5" name="Footer Placeholder 4">
            <a:extLst>
              <a:ext uri="{FF2B5EF4-FFF2-40B4-BE49-F238E27FC236}">
                <a16:creationId xmlns:a16="http://schemas.microsoft.com/office/drawing/2014/main" id="{812C64EF-A239-1AA3-E4E6-DEE8B76768BF}"/>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F827A6CC-EC31-865D-9973-4D3C9C924701}"/>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3928352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F2E623-F9F9-78DA-15FB-D5D8780AF6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3074A65A-7EF7-A3F4-301E-063291D220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A61E2ED5-4F89-9C19-4F28-A2F45AE52370}"/>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5" name="Footer Placeholder 4">
            <a:extLst>
              <a:ext uri="{FF2B5EF4-FFF2-40B4-BE49-F238E27FC236}">
                <a16:creationId xmlns:a16="http://schemas.microsoft.com/office/drawing/2014/main" id="{E6EFCBF2-3FC9-6989-0234-850596424F6A}"/>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79BB5D19-489A-DE6D-72EC-DA8D5B54AEBE}"/>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1908559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B531E-605F-C84D-D19F-B19E0B99F4B3}"/>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19D7A4F8-2852-7BD8-5DBB-2496D61E43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979DA565-3D27-1ABF-5904-861DA24665DA}"/>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5" name="Footer Placeholder 4">
            <a:extLst>
              <a:ext uri="{FF2B5EF4-FFF2-40B4-BE49-F238E27FC236}">
                <a16:creationId xmlns:a16="http://schemas.microsoft.com/office/drawing/2014/main" id="{298B7DF4-F96B-9A7D-5D30-B1AD2C2F5917}"/>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5A0C7802-CEB5-FDE2-F8EA-56FBEA07297F}"/>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1888803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71197-FED1-5E15-3C6E-AE1B6E6FCC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L"/>
          </a:p>
        </p:txBody>
      </p:sp>
      <p:sp>
        <p:nvSpPr>
          <p:cNvPr id="3" name="Text Placeholder 2">
            <a:extLst>
              <a:ext uri="{FF2B5EF4-FFF2-40B4-BE49-F238E27FC236}">
                <a16:creationId xmlns:a16="http://schemas.microsoft.com/office/drawing/2014/main" id="{706CC639-662B-0DAF-4953-C74298713F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490B9B-2B54-A79A-9753-BC80AF1E28A3}"/>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5" name="Footer Placeholder 4">
            <a:extLst>
              <a:ext uri="{FF2B5EF4-FFF2-40B4-BE49-F238E27FC236}">
                <a16:creationId xmlns:a16="http://schemas.microsoft.com/office/drawing/2014/main" id="{24CB3781-EEFA-C163-462A-A9D5072ACD5A}"/>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1CDE8906-13A6-AEED-DBE0-7A4E5421DE8E}"/>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166248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EA585-A2DD-E341-803A-9DDF8893E84C}"/>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43732305-CF72-0786-08FC-B04D50CAC8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Content Placeholder 3">
            <a:extLst>
              <a:ext uri="{FF2B5EF4-FFF2-40B4-BE49-F238E27FC236}">
                <a16:creationId xmlns:a16="http://schemas.microsoft.com/office/drawing/2014/main" id="{396C1AAD-9AA7-36E8-F2E2-A12CE744FF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Date Placeholder 4">
            <a:extLst>
              <a:ext uri="{FF2B5EF4-FFF2-40B4-BE49-F238E27FC236}">
                <a16:creationId xmlns:a16="http://schemas.microsoft.com/office/drawing/2014/main" id="{7E9CF5A6-987E-4CB5-B92B-8B670F94C4D2}"/>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6" name="Footer Placeholder 5">
            <a:extLst>
              <a:ext uri="{FF2B5EF4-FFF2-40B4-BE49-F238E27FC236}">
                <a16:creationId xmlns:a16="http://schemas.microsoft.com/office/drawing/2014/main" id="{4100D8E6-7B48-1FB0-DBC3-3996320D3A90}"/>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13AA0A0D-1AAC-85C7-6A7A-02B154B86530}"/>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241074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7220-49D0-27FE-5A4C-6561FEBFBDA7}"/>
              </a:ext>
            </a:extLst>
          </p:cNvPr>
          <p:cNvSpPr>
            <a:spLocks noGrp="1"/>
          </p:cNvSpPr>
          <p:nvPr>
            <p:ph type="title"/>
          </p:nvPr>
        </p:nvSpPr>
        <p:spPr>
          <a:xfrm>
            <a:off x="839788" y="365125"/>
            <a:ext cx="10515600" cy="1325563"/>
          </a:xfrm>
        </p:spPr>
        <p:txBody>
          <a:bodyPr/>
          <a:lstStyle/>
          <a:p>
            <a:r>
              <a:rPr lang="en-US"/>
              <a:t>Click to edit Master title style</a:t>
            </a:r>
            <a:endParaRPr lang="en-IL"/>
          </a:p>
        </p:txBody>
      </p:sp>
      <p:sp>
        <p:nvSpPr>
          <p:cNvPr id="3" name="Text Placeholder 2">
            <a:extLst>
              <a:ext uri="{FF2B5EF4-FFF2-40B4-BE49-F238E27FC236}">
                <a16:creationId xmlns:a16="http://schemas.microsoft.com/office/drawing/2014/main" id="{A999170E-9391-79EB-AD3A-3022D9FA7A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AE7563-275F-0A8A-F359-7BD66990B9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Text Placeholder 4">
            <a:extLst>
              <a:ext uri="{FF2B5EF4-FFF2-40B4-BE49-F238E27FC236}">
                <a16:creationId xmlns:a16="http://schemas.microsoft.com/office/drawing/2014/main" id="{F8803323-BE10-4980-D801-58678B7F0D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AA7960-CC27-6FC4-C494-214A80F6E7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7" name="Date Placeholder 6">
            <a:extLst>
              <a:ext uri="{FF2B5EF4-FFF2-40B4-BE49-F238E27FC236}">
                <a16:creationId xmlns:a16="http://schemas.microsoft.com/office/drawing/2014/main" id="{9B95780F-B8A5-2F50-1777-56DB913BBF20}"/>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8" name="Footer Placeholder 7">
            <a:extLst>
              <a:ext uri="{FF2B5EF4-FFF2-40B4-BE49-F238E27FC236}">
                <a16:creationId xmlns:a16="http://schemas.microsoft.com/office/drawing/2014/main" id="{37CC2BB6-EA41-A709-F96E-D1838F4F5F71}"/>
              </a:ext>
            </a:extLst>
          </p:cNvPr>
          <p:cNvSpPr>
            <a:spLocks noGrp="1"/>
          </p:cNvSpPr>
          <p:nvPr>
            <p:ph type="ftr" sz="quarter" idx="11"/>
          </p:nvPr>
        </p:nvSpPr>
        <p:spPr/>
        <p:txBody>
          <a:bodyPr/>
          <a:lstStyle/>
          <a:p>
            <a:endParaRPr lang="en-IL"/>
          </a:p>
        </p:txBody>
      </p:sp>
      <p:sp>
        <p:nvSpPr>
          <p:cNvPr id="9" name="Slide Number Placeholder 8">
            <a:extLst>
              <a:ext uri="{FF2B5EF4-FFF2-40B4-BE49-F238E27FC236}">
                <a16:creationId xmlns:a16="http://schemas.microsoft.com/office/drawing/2014/main" id="{F00A5333-D4D9-3AC0-6887-7B8535689C28}"/>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1792239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4249A-7F03-D482-1215-ADE0B5BF4942}"/>
              </a:ext>
            </a:extLst>
          </p:cNvPr>
          <p:cNvSpPr>
            <a:spLocks noGrp="1"/>
          </p:cNvSpPr>
          <p:nvPr>
            <p:ph type="title"/>
          </p:nvPr>
        </p:nvSpPr>
        <p:spPr/>
        <p:txBody>
          <a:bodyPr/>
          <a:lstStyle/>
          <a:p>
            <a:r>
              <a:rPr lang="en-US"/>
              <a:t>Click to edit Master title style</a:t>
            </a:r>
            <a:endParaRPr lang="en-IL"/>
          </a:p>
        </p:txBody>
      </p:sp>
      <p:sp>
        <p:nvSpPr>
          <p:cNvPr id="3" name="Date Placeholder 2">
            <a:extLst>
              <a:ext uri="{FF2B5EF4-FFF2-40B4-BE49-F238E27FC236}">
                <a16:creationId xmlns:a16="http://schemas.microsoft.com/office/drawing/2014/main" id="{99D94047-09E3-CB43-E7EB-341D4A2D680A}"/>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4" name="Footer Placeholder 3">
            <a:extLst>
              <a:ext uri="{FF2B5EF4-FFF2-40B4-BE49-F238E27FC236}">
                <a16:creationId xmlns:a16="http://schemas.microsoft.com/office/drawing/2014/main" id="{EF39E0AC-BA29-6137-FE11-AC5CD8C7463F}"/>
              </a:ext>
            </a:extLst>
          </p:cNvPr>
          <p:cNvSpPr>
            <a:spLocks noGrp="1"/>
          </p:cNvSpPr>
          <p:nvPr>
            <p:ph type="ftr" sz="quarter" idx="11"/>
          </p:nvPr>
        </p:nvSpPr>
        <p:spPr/>
        <p:txBody>
          <a:bodyPr/>
          <a:lstStyle/>
          <a:p>
            <a:endParaRPr lang="en-IL"/>
          </a:p>
        </p:txBody>
      </p:sp>
      <p:sp>
        <p:nvSpPr>
          <p:cNvPr id="5" name="Slide Number Placeholder 4">
            <a:extLst>
              <a:ext uri="{FF2B5EF4-FFF2-40B4-BE49-F238E27FC236}">
                <a16:creationId xmlns:a16="http://schemas.microsoft.com/office/drawing/2014/main" id="{B7782963-C0C6-4F06-C64F-3F808B2D669F}"/>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3003586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48D654-B447-A0D2-4F63-54CC2841C763}"/>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3" name="Footer Placeholder 2">
            <a:extLst>
              <a:ext uri="{FF2B5EF4-FFF2-40B4-BE49-F238E27FC236}">
                <a16:creationId xmlns:a16="http://schemas.microsoft.com/office/drawing/2014/main" id="{0FF4D5D5-E4B8-3EE8-3BAA-CCC803265C16}"/>
              </a:ext>
            </a:extLst>
          </p:cNvPr>
          <p:cNvSpPr>
            <a:spLocks noGrp="1"/>
          </p:cNvSpPr>
          <p:nvPr>
            <p:ph type="ftr" sz="quarter" idx="11"/>
          </p:nvPr>
        </p:nvSpPr>
        <p:spPr/>
        <p:txBody>
          <a:bodyPr/>
          <a:lstStyle/>
          <a:p>
            <a:endParaRPr lang="en-IL"/>
          </a:p>
        </p:txBody>
      </p:sp>
      <p:sp>
        <p:nvSpPr>
          <p:cNvPr id="4" name="Slide Number Placeholder 3">
            <a:extLst>
              <a:ext uri="{FF2B5EF4-FFF2-40B4-BE49-F238E27FC236}">
                <a16:creationId xmlns:a16="http://schemas.microsoft.com/office/drawing/2014/main" id="{3678CD32-1A45-632F-D177-5BA2ABA7E049}"/>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390875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B371E-7155-F08B-BA48-47334BE594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Content Placeholder 2">
            <a:extLst>
              <a:ext uri="{FF2B5EF4-FFF2-40B4-BE49-F238E27FC236}">
                <a16:creationId xmlns:a16="http://schemas.microsoft.com/office/drawing/2014/main" id="{D954677E-3108-E795-1282-AEE23E26DB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Text Placeholder 3">
            <a:extLst>
              <a:ext uri="{FF2B5EF4-FFF2-40B4-BE49-F238E27FC236}">
                <a16:creationId xmlns:a16="http://schemas.microsoft.com/office/drawing/2014/main" id="{F15DDD34-A85B-62EB-5A6D-2DCD78A0A5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127C4A-FF8E-0DB2-2A1F-AD251E25C45E}"/>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6" name="Footer Placeholder 5">
            <a:extLst>
              <a:ext uri="{FF2B5EF4-FFF2-40B4-BE49-F238E27FC236}">
                <a16:creationId xmlns:a16="http://schemas.microsoft.com/office/drawing/2014/main" id="{DD61EE35-CF9B-A677-7618-815EDD24D799}"/>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C9CF1CD1-35A6-523F-66E1-F29655D91C97}"/>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329523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F4E2B-823E-5A4B-81FB-FD6AACD382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Picture Placeholder 2">
            <a:extLst>
              <a:ext uri="{FF2B5EF4-FFF2-40B4-BE49-F238E27FC236}">
                <a16:creationId xmlns:a16="http://schemas.microsoft.com/office/drawing/2014/main" id="{EBE31B7B-91CB-8DA3-AA5A-97192107CE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L"/>
          </a:p>
        </p:txBody>
      </p:sp>
      <p:sp>
        <p:nvSpPr>
          <p:cNvPr id="4" name="Text Placeholder 3">
            <a:extLst>
              <a:ext uri="{FF2B5EF4-FFF2-40B4-BE49-F238E27FC236}">
                <a16:creationId xmlns:a16="http://schemas.microsoft.com/office/drawing/2014/main" id="{F42E7222-4AB4-12B7-79E4-43AE5195A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21D514-0891-83A4-493E-0D0864F973DE}"/>
              </a:ext>
            </a:extLst>
          </p:cNvPr>
          <p:cNvSpPr>
            <a:spLocks noGrp="1"/>
          </p:cNvSpPr>
          <p:nvPr>
            <p:ph type="dt" sz="half" idx="10"/>
          </p:nvPr>
        </p:nvSpPr>
        <p:spPr/>
        <p:txBody>
          <a:bodyPr/>
          <a:lstStyle/>
          <a:p>
            <a:fld id="{6204BE8D-AF6D-8A4B-9592-5CD6A20B9FB9}" type="datetimeFigureOut">
              <a:rPr lang="en-IL" smtClean="0"/>
              <a:t>17/02/2024</a:t>
            </a:fld>
            <a:endParaRPr lang="en-IL"/>
          </a:p>
        </p:txBody>
      </p:sp>
      <p:sp>
        <p:nvSpPr>
          <p:cNvPr id="6" name="Footer Placeholder 5">
            <a:extLst>
              <a:ext uri="{FF2B5EF4-FFF2-40B4-BE49-F238E27FC236}">
                <a16:creationId xmlns:a16="http://schemas.microsoft.com/office/drawing/2014/main" id="{3EF73335-69F8-D66E-60A7-C932DB6CEC13}"/>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7478B322-DFDD-192C-8CB7-7B16A07429E8}"/>
              </a:ext>
            </a:extLst>
          </p:cNvPr>
          <p:cNvSpPr>
            <a:spLocks noGrp="1"/>
          </p:cNvSpPr>
          <p:nvPr>
            <p:ph type="sldNum" sz="quarter" idx="12"/>
          </p:nvPr>
        </p:nvSpPr>
        <p:spPr/>
        <p:txBody>
          <a:bodyPr/>
          <a:lstStyle/>
          <a:p>
            <a:fld id="{98A8A2D6-C020-704C-837B-D046FAF58C73}" type="slidenum">
              <a:rPr lang="en-IL" smtClean="0"/>
              <a:t>‹#›</a:t>
            </a:fld>
            <a:endParaRPr lang="en-IL"/>
          </a:p>
        </p:txBody>
      </p:sp>
    </p:spTree>
    <p:extLst>
      <p:ext uri="{BB962C8B-B14F-4D97-AF65-F5344CB8AC3E}">
        <p14:creationId xmlns:p14="http://schemas.microsoft.com/office/powerpoint/2010/main" val="91439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6F4B99-4893-5AEB-FADF-C59356CB9D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L"/>
          </a:p>
        </p:txBody>
      </p:sp>
      <p:sp>
        <p:nvSpPr>
          <p:cNvPr id="3" name="Text Placeholder 2">
            <a:extLst>
              <a:ext uri="{FF2B5EF4-FFF2-40B4-BE49-F238E27FC236}">
                <a16:creationId xmlns:a16="http://schemas.microsoft.com/office/drawing/2014/main" id="{9B28A69C-5918-1C85-CB8F-0EB9F3A33C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404D4874-EB87-DC11-47D6-AE2BDF6A74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04BE8D-AF6D-8A4B-9592-5CD6A20B9FB9}" type="datetimeFigureOut">
              <a:rPr lang="en-IL" smtClean="0"/>
              <a:t>17/02/2024</a:t>
            </a:fld>
            <a:endParaRPr lang="en-IL"/>
          </a:p>
        </p:txBody>
      </p:sp>
      <p:sp>
        <p:nvSpPr>
          <p:cNvPr id="5" name="Footer Placeholder 4">
            <a:extLst>
              <a:ext uri="{FF2B5EF4-FFF2-40B4-BE49-F238E27FC236}">
                <a16:creationId xmlns:a16="http://schemas.microsoft.com/office/drawing/2014/main" id="{3846F39A-152D-CB65-6EBC-02B12DA24B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L"/>
          </a:p>
        </p:txBody>
      </p:sp>
      <p:sp>
        <p:nvSpPr>
          <p:cNvPr id="6" name="Slide Number Placeholder 5">
            <a:extLst>
              <a:ext uri="{FF2B5EF4-FFF2-40B4-BE49-F238E27FC236}">
                <a16:creationId xmlns:a16="http://schemas.microsoft.com/office/drawing/2014/main" id="{09CCFEC1-2871-2166-82A1-FCF3F5809D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A8A2D6-C020-704C-837B-D046FAF58C73}" type="slidenum">
              <a:rPr lang="en-IL" smtClean="0"/>
              <a:t>‹#›</a:t>
            </a:fld>
            <a:endParaRPr lang="en-IL"/>
          </a:p>
        </p:txBody>
      </p:sp>
    </p:spTree>
    <p:extLst>
      <p:ext uri="{BB962C8B-B14F-4D97-AF65-F5344CB8AC3E}">
        <p14:creationId xmlns:p14="http://schemas.microsoft.com/office/powerpoint/2010/main" val="2105289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F3F62FE9-718A-DD42-800A-B99D0BCD8A50}"/>
              </a:ext>
            </a:extLst>
          </p:cNvPr>
          <p:cNvSpPr>
            <a:spLocks noGrp="1"/>
          </p:cNvSpPr>
          <p:nvPr>
            <p:ph type="title"/>
          </p:nvPr>
        </p:nvSpPr>
        <p:spPr>
          <a:xfrm>
            <a:off x="841246" y="673770"/>
            <a:ext cx="3644489" cy="2414488"/>
          </a:xfrm>
        </p:spPr>
        <p:txBody>
          <a:bodyPr anchor="t">
            <a:normAutofit/>
          </a:bodyPr>
          <a:lstStyle/>
          <a:p>
            <a:pPr defTabSz="914400" rtl="1" eaLnBrk="1" latinLnBrk="0" hangingPunct="1">
              <a:spcBef>
                <a:spcPct val="0"/>
              </a:spcBef>
              <a:buNone/>
            </a:pPr>
            <a:r>
              <a:rPr lang="he-IL" sz="5400">
                <a:solidFill>
                  <a:srgbClr val="FFFFFF"/>
                </a:solidFill>
              </a:rPr>
              <a:t>כרטיסיה </a:t>
            </a:r>
            <a:r>
              <a:rPr lang="en-US" sz="5400">
                <a:solidFill>
                  <a:srgbClr val="FFFFFF"/>
                </a:solidFill>
              </a:rPr>
              <a:t>1</a:t>
            </a:r>
            <a:endParaRPr lang="en-IL" sz="5400">
              <a:solidFill>
                <a:srgbClr val="FFFFFF"/>
              </a:solidFill>
            </a:endParaRPr>
          </a:p>
        </p:txBody>
      </p:sp>
      <p:sp>
        <p:nvSpPr>
          <p:cNvPr id="3" name="Content Placeholder 2">
            <a:extLst>
              <a:ext uri="{FF2B5EF4-FFF2-40B4-BE49-F238E27FC236}">
                <a16:creationId xmlns:a16="http://schemas.microsoft.com/office/drawing/2014/main" id="{864E79FA-A656-B843-9DC0-A1E85E9741F5}"/>
              </a:ext>
            </a:extLst>
          </p:cNvPr>
          <p:cNvSpPr>
            <a:spLocks noGrp="1"/>
          </p:cNvSpPr>
          <p:nvPr>
            <p:ph idx="1"/>
          </p:nvPr>
        </p:nvSpPr>
        <p:spPr>
          <a:xfrm>
            <a:off x="6383749" y="781676"/>
            <a:ext cx="5254754" cy="5294647"/>
          </a:xfrm>
        </p:spPr>
        <p:txBody>
          <a:bodyP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t>תינוק בן חודשיים מגיע לרופא ילדים לאור נפיחות במפשעה. התינוק נולד בשבוע 40 בלידה ווגינלית ספונטנית ללא עדות לבעיות בסקירת מערכות. התינוק נולד היטב ואוכל היטב. בשבועיים הראשונים לחיים תועדה נפיחות מפשעתית ותועדה </a:t>
            </a:r>
            <a:r>
              <a:rPr lang="he-IL" sz="2000" dirty="0" err="1"/>
              <a:t>כהידרוצלה</a:t>
            </a:r>
            <a:r>
              <a:rPr lang="he-IL" sz="2000" dirty="0"/>
              <a:t>. האמא חושבת שזה גדל ומבקשת הערכה כירורגית. לדבריה אין שינויים בגודל של </a:t>
            </a:r>
            <a:r>
              <a:rPr lang="he-IL" sz="2000" dirty="0" err="1"/>
              <a:t>ההידרוצלה</a:t>
            </a:r>
            <a:r>
              <a:rPr lang="he-IL" sz="2000" dirty="0"/>
              <a:t> ומעולם לא היה </a:t>
            </a:r>
            <a:r>
              <a:rPr lang="he-IL" sz="2000" dirty="0" err="1"/>
              <a:t>groin</a:t>
            </a:r>
            <a:r>
              <a:rPr lang="he-IL" sz="2000" dirty="0"/>
              <a:t> </a:t>
            </a:r>
            <a:r>
              <a:rPr lang="he-IL" sz="2000" dirty="0" err="1"/>
              <a:t>swelling</a:t>
            </a:r>
            <a:r>
              <a:rPr lang="he-IL" sz="2000" dirty="0"/>
              <a:t>. בבדיקה יש נפיחות בינונית עד גדולה </a:t>
            </a:r>
            <a:r>
              <a:rPr lang="he-IL" sz="2000" dirty="0" err="1"/>
              <a:t>בסקרוטום</a:t>
            </a:r>
            <a:r>
              <a:rPr lang="he-IL" sz="2000" dirty="0"/>
              <a:t> מימין, זה רך אבל לא ניתן להפחית את הלחץ או לעשות רדוקציה. לא ניתן למשש את האשך הימני, אבל אפשר להרגיש היטב את </a:t>
            </a:r>
            <a:r>
              <a:rPr lang="he-IL" sz="2000" dirty="0" err="1"/>
              <a:t>הקורד</a:t>
            </a:r>
            <a:r>
              <a:rPr lang="he-IL" sz="2000" dirty="0"/>
              <a:t> בתעלה </a:t>
            </a:r>
            <a:r>
              <a:rPr lang="he-IL" sz="2000" dirty="0" err="1"/>
              <a:t>האינגוינאלית</a:t>
            </a:r>
            <a:r>
              <a:rPr lang="he-IL" sz="2000" dirty="0"/>
              <a:t> הימנית. כשעושים </a:t>
            </a:r>
            <a:r>
              <a:rPr lang="he-IL" sz="2000" dirty="0" err="1"/>
              <a:t>טרנסאילומינציה</a:t>
            </a:r>
            <a:r>
              <a:rPr lang="he-IL" sz="2000" dirty="0"/>
              <a:t> רואים את </a:t>
            </a:r>
            <a:r>
              <a:rPr lang="he-IL" sz="2000" dirty="0" err="1"/>
              <a:t>הסקרוטום</a:t>
            </a:r>
            <a:r>
              <a:rPr lang="he-IL" sz="2000" dirty="0"/>
              <a:t> הימני טוב. יש אשך משמאל, עם </a:t>
            </a:r>
            <a:r>
              <a:rPr lang="he-IL" sz="2000" dirty="0" err="1"/>
              <a:t>הידרוצלה</a:t>
            </a:r>
            <a:r>
              <a:rPr lang="he-IL" sz="2000" dirty="0"/>
              <a:t> קטנה משמאל. </a:t>
            </a:r>
          </a:p>
          <a:p>
            <a:pPr lvl="1" algn="just" rtl="1">
              <a:spcBef>
                <a:spcPts val="900"/>
              </a:spcBef>
            </a:pPr>
            <a:r>
              <a:rPr lang="he-IL" sz="2000" dirty="0"/>
              <a:t>מה ההמלצות? </a:t>
            </a:r>
            <a:endParaRPr lang="en-IL" sz="2000" dirty="0"/>
          </a:p>
        </p:txBody>
      </p:sp>
    </p:spTree>
    <p:extLst>
      <p:ext uri="{BB962C8B-B14F-4D97-AF65-F5344CB8AC3E}">
        <p14:creationId xmlns:p14="http://schemas.microsoft.com/office/powerpoint/2010/main" val="2698038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3000E-85B9-B74E-90A9-11B1192F114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E4F535E-6B73-8F4A-B0C9-1FE8CEA4672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אינו מנותח ונשלח הביתה להשגחה חוזרת למשך 3 חודשים, אולם האם חוזרת לאחר שבועיים וטוענת שהתינוק באי נוחות משמעותית ודורשת ניתוח כמה שיותר מהר.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נבצע את ההליך הניתוחי? </a:t>
            </a:r>
            <a:endParaRPr lang="en-IL" dirty="0"/>
          </a:p>
        </p:txBody>
      </p:sp>
    </p:spTree>
    <p:extLst>
      <p:ext uri="{BB962C8B-B14F-4D97-AF65-F5344CB8AC3E}">
        <p14:creationId xmlns:p14="http://schemas.microsoft.com/office/powerpoint/2010/main" val="520792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3000E-85B9-B74E-90A9-11B1192F114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E4F535E-6B73-8F4A-B0C9-1FE8CEA4672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אינו מנותח ונשלח הביתה להשגחה חוזרת למשך 3 חודשים, אולם האם חוזרת לאחר שבועיים וטוענת שהתינוק באי נוחות משמעותית ודורשת ניתוח כמה שיותר מהר.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נבצע את ההליך הניתוחי?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ההליך הניתוחי יכול להתבצע בשילוב לפרוסקופיה. זה מאפשר גם הערכה של הצד השני. לרוב יש שק די עבה ומודלק וקרוב </a:t>
            </a:r>
            <a:r>
              <a:rPr lang="he-IL" dirty="0" err="1"/>
              <a:t>לוואס</a:t>
            </a:r>
            <a:r>
              <a:rPr lang="he-IL" dirty="0"/>
              <a:t> ולכלים, ריקון השק יכול לעזור </a:t>
            </a:r>
            <a:r>
              <a:rPr lang="he-IL" dirty="0" err="1"/>
              <a:t>בדיסקציה</a:t>
            </a:r>
            <a:r>
              <a:rPr lang="he-IL" dirty="0"/>
              <a:t>.  </a:t>
            </a:r>
            <a:endParaRPr lang="en-IL" dirty="0"/>
          </a:p>
        </p:txBody>
      </p:sp>
    </p:spTree>
    <p:extLst>
      <p:ext uri="{BB962C8B-B14F-4D97-AF65-F5344CB8AC3E}">
        <p14:creationId xmlns:p14="http://schemas.microsoft.com/office/powerpoint/2010/main" val="1245245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D7F237-6384-DF47-AD45-00E245ED66C0}"/>
              </a:ext>
            </a:extLst>
          </p:cNvPr>
          <p:cNvSpPr>
            <a:spLocks noGrp="1"/>
          </p:cNvSpPr>
          <p:nvPr>
            <p:ph type="title"/>
          </p:nvPr>
        </p:nvSpPr>
        <p:spPr>
          <a:xfrm>
            <a:off x="1285240" y="1050595"/>
            <a:ext cx="8074815" cy="1618489"/>
          </a:xfrm>
        </p:spPr>
        <p:txBody>
          <a:bodyPr anchor="ctr">
            <a:normAutofit/>
          </a:bodyPr>
          <a:lstStyle/>
          <a:p>
            <a:pPr defTabSz="914400" rtl="1" eaLnBrk="1" latinLnBrk="0" hangingPunct="1">
              <a:spcBef>
                <a:spcPct val="0"/>
              </a:spcBef>
              <a:buNone/>
            </a:pPr>
            <a:r>
              <a:rPr lang="he-IL" sz="7200"/>
              <a:t>כרטיסיה </a:t>
            </a:r>
            <a:r>
              <a:rPr lang="en-US" sz="7200"/>
              <a:t>2</a:t>
            </a:r>
            <a:endParaRPr lang="en-IL" sz="7200"/>
          </a:p>
        </p:txBody>
      </p:sp>
      <p:sp>
        <p:nvSpPr>
          <p:cNvPr id="3" name="Content Placeholder 2">
            <a:extLst>
              <a:ext uri="{FF2B5EF4-FFF2-40B4-BE49-F238E27FC236}">
                <a16:creationId xmlns:a16="http://schemas.microsoft.com/office/drawing/2014/main" id="{5B3D0594-625F-B147-9A3C-D59F20521609}"/>
              </a:ext>
            </a:extLst>
          </p:cNvPr>
          <p:cNvSpPr>
            <a:spLocks noGrp="1"/>
          </p:cNvSpPr>
          <p:nvPr>
            <p:ph idx="1"/>
          </p:nvPr>
        </p:nvSpPr>
        <p:spPr>
          <a:xfrm>
            <a:off x="1285240" y="2969469"/>
            <a:ext cx="8074815" cy="2800395"/>
          </a:xfrm>
        </p:spPr>
        <p:txBody>
          <a:bodyPr anchor="t">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400" dirty="0"/>
              <a:t>תינוק בן שלושה חודשים מופנה לרופא ילדים לצורך הערכה של אשך טמיר. התינוק נולד במועד ואין לו בעיות כלשהן. בזמן שהותו </a:t>
            </a:r>
            <a:r>
              <a:rPr lang="he-IL" sz="2400" dirty="0" err="1"/>
              <a:t>בתינוקיה</a:t>
            </a:r>
            <a:r>
              <a:rPr lang="he-IL" sz="2400" dirty="0"/>
              <a:t> אובחן עם אשך טמיר מימין, ואשך תקין משמאל. התינוק הופנה מאחר ורופא הילדים לא בטוח שהוא מצליח למשש את האשך הימני בתעלה </a:t>
            </a:r>
            <a:r>
              <a:rPr lang="he-IL" sz="2400" dirty="0" err="1"/>
              <a:t>האינגוינאלית</a:t>
            </a:r>
            <a:r>
              <a:rPr lang="he-IL" sz="2400" dirty="0"/>
              <a:t>. </a:t>
            </a:r>
          </a:p>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400" dirty="0"/>
              <a:t>מה המרכיבים החשובים שיש לבצע בבדיקה הגופנית? </a:t>
            </a:r>
            <a:endParaRPr lang="en-IL" sz="2400" dirty="0"/>
          </a:p>
        </p:txBody>
      </p:sp>
    </p:spTree>
    <p:extLst>
      <p:ext uri="{BB962C8B-B14F-4D97-AF65-F5344CB8AC3E}">
        <p14:creationId xmlns:p14="http://schemas.microsoft.com/office/powerpoint/2010/main" val="548415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F237-6384-DF47-AD45-00E245ED66C0}"/>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2</a:t>
            </a:r>
            <a:endParaRPr lang="en-IL" dirty="0"/>
          </a:p>
        </p:txBody>
      </p:sp>
      <p:sp>
        <p:nvSpPr>
          <p:cNvPr id="3" name="Content Placeholder 2">
            <a:extLst>
              <a:ext uri="{FF2B5EF4-FFF2-40B4-BE49-F238E27FC236}">
                <a16:creationId xmlns:a16="http://schemas.microsoft.com/office/drawing/2014/main" id="{5B3D0594-625F-B147-9A3C-D59F20521609}"/>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 בן שלושה חודשים מופנה לרופא ילדים לצורך הערכה של אשך טמיר. התינוק נולד במועד ואין לו בעיות כלשהן. בזמן שהותו </a:t>
            </a:r>
            <a:r>
              <a:rPr lang="he-IL" dirty="0" err="1"/>
              <a:t>בתינוקיה</a:t>
            </a:r>
            <a:r>
              <a:rPr lang="he-IL" dirty="0"/>
              <a:t> אובחן עם אשך טמיר מימין, ואשך תקין משמאל. התינוק הופנה מאחר ורופא הילדים לא בטוח שהוא מצליח למשש את האשך הימני בתעלה </a:t>
            </a:r>
            <a:r>
              <a:rPr lang="he-IL" dirty="0" err="1"/>
              <a:t>האינגוינאלית</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המרכיבים החשובים שיש לבצע בבדיקה הגופנית?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בבדיקה הגופנית יש להעריך את מבנה שק האשכים, אם יש </a:t>
            </a:r>
            <a:r>
              <a:rPr lang="he-IL" dirty="0" err="1"/>
              <a:t>המיסקרוטום</a:t>
            </a:r>
            <a:r>
              <a:rPr lang="he-IL" dirty="0"/>
              <a:t> לא מפותח, מה גודלו של האשך משמאל והאם </a:t>
            </a:r>
            <a:r>
              <a:rPr lang="he-IL" dirty="0" err="1"/>
              <a:t>היפרטרופי</a:t>
            </a:r>
            <a:r>
              <a:rPr lang="he-IL" dirty="0"/>
              <a:t> או נראה תקין מבחינת הגיל, האם ניתן למשש אשך במיקום </a:t>
            </a:r>
            <a:r>
              <a:rPr lang="he-IL" dirty="0" err="1"/>
              <a:t>אקטופי</a:t>
            </a:r>
            <a:r>
              <a:rPr lang="he-IL" dirty="0"/>
              <a:t>. צריך גם להשלים בדיקת בטן לשלילת מסות.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 </a:t>
            </a:r>
            <a:endParaRPr lang="en-IL" dirty="0"/>
          </a:p>
        </p:txBody>
      </p:sp>
    </p:spTree>
    <p:extLst>
      <p:ext uri="{BB962C8B-B14F-4D97-AF65-F5344CB8AC3E}">
        <p14:creationId xmlns:p14="http://schemas.microsoft.com/office/powerpoint/2010/main" val="4126891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14B07-B9ED-5C43-8359-5F60ED14D20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AEED107-3595-1A4E-B433-7F3A58C13E4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בבדיקה ניתן לראות תינוק בריא עם בטן רכה ללא עדות להרניה, או </a:t>
            </a:r>
            <a:r>
              <a:rPr lang="he-IL" dirty="0" err="1"/>
              <a:t>הידרוצלה</a:t>
            </a:r>
            <a:r>
              <a:rPr lang="he-IL" dirty="0"/>
              <a:t>. האשך השמאלי ממוקם היטב </a:t>
            </a:r>
            <a:r>
              <a:rPr lang="he-IL" dirty="0" err="1"/>
              <a:t>בסקרוטום</a:t>
            </a:r>
            <a:r>
              <a:rPr lang="he-IL" dirty="0"/>
              <a:t> והוא בעל קוטר תקין. האשך הימני לא נמוש ושק האשכים מימין לא נראה מפותח. מה נציע או נעשה כעת? </a:t>
            </a:r>
            <a:endParaRPr lang="en-IL" dirty="0"/>
          </a:p>
        </p:txBody>
      </p:sp>
    </p:spTree>
    <p:extLst>
      <p:ext uri="{BB962C8B-B14F-4D97-AF65-F5344CB8AC3E}">
        <p14:creationId xmlns:p14="http://schemas.microsoft.com/office/powerpoint/2010/main" val="3525471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14B07-B9ED-5C43-8359-5F60ED14D20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AEED107-3595-1A4E-B433-7F3A58C13E4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בבדיקה ניתן לראות תינוק בריא עם בטן רכה ללא עדות להרניה, או </a:t>
            </a:r>
            <a:r>
              <a:rPr lang="he-IL" dirty="0" err="1"/>
              <a:t>הידרוצלה</a:t>
            </a:r>
            <a:r>
              <a:rPr lang="he-IL" dirty="0"/>
              <a:t>. האשך השמאלי ממוקם היטב </a:t>
            </a:r>
            <a:r>
              <a:rPr lang="he-IL" dirty="0" err="1"/>
              <a:t>בסקרוטום</a:t>
            </a:r>
            <a:r>
              <a:rPr lang="he-IL" dirty="0"/>
              <a:t> והוא בעל קוטר תקין. האשך הימני לא נמוש ושק האשכים מימין לא נראה מפותח. מה נציע או נעשה כעת?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בשלב זה, מומלץ מעקב בלבד. התינוק בן שלושה חודשים ותהליך הנדידה של האשך יכול להמשיך להתרחש עד כדי ירידה, אם לא </a:t>
            </a:r>
            <a:r>
              <a:rPr lang="he-IL" dirty="0" err="1"/>
              <a:t>לסקרוטום</a:t>
            </a:r>
            <a:r>
              <a:rPr lang="he-IL" dirty="0"/>
              <a:t> ממש אז לתעלה </a:t>
            </a:r>
            <a:r>
              <a:rPr lang="he-IL" dirty="0" err="1"/>
              <a:t>האינגוינאלית</a:t>
            </a:r>
            <a:r>
              <a:rPr lang="he-IL" dirty="0"/>
              <a:t> עצמה. יש לקבוע פגישה מחודשת בגיל חצי שנה. </a:t>
            </a:r>
            <a:endParaRPr lang="en-IL" dirty="0"/>
          </a:p>
        </p:txBody>
      </p:sp>
    </p:spTree>
    <p:extLst>
      <p:ext uri="{BB962C8B-B14F-4D97-AF65-F5344CB8AC3E}">
        <p14:creationId xmlns:p14="http://schemas.microsoft.com/office/powerpoint/2010/main" val="2592735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1B4AC-D0A6-E44F-B669-50356A19784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22697EA-F6AA-4145-AE6F-82094904CB71}"/>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חזר לביקורת רק בגיל 9 חודשים, הבדיקה הגופנית לא השתנתה ולא ניתן למשש את האשך מימין. האבחנה הינה </a:t>
            </a:r>
            <a:r>
              <a:rPr lang="he-IL" dirty="0" err="1"/>
              <a:t>unpalpable</a:t>
            </a:r>
            <a:r>
              <a:rPr lang="he-IL" dirty="0"/>
              <a:t> </a:t>
            </a:r>
            <a:r>
              <a:rPr lang="he-IL" dirty="0" err="1"/>
              <a:t>right</a:t>
            </a:r>
            <a:r>
              <a:rPr lang="he-IL" dirty="0"/>
              <a:t> </a:t>
            </a:r>
            <a:r>
              <a:rPr lang="he-IL" dirty="0" err="1"/>
              <a:t>testicle</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3500620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1B4AC-D0A6-E44F-B669-50356A19784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22697EA-F6AA-4145-AE6F-82094904CB71}"/>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יש לבצע סונר כדי למקם את האשך?</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אין כעת מקום בביצוע סונר למיקום האשך היות וזה לא הוכח כמשנה את </a:t>
            </a:r>
            <a:r>
              <a:rPr lang="he-IL" dirty="0" err="1"/>
              <a:t>המנג׳מנט</a:t>
            </a:r>
            <a:r>
              <a:rPr lang="he-IL" dirty="0"/>
              <a:t> הראשוני. לסונר יש מקום בילדים שמנים וגדולים יותר.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1665777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366E0-6D91-F448-925E-9F961E5005A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C58941B-41A5-C749-AD2A-4CDAEB1D193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ניתוח נציע להורים ומתי יש לבצע אותו? </a:t>
            </a:r>
            <a:endParaRPr lang="en-IL" dirty="0"/>
          </a:p>
        </p:txBody>
      </p:sp>
    </p:spTree>
    <p:extLst>
      <p:ext uri="{BB962C8B-B14F-4D97-AF65-F5344CB8AC3E}">
        <p14:creationId xmlns:p14="http://schemas.microsoft.com/office/powerpoint/2010/main" val="999181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366E0-6D91-F448-925E-9F961E5005A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C58941B-41A5-C749-AD2A-4CDAEB1D193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ניתוח נציע להורים ומתי יש לבצע אותו?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נמליץ על ביצוע לפרוסקופיה חוקרת עקב העובדה כי מדובר באשך לא נמוש.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בן תשעה חודשים, אין אינדיקציה טובה לחכות ולדחות את הניתוח וזהו מועד מספיק טוב לבצעו. </a:t>
            </a:r>
            <a:endParaRPr lang="en-IL" dirty="0"/>
          </a:p>
        </p:txBody>
      </p:sp>
    </p:spTree>
    <p:extLst>
      <p:ext uri="{BB962C8B-B14F-4D97-AF65-F5344CB8AC3E}">
        <p14:creationId xmlns:p14="http://schemas.microsoft.com/office/powerpoint/2010/main" val="4221376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62FE9-718A-DD42-800A-B99D0BCD8A50}"/>
              </a:ext>
            </a:extLst>
          </p:cNvPr>
          <p:cNvSpPr>
            <a:spLocks noGrp="1"/>
          </p:cNvSpPr>
          <p:nvPr>
            <p:ph type="title"/>
          </p:nvPr>
        </p:nvSpPr>
        <p:spPr/>
        <p:txBody>
          <a:bodyPr/>
          <a:lstStyle/>
          <a:p>
            <a:pPr algn="l" defTabSz="914400" rtl="1" eaLnBrk="1" latinLnBrk="0" hangingPunct="1">
              <a:lnSpc>
                <a:spcPct val="90000"/>
              </a:lnSpc>
              <a:spcBef>
                <a:spcPct val="0"/>
              </a:spcBef>
              <a:buNone/>
            </a:pPr>
            <a:endParaRPr lang="en-IL" dirty="0"/>
          </a:p>
        </p:txBody>
      </p:sp>
      <p:sp>
        <p:nvSpPr>
          <p:cNvPr id="3" name="Content Placeholder 2">
            <a:extLst>
              <a:ext uri="{FF2B5EF4-FFF2-40B4-BE49-F238E27FC236}">
                <a16:creationId xmlns:a16="http://schemas.microsoft.com/office/drawing/2014/main" id="{864E79FA-A656-B843-9DC0-A1E85E9741F5}"/>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 בן חודשיים מגיע לרופא ילדים לאור נפיחות במפשעה. התינוק נולד בשבוע 40 בלידה ווגינלית ספונטנית ללא עדות לבעיות בסקירת מערכות. התינוק נולד היטב ואוכל היטב. בשבועיים הראשונים לחיים תועדה נפיחות מפשעתית ותועדה </a:t>
            </a:r>
            <a:r>
              <a:rPr lang="he-IL" dirty="0" err="1"/>
              <a:t>כהידרוצלה</a:t>
            </a:r>
            <a:r>
              <a:rPr lang="he-IL" dirty="0"/>
              <a:t>. </a:t>
            </a:r>
            <a:r>
              <a:rPr lang="he-IL" dirty="0" err="1"/>
              <a:t>האמא</a:t>
            </a:r>
            <a:r>
              <a:rPr lang="he-IL" dirty="0"/>
              <a:t> חושבת שזה גדל ומבקשת הערכה כירורגית. לדבריה אין שינויים בגודל של </a:t>
            </a:r>
            <a:r>
              <a:rPr lang="he-IL" dirty="0" err="1"/>
              <a:t>ההידרוצלה</a:t>
            </a:r>
            <a:r>
              <a:rPr lang="he-IL" dirty="0"/>
              <a:t> ומעולם לא היה </a:t>
            </a:r>
            <a:r>
              <a:rPr lang="he-IL" dirty="0" err="1"/>
              <a:t>groin</a:t>
            </a:r>
            <a:r>
              <a:rPr lang="he-IL" dirty="0"/>
              <a:t> </a:t>
            </a:r>
            <a:r>
              <a:rPr lang="he-IL" dirty="0" err="1"/>
              <a:t>swelling</a:t>
            </a:r>
            <a:r>
              <a:rPr lang="he-IL" dirty="0"/>
              <a:t>. בבדיקה יש נפיחות בינונית עד גדולה </a:t>
            </a:r>
            <a:r>
              <a:rPr lang="he-IL" dirty="0" err="1"/>
              <a:t>בסקרוטום</a:t>
            </a:r>
            <a:r>
              <a:rPr lang="he-IL" dirty="0"/>
              <a:t> מימין, זה רך אבל לא ניתן להפחית את הלחץ או לעשות רדוקציה. לא ניתן למשש את האשך הימני, אבל אפשר להרגיש היטב את </a:t>
            </a:r>
            <a:r>
              <a:rPr lang="he-IL" dirty="0" err="1"/>
              <a:t>הקורד</a:t>
            </a:r>
            <a:r>
              <a:rPr lang="he-IL" dirty="0"/>
              <a:t> בתעלה </a:t>
            </a:r>
            <a:r>
              <a:rPr lang="he-IL" dirty="0" err="1"/>
              <a:t>האינגוינאלית</a:t>
            </a:r>
            <a:r>
              <a:rPr lang="he-IL" dirty="0"/>
              <a:t> הימנית. כשעושים </a:t>
            </a:r>
            <a:r>
              <a:rPr lang="he-IL" dirty="0" err="1"/>
              <a:t>טרנסאילומינציה</a:t>
            </a:r>
            <a:r>
              <a:rPr lang="he-IL" dirty="0"/>
              <a:t> רואים את </a:t>
            </a:r>
            <a:r>
              <a:rPr lang="he-IL" dirty="0" err="1"/>
              <a:t>הסקרוטום</a:t>
            </a:r>
            <a:r>
              <a:rPr lang="he-IL" dirty="0"/>
              <a:t> הימני טוב. יש אשך משמאל, עם </a:t>
            </a:r>
            <a:r>
              <a:rPr lang="he-IL" dirty="0" err="1"/>
              <a:t>הידרוצלה</a:t>
            </a:r>
            <a:r>
              <a:rPr lang="he-IL" dirty="0"/>
              <a:t> קטנה משמאל. </a:t>
            </a:r>
          </a:p>
          <a:p>
            <a:pPr lvl="1" algn="r" rtl="1">
              <a:spcBef>
                <a:spcPts val="900"/>
              </a:spcBef>
            </a:pPr>
            <a:r>
              <a:rPr lang="he-IL" dirty="0"/>
              <a:t>מה ההמלצות? </a:t>
            </a:r>
          </a:p>
          <a:p>
            <a:pPr lvl="1" algn="r" rtl="1">
              <a:spcBef>
                <a:spcPts val="900"/>
              </a:spcBef>
            </a:pPr>
            <a:r>
              <a:rPr lang="he-IL" dirty="0"/>
              <a:t>מתיאור המקרה נראה כי מדובר </a:t>
            </a:r>
            <a:r>
              <a:rPr lang="he-IL" dirty="0" err="1"/>
              <a:t>בהידרוצלה</a:t>
            </a:r>
            <a:r>
              <a:rPr lang="he-IL" dirty="0"/>
              <a:t> ללא עדות לבקע מפשעתי. ההמלצה בשלב זה הינה מעקב בלבד. צריך להסביר להורים על הרניה, סמנים, מתי לפנות וכו׳ ולבקש פניה חוזרת להערכה בתוך 3-6 חודשים. </a:t>
            </a:r>
            <a:endParaRPr lang="en-IL" dirty="0"/>
          </a:p>
        </p:txBody>
      </p:sp>
    </p:spTree>
    <p:extLst>
      <p:ext uri="{BB962C8B-B14F-4D97-AF65-F5344CB8AC3E}">
        <p14:creationId xmlns:p14="http://schemas.microsoft.com/office/powerpoint/2010/main" val="4158944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DAD7E-9972-4442-A5B3-CE1C08E3278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A529F5D-0374-6648-8E08-DC7DB919A57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ההורים קראו שאשך טמיר מקושר בירידה בפוריות ועליה בסיכון לסרטן האשכים. הם רוצים לדעת עד כמה הסיכון משמעותי, והאם ניתוח לקיבוע אשך יסיר את הסיכון כאמור. </a:t>
            </a:r>
            <a:endParaRPr lang="en-IL" dirty="0"/>
          </a:p>
        </p:txBody>
      </p:sp>
    </p:spTree>
    <p:extLst>
      <p:ext uri="{BB962C8B-B14F-4D97-AF65-F5344CB8AC3E}">
        <p14:creationId xmlns:p14="http://schemas.microsoft.com/office/powerpoint/2010/main" val="3391940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DAD7E-9972-4442-A5B3-CE1C08E3278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A529F5D-0374-6648-8E08-DC7DB919A57E}"/>
              </a:ext>
            </a:extLst>
          </p:cNvPr>
          <p:cNvSpPr>
            <a:spLocks noGrp="1"/>
          </p:cNvSpPr>
          <p:nvPr>
            <p:ph idx="1"/>
          </p:nvPr>
        </p:nvSpPr>
        <p:spPr/>
        <p:txBody>
          <a:bodyPr>
            <a:normAutofit fontScale="92500"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ההורים קראו שאשך טמיר מקושר בירידה בפוריות ועליה בסיכון לסרטן האשכים. הם רוצים לדעת עד כמה הסיכון משמעותי, והאם ניתוח לקיבוע אשך יסיר את הסיכון כאמור.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אשך טמיר, אם הוא אונילטרלי, אינו מקושר בירידה בפוריות מאחר ונמצא כי שיעורי הפוריות בקרב גברים כאלו דומה לשיעור הפוריות בקרב גברים ללא אשך טמיר (סביב 10% עם בעיות פוריות בדומה </a:t>
            </a:r>
            <a:r>
              <a:rPr lang="he-IL" dirty="0" err="1"/>
              <a:t>לאוכלוסיה</a:t>
            </a:r>
            <a:r>
              <a:rPr lang="he-IL" dirty="0"/>
              <a:t> הכללית). לגבי הסיכון לסרטן האשכים- נמצא כי הסיכון גבוה יותר ככל שהניתוח מתבצע בגיל מאוחר יותר וכן כשהאשך הוא </a:t>
            </a:r>
            <a:r>
              <a:rPr lang="he-IL" dirty="0" err="1"/>
              <a:t>אינטרא</a:t>
            </a:r>
            <a:r>
              <a:rPr lang="he-IL" dirty="0"/>
              <a:t>-אבדומינלי. על כן יש המלצה לבצע את הניתוח מוקדם ככל הניתן טרם תהליך ההתבגרות המינית עם העדפה לבצעו בחודשים 9- שנה וחצי. זה מפחית את הסיכון לסרטן האשכים אולם הסיכון עדיין מעט גבוה יותר לעומת </a:t>
            </a:r>
            <a:r>
              <a:rPr lang="he-IL" dirty="0" err="1"/>
              <a:t>האוכלוסיה</a:t>
            </a:r>
            <a:r>
              <a:rPr lang="he-IL" dirty="0"/>
              <a:t> הכללית. </a:t>
            </a:r>
            <a:endParaRPr lang="en-IL" dirty="0"/>
          </a:p>
        </p:txBody>
      </p:sp>
    </p:spTree>
    <p:extLst>
      <p:ext uri="{BB962C8B-B14F-4D97-AF65-F5344CB8AC3E}">
        <p14:creationId xmlns:p14="http://schemas.microsoft.com/office/powerpoint/2010/main" val="1264884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EE54C-2B72-D344-B1DC-2E957C54C1A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B3A0060-65EA-3D47-9FDD-B5ABEEFF333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ההורים קוראים יום טרם הניתוח על טיפול הורמונלי ומעוניינים לדעת האם כדאי לעבור טיפול כזה טרם הניתוח. </a:t>
            </a:r>
            <a:endParaRPr lang="en-IL" dirty="0"/>
          </a:p>
        </p:txBody>
      </p:sp>
    </p:spTree>
    <p:extLst>
      <p:ext uri="{BB962C8B-B14F-4D97-AF65-F5344CB8AC3E}">
        <p14:creationId xmlns:p14="http://schemas.microsoft.com/office/powerpoint/2010/main" val="3588735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EE54C-2B72-D344-B1DC-2E957C54C1A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B3A0060-65EA-3D47-9FDD-B5ABEEFF333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ההורים קוראים יום טרם הניתוח על טיפול הורמונלי ומעוניינים לדעת האם כדאי לעבור טיפול כזה טרם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הדיווחים לגבי טיפולים הורמונליים הם סותרים אבל לסיכום אין עדות כי טיפול הורמונלי כזה יביא לשיפור משמעותי במקרה האמור. הטיפול ההורמונלי הינו מתן </a:t>
            </a:r>
            <a:r>
              <a:rPr lang="he-IL" dirty="0" err="1"/>
              <a:t>hcg</a:t>
            </a:r>
            <a:r>
              <a:rPr lang="he-IL" dirty="0"/>
              <a:t> או </a:t>
            </a:r>
            <a:r>
              <a:rPr lang="he-IL" dirty="0" err="1"/>
              <a:t>gnrh</a:t>
            </a:r>
            <a:r>
              <a:rPr lang="he-IL" dirty="0"/>
              <a:t> על מנת לקדם את נדידת האשך והתוצאות אינן טובות מספיק בשביל להמליץ על טיפול כזה.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4091046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AA363-5070-924E-A16F-25C462CEAA5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07CB728-57FA-324D-8026-6DEF52D760D1}"/>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הממצאים שיכולים להיות בלפרוסקופיה, ומה הטיפול עבור כל ממצא כאמור? </a:t>
            </a:r>
            <a:endParaRPr lang="en-IL" dirty="0"/>
          </a:p>
        </p:txBody>
      </p:sp>
    </p:spTree>
    <p:extLst>
      <p:ext uri="{BB962C8B-B14F-4D97-AF65-F5344CB8AC3E}">
        <p14:creationId xmlns:p14="http://schemas.microsoft.com/office/powerpoint/2010/main" val="20047486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AA363-5070-924E-A16F-25C462CEAA5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07CB728-57FA-324D-8026-6DEF52D760D1}"/>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הממצאים שיכולים להיות בלפרוסקופיה, ומה הטיפול עבור כל ממצא כאמור?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בלפרוסקופיה קיימות מספר אופציות-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האחת, מציאת אשך תוך בטני </a:t>
            </a:r>
            <a:r>
              <a:rPr lang="he-IL" dirty="0" err="1"/>
              <a:t>ונסיון</a:t>
            </a:r>
            <a:r>
              <a:rPr lang="he-IL" dirty="0"/>
              <a:t> רדוקציה שלו לשק האשכים על ידי הפרדת אחיזות </a:t>
            </a:r>
            <a:r>
              <a:rPr lang="he-IL" dirty="0" err="1"/>
              <a:t>הפריטונאום</a:t>
            </a:r>
            <a:r>
              <a:rPr lang="he-IL" dirty="0"/>
              <a:t> ושחרור הכלים </a:t>
            </a:r>
            <a:r>
              <a:rPr lang="he-IL" dirty="0" err="1"/>
              <a:t>והוואס</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השניה</a:t>
            </a:r>
            <a:r>
              <a:rPr lang="he-IL" dirty="0"/>
              <a:t>, מציאת כלים </a:t>
            </a:r>
            <a:r>
              <a:rPr lang="he-IL" dirty="0" err="1"/>
              <a:t>וואס</a:t>
            </a:r>
            <a:r>
              <a:rPr lang="he-IL" dirty="0"/>
              <a:t> שמסתיימים טרם הכניסה לתעלה- במקרה כזה יש עדות </a:t>
            </a:r>
            <a:r>
              <a:rPr lang="he-IL" dirty="0" err="1"/>
              <a:t>לאנורכיה</a:t>
            </a:r>
            <a:r>
              <a:rPr lang="he-IL" dirty="0"/>
              <a:t>- היעדר אשך, ואין התוויה לחקירת התעלה </a:t>
            </a:r>
            <a:r>
              <a:rPr lang="he-IL" dirty="0" err="1"/>
              <a:t>האינגוינאלית</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השלישית- מציאת כלים </a:t>
            </a:r>
            <a:r>
              <a:rPr lang="he-IL" dirty="0" err="1"/>
              <a:t>וואס</a:t>
            </a:r>
            <a:r>
              <a:rPr lang="he-IL" dirty="0"/>
              <a:t> הנכנסים לתוך התעלה </a:t>
            </a:r>
            <a:r>
              <a:rPr lang="he-IL" dirty="0" err="1"/>
              <a:t>האינגוינאלית</a:t>
            </a:r>
            <a:r>
              <a:rPr lang="he-IL" dirty="0"/>
              <a:t>- במצב כזה יש התוויה לאקספלורציה של התעלה. </a:t>
            </a:r>
            <a:endParaRPr lang="en-IL" dirty="0"/>
          </a:p>
        </p:txBody>
      </p:sp>
    </p:spTree>
    <p:extLst>
      <p:ext uri="{BB962C8B-B14F-4D97-AF65-F5344CB8AC3E}">
        <p14:creationId xmlns:p14="http://schemas.microsoft.com/office/powerpoint/2010/main" val="34904938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DD31C-BE4A-6D44-AC57-E694031F21D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ACDBC1C-8D47-A24B-B0D2-0534214526F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בלפרוסקופיה, נמצא אשך במראה תקין הממוקם מעט </a:t>
            </a:r>
            <a:r>
              <a:rPr lang="he-IL" dirty="0" err="1"/>
              <a:t>פרוקסימלית</a:t>
            </a:r>
            <a:r>
              <a:rPr lang="he-IL" dirty="0"/>
              <a:t> לטבעת הפנימית. איזו פרוצדורה נבצע? </a:t>
            </a:r>
            <a:endParaRPr lang="en-IL" dirty="0"/>
          </a:p>
        </p:txBody>
      </p:sp>
    </p:spTree>
    <p:extLst>
      <p:ext uri="{BB962C8B-B14F-4D97-AF65-F5344CB8AC3E}">
        <p14:creationId xmlns:p14="http://schemas.microsoft.com/office/powerpoint/2010/main" val="1020954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DD31C-BE4A-6D44-AC57-E694031F21D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ACDBC1C-8D47-A24B-B0D2-0534214526FB}"/>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בלפרוסקופיה, נמצא אשך במראה תקין הממוקם מעט </a:t>
            </a:r>
            <a:r>
              <a:rPr lang="he-IL" dirty="0" err="1"/>
              <a:t>פרוקסימלית</a:t>
            </a:r>
            <a:r>
              <a:rPr lang="he-IL" dirty="0"/>
              <a:t> לטבעת הפנימית. איזו פרוצדורה נבצע?</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נפריד את האשך לפרוסקופית מהאחיזות של </a:t>
            </a:r>
            <a:r>
              <a:rPr lang="he-IL" dirty="0" err="1"/>
              <a:t>הפריטונאום</a:t>
            </a:r>
            <a:r>
              <a:rPr lang="he-IL" dirty="0"/>
              <a:t> ואת כלי הדם </a:t>
            </a:r>
            <a:r>
              <a:rPr lang="he-IL" dirty="0" err="1"/>
              <a:t>והוואס</a:t>
            </a:r>
            <a:r>
              <a:rPr lang="he-IL" dirty="0"/>
              <a:t> על מנת לקבל מספיק אורך לצורך הורדתו לשק האשכים. במידה ונראה שיש מספיק אורך (האשך מגיע </a:t>
            </a:r>
            <a:r>
              <a:rPr lang="he-IL" dirty="0" err="1"/>
              <a:t>קונטרלטרלית</a:t>
            </a:r>
            <a:r>
              <a:rPr lang="he-IL" dirty="0"/>
              <a:t> לטבעת הפנימית </a:t>
            </a:r>
            <a:r>
              <a:rPr lang="he-IL" dirty="0" err="1"/>
              <a:t>השניה</a:t>
            </a:r>
            <a:r>
              <a:rPr lang="he-IL" dirty="0"/>
              <a:t> למשל), נמשיך באקספלורציה של המפשעה </a:t>
            </a:r>
            <a:r>
              <a:rPr lang="he-IL" dirty="0" err="1"/>
              <a:t>ואוריכאופקסיה</a:t>
            </a:r>
            <a:r>
              <a:rPr lang="he-IL" dirty="0"/>
              <a:t> כמקובל.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במידה ויש רושם שאין מספיק אורך ניתן לבצע </a:t>
            </a:r>
            <a:r>
              <a:rPr lang="he-IL" dirty="0" err="1"/>
              <a:t>פאולר</a:t>
            </a:r>
            <a:r>
              <a:rPr lang="he-IL" dirty="0"/>
              <a:t> </a:t>
            </a:r>
            <a:r>
              <a:rPr lang="he-IL" dirty="0" err="1"/>
              <a:t>סטיבנס</a:t>
            </a:r>
            <a:r>
              <a:rPr lang="he-IL" dirty="0"/>
              <a:t> בשני שלבים- לנתק את הכלים </a:t>
            </a:r>
            <a:r>
              <a:rPr lang="he-IL" dirty="0" err="1"/>
              <a:t>הספרמטיים</a:t>
            </a:r>
            <a:r>
              <a:rPr lang="he-IL" dirty="0"/>
              <a:t> ולחכות </a:t>
            </a:r>
            <a:r>
              <a:rPr lang="he-IL" dirty="0" err="1"/>
              <a:t>לקולטרליים</a:t>
            </a:r>
            <a:r>
              <a:rPr lang="he-IL" dirty="0"/>
              <a:t> לצורך ניתוח חוזר בעוד מספר חודשים. אופציה נוספת הינה לקבע את האשך על </a:t>
            </a:r>
            <a:r>
              <a:rPr lang="he-IL" dirty="0" err="1"/>
              <a:t>הפוביס</a:t>
            </a:r>
            <a:r>
              <a:rPr lang="he-IL" dirty="0"/>
              <a:t> ולבצע רה-אקספלורציה חוזרת בהמשך.  </a:t>
            </a:r>
            <a:endParaRPr lang="en-IL" dirty="0"/>
          </a:p>
        </p:txBody>
      </p:sp>
    </p:spTree>
    <p:extLst>
      <p:ext uri="{BB962C8B-B14F-4D97-AF65-F5344CB8AC3E}">
        <p14:creationId xmlns:p14="http://schemas.microsoft.com/office/powerpoint/2010/main" val="1020912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759D0-6183-5445-8F4F-C599879A04A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5208531-77F5-D04A-94DD-C65128405B1D}"/>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נעקוב אחר המטופל? </a:t>
            </a:r>
            <a:endParaRPr lang="en-IL" dirty="0"/>
          </a:p>
        </p:txBody>
      </p:sp>
    </p:spTree>
    <p:extLst>
      <p:ext uri="{BB962C8B-B14F-4D97-AF65-F5344CB8AC3E}">
        <p14:creationId xmlns:p14="http://schemas.microsoft.com/office/powerpoint/2010/main" val="794881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759D0-6183-5445-8F4F-C599879A04A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5208531-77F5-D04A-94DD-C65128405B1D}"/>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נעקוב אחר המטופל?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צריך לראות שאין אטרופיה של האשך או עדות ל- </a:t>
            </a:r>
            <a:r>
              <a:rPr lang="he-IL" dirty="0" err="1"/>
              <a:t>ascending</a:t>
            </a:r>
            <a:r>
              <a:rPr lang="he-IL" dirty="0"/>
              <a:t>  לאחר הניתוח, שני סיבוכים שיכולים להתרחש. המעקב יהיה שבועיים לאחר הניתוח, חודש, שלושה חודשים, ושנה, ולאחר מכן כל שנה עד הגעת המטופל לגיל ההתבגרות.  </a:t>
            </a:r>
            <a:endParaRPr lang="en-IL" dirty="0"/>
          </a:p>
        </p:txBody>
      </p:sp>
    </p:spTree>
    <p:extLst>
      <p:ext uri="{BB962C8B-B14F-4D97-AF65-F5344CB8AC3E}">
        <p14:creationId xmlns:p14="http://schemas.microsoft.com/office/powerpoint/2010/main" val="143853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D992B-489B-1246-A49F-808A16946C0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CB5A373-BF8E-0E4F-8EDD-77DFF672D77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האמא</a:t>
            </a:r>
            <a:r>
              <a:rPr lang="he-IL" dirty="0"/>
              <a:t> מביאה את התינוק שוב בגיל 4 חודשים, מוקדם מהרגיל. היא חושבת שיש כעת הרניה בגלל שהיא רואה </a:t>
            </a:r>
            <a:r>
              <a:rPr lang="he-IL" dirty="0" err="1"/>
              <a:t>definite</a:t>
            </a:r>
            <a:r>
              <a:rPr lang="he-IL" dirty="0"/>
              <a:t> </a:t>
            </a:r>
            <a:r>
              <a:rPr lang="he-IL" dirty="0" err="1"/>
              <a:t>right</a:t>
            </a:r>
            <a:r>
              <a:rPr lang="he-IL" dirty="0"/>
              <a:t> </a:t>
            </a:r>
            <a:r>
              <a:rPr lang="he-IL" dirty="0" err="1"/>
              <a:t>groin</a:t>
            </a:r>
            <a:r>
              <a:rPr lang="he-IL" dirty="0"/>
              <a:t> </a:t>
            </a:r>
            <a:r>
              <a:rPr lang="he-IL" dirty="0" err="1"/>
              <a:t>bulge</a:t>
            </a:r>
            <a:r>
              <a:rPr lang="he-IL" dirty="0"/>
              <a:t>. בנוסף, היא חושבת </a:t>
            </a:r>
            <a:r>
              <a:rPr lang="he-IL" dirty="0" err="1"/>
              <a:t>שההירוצלה</a:t>
            </a:r>
            <a:r>
              <a:rPr lang="he-IL" dirty="0"/>
              <a:t> גדלה. היא שואלת אם זה כואב ומתארת שהתינוק נראה לא בנוח פעמים רבות. בבדיקה גופנית </a:t>
            </a:r>
            <a:r>
              <a:rPr lang="he-IL" dirty="0" err="1"/>
              <a:t>הסקרוטום</a:t>
            </a:r>
            <a:r>
              <a:rPr lang="he-IL" dirty="0"/>
              <a:t> הימני גדול ו- </a:t>
            </a:r>
            <a:r>
              <a:rPr lang="he-IL" dirty="0" err="1"/>
              <a:t>tense</a:t>
            </a:r>
            <a:r>
              <a:rPr lang="he-IL" dirty="0"/>
              <a:t>. המסה עצמו ממשיכה לתעלה </a:t>
            </a:r>
            <a:r>
              <a:rPr lang="he-IL" dirty="0" err="1"/>
              <a:t>האינגוינאלית</a:t>
            </a:r>
            <a:r>
              <a:rPr lang="he-IL" dirty="0"/>
              <a:t> ולא ניתן למשש בצורה טובה את </a:t>
            </a:r>
            <a:r>
              <a:rPr lang="he-IL" dirty="0" err="1"/>
              <a:t>הקורד</a:t>
            </a:r>
            <a:r>
              <a:rPr lang="he-IL" dirty="0"/>
              <a:t>. מצד שמאל אין כבר עדות </a:t>
            </a:r>
            <a:r>
              <a:rPr lang="he-IL" dirty="0" err="1"/>
              <a:t>להידרוצלה</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בבדיקה יש המי </a:t>
            </a:r>
            <a:r>
              <a:rPr lang="he-IL" dirty="0" err="1"/>
              <a:t>סקרוטום</a:t>
            </a:r>
            <a:r>
              <a:rPr lang="he-IL" dirty="0"/>
              <a:t> נפוח וגדול מאוד. האם זה עדיין תקין? </a:t>
            </a:r>
            <a:endParaRPr lang="en-IL" dirty="0"/>
          </a:p>
        </p:txBody>
      </p:sp>
    </p:spTree>
    <p:extLst>
      <p:ext uri="{BB962C8B-B14F-4D97-AF65-F5344CB8AC3E}">
        <p14:creationId xmlns:p14="http://schemas.microsoft.com/office/powerpoint/2010/main" val="2625241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D992B-489B-1246-A49F-808A16946C0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CB5A373-BF8E-0E4F-8EDD-77DFF672D77C}"/>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האמא</a:t>
            </a:r>
            <a:r>
              <a:rPr lang="he-IL" dirty="0"/>
              <a:t> מביאה את התינוק שוב בגיל 4 חודשים, מוקדם מהרגיל. היא חושבת שיש כעת הרניה בגלל שהיא רואה </a:t>
            </a:r>
            <a:r>
              <a:rPr lang="he-IL" dirty="0" err="1"/>
              <a:t>definite</a:t>
            </a:r>
            <a:r>
              <a:rPr lang="he-IL" dirty="0"/>
              <a:t> </a:t>
            </a:r>
            <a:r>
              <a:rPr lang="he-IL" dirty="0" err="1"/>
              <a:t>right</a:t>
            </a:r>
            <a:r>
              <a:rPr lang="he-IL" dirty="0"/>
              <a:t> </a:t>
            </a:r>
            <a:r>
              <a:rPr lang="he-IL" dirty="0" err="1"/>
              <a:t>groin</a:t>
            </a:r>
            <a:r>
              <a:rPr lang="he-IL" dirty="0"/>
              <a:t> </a:t>
            </a:r>
            <a:r>
              <a:rPr lang="he-IL" dirty="0" err="1"/>
              <a:t>bulge</a:t>
            </a:r>
            <a:r>
              <a:rPr lang="he-IL" dirty="0"/>
              <a:t>. בנוסף, היא חושבת </a:t>
            </a:r>
            <a:r>
              <a:rPr lang="he-IL" dirty="0" err="1"/>
              <a:t>שההירוצלה</a:t>
            </a:r>
            <a:r>
              <a:rPr lang="he-IL" dirty="0"/>
              <a:t> גדלה. היא שואלת אם זה כואב ומתארת שהתינוק נראה לא בנוח פעמים רבות. בבדיקה גופנית </a:t>
            </a:r>
            <a:r>
              <a:rPr lang="he-IL" dirty="0" err="1"/>
              <a:t>הסקרוטום</a:t>
            </a:r>
            <a:r>
              <a:rPr lang="he-IL" dirty="0"/>
              <a:t> הימני גדול ו- </a:t>
            </a:r>
            <a:r>
              <a:rPr lang="he-IL" dirty="0" err="1"/>
              <a:t>tense</a:t>
            </a:r>
            <a:r>
              <a:rPr lang="he-IL" dirty="0"/>
              <a:t>. המסה עצמו ממשיכה לתעלה </a:t>
            </a:r>
            <a:r>
              <a:rPr lang="he-IL" dirty="0" err="1"/>
              <a:t>האינגוינאלית</a:t>
            </a:r>
            <a:r>
              <a:rPr lang="he-IL" dirty="0"/>
              <a:t> ולא ניתן למשש בצורה טובה את </a:t>
            </a:r>
            <a:r>
              <a:rPr lang="he-IL" dirty="0" err="1"/>
              <a:t>הקורד</a:t>
            </a:r>
            <a:r>
              <a:rPr lang="he-IL" dirty="0"/>
              <a:t>. מצד שמאל אין כבר עדות </a:t>
            </a:r>
            <a:r>
              <a:rPr lang="he-IL" dirty="0" err="1"/>
              <a:t>להידרוצלה</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בבדיקה יש המי </a:t>
            </a:r>
            <a:r>
              <a:rPr lang="he-IL" dirty="0" err="1"/>
              <a:t>סקרוטום</a:t>
            </a:r>
            <a:r>
              <a:rPr lang="he-IL" dirty="0"/>
              <a:t> נפוח וגדול מאוד. האם זה עדיין תקין? לא. </a:t>
            </a:r>
            <a:r>
              <a:rPr lang="he-IL" dirty="0" err="1"/>
              <a:t>הידרוצלה</a:t>
            </a:r>
            <a:r>
              <a:rPr lang="he-IL" dirty="0"/>
              <a:t> טבעה להישאר יציבה או לקטון לאורך זמן. כשזה גדל ומשתרע גם לתעלה </a:t>
            </a:r>
            <a:r>
              <a:rPr lang="he-IL" dirty="0" err="1"/>
              <a:t>האינגוינאלית</a:t>
            </a:r>
            <a:r>
              <a:rPr lang="he-IL" dirty="0"/>
              <a:t> זה מחשיד לכך שמדובר </a:t>
            </a:r>
            <a:r>
              <a:rPr lang="he-IL" dirty="0" err="1"/>
              <a:t>בהידרוצלה</a:t>
            </a:r>
            <a:r>
              <a:rPr lang="he-IL" dirty="0"/>
              <a:t> </a:t>
            </a:r>
            <a:r>
              <a:rPr lang="he-IL" dirty="0" err="1"/>
              <a:t>אבדומינו-סקרוטלית</a:t>
            </a:r>
            <a:r>
              <a:rPr lang="he-IL" dirty="0"/>
              <a:t>- הסוג הנדיר יותר. </a:t>
            </a:r>
            <a:endParaRPr lang="en-IL" dirty="0"/>
          </a:p>
        </p:txBody>
      </p:sp>
    </p:spTree>
    <p:extLst>
      <p:ext uri="{BB962C8B-B14F-4D97-AF65-F5344CB8AC3E}">
        <p14:creationId xmlns:p14="http://schemas.microsoft.com/office/powerpoint/2010/main" val="1878171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DF347-D1C0-9549-9876-9B8247FB400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5A65599-D8FA-2D4D-A05D-4E43DB738234}"/>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אם יש חשד </a:t>
            </a:r>
            <a:r>
              <a:rPr lang="he-IL" dirty="0" err="1"/>
              <a:t>להידרוצלה</a:t>
            </a:r>
            <a:r>
              <a:rPr lang="he-IL" dirty="0"/>
              <a:t> </a:t>
            </a:r>
            <a:r>
              <a:rPr lang="he-IL" dirty="0" err="1"/>
              <a:t>אבדומינו-סקרוטלי</a:t>
            </a:r>
            <a:r>
              <a:rPr lang="he-IL" dirty="0"/>
              <a:t>, איזה סמנים ניתן להפיק בבדיקה גופנית? </a:t>
            </a:r>
          </a:p>
          <a:p>
            <a:pPr lvl="1" algn="r" rtl="1">
              <a:spcBef>
                <a:spcPts val="900"/>
              </a:spcBef>
            </a:pPr>
            <a:r>
              <a:rPr lang="he-IL" dirty="0"/>
              <a:t>כל לחץ על הבטן יביא לעליה </a:t>
            </a:r>
            <a:r>
              <a:rPr lang="he-IL" dirty="0" err="1"/>
              <a:t>בהידרוצלה</a:t>
            </a:r>
            <a:r>
              <a:rPr lang="he-IL" dirty="0"/>
              <a:t> כאמור ולהיפך. סמן נוסף בבדיקה גופנית הינו ה- </a:t>
            </a:r>
            <a:r>
              <a:rPr lang="he-IL" dirty="0" err="1"/>
              <a:t>spring</a:t>
            </a:r>
            <a:r>
              <a:rPr lang="he-IL" dirty="0"/>
              <a:t> </a:t>
            </a:r>
            <a:r>
              <a:rPr lang="he-IL" dirty="0" err="1"/>
              <a:t>back</a:t>
            </a:r>
            <a:r>
              <a:rPr lang="he-IL" dirty="0"/>
              <a:t> </a:t>
            </a:r>
            <a:r>
              <a:rPr lang="he-IL" dirty="0" err="1"/>
              <a:t>ball</a:t>
            </a:r>
            <a:r>
              <a:rPr lang="he-IL" dirty="0"/>
              <a:t> </a:t>
            </a:r>
            <a:r>
              <a:rPr lang="he-IL" dirty="0" err="1"/>
              <a:t>sign</a:t>
            </a:r>
            <a:r>
              <a:rPr lang="he-IL" dirty="0"/>
              <a:t> שיוצא חיובי בבדיקת התינוק. לחץ על </a:t>
            </a:r>
            <a:r>
              <a:rPr lang="he-IL" dirty="0" err="1"/>
              <a:t>הסקרוטום</a:t>
            </a:r>
            <a:r>
              <a:rPr lang="he-IL" dirty="0"/>
              <a:t> מביא לעליה במרכיב התוך בטני, ולהיפך. </a:t>
            </a:r>
            <a:endParaRPr lang="en-IL" dirty="0"/>
          </a:p>
        </p:txBody>
      </p:sp>
    </p:spTree>
    <p:extLst>
      <p:ext uri="{BB962C8B-B14F-4D97-AF65-F5344CB8AC3E}">
        <p14:creationId xmlns:p14="http://schemas.microsoft.com/office/powerpoint/2010/main" val="2906842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60D45-9642-8541-A135-32890D7925C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701A89E-8A1E-5C46-A202-3E8F04E471E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ניתן לאשש את האבחנה על ידי סונר? </a:t>
            </a:r>
            <a:endParaRPr lang="en-IL" dirty="0"/>
          </a:p>
        </p:txBody>
      </p:sp>
    </p:spTree>
    <p:extLst>
      <p:ext uri="{BB962C8B-B14F-4D97-AF65-F5344CB8AC3E}">
        <p14:creationId xmlns:p14="http://schemas.microsoft.com/office/powerpoint/2010/main" val="153745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60D45-9642-8541-A135-32890D7925C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701A89E-8A1E-5C46-A202-3E8F04E471E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ניתן לאשש את האבחנה על ידי סונר?</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סונר מאוד יעיל ומאושש את האבחנה, </a:t>
            </a:r>
            <a:r>
              <a:rPr lang="he-IL" dirty="0" err="1"/>
              <a:t>ומבראה</a:t>
            </a:r>
            <a:r>
              <a:rPr lang="he-IL" dirty="0"/>
              <a:t> </a:t>
            </a:r>
            <a:r>
              <a:rPr lang="he-IL" dirty="0" err="1"/>
              <a:t>קומפונסס</a:t>
            </a:r>
            <a:r>
              <a:rPr lang="he-IL" dirty="0"/>
              <a:t> </a:t>
            </a:r>
            <a:r>
              <a:rPr lang="he-IL" dirty="0" err="1"/>
              <a:t>סקרוטלי</a:t>
            </a:r>
            <a:r>
              <a:rPr lang="he-IL" dirty="0"/>
              <a:t> ובטן תחתונה עם תעלה מקשרת לאורך התעלה </a:t>
            </a:r>
            <a:r>
              <a:rPr lang="he-IL" dirty="0" err="1"/>
              <a:t>האינגוינאלית</a:t>
            </a:r>
            <a:r>
              <a:rPr lang="he-IL" dirty="0"/>
              <a:t>. .  </a:t>
            </a:r>
            <a:endParaRPr lang="en-IL" dirty="0"/>
          </a:p>
        </p:txBody>
      </p:sp>
    </p:spTree>
    <p:extLst>
      <p:ext uri="{BB962C8B-B14F-4D97-AF65-F5344CB8AC3E}">
        <p14:creationId xmlns:p14="http://schemas.microsoft.com/office/powerpoint/2010/main" val="230007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509AC-D39C-4948-91FE-B1BD83182B4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65D24C3-AFF0-8648-A5F3-154F768105A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סונר המוודא את האבחנה. מה יש לבצע? </a:t>
            </a:r>
            <a:endParaRPr lang="en-IL" dirty="0"/>
          </a:p>
        </p:txBody>
      </p:sp>
    </p:spTree>
    <p:extLst>
      <p:ext uri="{BB962C8B-B14F-4D97-AF65-F5344CB8AC3E}">
        <p14:creationId xmlns:p14="http://schemas.microsoft.com/office/powerpoint/2010/main" val="2134599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509AC-D39C-4948-91FE-B1BD83182B4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65D24C3-AFF0-8648-A5F3-154F768105A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סונר המוודא את האבחנה. מה יש לבצע?</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אין המלצות חד משמעיות לעניין </a:t>
            </a:r>
            <a:r>
              <a:rPr lang="he-IL" dirty="0" err="1"/>
              <a:t>מנג׳מנט</a:t>
            </a:r>
            <a:r>
              <a:rPr lang="he-IL" dirty="0"/>
              <a:t> של </a:t>
            </a:r>
            <a:r>
              <a:rPr lang="he-IL" dirty="0" err="1"/>
              <a:t>הידרוצלה</a:t>
            </a:r>
            <a:r>
              <a:rPr lang="he-IL" dirty="0"/>
              <a:t> </a:t>
            </a:r>
            <a:r>
              <a:rPr lang="he-IL" dirty="0" err="1"/>
              <a:t>אבדומינו-סקרוטליים</a:t>
            </a:r>
            <a:r>
              <a:rPr lang="he-IL" dirty="0"/>
              <a:t> אם כי רוב הכירורגים יעידו לנתח מיד לאחר האבחנה או מעט זמן לאחר </a:t>
            </a:r>
            <a:r>
              <a:rPr lang="he-IL" dirty="0" err="1"/>
              <a:t>אובסרבציה</a:t>
            </a:r>
            <a:r>
              <a:rPr lang="he-IL" dirty="0"/>
              <a:t> זמנית. בכל מקרה, הניתוח הוא לרוב קשה ויש </a:t>
            </a:r>
            <a:r>
              <a:rPr lang="he-IL" dirty="0" err="1"/>
              <a:t>המטומות</a:t>
            </a:r>
            <a:r>
              <a:rPr lang="he-IL" dirty="0"/>
              <a:t> או </a:t>
            </a:r>
            <a:r>
              <a:rPr lang="he-IL" dirty="0" err="1"/>
              <a:t>הידרוצלה</a:t>
            </a:r>
            <a:r>
              <a:rPr lang="he-IL" dirty="0"/>
              <a:t> שאריתי.  </a:t>
            </a:r>
            <a:endParaRPr lang="en-IL" dirty="0"/>
          </a:p>
        </p:txBody>
      </p:sp>
    </p:spTree>
    <p:extLst>
      <p:ext uri="{BB962C8B-B14F-4D97-AF65-F5344CB8AC3E}">
        <p14:creationId xmlns:p14="http://schemas.microsoft.com/office/powerpoint/2010/main" val="2186384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1625</Words>
  <Application>Microsoft Macintosh PowerPoint</Application>
  <PresentationFormat>Widescreen</PresentationFormat>
  <Paragraphs>89</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Garamond</vt:lpstr>
      <vt:lpstr>Office Theme</vt:lpstr>
      <vt:lpstr>כרטיסיה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כרטיסיה 2</vt:lpstr>
      <vt:lpstr>כרטיסיה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כרטיסיה 1</dc:title>
  <dc:creator>יעל דרזניק</dc:creator>
  <cp:lastModifiedBy>יעל דרזניק</cp:lastModifiedBy>
  <cp:revision>2</cp:revision>
  <dcterms:created xsi:type="dcterms:W3CDTF">2024-02-17T06:29:33Z</dcterms:created>
  <dcterms:modified xsi:type="dcterms:W3CDTF">2024-02-17T06:45:45Z</dcterms:modified>
</cp:coreProperties>
</file>