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6"/>
  </p:notesMasterIdLst>
  <p:sldIdLst>
    <p:sldId id="257" r:id="rId2"/>
    <p:sldId id="368" r:id="rId3"/>
    <p:sldId id="258" r:id="rId4"/>
    <p:sldId id="369" r:id="rId5"/>
    <p:sldId id="259" r:id="rId6"/>
    <p:sldId id="370" r:id="rId7"/>
    <p:sldId id="260" r:id="rId8"/>
    <p:sldId id="371" r:id="rId9"/>
    <p:sldId id="261" r:id="rId10"/>
    <p:sldId id="372" r:id="rId11"/>
    <p:sldId id="262" r:id="rId12"/>
    <p:sldId id="373" r:id="rId13"/>
    <p:sldId id="263" r:id="rId14"/>
    <p:sldId id="374" r:id="rId15"/>
    <p:sldId id="264" r:id="rId16"/>
    <p:sldId id="265" r:id="rId17"/>
    <p:sldId id="272" r:id="rId18"/>
    <p:sldId id="437" r:id="rId19"/>
    <p:sldId id="273" r:id="rId20"/>
    <p:sldId id="438" r:id="rId21"/>
    <p:sldId id="274" r:id="rId22"/>
    <p:sldId id="439" r:id="rId23"/>
    <p:sldId id="275" r:id="rId24"/>
    <p:sldId id="276" r:id="rId25"/>
    <p:sldId id="440" r:id="rId26"/>
    <p:sldId id="277" r:id="rId27"/>
    <p:sldId id="441" r:id="rId28"/>
    <p:sldId id="278" r:id="rId29"/>
    <p:sldId id="279" r:id="rId30"/>
    <p:sldId id="442" r:id="rId31"/>
    <p:sldId id="280" r:id="rId32"/>
    <p:sldId id="443" r:id="rId33"/>
    <p:sldId id="281" r:id="rId34"/>
    <p:sldId id="444" r:id="rId35"/>
    <p:sldId id="282" r:id="rId36"/>
    <p:sldId id="445" r:id="rId37"/>
    <p:sldId id="283" r:id="rId38"/>
    <p:sldId id="446" r:id="rId39"/>
    <p:sldId id="306" r:id="rId40"/>
    <p:sldId id="456" r:id="rId41"/>
    <p:sldId id="307" r:id="rId42"/>
    <p:sldId id="457" r:id="rId43"/>
    <p:sldId id="308" r:id="rId44"/>
    <p:sldId id="458" r:id="rId45"/>
    <p:sldId id="309" r:id="rId46"/>
    <p:sldId id="459" r:id="rId47"/>
    <p:sldId id="314" r:id="rId48"/>
    <p:sldId id="612" r:id="rId49"/>
    <p:sldId id="315" r:id="rId50"/>
    <p:sldId id="613" r:id="rId51"/>
    <p:sldId id="316" r:id="rId52"/>
    <p:sldId id="614" r:id="rId53"/>
    <p:sldId id="317" r:id="rId54"/>
    <p:sldId id="615" r:id="rId55"/>
    <p:sldId id="343" r:id="rId56"/>
    <p:sldId id="631" r:id="rId57"/>
    <p:sldId id="344" r:id="rId58"/>
    <p:sldId id="632" r:id="rId59"/>
    <p:sldId id="345" r:id="rId60"/>
    <p:sldId id="633" r:id="rId61"/>
    <p:sldId id="346" r:id="rId62"/>
    <p:sldId id="634" r:id="rId63"/>
    <p:sldId id="347" r:id="rId64"/>
    <p:sldId id="635" r:id="rId65"/>
    <p:sldId id="348" r:id="rId66"/>
    <p:sldId id="636" r:id="rId67"/>
    <p:sldId id="349" r:id="rId68"/>
    <p:sldId id="637" r:id="rId69"/>
    <p:sldId id="350" r:id="rId70"/>
    <p:sldId id="638" r:id="rId71"/>
    <p:sldId id="351" r:id="rId72"/>
    <p:sldId id="639" r:id="rId73"/>
    <p:sldId id="352" r:id="rId74"/>
    <p:sldId id="640" r:id="rId75"/>
    <p:sldId id="353" r:id="rId76"/>
    <p:sldId id="641" r:id="rId77"/>
    <p:sldId id="354" r:id="rId78"/>
    <p:sldId id="642" r:id="rId79"/>
    <p:sldId id="355" r:id="rId80"/>
    <p:sldId id="643" r:id="rId81"/>
    <p:sldId id="356" r:id="rId82"/>
    <p:sldId id="644" r:id="rId83"/>
    <p:sldId id="357" r:id="rId84"/>
    <p:sldId id="645" r:id="rId85"/>
    <p:sldId id="358" r:id="rId86"/>
    <p:sldId id="646" r:id="rId87"/>
    <p:sldId id="359" r:id="rId88"/>
    <p:sldId id="539" r:id="rId89"/>
    <p:sldId id="360" r:id="rId90"/>
    <p:sldId id="540" r:id="rId91"/>
    <p:sldId id="361" r:id="rId92"/>
    <p:sldId id="362" r:id="rId93"/>
    <p:sldId id="541" r:id="rId94"/>
    <p:sldId id="364" r:id="rId95"/>
    <p:sldId id="542" r:id="rId96"/>
    <p:sldId id="386" r:id="rId97"/>
    <p:sldId id="387" r:id="rId98"/>
    <p:sldId id="388" r:id="rId99"/>
    <p:sldId id="389" r:id="rId100"/>
    <p:sldId id="390" r:id="rId101"/>
    <p:sldId id="391" r:id="rId102"/>
    <p:sldId id="392" r:id="rId103"/>
    <p:sldId id="394" r:id="rId104"/>
    <p:sldId id="393" r:id="rId105"/>
    <p:sldId id="396" r:id="rId106"/>
    <p:sldId id="395" r:id="rId107"/>
    <p:sldId id="408" r:id="rId108"/>
    <p:sldId id="409" r:id="rId109"/>
    <p:sldId id="410" r:id="rId110"/>
    <p:sldId id="411" r:id="rId111"/>
    <p:sldId id="412" r:id="rId112"/>
    <p:sldId id="414" r:id="rId113"/>
    <p:sldId id="415" r:id="rId114"/>
    <p:sldId id="416" r:id="rId115"/>
    <p:sldId id="413" r:id="rId116"/>
    <p:sldId id="417" r:id="rId117"/>
    <p:sldId id="418" r:id="rId118"/>
    <p:sldId id="419" r:id="rId119"/>
    <p:sldId id="420" r:id="rId120"/>
    <p:sldId id="421" r:id="rId121"/>
    <p:sldId id="422" r:id="rId122"/>
    <p:sldId id="423" r:id="rId123"/>
    <p:sldId id="424" r:id="rId124"/>
    <p:sldId id="425" r:id="rId125"/>
    <p:sldId id="426" r:id="rId126"/>
    <p:sldId id="427" r:id="rId127"/>
    <p:sldId id="428" r:id="rId128"/>
    <p:sldId id="429" r:id="rId129"/>
    <p:sldId id="430" r:id="rId130"/>
    <p:sldId id="431" r:id="rId131"/>
    <p:sldId id="432" r:id="rId132"/>
    <p:sldId id="460" r:id="rId133"/>
    <p:sldId id="461" r:id="rId134"/>
    <p:sldId id="462" r:id="rId135"/>
    <p:sldId id="463" r:id="rId136"/>
    <p:sldId id="464" r:id="rId137"/>
    <p:sldId id="465" r:id="rId138"/>
    <p:sldId id="467" r:id="rId139"/>
    <p:sldId id="466" r:id="rId140"/>
    <p:sldId id="468" r:id="rId141"/>
    <p:sldId id="469" r:id="rId142"/>
    <p:sldId id="470" r:id="rId143"/>
    <p:sldId id="471" r:id="rId144"/>
    <p:sldId id="472" r:id="rId145"/>
    <p:sldId id="473" r:id="rId146"/>
    <p:sldId id="475" r:id="rId147"/>
    <p:sldId id="474" r:id="rId148"/>
    <p:sldId id="476" r:id="rId149"/>
    <p:sldId id="477" r:id="rId150"/>
    <p:sldId id="479" r:id="rId151"/>
    <p:sldId id="480" r:id="rId152"/>
    <p:sldId id="481" r:id="rId153"/>
    <p:sldId id="482" r:id="rId154"/>
    <p:sldId id="500" r:id="rId155"/>
    <p:sldId id="501" r:id="rId156"/>
    <p:sldId id="502" r:id="rId157"/>
    <p:sldId id="503" r:id="rId158"/>
    <p:sldId id="504" r:id="rId159"/>
    <p:sldId id="505" r:id="rId160"/>
    <p:sldId id="506" r:id="rId161"/>
    <p:sldId id="507" r:id="rId162"/>
    <p:sldId id="508" r:id="rId163"/>
    <p:sldId id="509" r:id="rId164"/>
    <p:sldId id="510" r:id="rId165"/>
    <p:sldId id="511" r:id="rId166"/>
    <p:sldId id="512" r:id="rId167"/>
    <p:sldId id="513" r:id="rId168"/>
    <p:sldId id="514" r:id="rId169"/>
    <p:sldId id="538" r:id="rId170"/>
    <p:sldId id="543" r:id="rId171"/>
    <p:sldId id="544" r:id="rId172"/>
    <p:sldId id="545" r:id="rId173"/>
    <p:sldId id="546" r:id="rId174"/>
    <p:sldId id="547" r:id="rId175"/>
    <p:sldId id="548" r:id="rId176"/>
    <p:sldId id="549" r:id="rId177"/>
    <p:sldId id="550" r:id="rId178"/>
    <p:sldId id="551" r:id="rId179"/>
    <p:sldId id="552" r:id="rId180"/>
    <p:sldId id="556" r:id="rId181"/>
    <p:sldId id="557" r:id="rId182"/>
    <p:sldId id="558" r:id="rId183"/>
    <p:sldId id="559" r:id="rId184"/>
    <p:sldId id="560" r:id="rId185"/>
    <p:sldId id="561" r:id="rId186"/>
    <p:sldId id="562" r:id="rId187"/>
    <p:sldId id="563" r:id="rId188"/>
    <p:sldId id="564" r:id="rId189"/>
    <p:sldId id="565" r:id="rId190"/>
    <p:sldId id="566" r:id="rId191"/>
    <p:sldId id="567" r:id="rId192"/>
    <p:sldId id="568" r:id="rId193"/>
    <p:sldId id="569" r:id="rId194"/>
    <p:sldId id="571" r:id="rId195"/>
    <p:sldId id="570" r:id="rId196"/>
    <p:sldId id="572" r:id="rId197"/>
    <p:sldId id="573" r:id="rId198"/>
    <p:sldId id="574" r:id="rId199"/>
    <p:sldId id="575" r:id="rId200"/>
    <p:sldId id="576" r:id="rId201"/>
    <p:sldId id="577" r:id="rId202"/>
    <p:sldId id="578" r:id="rId203"/>
    <p:sldId id="579" r:id="rId204"/>
    <p:sldId id="580" r:id="rId205"/>
    <p:sldId id="581" r:id="rId206"/>
    <p:sldId id="582" r:id="rId207"/>
    <p:sldId id="583" r:id="rId208"/>
    <p:sldId id="584" r:id="rId209"/>
    <p:sldId id="585" r:id="rId210"/>
    <p:sldId id="586" r:id="rId211"/>
    <p:sldId id="664" r:id="rId212"/>
    <p:sldId id="665" r:id="rId213"/>
    <p:sldId id="666" r:id="rId214"/>
    <p:sldId id="667" r:id="rId215"/>
    <p:sldId id="668" r:id="rId216"/>
    <p:sldId id="669" r:id="rId217"/>
    <p:sldId id="670" r:id="rId218"/>
    <p:sldId id="671" r:id="rId219"/>
    <p:sldId id="672" r:id="rId220"/>
    <p:sldId id="673" r:id="rId221"/>
    <p:sldId id="674" r:id="rId222"/>
    <p:sldId id="675" r:id="rId223"/>
    <p:sldId id="676" r:id="rId224"/>
    <p:sldId id="677" r:id="rId225"/>
    <p:sldId id="678" r:id="rId226"/>
    <p:sldId id="679" r:id="rId227"/>
    <p:sldId id="680" r:id="rId228"/>
    <p:sldId id="681" r:id="rId229"/>
    <p:sldId id="682" r:id="rId230"/>
    <p:sldId id="683" r:id="rId231"/>
    <p:sldId id="690" r:id="rId232"/>
    <p:sldId id="691" r:id="rId233"/>
    <p:sldId id="692" r:id="rId234"/>
    <p:sldId id="693" r:id="rId235"/>
    <p:sldId id="694" r:id="rId236"/>
    <p:sldId id="695" r:id="rId237"/>
    <p:sldId id="696" r:id="rId238"/>
    <p:sldId id="697" r:id="rId239"/>
    <p:sldId id="698" r:id="rId240"/>
    <p:sldId id="699" r:id="rId241"/>
    <p:sldId id="700" r:id="rId242"/>
    <p:sldId id="701" r:id="rId243"/>
    <p:sldId id="702" r:id="rId244"/>
    <p:sldId id="703" r:id="rId245"/>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p:restoredTop sz="94727"/>
  </p:normalViewPr>
  <p:slideViewPr>
    <p:cSldViewPr snapToGrid="0">
      <p:cViewPr varScale="1">
        <p:scale>
          <a:sx n="87" d="100"/>
          <a:sy n="87" d="100"/>
        </p:scale>
        <p:origin x="12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AFF37-3564-46F4-9289-748985C06F0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24927CD-D101-4572-8368-A366D1560A72}">
      <dgm:prSet/>
      <dgm:spPr/>
      <dgm:t>
        <a:bodyPr/>
        <a:lstStyle/>
        <a:p>
          <a:r>
            <a:rPr lang="he-IL"/>
            <a:t>לפגיה מועבר תינוק שנולד בשבוע 39 לאישה בת 28 ללא רקע רפואי מיוחד, סקירות היו תקינות. הוא מועבר לפגיה עקב תפיחות בטנית ואי העברת מקוניום. בשעות הראשונות שלו לחיים הוא קיבל כלכלת הנקה ללא בעיה, אבל בשעות האחרונות הבטן תפחה משמעותית והוא לא העביר יציאות, ולאחר מכן היתה הקאה מרתית. </a:t>
          </a:r>
          <a:endParaRPr lang="en-US"/>
        </a:p>
      </dgm:t>
    </dgm:pt>
    <dgm:pt modelId="{F76FF708-B6E0-4F9A-9927-850DE5C7CE18}" type="parTrans" cxnId="{D6F82A33-1076-446F-9E66-9663396544D5}">
      <dgm:prSet/>
      <dgm:spPr/>
      <dgm:t>
        <a:bodyPr/>
        <a:lstStyle/>
        <a:p>
          <a:endParaRPr lang="en-US"/>
        </a:p>
      </dgm:t>
    </dgm:pt>
    <dgm:pt modelId="{1594D699-E3BB-4762-BBEE-D70AF5B0C4A5}" type="sibTrans" cxnId="{D6F82A33-1076-446F-9E66-9663396544D5}">
      <dgm:prSet/>
      <dgm:spPr/>
      <dgm:t>
        <a:bodyPr/>
        <a:lstStyle/>
        <a:p>
          <a:endParaRPr lang="en-US"/>
        </a:p>
      </dgm:t>
    </dgm:pt>
    <dgm:pt modelId="{2D562B5C-5E60-4D9C-AA17-396BDB233305}">
      <dgm:prSet/>
      <dgm:spPr/>
      <dgm:t>
        <a:bodyPr/>
        <a:lstStyle/>
        <a:p>
          <a:r>
            <a:rPr lang="he-IL"/>
            <a:t>בבדיקה- תינוק ששוקל 3.1 ק״ג, סמנים חיונים כולל סטורציה תקינים. הבטן תפוחה משמעותית אבל רכה ולא רגישה, אין דיסקולורציה. בזונדה יש כמות קטנה של מרה. בבדיקות מעבדה מלאות אין שום דבר מיוחד. צילום בטן מדגים הרחבה של לולאות מעי. </a:t>
          </a:r>
          <a:endParaRPr lang="en-US"/>
        </a:p>
      </dgm:t>
    </dgm:pt>
    <dgm:pt modelId="{C0FE76A8-9435-482B-9F8F-A8BA537E251C}" type="parTrans" cxnId="{944D941F-6F10-4088-B814-ACED5D8C104B}">
      <dgm:prSet/>
      <dgm:spPr/>
      <dgm:t>
        <a:bodyPr/>
        <a:lstStyle/>
        <a:p>
          <a:endParaRPr lang="en-US"/>
        </a:p>
      </dgm:t>
    </dgm:pt>
    <dgm:pt modelId="{559184F5-BC4B-4616-8B77-BA793B6D447E}" type="sibTrans" cxnId="{944D941F-6F10-4088-B814-ACED5D8C104B}">
      <dgm:prSet/>
      <dgm:spPr/>
      <dgm:t>
        <a:bodyPr/>
        <a:lstStyle/>
        <a:p>
          <a:endParaRPr lang="en-US"/>
        </a:p>
      </dgm:t>
    </dgm:pt>
    <dgm:pt modelId="{293732CA-9C53-4167-8993-41C38661A7FA}">
      <dgm:prSet/>
      <dgm:spPr/>
      <dgm:t>
        <a:bodyPr/>
        <a:lstStyle/>
        <a:p>
          <a:r>
            <a:rPr lang="he-IL"/>
            <a:t>מהי האבחנה המבדלת בהינתן הבדיקה, הצילום והסיפור? </a:t>
          </a:r>
          <a:endParaRPr lang="en-US"/>
        </a:p>
      </dgm:t>
    </dgm:pt>
    <dgm:pt modelId="{B106D12C-FE83-417A-8D91-8132336BAF67}" type="parTrans" cxnId="{C78684D3-F747-4ABD-BA64-3C701E6DDBAC}">
      <dgm:prSet/>
      <dgm:spPr/>
      <dgm:t>
        <a:bodyPr/>
        <a:lstStyle/>
        <a:p>
          <a:endParaRPr lang="en-US"/>
        </a:p>
      </dgm:t>
    </dgm:pt>
    <dgm:pt modelId="{94FF5C44-E31A-4819-B792-C44AC3EB053A}" type="sibTrans" cxnId="{C78684D3-F747-4ABD-BA64-3C701E6DDBAC}">
      <dgm:prSet/>
      <dgm:spPr/>
      <dgm:t>
        <a:bodyPr/>
        <a:lstStyle/>
        <a:p>
          <a:endParaRPr lang="en-US"/>
        </a:p>
      </dgm:t>
    </dgm:pt>
    <dgm:pt modelId="{0306DF80-EF5F-9840-A1DA-43EA41BD1648}" type="pres">
      <dgm:prSet presAssocID="{479AFF37-3564-46F4-9289-748985C06F0D}" presName="linear" presStyleCnt="0">
        <dgm:presLayoutVars>
          <dgm:animLvl val="lvl"/>
          <dgm:resizeHandles val="exact"/>
        </dgm:presLayoutVars>
      </dgm:prSet>
      <dgm:spPr/>
    </dgm:pt>
    <dgm:pt modelId="{7CBD389C-4560-0F49-843A-F6154EDEBCD0}" type="pres">
      <dgm:prSet presAssocID="{524927CD-D101-4572-8368-A366D1560A72}" presName="parentText" presStyleLbl="node1" presStyleIdx="0" presStyleCnt="3">
        <dgm:presLayoutVars>
          <dgm:chMax val="0"/>
          <dgm:bulletEnabled val="1"/>
        </dgm:presLayoutVars>
      </dgm:prSet>
      <dgm:spPr/>
    </dgm:pt>
    <dgm:pt modelId="{948C35AA-9C63-F44B-990F-E12874087915}" type="pres">
      <dgm:prSet presAssocID="{1594D699-E3BB-4762-BBEE-D70AF5B0C4A5}" presName="spacer" presStyleCnt="0"/>
      <dgm:spPr/>
    </dgm:pt>
    <dgm:pt modelId="{86705328-92AA-CB4D-BF37-4DF9A16A2FFD}" type="pres">
      <dgm:prSet presAssocID="{2D562B5C-5E60-4D9C-AA17-396BDB233305}" presName="parentText" presStyleLbl="node1" presStyleIdx="1" presStyleCnt="3">
        <dgm:presLayoutVars>
          <dgm:chMax val="0"/>
          <dgm:bulletEnabled val="1"/>
        </dgm:presLayoutVars>
      </dgm:prSet>
      <dgm:spPr/>
    </dgm:pt>
    <dgm:pt modelId="{B2B9E8E0-D25A-2349-8EC7-3F38E105E880}" type="pres">
      <dgm:prSet presAssocID="{559184F5-BC4B-4616-8B77-BA793B6D447E}" presName="spacer" presStyleCnt="0"/>
      <dgm:spPr/>
    </dgm:pt>
    <dgm:pt modelId="{8AC91DB0-0BD6-2549-B54A-957FBB0B30DD}" type="pres">
      <dgm:prSet presAssocID="{293732CA-9C53-4167-8993-41C38661A7FA}" presName="parentText" presStyleLbl="node1" presStyleIdx="2" presStyleCnt="3">
        <dgm:presLayoutVars>
          <dgm:chMax val="0"/>
          <dgm:bulletEnabled val="1"/>
        </dgm:presLayoutVars>
      </dgm:prSet>
      <dgm:spPr/>
    </dgm:pt>
  </dgm:ptLst>
  <dgm:cxnLst>
    <dgm:cxn modelId="{944D941F-6F10-4088-B814-ACED5D8C104B}" srcId="{479AFF37-3564-46F4-9289-748985C06F0D}" destId="{2D562B5C-5E60-4D9C-AA17-396BDB233305}" srcOrd="1" destOrd="0" parTransId="{C0FE76A8-9435-482B-9F8F-A8BA537E251C}" sibTransId="{559184F5-BC4B-4616-8B77-BA793B6D447E}"/>
    <dgm:cxn modelId="{F9B75827-C2F0-2B42-9B2E-763A767FEE77}" type="presOf" srcId="{2D562B5C-5E60-4D9C-AA17-396BDB233305}" destId="{86705328-92AA-CB4D-BF37-4DF9A16A2FFD}" srcOrd="0" destOrd="0" presId="urn:microsoft.com/office/officeart/2005/8/layout/vList2"/>
    <dgm:cxn modelId="{D6F82A33-1076-446F-9E66-9663396544D5}" srcId="{479AFF37-3564-46F4-9289-748985C06F0D}" destId="{524927CD-D101-4572-8368-A366D1560A72}" srcOrd="0" destOrd="0" parTransId="{F76FF708-B6E0-4F9A-9927-850DE5C7CE18}" sibTransId="{1594D699-E3BB-4762-BBEE-D70AF5B0C4A5}"/>
    <dgm:cxn modelId="{EC5F5444-11C3-1A46-B714-0FA2078D1345}" type="presOf" srcId="{524927CD-D101-4572-8368-A366D1560A72}" destId="{7CBD389C-4560-0F49-843A-F6154EDEBCD0}" srcOrd="0" destOrd="0" presId="urn:microsoft.com/office/officeart/2005/8/layout/vList2"/>
    <dgm:cxn modelId="{9A135676-BD33-8645-82C1-341471000E5E}" type="presOf" srcId="{479AFF37-3564-46F4-9289-748985C06F0D}" destId="{0306DF80-EF5F-9840-A1DA-43EA41BD1648}" srcOrd="0" destOrd="0" presId="urn:microsoft.com/office/officeart/2005/8/layout/vList2"/>
    <dgm:cxn modelId="{45902283-F431-5F44-BA09-05E5208F9725}" type="presOf" srcId="{293732CA-9C53-4167-8993-41C38661A7FA}" destId="{8AC91DB0-0BD6-2549-B54A-957FBB0B30DD}" srcOrd="0" destOrd="0" presId="urn:microsoft.com/office/officeart/2005/8/layout/vList2"/>
    <dgm:cxn modelId="{C78684D3-F747-4ABD-BA64-3C701E6DDBAC}" srcId="{479AFF37-3564-46F4-9289-748985C06F0D}" destId="{293732CA-9C53-4167-8993-41C38661A7FA}" srcOrd="2" destOrd="0" parTransId="{B106D12C-FE83-417A-8D91-8132336BAF67}" sibTransId="{94FF5C44-E31A-4819-B792-C44AC3EB053A}"/>
    <dgm:cxn modelId="{79F32AD0-86EC-504F-BCE5-769512181DC5}" type="presParOf" srcId="{0306DF80-EF5F-9840-A1DA-43EA41BD1648}" destId="{7CBD389C-4560-0F49-843A-F6154EDEBCD0}" srcOrd="0" destOrd="0" presId="urn:microsoft.com/office/officeart/2005/8/layout/vList2"/>
    <dgm:cxn modelId="{26C6824D-FB81-094B-BCA4-781623571AF9}" type="presParOf" srcId="{0306DF80-EF5F-9840-A1DA-43EA41BD1648}" destId="{948C35AA-9C63-F44B-990F-E12874087915}" srcOrd="1" destOrd="0" presId="urn:microsoft.com/office/officeart/2005/8/layout/vList2"/>
    <dgm:cxn modelId="{A11D2FF3-A40F-DC4C-8362-6C8C896E3708}" type="presParOf" srcId="{0306DF80-EF5F-9840-A1DA-43EA41BD1648}" destId="{86705328-92AA-CB4D-BF37-4DF9A16A2FFD}" srcOrd="2" destOrd="0" presId="urn:microsoft.com/office/officeart/2005/8/layout/vList2"/>
    <dgm:cxn modelId="{45AAA0C6-36BC-544A-9C45-463112923B75}" type="presParOf" srcId="{0306DF80-EF5F-9840-A1DA-43EA41BD1648}" destId="{B2B9E8E0-D25A-2349-8EC7-3F38E105E880}" srcOrd="3" destOrd="0" presId="urn:microsoft.com/office/officeart/2005/8/layout/vList2"/>
    <dgm:cxn modelId="{B27C2AA2-EB03-FE40-A160-A53A21CE0F84}" type="presParOf" srcId="{0306DF80-EF5F-9840-A1DA-43EA41BD1648}" destId="{8AC91DB0-0BD6-2549-B54A-957FBB0B30D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2DE291-B7F7-4268-8476-3D5586A7FBE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83FCFC0-ED8D-40B4-A25E-31F894FDE521}">
      <dgm:prSet/>
      <dgm:spPr/>
      <dgm:t>
        <a:bodyPr/>
        <a:lstStyle/>
        <a:p>
          <a:r>
            <a:rPr lang="he-IL"/>
            <a:t>למיון מגיעה נערה בת 14, עם סיפור של שלשולים לאחרונה, בהתחלה בצבע תקין אולם בהמשך דמיים. מלווים בכאבי בטן, ובירידה קלה במשקל. </a:t>
          </a:r>
          <a:endParaRPr lang="en-US"/>
        </a:p>
      </dgm:t>
    </dgm:pt>
    <dgm:pt modelId="{BD732766-5CCA-4656-8DEC-F559D36684E6}" type="parTrans" cxnId="{6C61BC0B-DEEC-49C5-8539-86F019BC50FE}">
      <dgm:prSet/>
      <dgm:spPr/>
      <dgm:t>
        <a:bodyPr/>
        <a:lstStyle/>
        <a:p>
          <a:endParaRPr lang="en-US"/>
        </a:p>
      </dgm:t>
    </dgm:pt>
    <dgm:pt modelId="{D0691A44-4B69-4CE0-9F3E-134A526229DB}" type="sibTrans" cxnId="{6C61BC0B-DEEC-49C5-8539-86F019BC50FE}">
      <dgm:prSet/>
      <dgm:spPr/>
      <dgm:t>
        <a:bodyPr/>
        <a:lstStyle/>
        <a:p>
          <a:endParaRPr lang="en-US"/>
        </a:p>
      </dgm:t>
    </dgm:pt>
    <dgm:pt modelId="{CA40AB8D-7603-46F4-8969-A4C4B732E85C}">
      <dgm:prSet/>
      <dgm:spPr/>
      <dgm:t>
        <a:bodyPr/>
        <a:lstStyle/>
        <a:p>
          <a:r>
            <a:rPr lang="he-IL"/>
            <a:t>מהי האבחנה המבדלת? </a:t>
          </a:r>
          <a:endParaRPr lang="en-US"/>
        </a:p>
      </dgm:t>
    </dgm:pt>
    <dgm:pt modelId="{127A4CB0-AE84-4C72-A53E-22DFE34E58F3}" type="parTrans" cxnId="{0B0AE5A1-B533-4A79-9CA3-C2A6F0B2A69E}">
      <dgm:prSet/>
      <dgm:spPr/>
      <dgm:t>
        <a:bodyPr/>
        <a:lstStyle/>
        <a:p>
          <a:endParaRPr lang="en-US"/>
        </a:p>
      </dgm:t>
    </dgm:pt>
    <dgm:pt modelId="{DC5B84A4-DE32-44B8-B27D-AE929262090D}" type="sibTrans" cxnId="{0B0AE5A1-B533-4A79-9CA3-C2A6F0B2A69E}">
      <dgm:prSet/>
      <dgm:spPr/>
      <dgm:t>
        <a:bodyPr/>
        <a:lstStyle/>
        <a:p>
          <a:endParaRPr lang="en-US"/>
        </a:p>
      </dgm:t>
    </dgm:pt>
    <dgm:pt modelId="{5003C98F-97E1-4307-AED4-BBDCE4F3D548}">
      <dgm:prSet/>
      <dgm:spPr/>
      <dgm:t>
        <a:bodyPr/>
        <a:lstStyle/>
        <a:p>
          <a:r>
            <a:rPr lang="he-IL"/>
            <a:t>מה בבדיקה פיזיקלית ובאנמנזה? </a:t>
          </a:r>
          <a:endParaRPr lang="en-US"/>
        </a:p>
      </dgm:t>
    </dgm:pt>
    <dgm:pt modelId="{47A125D2-93CF-4221-804A-FA057EA13A61}" type="parTrans" cxnId="{2B4C40C3-121A-4498-A2D2-7A740034A7E0}">
      <dgm:prSet/>
      <dgm:spPr/>
      <dgm:t>
        <a:bodyPr/>
        <a:lstStyle/>
        <a:p>
          <a:endParaRPr lang="en-US"/>
        </a:p>
      </dgm:t>
    </dgm:pt>
    <dgm:pt modelId="{397E547B-C35E-49A6-95F8-1D9AAC1A23BA}" type="sibTrans" cxnId="{2B4C40C3-121A-4498-A2D2-7A740034A7E0}">
      <dgm:prSet/>
      <dgm:spPr/>
      <dgm:t>
        <a:bodyPr/>
        <a:lstStyle/>
        <a:p>
          <a:endParaRPr lang="en-US"/>
        </a:p>
      </dgm:t>
    </dgm:pt>
    <dgm:pt modelId="{B946C9ED-E3AB-914D-9007-C2C2E1D1915B}" type="pres">
      <dgm:prSet presAssocID="{E82DE291-B7F7-4268-8476-3D5586A7FBED}" presName="linear" presStyleCnt="0">
        <dgm:presLayoutVars>
          <dgm:animLvl val="lvl"/>
          <dgm:resizeHandles val="exact"/>
        </dgm:presLayoutVars>
      </dgm:prSet>
      <dgm:spPr/>
    </dgm:pt>
    <dgm:pt modelId="{5BA97808-89A0-5249-8B58-792F308C1964}" type="pres">
      <dgm:prSet presAssocID="{D83FCFC0-ED8D-40B4-A25E-31F894FDE521}" presName="parentText" presStyleLbl="node1" presStyleIdx="0" presStyleCnt="3">
        <dgm:presLayoutVars>
          <dgm:chMax val="0"/>
          <dgm:bulletEnabled val="1"/>
        </dgm:presLayoutVars>
      </dgm:prSet>
      <dgm:spPr/>
    </dgm:pt>
    <dgm:pt modelId="{F7FAA393-8355-AF41-846A-13F0DBB18952}" type="pres">
      <dgm:prSet presAssocID="{D0691A44-4B69-4CE0-9F3E-134A526229DB}" presName="spacer" presStyleCnt="0"/>
      <dgm:spPr/>
    </dgm:pt>
    <dgm:pt modelId="{C2A10EE3-FB6A-AD44-ACD6-D2815C5C2ADC}" type="pres">
      <dgm:prSet presAssocID="{CA40AB8D-7603-46F4-8969-A4C4B732E85C}" presName="parentText" presStyleLbl="node1" presStyleIdx="1" presStyleCnt="3">
        <dgm:presLayoutVars>
          <dgm:chMax val="0"/>
          <dgm:bulletEnabled val="1"/>
        </dgm:presLayoutVars>
      </dgm:prSet>
      <dgm:spPr/>
    </dgm:pt>
    <dgm:pt modelId="{A58BFD32-BAA8-854C-9228-D7367EE1C170}" type="pres">
      <dgm:prSet presAssocID="{DC5B84A4-DE32-44B8-B27D-AE929262090D}" presName="spacer" presStyleCnt="0"/>
      <dgm:spPr/>
    </dgm:pt>
    <dgm:pt modelId="{EBC2DCD3-C542-D641-A56B-BDD73486F29E}" type="pres">
      <dgm:prSet presAssocID="{5003C98F-97E1-4307-AED4-BBDCE4F3D548}" presName="parentText" presStyleLbl="node1" presStyleIdx="2" presStyleCnt="3">
        <dgm:presLayoutVars>
          <dgm:chMax val="0"/>
          <dgm:bulletEnabled val="1"/>
        </dgm:presLayoutVars>
      </dgm:prSet>
      <dgm:spPr/>
    </dgm:pt>
  </dgm:ptLst>
  <dgm:cxnLst>
    <dgm:cxn modelId="{6C61BC0B-DEEC-49C5-8539-86F019BC50FE}" srcId="{E82DE291-B7F7-4268-8476-3D5586A7FBED}" destId="{D83FCFC0-ED8D-40B4-A25E-31F894FDE521}" srcOrd="0" destOrd="0" parTransId="{BD732766-5CCA-4656-8DEC-F559D36684E6}" sibTransId="{D0691A44-4B69-4CE0-9F3E-134A526229DB}"/>
    <dgm:cxn modelId="{F399621C-A395-9042-A23A-116730310869}" type="presOf" srcId="{D83FCFC0-ED8D-40B4-A25E-31F894FDE521}" destId="{5BA97808-89A0-5249-8B58-792F308C1964}" srcOrd="0" destOrd="0" presId="urn:microsoft.com/office/officeart/2005/8/layout/vList2"/>
    <dgm:cxn modelId="{B8738D9C-088E-104F-AB60-0352DA760697}" type="presOf" srcId="{E82DE291-B7F7-4268-8476-3D5586A7FBED}" destId="{B946C9ED-E3AB-914D-9007-C2C2E1D1915B}" srcOrd="0" destOrd="0" presId="urn:microsoft.com/office/officeart/2005/8/layout/vList2"/>
    <dgm:cxn modelId="{0B0AE5A1-B533-4A79-9CA3-C2A6F0B2A69E}" srcId="{E82DE291-B7F7-4268-8476-3D5586A7FBED}" destId="{CA40AB8D-7603-46F4-8969-A4C4B732E85C}" srcOrd="1" destOrd="0" parTransId="{127A4CB0-AE84-4C72-A53E-22DFE34E58F3}" sibTransId="{DC5B84A4-DE32-44B8-B27D-AE929262090D}"/>
    <dgm:cxn modelId="{B02D39A9-B896-FF4A-9576-C23439D25054}" type="presOf" srcId="{5003C98F-97E1-4307-AED4-BBDCE4F3D548}" destId="{EBC2DCD3-C542-D641-A56B-BDD73486F29E}" srcOrd="0" destOrd="0" presId="urn:microsoft.com/office/officeart/2005/8/layout/vList2"/>
    <dgm:cxn modelId="{2B4C40C3-121A-4498-A2D2-7A740034A7E0}" srcId="{E82DE291-B7F7-4268-8476-3D5586A7FBED}" destId="{5003C98F-97E1-4307-AED4-BBDCE4F3D548}" srcOrd="2" destOrd="0" parTransId="{47A125D2-93CF-4221-804A-FA057EA13A61}" sibTransId="{397E547B-C35E-49A6-95F8-1D9AAC1A23BA}"/>
    <dgm:cxn modelId="{F0DE1FF9-595A-1F4B-8439-B675770A8C33}" type="presOf" srcId="{CA40AB8D-7603-46F4-8969-A4C4B732E85C}" destId="{C2A10EE3-FB6A-AD44-ACD6-D2815C5C2ADC}" srcOrd="0" destOrd="0" presId="urn:microsoft.com/office/officeart/2005/8/layout/vList2"/>
    <dgm:cxn modelId="{F845462E-FA16-2E43-9FF1-E6BE5E3FCA86}" type="presParOf" srcId="{B946C9ED-E3AB-914D-9007-C2C2E1D1915B}" destId="{5BA97808-89A0-5249-8B58-792F308C1964}" srcOrd="0" destOrd="0" presId="urn:microsoft.com/office/officeart/2005/8/layout/vList2"/>
    <dgm:cxn modelId="{EF83BD14-404E-6A43-BDB9-8CB503032F0A}" type="presParOf" srcId="{B946C9ED-E3AB-914D-9007-C2C2E1D1915B}" destId="{F7FAA393-8355-AF41-846A-13F0DBB18952}" srcOrd="1" destOrd="0" presId="urn:microsoft.com/office/officeart/2005/8/layout/vList2"/>
    <dgm:cxn modelId="{8FDFEBA4-A96D-2C40-BFCB-88C20A857743}" type="presParOf" srcId="{B946C9ED-E3AB-914D-9007-C2C2E1D1915B}" destId="{C2A10EE3-FB6A-AD44-ACD6-D2815C5C2ADC}" srcOrd="2" destOrd="0" presId="urn:microsoft.com/office/officeart/2005/8/layout/vList2"/>
    <dgm:cxn modelId="{74CCDE1B-50D3-FC48-A5D9-695FC67646F2}" type="presParOf" srcId="{B946C9ED-E3AB-914D-9007-C2C2E1D1915B}" destId="{A58BFD32-BAA8-854C-9228-D7367EE1C170}" srcOrd="3" destOrd="0" presId="urn:microsoft.com/office/officeart/2005/8/layout/vList2"/>
    <dgm:cxn modelId="{8203C8AE-A184-8C4C-876A-F22329DCDA43}" type="presParOf" srcId="{B946C9ED-E3AB-914D-9007-C2C2E1D1915B}" destId="{EBC2DCD3-C542-D641-A56B-BDD73486F29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D389C-4560-0F49-843A-F6154EDEBCD0}">
      <dsp:nvSpPr>
        <dsp:cNvPr id="0" name=""/>
        <dsp:cNvSpPr/>
      </dsp:nvSpPr>
      <dsp:spPr>
        <a:xfrm>
          <a:off x="0" y="271400"/>
          <a:ext cx="6666833" cy="1600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e-IL" sz="1900" kern="1200"/>
            <a:t>לפגיה מועבר תינוק שנולד בשבוע 39 לאישה בת 28 ללא רקע רפואי מיוחד, סקירות היו תקינות. הוא מועבר לפגיה עקב תפיחות בטנית ואי העברת מקוניום. בשעות הראשונות שלו לחיים הוא קיבל כלכלת הנקה ללא בעיה, אבל בשעות האחרונות הבטן תפחה משמעותית והוא לא העביר יציאות, ולאחר מכן היתה הקאה מרתית. </a:t>
          </a:r>
          <a:endParaRPr lang="en-US" sz="1900" kern="1200"/>
        </a:p>
      </dsp:txBody>
      <dsp:txXfrm>
        <a:off x="78133" y="349533"/>
        <a:ext cx="6510567" cy="1444294"/>
      </dsp:txXfrm>
    </dsp:sp>
    <dsp:sp modelId="{86705328-92AA-CB4D-BF37-4DF9A16A2FFD}">
      <dsp:nvSpPr>
        <dsp:cNvPr id="0" name=""/>
        <dsp:cNvSpPr/>
      </dsp:nvSpPr>
      <dsp:spPr>
        <a:xfrm>
          <a:off x="0" y="1926680"/>
          <a:ext cx="6666833" cy="16005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e-IL" sz="1900" kern="1200"/>
            <a:t>בבדיקה- תינוק ששוקל 3.1 ק״ג, סמנים חיונים כולל סטורציה תקינים. הבטן תפוחה משמעותית אבל רכה ולא רגישה, אין דיסקולורציה. בזונדה יש כמות קטנה של מרה. בבדיקות מעבדה מלאות אין שום דבר מיוחד. צילום בטן מדגים הרחבה של לולאות מעי. </a:t>
          </a:r>
          <a:endParaRPr lang="en-US" sz="1900" kern="1200"/>
        </a:p>
      </dsp:txBody>
      <dsp:txXfrm>
        <a:off x="78133" y="2004813"/>
        <a:ext cx="6510567" cy="1444294"/>
      </dsp:txXfrm>
    </dsp:sp>
    <dsp:sp modelId="{8AC91DB0-0BD6-2549-B54A-957FBB0B30DD}">
      <dsp:nvSpPr>
        <dsp:cNvPr id="0" name=""/>
        <dsp:cNvSpPr/>
      </dsp:nvSpPr>
      <dsp:spPr>
        <a:xfrm>
          <a:off x="0" y="3581960"/>
          <a:ext cx="6666833" cy="16005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e-IL" sz="1900" kern="1200"/>
            <a:t>מהי האבחנה המבדלת בהינתן הבדיקה, הצילום והסיפור? </a:t>
          </a:r>
          <a:endParaRPr lang="en-US" sz="1900" kern="1200"/>
        </a:p>
      </dsp:txBody>
      <dsp:txXfrm>
        <a:off x="78133" y="3660093"/>
        <a:ext cx="6510567" cy="1444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97808-89A0-5249-8B58-792F308C1964}">
      <dsp:nvSpPr>
        <dsp:cNvPr id="0" name=""/>
        <dsp:cNvSpPr/>
      </dsp:nvSpPr>
      <dsp:spPr>
        <a:xfrm>
          <a:off x="0" y="336248"/>
          <a:ext cx="5721484" cy="1184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he-IL" sz="2200" kern="1200"/>
            <a:t>למיון מגיעה נערה בת 14, עם סיפור של שלשולים לאחרונה, בהתחלה בצבע תקין אולם בהמשך דמיים. מלווים בכאבי בטן, ובירידה קלה במשקל. </a:t>
          </a:r>
          <a:endParaRPr lang="en-US" sz="2200" kern="1200"/>
        </a:p>
      </dsp:txBody>
      <dsp:txXfrm>
        <a:off x="57800" y="394048"/>
        <a:ext cx="5605884" cy="1068440"/>
      </dsp:txXfrm>
    </dsp:sp>
    <dsp:sp modelId="{C2A10EE3-FB6A-AD44-ACD6-D2815C5C2ADC}">
      <dsp:nvSpPr>
        <dsp:cNvPr id="0" name=""/>
        <dsp:cNvSpPr/>
      </dsp:nvSpPr>
      <dsp:spPr>
        <a:xfrm>
          <a:off x="0" y="1583648"/>
          <a:ext cx="5721484" cy="11840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he-IL" sz="2200" kern="1200"/>
            <a:t>מהי האבחנה המבדלת? </a:t>
          </a:r>
          <a:endParaRPr lang="en-US" sz="2200" kern="1200"/>
        </a:p>
      </dsp:txBody>
      <dsp:txXfrm>
        <a:off x="57800" y="1641448"/>
        <a:ext cx="5605884" cy="1068440"/>
      </dsp:txXfrm>
    </dsp:sp>
    <dsp:sp modelId="{EBC2DCD3-C542-D641-A56B-BDD73486F29E}">
      <dsp:nvSpPr>
        <dsp:cNvPr id="0" name=""/>
        <dsp:cNvSpPr/>
      </dsp:nvSpPr>
      <dsp:spPr>
        <a:xfrm>
          <a:off x="0" y="2831049"/>
          <a:ext cx="5721484" cy="11840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he-IL" sz="2200" kern="1200"/>
            <a:t>מה בבדיקה פיזיקלית ובאנמנזה? </a:t>
          </a:r>
          <a:endParaRPr lang="en-US" sz="2200" kern="1200"/>
        </a:p>
      </dsp:txBody>
      <dsp:txXfrm>
        <a:off x="57800" y="2888849"/>
        <a:ext cx="5605884" cy="1068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5DC55-349B-7243-99C6-84CB48FF88ED}" type="datetimeFigureOut">
              <a:rPr lang="en-IL" smtClean="0"/>
              <a:t>17/02/2024</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EE65E-38C2-004B-8E66-24F187038E2E}" type="slidenum">
              <a:rPr lang="en-IL" smtClean="0"/>
              <a:t>‹#›</a:t>
            </a:fld>
            <a:endParaRPr lang="en-IL"/>
          </a:p>
        </p:txBody>
      </p:sp>
    </p:spTree>
    <p:extLst>
      <p:ext uri="{BB962C8B-B14F-4D97-AF65-F5344CB8AC3E}">
        <p14:creationId xmlns:p14="http://schemas.microsoft.com/office/powerpoint/2010/main" val="93471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a:t>
            </a:fld>
            <a:endParaRPr lang="en-IL"/>
          </a:p>
        </p:txBody>
      </p:sp>
    </p:spTree>
    <p:extLst>
      <p:ext uri="{BB962C8B-B14F-4D97-AF65-F5344CB8AC3E}">
        <p14:creationId xmlns:p14="http://schemas.microsoft.com/office/powerpoint/2010/main" val="30512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a:t>
            </a:fld>
            <a:endParaRPr lang="en-IL"/>
          </a:p>
        </p:txBody>
      </p:sp>
    </p:spTree>
    <p:extLst>
      <p:ext uri="{BB962C8B-B14F-4D97-AF65-F5344CB8AC3E}">
        <p14:creationId xmlns:p14="http://schemas.microsoft.com/office/powerpoint/2010/main" val="1318511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100</a:t>
            </a:fld>
            <a:endParaRPr lang="en-IL"/>
          </a:p>
        </p:txBody>
      </p:sp>
    </p:spTree>
    <p:extLst>
      <p:ext uri="{BB962C8B-B14F-4D97-AF65-F5344CB8AC3E}">
        <p14:creationId xmlns:p14="http://schemas.microsoft.com/office/powerpoint/2010/main" val="39635299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101</a:t>
            </a:fld>
            <a:endParaRPr lang="en-IL"/>
          </a:p>
        </p:txBody>
      </p:sp>
    </p:spTree>
    <p:extLst>
      <p:ext uri="{BB962C8B-B14F-4D97-AF65-F5344CB8AC3E}">
        <p14:creationId xmlns:p14="http://schemas.microsoft.com/office/powerpoint/2010/main" val="18656538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102</a:t>
            </a:fld>
            <a:endParaRPr lang="en-IL"/>
          </a:p>
        </p:txBody>
      </p:sp>
    </p:spTree>
    <p:extLst>
      <p:ext uri="{BB962C8B-B14F-4D97-AF65-F5344CB8AC3E}">
        <p14:creationId xmlns:p14="http://schemas.microsoft.com/office/powerpoint/2010/main" val="15408886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103</a:t>
            </a:fld>
            <a:endParaRPr lang="en-IL"/>
          </a:p>
        </p:txBody>
      </p:sp>
    </p:spTree>
    <p:extLst>
      <p:ext uri="{BB962C8B-B14F-4D97-AF65-F5344CB8AC3E}">
        <p14:creationId xmlns:p14="http://schemas.microsoft.com/office/powerpoint/2010/main" val="11734197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104</a:t>
            </a:fld>
            <a:endParaRPr lang="en-IL"/>
          </a:p>
        </p:txBody>
      </p:sp>
    </p:spTree>
    <p:extLst>
      <p:ext uri="{BB962C8B-B14F-4D97-AF65-F5344CB8AC3E}">
        <p14:creationId xmlns:p14="http://schemas.microsoft.com/office/powerpoint/2010/main" val="2264352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105</a:t>
            </a:fld>
            <a:endParaRPr lang="en-IL"/>
          </a:p>
        </p:txBody>
      </p:sp>
    </p:spTree>
    <p:extLst>
      <p:ext uri="{BB962C8B-B14F-4D97-AF65-F5344CB8AC3E}">
        <p14:creationId xmlns:p14="http://schemas.microsoft.com/office/powerpoint/2010/main" val="10516667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106</a:t>
            </a:fld>
            <a:endParaRPr lang="en-IL"/>
          </a:p>
        </p:txBody>
      </p:sp>
    </p:spTree>
    <p:extLst>
      <p:ext uri="{BB962C8B-B14F-4D97-AF65-F5344CB8AC3E}">
        <p14:creationId xmlns:p14="http://schemas.microsoft.com/office/powerpoint/2010/main" val="3375260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107</a:t>
            </a:fld>
            <a:endParaRPr lang="en-IL"/>
          </a:p>
        </p:txBody>
      </p:sp>
    </p:spTree>
    <p:extLst>
      <p:ext uri="{BB962C8B-B14F-4D97-AF65-F5344CB8AC3E}">
        <p14:creationId xmlns:p14="http://schemas.microsoft.com/office/powerpoint/2010/main" val="177376642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108</a:t>
            </a:fld>
            <a:endParaRPr lang="en-IL"/>
          </a:p>
        </p:txBody>
      </p:sp>
    </p:spTree>
    <p:extLst>
      <p:ext uri="{BB962C8B-B14F-4D97-AF65-F5344CB8AC3E}">
        <p14:creationId xmlns:p14="http://schemas.microsoft.com/office/powerpoint/2010/main" val="319337982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109</a:t>
            </a:fld>
            <a:endParaRPr lang="en-IL"/>
          </a:p>
        </p:txBody>
      </p:sp>
    </p:spTree>
    <p:extLst>
      <p:ext uri="{BB962C8B-B14F-4D97-AF65-F5344CB8AC3E}">
        <p14:creationId xmlns:p14="http://schemas.microsoft.com/office/powerpoint/2010/main" val="79305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a:t>
            </a:fld>
            <a:endParaRPr lang="en-IL"/>
          </a:p>
        </p:txBody>
      </p:sp>
    </p:spTree>
    <p:extLst>
      <p:ext uri="{BB962C8B-B14F-4D97-AF65-F5344CB8AC3E}">
        <p14:creationId xmlns:p14="http://schemas.microsoft.com/office/powerpoint/2010/main" val="30523600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110</a:t>
            </a:fld>
            <a:endParaRPr lang="en-IL"/>
          </a:p>
        </p:txBody>
      </p:sp>
    </p:spTree>
    <p:extLst>
      <p:ext uri="{BB962C8B-B14F-4D97-AF65-F5344CB8AC3E}">
        <p14:creationId xmlns:p14="http://schemas.microsoft.com/office/powerpoint/2010/main" val="3507047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111</a:t>
            </a:fld>
            <a:endParaRPr lang="en-IL"/>
          </a:p>
        </p:txBody>
      </p:sp>
    </p:spTree>
    <p:extLst>
      <p:ext uri="{BB962C8B-B14F-4D97-AF65-F5344CB8AC3E}">
        <p14:creationId xmlns:p14="http://schemas.microsoft.com/office/powerpoint/2010/main" val="19385317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112</a:t>
            </a:fld>
            <a:endParaRPr lang="en-IL"/>
          </a:p>
        </p:txBody>
      </p:sp>
    </p:spTree>
    <p:extLst>
      <p:ext uri="{BB962C8B-B14F-4D97-AF65-F5344CB8AC3E}">
        <p14:creationId xmlns:p14="http://schemas.microsoft.com/office/powerpoint/2010/main" val="36438352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113</a:t>
            </a:fld>
            <a:endParaRPr lang="en-IL"/>
          </a:p>
        </p:txBody>
      </p:sp>
    </p:spTree>
    <p:extLst>
      <p:ext uri="{BB962C8B-B14F-4D97-AF65-F5344CB8AC3E}">
        <p14:creationId xmlns:p14="http://schemas.microsoft.com/office/powerpoint/2010/main" val="40562475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114</a:t>
            </a:fld>
            <a:endParaRPr lang="en-IL"/>
          </a:p>
        </p:txBody>
      </p:sp>
    </p:spTree>
    <p:extLst>
      <p:ext uri="{BB962C8B-B14F-4D97-AF65-F5344CB8AC3E}">
        <p14:creationId xmlns:p14="http://schemas.microsoft.com/office/powerpoint/2010/main" val="97431927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115</a:t>
            </a:fld>
            <a:endParaRPr lang="en-IL"/>
          </a:p>
        </p:txBody>
      </p:sp>
    </p:spTree>
    <p:extLst>
      <p:ext uri="{BB962C8B-B14F-4D97-AF65-F5344CB8AC3E}">
        <p14:creationId xmlns:p14="http://schemas.microsoft.com/office/powerpoint/2010/main" val="5750060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116</a:t>
            </a:fld>
            <a:endParaRPr lang="en-IL"/>
          </a:p>
        </p:txBody>
      </p:sp>
    </p:spTree>
    <p:extLst>
      <p:ext uri="{BB962C8B-B14F-4D97-AF65-F5344CB8AC3E}">
        <p14:creationId xmlns:p14="http://schemas.microsoft.com/office/powerpoint/2010/main" val="12769464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117</a:t>
            </a:fld>
            <a:endParaRPr lang="en-IL"/>
          </a:p>
        </p:txBody>
      </p:sp>
    </p:spTree>
    <p:extLst>
      <p:ext uri="{BB962C8B-B14F-4D97-AF65-F5344CB8AC3E}">
        <p14:creationId xmlns:p14="http://schemas.microsoft.com/office/powerpoint/2010/main" val="267395101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118</a:t>
            </a:fld>
            <a:endParaRPr lang="en-IL"/>
          </a:p>
        </p:txBody>
      </p:sp>
    </p:spTree>
    <p:extLst>
      <p:ext uri="{BB962C8B-B14F-4D97-AF65-F5344CB8AC3E}">
        <p14:creationId xmlns:p14="http://schemas.microsoft.com/office/powerpoint/2010/main" val="45358116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119</a:t>
            </a:fld>
            <a:endParaRPr lang="en-IL"/>
          </a:p>
        </p:txBody>
      </p:sp>
    </p:spTree>
    <p:extLst>
      <p:ext uri="{BB962C8B-B14F-4D97-AF65-F5344CB8AC3E}">
        <p14:creationId xmlns:p14="http://schemas.microsoft.com/office/powerpoint/2010/main" val="1872674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a:t>
            </a:fld>
            <a:endParaRPr lang="en-IL"/>
          </a:p>
        </p:txBody>
      </p:sp>
    </p:spTree>
    <p:extLst>
      <p:ext uri="{BB962C8B-B14F-4D97-AF65-F5344CB8AC3E}">
        <p14:creationId xmlns:p14="http://schemas.microsoft.com/office/powerpoint/2010/main" val="47823410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120</a:t>
            </a:fld>
            <a:endParaRPr lang="en-IL"/>
          </a:p>
        </p:txBody>
      </p:sp>
    </p:spTree>
    <p:extLst>
      <p:ext uri="{BB962C8B-B14F-4D97-AF65-F5344CB8AC3E}">
        <p14:creationId xmlns:p14="http://schemas.microsoft.com/office/powerpoint/2010/main" val="16585079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121</a:t>
            </a:fld>
            <a:endParaRPr lang="en-IL"/>
          </a:p>
        </p:txBody>
      </p:sp>
    </p:spTree>
    <p:extLst>
      <p:ext uri="{BB962C8B-B14F-4D97-AF65-F5344CB8AC3E}">
        <p14:creationId xmlns:p14="http://schemas.microsoft.com/office/powerpoint/2010/main" val="27442498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122</a:t>
            </a:fld>
            <a:endParaRPr lang="en-IL"/>
          </a:p>
        </p:txBody>
      </p:sp>
    </p:spTree>
    <p:extLst>
      <p:ext uri="{BB962C8B-B14F-4D97-AF65-F5344CB8AC3E}">
        <p14:creationId xmlns:p14="http://schemas.microsoft.com/office/powerpoint/2010/main" val="203825111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123</a:t>
            </a:fld>
            <a:endParaRPr lang="en-IL"/>
          </a:p>
        </p:txBody>
      </p:sp>
    </p:spTree>
    <p:extLst>
      <p:ext uri="{BB962C8B-B14F-4D97-AF65-F5344CB8AC3E}">
        <p14:creationId xmlns:p14="http://schemas.microsoft.com/office/powerpoint/2010/main" val="272971953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124</a:t>
            </a:fld>
            <a:endParaRPr lang="en-IL"/>
          </a:p>
        </p:txBody>
      </p:sp>
    </p:spTree>
    <p:extLst>
      <p:ext uri="{BB962C8B-B14F-4D97-AF65-F5344CB8AC3E}">
        <p14:creationId xmlns:p14="http://schemas.microsoft.com/office/powerpoint/2010/main" val="91838026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125</a:t>
            </a:fld>
            <a:endParaRPr lang="en-IL"/>
          </a:p>
        </p:txBody>
      </p:sp>
    </p:spTree>
    <p:extLst>
      <p:ext uri="{BB962C8B-B14F-4D97-AF65-F5344CB8AC3E}">
        <p14:creationId xmlns:p14="http://schemas.microsoft.com/office/powerpoint/2010/main" val="7229157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126</a:t>
            </a:fld>
            <a:endParaRPr lang="en-IL"/>
          </a:p>
        </p:txBody>
      </p:sp>
    </p:spTree>
    <p:extLst>
      <p:ext uri="{BB962C8B-B14F-4D97-AF65-F5344CB8AC3E}">
        <p14:creationId xmlns:p14="http://schemas.microsoft.com/office/powerpoint/2010/main" val="35676804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127</a:t>
            </a:fld>
            <a:endParaRPr lang="en-IL"/>
          </a:p>
        </p:txBody>
      </p:sp>
    </p:spTree>
    <p:extLst>
      <p:ext uri="{BB962C8B-B14F-4D97-AF65-F5344CB8AC3E}">
        <p14:creationId xmlns:p14="http://schemas.microsoft.com/office/powerpoint/2010/main" val="412892076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128</a:t>
            </a:fld>
            <a:endParaRPr lang="en-IL"/>
          </a:p>
        </p:txBody>
      </p:sp>
    </p:spTree>
    <p:extLst>
      <p:ext uri="{BB962C8B-B14F-4D97-AF65-F5344CB8AC3E}">
        <p14:creationId xmlns:p14="http://schemas.microsoft.com/office/powerpoint/2010/main" val="8120939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129</a:t>
            </a:fld>
            <a:endParaRPr lang="en-IL"/>
          </a:p>
        </p:txBody>
      </p:sp>
    </p:spTree>
    <p:extLst>
      <p:ext uri="{BB962C8B-B14F-4D97-AF65-F5344CB8AC3E}">
        <p14:creationId xmlns:p14="http://schemas.microsoft.com/office/powerpoint/2010/main" val="303580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a:t>
            </a:fld>
            <a:endParaRPr lang="en-IL"/>
          </a:p>
        </p:txBody>
      </p:sp>
    </p:spTree>
    <p:extLst>
      <p:ext uri="{BB962C8B-B14F-4D97-AF65-F5344CB8AC3E}">
        <p14:creationId xmlns:p14="http://schemas.microsoft.com/office/powerpoint/2010/main" val="131614512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130</a:t>
            </a:fld>
            <a:endParaRPr lang="en-IL"/>
          </a:p>
        </p:txBody>
      </p:sp>
    </p:spTree>
    <p:extLst>
      <p:ext uri="{BB962C8B-B14F-4D97-AF65-F5344CB8AC3E}">
        <p14:creationId xmlns:p14="http://schemas.microsoft.com/office/powerpoint/2010/main" val="412078745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131</a:t>
            </a:fld>
            <a:endParaRPr lang="en-IL"/>
          </a:p>
        </p:txBody>
      </p:sp>
    </p:spTree>
    <p:extLst>
      <p:ext uri="{BB962C8B-B14F-4D97-AF65-F5344CB8AC3E}">
        <p14:creationId xmlns:p14="http://schemas.microsoft.com/office/powerpoint/2010/main" val="159394737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132</a:t>
            </a:fld>
            <a:endParaRPr lang="en-IL"/>
          </a:p>
        </p:txBody>
      </p:sp>
    </p:spTree>
    <p:extLst>
      <p:ext uri="{BB962C8B-B14F-4D97-AF65-F5344CB8AC3E}">
        <p14:creationId xmlns:p14="http://schemas.microsoft.com/office/powerpoint/2010/main" val="93014037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133</a:t>
            </a:fld>
            <a:endParaRPr lang="en-IL"/>
          </a:p>
        </p:txBody>
      </p:sp>
    </p:spTree>
    <p:extLst>
      <p:ext uri="{BB962C8B-B14F-4D97-AF65-F5344CB8AC3E}">
        <p14:creationId xmlns:p14="http://schemas.microsoft.com/office/powerpoint/2010/main" val="86104626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134</a:t>
            </a:fld>
            <a:endParaRPr lang="en-IL"/>
          </a:p>
        </p:txBody>
      </p:sp>
    </p:spTree>
    <p:extLst>
      <p:ext uri="{BB962C8B-B14F-4D97-AF65-F5344CB8AC3E}">
        <p14:creationId xmlns:p14="http://schemas.microsoft.com/office/powerpoint/2010/main" val="36603522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135</a:t>
            </a:fld>
            <a:endParaRPr lang="en-IL"/>
          </a:p>
        </p:txBody>
      </p:sp>
    </p:spTree>
    <p:extLst>
      <p:ext uri="{BB962C8B-B14F-4D97-AF65-F5344CB8AC3E}">
        <p14:creationId xmlns:p14="http://schemas.microsoft.com/office/powerpoint/2010/main" val="355813799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136</a:t>
            </a:fld>
            <a:endParaRPr lang="en-IL"/>
          </a:p>
        </p:txBody>
      </p:sp>
    </p:spTree>
    <p:extLst>
      <p:ext uri="{BB962C8B-B14F-4D97-AF65-F5344CB8AC3E}">
        <p14:creationId xmlns:p14="http://schemas.microsoft.com/office/powerpoint/2010/main" val="166435784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137</a:t>
            </a:fld>
            <a:endParaRPr lang="en-IL"/>
          </a:p>
        </p:txBody>
      </p:sp>
    </p:spTree>
    <p:extLst>
      <p:ext uri="{BB962C8B-B14F-4D97-AF65-F5344CB8AC3E}">
        <p14:creationId xmlns:p14="http://schemas.microsoft.com/office/powerpoint/2010/main" val="337345618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138</a:t>
            </a:fld>
            <a:endParaRPr lang="en-IL"/>
          </a:p>
        </p:txBody>
      </p:sp>
    </p:spTree>
    <p:extLst>
      <p:ext uri="{BB962C8B-B14F-4D97-AF65-F5344CB8AC3E}">
        <p14:creationId xmlns:p14="http://schemas.microsoft.com/office/powerpoint/2010/main" val="31347843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139</a:t>
            </a:fld>
            <a:endParaRPr lang="en-IL"/>
          </a:p>
        </p:txBody>
      </p:sp>
    </p:spTree>
    <p:extLst>
      <p:ext uri="{BB962C8B-B14F-4D97-AF65-F5344CB8AC3E}">
        <p14:creationId xmlns:p14="http://schemas.microsoft.com/office/powerpoint/2010/main" val="85809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a:t>
            </a:fld>
            <a:endParaRPr lang="en-IL"/>
          </a:p>
        </p:txBody>
      </p:sp>
    </p:spTree>
    <p:extLst>
      <p:ext uri="{BB962C8B-B14F-4D97-AF65-F5344CB8AC3E}">
        <p14:creationId xmlns:p14="http://schemas.microsoft.com/office/powerpoint/2010/main" val="335796027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140</a:t>
            </a:fld>
            <a:endParaRPr lang="en-IL"/>
          </a:p>
        </p:txBody>
      </p:sp>
    </p:spTree>
    <p:extLst>
      <p:ext uri="{BB962C8B-B14F-4D97-AF65-F5344CB8AC3E}">
        <p14:creationId xmlns:p14="http://schemas.microsoft.com/office/powerpoint/2010/main" val="221933898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141</a:t>
            </a:fld>
            <a:endParaRPr lang="en-IL"/>
          </a:p>
        </p:txBody>
      </p:sp>
    </p:spTree>
    <p:extLst>
      <p:ext uri="{BB962C8B-B14F-4D97-AF65-F5344CB8AC3E}">
        <p14:creationId xmlns:p14="http://schemas.microsoft.com/office/powerpoint/2010/main" val="369703002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142</a:t>
            </a:fld>
            <a:endParaRPr lang="en-IL"/>
          </a:p>
        </p:txBody>
      </p:sp>
    </p:spTree>
    <p:extLst>
      <p:ext uri="{BB962C8B-B14F-4D97-AF65-F5344CB8AC3E}">
        <p14:creationId xmlns:p14="http://schemas.microsoft.com/office/powerpoint/2010/main" val="423967987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143</a:t>
            </a:fld>
            <a:endParaRPr lang="en-IL"/>
          </a:p>
        </p:txBody>
      </p:sp>
    </p:spTree>
    <p:extLst>
      <p:ext uri="{BB962C8B-B14F-4D97-AF65-F5344CB8AC3E}">
        <p14:creationId xmlns:p14="http://schemas.microsoft.com/office/powerpoint/2010/main" val="324941242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144</a:t>
            </a:fld>
            <a:endParaRPr lang="en-IL"/>
          </a:p>
        </p:txBody>
      </p:sp>
    </p:spTree>
    <p:extLst>
      <p:ext uri="{BB962C8B-B14F-4D97-AF65-F5344CB8AC3E}">
        <p14:creationId xmlns:p14="http://schemas.microsoft.com/office/powerpoint/2010/main" val="324049780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145</a:t>
            </a:fld>
            <a:endParaRPr lang="en-IL"/>
          </a:p>
        </p:txBody>
      </p:sp>
    </p:spTree>
    <p:extLst>
      <p:ext uri="{BB962C8B-B14F-4D97-AF65-F5344CB8AC3E}">
        <p14:creationId xmlns:p14="http://schemas.microsoft.com/office/powerpoint/2010/main" val="309621501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146</a:t>
            </a:fld>
            <a:endParaRPr lang="en-IL"/>
          </a:p>
        </p:txBody>
      </p:sp>
    </p:spTree>
    <p:extLst>
      <p:ext uri="{BB962C8B-B14F-4D97-AF65-F5344CB8AC3E}">
        <p14:creationId xmlns:p14="http://schemas.microsoft.com/office/powerpoint/2010/main" val="149483213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147</a:t>
            </a:fld>
            <a:endParaRPr lang="en-IL"/>
          </a:p>
        </p:txBody>
      </p:sp>
    </p:spTree>
    <p:extLst>
      <p:ext uri="{BB962C8B-B14F-4D97-AF65-F5344CB8AC3E}">
        <p14:creationId xmlns:p14="http://schemas.microsoft.com/office/powerpoint/2010/main" val="288691166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148</a:t>
            </a:fld>
            <a:endParaRPr lang="en-IL"/>
          </a:p>
        </p:txBody>
      </p:sp>
    </p:spTree>
    <p:extLst>
      <p:ext uri="{BB962C8B-B14F-4D97-AF65-F5344CB8AC3E}">
        <p14:creationId xmlns:p14="http://schemas.microsoft.com/office/powerpoint/2010/main" val="107865569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149</a:t>
            </a:fld>
            <a:endParaRPr lang="en-IL"/>
          </a:p>
        </p:txBody>
      </p:sp>
    </p:spTree>
    <p:extLst>
      <p:ext uri="{BB962C8B-B14F-4D97-AF65-F5344CB8AC3E}">
        <p14:creationId xmlns:p14="http://schemas.microsoft.com/office/powerpoint/2010/main" val="508305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a:t>
            </a:fld>
            <a:endParaRPr lang="en-IL"/>
          </a:p>
        </p:txBody>
      </p:sp>
    </p:spTree>
    <p:extLst>
      <p:ext uri="{BB962C8B-B14F-4D97-AF65-F5344CB8AC3E}">
        <p14:creationId xmlns:p14="http://schemas.microsoft.com/office/powerpoint/2010/main" val="79983897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150</a:t>
            </a:fld>
            <a:endParaRPr lang="en-IL"/>
          </a:p>
        </p:txBody>
      </p:sp>
    </p:spTree>
    <p:extLst>
      <p:ext uri="{BB962C8B-B14F-4D97-AF65-F5344CB8AC3E}">
        <p14:creationId xmlns:p14="http://schemas.microsoft.com/office/powerpoint/2010/main" val="17084156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151</a:t>
            </a:fld>
            <a:endParaRPr lang="en-IL"/>
          </a:p>
        </p:txBody>
      </p:sp>
    </p:spTree>
    <p:extLst>
      <p:ext uri="{BB962C8B-B14F-4D97-AF65-F5344CB8AC3E}">
        <p14:creationId xmlns:p14="http://schemas.microsoft.com/office/powerpoint/2010/main" val="321438753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152</a:t>
            </a:fld>
            <a:endParaRPr lang="en-IL"/>
          </a:p>
        </p:txBody>
      </p:sp>
    </p:spTree>
    <p:extLst>
      <p:ext uri="{BB962C8B-B14F-4D97-AF65-F5344CB8AC3E}">
        <p14:creationId xmlns:p14="http://schemas.microsoft.com/office/powerpoint/2010/main" val="335026566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153</a:t>
            </a:fld>
            <a:endParaRPr lang="en-IL"/>
          </a:p>
        </p:txBody>
      </p:sp>
    </p:spTree>
    <p:extLst>
      <p:ext uri="{BB962C8B-B14F-4D97-AF65-F5344CB8AC3E}">
        <p14:creationId xmlns:p14="http://schemas.microsoft.com/office/powerpoint/2010/main" val="110000647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154</a:t>
            </a:fld>
            <a:endParaRPr lang="en-IL"/>
          </a:p>
        </p:txBody>
      </p:sp>
    </p:spTree>
    <p:extLst>
      <p:ext uri="{BB962C8B-B14F-4D97-AF65-F5344CB8AC3E}">
        <p14:creationId xmlns:p14="http://schemas.microsoft.com/office/powerpoint/2010/main" val="274516113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155</a:t>
            </a:fld>
            <a:endParaRPr lang="en-IL"/>
          </a:p>
        </p:txBody>
      </p:sp>
    </p:spTree>
    <p:extLst>
      <p:ext uri="{BB962C8B-B14F-4D97-AF65-F5344CB8AC3E}">
        <p14:creationId xmlns:p14="http://schemas.microsoft.com/office/powerpoint/2010/main" val="371966604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156</a:t>
            </a:fld>
            <a:endParaRPr lang="en-IL"/>
          </a:p>
        </p:txBody>
      </p:sp>
    </p:spTree>
    <p:extLst>
      <p:ext uri="{BB962C8B-B14F-4D97-AF65-F5344CB8AC3E}">
        <p14:creationId xmlns:p14="http://schemas.microsoft.com/office/powerpoint/2010/main" val="133210657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157</a:t>
            </a:fld>
            <a:endParaRPr lang="en-IL"/>
          </a:p>
        </p:txBody>
      </p:sp>
    </p:spTree>
    <p:extLst>
      <p:ext uri="{BB962C8B-B14F-4D97-AF65-F5344CB8AC3E}">
        <p14:creationId xmlns:p14="http://schemas.microsoft.com/office/powerpoint/2010/main" val="267426018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158</a:t>
            </a:fld>
            <a:endParaRPr lang="en-IL"/>
          </a:p>
        </p:txBody>
      </p:sp>
    </p:spTree>
    <p:extLst>
      <p:ext uri="{BB962C8B-B14F-4D97-AF65-F5344CB8AC3E}">
        <p14:creationId xmlns:p14="http://schemas.microsoft.com/office/powerpoint/2010/main" val="214831593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159</a:t>
            </a:fld>
            <a:endParaRPr lang="en-IL"/>
          </a:p>
        </p:txBody>
      </p:sp>
    </p:spTree>
    <p:extLst>
      <p:ext uri="{BB962C8B-B14F-4D97-AF65-F5344CB8AC3E}">
        <p14:creationId xmlns:p14="http://schemas.microsoft.com/office/powerpoint/2010/main" val="694777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a:t>
            </a:fld>
            <a:endParaRPr lang="en-IL"/>
          </a:p>
        </p:txBody>
      </p:sp>
    </p:spTree>
    <p:extLst>
      <p:ext uri="{BB962C8B-B14F-4D97-AF65-F5344CB8AC3E}">
        <p14:creationId xmlns:p14="http://schemas.microsoft.com/office/powerpoint/2010/main" val="390625877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160</a:t>
            </a:fld>
            <a:endParaRPr lang="en-IL"/>
          </a:p>
        </p:txBody>
      </p:sp>
    </p:spTree>
    <p:extLst>
      <p:ext uri="{BB962C8B-B14F-4D97-AF65-F5344CB8AC3E}">
        <p14:creationId xmlns:p14="http://schemas.microsoft.com/office/powerpoint/2010/main" val="76455844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161</a:t>
            </a:fld>
            <a:endParaRPr lang="en-IL"/>
          </a:p>
        </p:txBody>
      </p:sp>
    </p:spTree>
    <p:extLst>
      <p:ext uri="{BB962C8B-B14F-4D97-AF65-F5344CB8AC3E}">
        <p14:creationId xmlns:p14="http://schemas.microsoft.com/office/powerpoint/2010/main" val="141903220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162</a:t>
            </a:fld>
            <a:endParaRPr lang="en-IL"/>
          </a:p>
        </p:txBody>
      </p:sp>
    </p:spTree>
    <p:extLst>
      <p:ext uri="{BB962C8B-B14F-4D97-AF65-F5344CB8AC3E}">
        <p14:creationId xmlns:p14="http://schemas.microsoft.com/office/powerpoint/2010/main" val="275315105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163</a:t>
            </a:fld>
            <a:endParaRPr lang="en-IL"/>
          </a:p>
        </p:txBody>
      </p:sp>
    </p:spTree>
    <p:extLst>
      <p:ext uri="{BB962C8B-B14F-4D97-AF65-F5344CB8AC3E}">
        <p14:creationId xmlns:p14="http://schemas.microsoft.com/office/powerpoint/2010/main" val="375822552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164</a:t>
            </a:fld>
            <a:endParaRPr lang="en-IL"/>
          </a:p>
        </p:txBody>
      </p:sp>
    </p:spTree>
    <p:extLst>
      <p:ext uri="{BB962C8B-B14F-4D97-AF65-F5344CB8AC3E}">
        <p14:creationId xmlns:p14="http://schemas.microsoft.com/office/powerpoint/2010/main" val="253528051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165</a:t>
            </a:fld>
            <a:endParaRPr lang="en-IL"/>
          </a:p>
        </p:txBody>
      </p:sp>
    </p:spTree>
    <p:extLst>
      <p:ext uri="{BB962C8B-B14F-4D97-AF65-F5344CB8AC3E}">
        <p14:creationId xmlns:p14="http://schemas.microsoft.com/office/powerpoint/2010/main" val="306725976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166</a:t>
            </a:fld>
            <a:endParaRPr lang="en-IL"/>
          </a:p>
        </p:txBody>
      </p:sp>
    </p:spTree>
    <p:extLst>
      <p:ext uri="{BB962C8B-B14F-4D97-AF65-F5344CB8AC3E}">
        <p14:creationId xmlns:p14="http://schemas.microsoft.com/office/powerpoint/2010/main" val="282980689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167</a:t>
            </a:fld>
            <a:endParaRPr lang="en-IL"/>
          </a:p>
        </p:txBody>
      </p:sp>
    </p:spTree>
    <p:extLst>
      <p:ext uri="{BB962C8B-B14F-4D97-AF65-F5344CB8AC3E}">
        <p14:creationId xmlns:p14="http://schemas.microsoft.com/office/powerpoint/2010/main" val="297652365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168</a:t>
            </a:fld>
            <a:endParaRPr lang="en-IL"/>
          </a:p>
        </p:txBody>
      </p:sp>
    </p:spTree>
    <p:extLst>
      <p:ext uri="{BB962C8B-B14F-4D97-AF65-F5344CB8AC3E}">
        <p14:creationId xmlns:p14="http://schemas.microsoft.com/office/powerpoint/2010/main" val="15109026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169</a:t>
            </a:fld>
            <a:endParaRPr lang="en-IL"/>
          </a:p>
        </p:txBody>
      </p:sp>
    </p:spTree>
    <p:extLst>
      <p:ext uri="{BB962C8B-B14F-4D97-AF65-F5344CB8AC3E}">
        <p14:creationId xmlns:p14="http://schemas.microsoft.com/office/powerpoint/2010/main" val="1436702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17</a:t>
            </a:fld>
            <a:endParaRPr lang="en-IL"/>
          </a:p>
        </p:txBody>
      </p:sp>
    </p:spTree>
    <p:extLst>
      <p:ext uri="{BB962C8B-B14F-4D97-AF65-F5344CB8AC3E}">
        <p14:creationId xmlns:p14="http://schemas.microsoft.com/office/powerpoint/2010/main" val="189037898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170</a:t>
            </a:fld>
            <a:endParaRPr lang="en-IL"/>
          </a:p>
        </p:txBody>
      </p:sp>
    </p:spTree>
    <p:extLst>
      <p:ext uri="{BB962C8B-B14F-4D97-AF65-F5344CB8AC3E}">
        <p14:creationId xmlns:p14="http://schemas.microsoft.com/office/powerpoint/2010/main" val="204553982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171</a:t>
            </a:fld>
            <a:endParaRPr lang="en-IL"/>
          </a:p>
        </p:txBody>
      </p:sp>
    </p:spTree>
    <p:extLst>
      <p:ext uri="{BB962C8B-B14F-4D97-AF65-F5344CB8AC3E}">
        <p14:creationId xmlns:p14="http://schemas.microsoft.com/office/powerpoint/2010/main" val="208341918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172</a:t>
            </a:fld>
            <a:endParaRPr lang="en-IL"/>
          </a:p>
        </p:txBody>
      </p:sp>
    </p:spTree>
    <p:extLst>
      <p:ext uri="{BB962C8B-B14F-4D97-AF65-F5344CB8AC3E}">
        <p14:creationId xmlns:p14="http://schemas.microsoft.com/office/powerpoint/2010/main" val="314571237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173</a:t>
            </a:fld>
            <a:endParaRPr lang="en-IL"/>
          </a:p>
        </p:txBody>
      </p:sp>
    </p:spTree>
    <p:extLst>
      <p:ext uri="{BB962C8B-B14F-4D97-AF65-F5344CB8AC3E}">
        <p14:creationId xmlns:p14="http://schemas.microsoft.com/office/powerpoint/2010/main" val="111175079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174</a:t>
            </a:fld>
            <a:endParaRPr lang="en-IL"/>
          </a:p>
        </p:txBody>
      </p:sp>
    </p:spTree>
    <p:extLst>
      <p:ext uri="{BB962C8B-B14F-4D97-AF65-F5344CB8AC3E}">
        <p14:creationId xmlns:p14="http://schemas.microsoft.com/office/powerpoint/2010/main" val="92860984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175</a:t>
            </a:fld>
            <a:endParaRPr lang="en-IL"/>
          </a:p>
        </p:txBody>
      </p:sp>
    </p:spTree>
    <p:extLst>
      <p:ext uri="{BB962C8B-B14F-4D97-AF65-F5344CB8AC3E}">
        <p14:creationId xmlns:p14="http://schemas.microsoft.com/office/powerpoint/2010/main" val="176148564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176</a:t>
            </a:fld>
            <a:endParaRPr lang="en-IL"/>
          </a:p>
        </p:txBody>
      </p:sp>
    </p:spTree>
    <p:extLst>
      <p:ext uri="{BB962C8B-B14F-4D97-AF65-F5344CB8AC3E}">
        <p14:creationId xmlns:p14="http://schemas.microsoft.com/office/powerpoint/2010/main" val="48320913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177</a:t>
            </a:fld>
            <a:endParaRPr lang="en-IL"/>
          </a:p>
        </p:txBody>
      </p:sp>
    </p:spTree>
    <p:extLst>
      <p:ext uri="{BB962C8B-B14F-4D97-AF65-F5344CB8AC3E}">
        <p14:creationId xmlns:p14="http://schemas.microsoft.com/office/powerpoint/2010/main" val="58534336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178</a:t>
            </a:fld>
            <a:endParaRPr lang="en-IL"/>
          </a:p>
        </p:txBody>
      </p:sp>
    </p:spTree>
    <p:extLst>
      <p:ext uri="{BB962C8B-B14F-4D97-AF65-F5344CB8AC3E}">
        <p14:creationId xmlns:p14="http://schemas.microsoft.com/office/powerpoint/2010/main" val="416985706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r>
              <a:rPr lang="he-IL" dirty="0"/>
              <a:t>לסיכום- חסימות קולוניות הן הכי פחות נפוצות ומתרחשות </a:t>
            </a:r>
            <a:r>
              <a:rPr lang="he-IL" dirty="0" err="1"/>
              <a:t>בכ</a:t>
            </a:r>
            <a:r>
              <a:rPr lang="he-IL" dirty="0"/>
              <a:t>- 10% מהמקרים. לכשליש מהילדים יכולות להיות בעיות שריר שלד או בעיות הקשורות לדופן הבטן כגון </a:t>
            </a:r>
            <a:r>
              <a:rPr lang="he-IL" dirty="0" err="1"/>
              <a:t>גסטרוסכיזיס</a:t>
            </a:r>
            <a:r>
              <a:rPr lang="he-IL" dirty="0"/>
              <a:t>. יש שלושה סוגים של </a:t>
            </a:r>
            <a:r>
              <a:rPr lang="he-IL" dirty="0" err="1"/>
              <a:t>אטרזיה</a:t>
            </a:r>
            <a:r>
              <a:rPr lang="he-IL" dirty="0"/>
              <a:t>- סוג 1 ו- 2 הם יותר ווב או </a:t>
            </a:r>
            <a:r>
              <a:rPr lang="he-IL" dirty="0" err="1"/>
              <a:t>קורד</a:t>
            </a:r>
            <a:r>
              <a:rPr lang="he-IL" dirty="0"/>
              <a:t> פיברוטי, פחות נפוצים, ומתרחשים </a:t>
            </a:r>
            <a:r>
              <a:rPr lang="he-IL" dirty="0" err="1"/>
              <a:t>דיסטלית</a:t>
            </a:r>
            <a:r>
              <a:rPr lang="he-IL" dirty="0"/>
              <a:t> </a:t>
            </a:r>
            <a:r>
              <a:rPr lang="he-IL" dirty="0" err="1"/>
              <a:t>לפלקסורה</a:t>
            </a:r>
            <a:r>
              <a:rPr lang="he-IL" dirty="0"/>
              <a:t> </a:t>
            </a:r>
            <a:r>
              <a:rPr lang="he-IL" dirty="0" err="1"/>
              <a:t>ספלנית</a:t>
            </a:r>
            <a:r>
              <a:rPr lang="he-IL" dirty="0"/>
              <a:t>. הסוג השלישי שכולל ממש פגם </a:t>
            </a:r>
            <a:r>
              <a:rPr lang="he-IL" dirty="0" err="1"/>
              <a:t>במזנטריום</a:t>
            </a:r>
            <a:r>
              <a:rPr lang="he-IL" dirty="0"/>
              <a:t> הוא הכי שכיח. </a:t>
            </a:r>
            <a:endParaRPr lang="en-IL" dirty="0"/>
          </a:p>
        </p:txBody>
      </p:sp>
      <p:sp>
        <p:nvSpPr>
          <p:cNvPr id="4" name="Slide Number Placeholder 3"/>
          <p:cNvSpPr>
            <a:spLocks noGrp="1"/>
          </p:cNvSpPr>
          <p:nvPr>
            <p:ph type="sldNum" sz="quarter" idx="5"/>
          </p:nvPr>
        </p:nvSpPr>
        <p:spPr/>
        <p:txBody>
          <a:bodyPr/>
          <a:lstStyle/>
          <a:p>
            <a:fld id="{6F308262-EB66-3249-9CCD-0AE9119F7DB5}" type="slidenum">
              <a:rPr lang="en-IL" smtClean="0"/>
              <a:t>179</a:t>
            </a:fld>
            <a:endParaRPr lang="en-IL"/>
          </a:p>
        </p:txBody>
      </p:sp>
    </p:spTree>
    <p:extLst>
      <p:ext uri="{BB962C8B-B14F-4D97-AF65-F5344CB8AC3E}">
        <p14:creationId xmlns:p14="http://schemas.microsoft.com/office/powerpoint/2010/main" val="206083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18</a:t>
            </a:fld>
            <a:endParaRPr lang="en-IL"/>
          </a:p>
        </p:txBody>
      </p:sp>
    </p:spTree>
    <p:extLst>
      <p:ext uri="{BB962C8B-B14F-4D97-AF65-F5344CB8AC3E}">
        <p14:creationId xmlns:p14="http://schemas.microsoft.com/office/powerpoint/2010/main" val="50677841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180</a:t>
            </a:fld>
            <a:endParaRPr lang="en-IL"/>
          </a:p>
        </p:txBody>
      </p:sp>
    </p:spTree>
    <p:extLst>
      <p:ext uri="{BB962C8B-B14F-4D97-AF65-F5344CB8AC3E}">
        <p14:creationId xmlns:p14="http://schemas.microsoft.com/office/powerpoint/2010/main" val="7470638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181</a:t>
            </a:fld>
            <a:endParaRPr lang="en-IL"/>
          </a:p>
        </p:txBody>
      </p:sp>
    </p:spTree>
    <p:extLst>
      <p:ext uri="{BB962C8B-B14F-4D97-AF65-F5344CB8AC3E}">
        <p14:creationId xmlns:p14="http://schemas.microsoft.com/office/powerpoint/2010/main" val="285581005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182</a:t>
            </a:fld>
            <a:endParaRPr lang="en-IL"/>
          </a:p>
        </p:txBody>
      </p:sp>
    </p:spTree>
    <p:extLst>
      <p:ext uri="{BB962C8B-B14F-4D97-AF65-F5344CB8AC3E}">
        <p14:creationId xmlns:p14="http://schemas.microsoft.com/office/powerpoint/2010/main" val="348133951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183</a:t>
            </a:fld>
            <a:endParaRPr lang="en-IL"/>
          </a:p>
        </p:txBody>
      </p:sp>
    </p:spTree>
    <p:extLst>
      <p:ext uri="{BB962C8B-B14F-4D97-AF65-F5344CB8AC3E}">
        <p14:creationId xmlns:p14="http://schemas.microsoft.com/office/powerpoint/2010/main" val="110314163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184</a:t>
            </a:fld>
            <a:endParaRPr lang="en-IL"/>
          </a:p>
        </p:txBody>
      </p:sp>
    </p:spTree>
    <p:extLst>
      <p:ext uri="{BB962C8B-B14F-4D97-AF65-F5344CB8AC3E}">
        <p14:creationId xmlns:p14="http://schemas.microsoft.com/office/powerpoint/2010/main" val="156093656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185</a:t>
            </a:fld>
            <a:endParaRPr lang="en-IL"/>
          </a:p>
        </p:txBody>
      </p:sp>
    </p:spTree>
    <p:extLst>
      <p:ext uri="{BB962C8B-B14F-4D97-AF65-F5344CB8AC3E}">
        <p14:creationId xmlns:p14="http://schemas.microsoft.com/office/powerpoint/2010/main" val="273243591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r>
              <a:rPr lang="he-IL" dirty="0"/>
              <a:t>במהלך השבועות הראשונים בהריון, המעי מתארך ויוצר </a:t>
            </a:r>
            <a:r>
              <a:rPr lang="he-IL" dirty="0" err="1"/>
              <a:t>u</a:t>
            </a:r>
            <a:r>
              <a:rPr lang="he-IL" dirty="0"/>
              <a:t> </a:t>
            </a:r>
            <a:r>
              <a:rPr lang="he-IL" dirty="0" err="1"/>
              <a:t>shaped</a:t>
            </a:r>
            <a:r>
              <a:rPr lang="he-IL" dirty="0"/>
              <a:t> לופ סביב הכלים של ה- </a:t>
            </a:r>
            <a:r>
              <a:rPr lang="he-IL" dirty="0" err="1"/>
              <a:t>sma</a:t>
            </a:r>
            <a:r>
              <a:rPr lang="he-IL" dirty="0"/>
              <a:t>, כאשר יש </a:t>
            </a:r>
            <a:r>
              <a:rPr lang="he-IL" dirty="0" err="1"/>
              <a:t>הרניאציה</a:t>
            </a:r>
            <a:r>
              <a:rPr lang="he-IL" dirty="0"/>
              <a:t> פיזיולוגית סביב השבוע השישי עם חזרה של המעי בשבוע העשירי. המעי מסתובב נגד כיוון השעון 270 מעלות בזמן שהוא מחוץ לבטן, נגד כיוון השעה, ואז מתקבע כך </a:t>
            </a:r>
            <a:r>
              <a:rPr lang="he-IL" dirty="0" err="1"/>
              <a:t>שהלימב</a:t>
            </a:r>
            <a:r>
              <a:rPr lang="he-IL" dirty="0"/>
              <a:t> </a:t>
            </a:r>
            <a:r>
              <a:rPr lang="he-IL" dirty="0" err="1"/>
              <a:t>הדואדנו-גגונלי</a:t>
            </a:r>
            <a:r>
              <a:rPr lang="he-IL" dirty="0"/>
              <a:t> מתמקם בבטן השמאלית- </a:t>
            </a:r>
            <a:r>
              <a:rPr lang="he-IL" dirty="0" err="1"/>
              <a:t>הטרייטז</a:t>
            </a:r>
            <a:r>
              <a:rPr lang="he-IL" dirty="0"/>
              <a:t>, </a:t>
            </a:r>
            <a:r>
              <a:rPr lang="he-IL" dirty="0" err="1"/>
              <a:t>והצקום</a:t>
            </a:r>
            <a:r>
              <a:rPr lang="he-IL" dirty="0"/>
              <a:t> בבטן הימנית וכן נוצר </a:t>
            </a:r>
            <a:r>
              <a:rPr lang="he-IL" dirty="0" err="1"/>
              <a:t>מזנטריום</a:t>
            </a:r>
            <a:r>
              <a:rPr lang="he-IL" dirty="0"/>
              <a:t> רחב. הקריטריון לרוטציה מלאה הינה הדגמה של </a:t>
            </a:r>
            <a:r>
              <a:rPr lang="he-IL" dirty="0" err="1"/>
              <a:t>c</a:t>
            </a:r>
            <a:r>
              <a:rPr lang="he-IL" dirty="0"/>
              <a:t> </a:t>
            </a:r>
            <a:r>
              <a:rPr lang="he-IL" dirty="0" err="1"/>
              <a:t>loop</a:t>
            </a:r>
            <a:r>
              <a:rPr lang="he-IL" dirty="0"/>
              <a:t> תקין, היעדר עדות לתריסריון מורחב. </a:t>
            </a:r>
            <a:r>
              <a:rPr lang="he-IL" dirty="0" err="1"/>
              <a:t>מלרוטציה</a:t>
            </a:r>
            <a:r>
              <a:rPr lang="he-IL" dirty="0"/>
              <a:t> קלאסית היא למעשה נון-רוטציה- אין רוטציה, אין מזו רחב, ואין פיקסציה. וריאנט נוסף של </a:t>
            </a:r>
            <a:r>
              <a:rPr lang="he-IL" dirty="0" err="1"/>
              <a:t>מלרוטציה</a:t>
            </a:r>
            <a:r>
              <a:rPr lang="he-IL" dirty="0"/>
              <a:t> כולל רוטציה לא מלאה- לרוב הבעיה הינה בחלק הרביעי של התריסריון, שלא עובר את </a:t>
            </a:r>
            <a:r>
              <a:rPr lang="he-IL" dirty="0" err="1"/>
              <a:t>המידליין</a:t>
            </a:r>
            <a:r>
              <a:rPr lang="he-IL" dirty="0"/>
              <a:t> או לא עולה לרמת </a:t>
            </a:r>
            <a:r>
              <a:rPr lang="he-IL" dirty="0" err="1"/>
              <a:t>הפיילרוס</a:t>
            </a:r>
            <a:r>
              <a:rPr lang="he-IL" dirty="0"/>
              <a:t>- במקרים כאלו אין </a:t>
            </a:r>
            <a:r>
              <a:rPr lang="he-IL" dirty="0" err="1"/>
              <a:t>ככ</a:t>
            </a:r>
            <a:r>
              <a:rPr lang="he-IL" dirty="0"/>
              <a:t> מה לתרום מבחינה כירורגית. </a:t>
            </a:r>
            <a:endParaRPr lang="en-IL" dirty="0"/>
          </a:p>
        </p:txBody>
      </p:sp>
      <p:sp>
        <p:nvSpPr>
          <p:cNvPr id="4" name="Slide Number Placeholder 3"/>
          <p:cNvSpPr>
            <a:spLocks noGrp="1"/>
          </p:cNvSpPr>
          <p:nvPr>
            <p:ph type="sldNum" sz="quarter" idx="5"/>
          </p:nvPr>
        </p:nvSpPr>
        <p:spPr/>
        <p:txBody>
          <a:bodyPr/>
          <a:lstStyle/>
          <a:p>
            <a:fld id="{6F308262-EB66-3249-9CCD-0AE9119F7DB5}" type="slidenum">
              <a:rPr lang="en-IL" smtClean="0"/>
              <a:t>186</a:t>
            </a:fld>
            <a:endParaRPr lang="en-IL"/>
          </a:p>
        </p:txBody>
      </p:sp>
    </p:spTree>
    <p:extLst>
      <p:ext uri="{BB962C8B-B14F-4D97-AF65-F5344CB8AC3E}">
        <p14:creationId xmlns:p14="http://schemas.microsoft.com/office/powerpoint/2010/main" val="366230389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187</a:t>
            </a:fld>
            <a:endParaRPr lang="en-IL"/>
          </a:p>
        </p:txBody>
      </p:sp>
    </p:spTree>
    <p:extLst>
      <p:ext uri="{BB962C8B-B14F-4D97-AF65-F5344CB8AC3E}">
        <p14:creationId xmlns:p14="http://schemas.microsoft.com/office/powerpoint/2010/main" val="31673561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188</a:t>
            </a:fld>
            <a:endParaRPr lang="en-IL"/>
          </a:p>
        </p:txBody>
      </p:sp>
    </p:spTree>
    <p:extLst>
      <p:ext uri="{BB962C8B-B14F-4D97-AF65-F5344CB8AC3E}">
        <p14:creationId xmlns:p14="http://schemas.microsoft.com/office/powerpoint/2010/main" val="335917852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189</a:t>
            </a:fld>
            <a:endParaRPr lang="en-IL"/>
          </a:p>
        </p:txBody>
      </p:sp>
    </p:spTree>
    <p:extLst>
      <p:ext uri="{BB962C8B-B14F-4D97-AF65-F5344CB8AC3E}">
        <p14:creationId xmlns:p14="http://schemas.microsoft.com/office/powerpoint/2010/main" val="165024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a:t>
            </a:fld>
            <a:endParaRPr lang="en-IL"/>
          </a:p>
        </p:txBody>
      </p:sp>
    </p:spTree>
    <p:extLst>
      <p:ext uri="{BB962C8B-B14F-4D97-AF65-F5344CB8AC3E}">
        <p14:creationId xmlns:p14="http://schemas.microsoft.com/office/powerpoint/2010/main" val="21659192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190</a:t>
            </a:fld>
            <a:endParaRPr lang="en-IL"/>
          </a:p>
        </p:txBody>
      </p:sp>
    </p:spTree>
    <p:extLst>
      <p:ext uri="{BB962C8B-B14F-4D97-AF65-F5344CB8AC3E}">
        <p14:creationId xmlns:p14="http://schemas.microsoft.com/office/powerpoint/2010/main" val="57386545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191</a:t>
            </a:fld>
            <a:endParaRPr lang="en-IL"/>
          </a:p>
        </p:txBody>
      </p:sp>
    </p:spTree>
    <p:extLst>
      <p:ext uri="{BB962C8B-B14F-4D97-AF65-F5344CB8AC3E}">
        <p14:creationId xmlns:p14="http://schemas.microsoft.com/office/powerpoint/2010/main" val="330484921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192</a:t>
            </a:fld>
            <a:endParaRPr lang="en-IL"/>
          </a:p>
        </p:txBody>
      </p:sp>
    </p:spTree>
    <p:extLst>
      <p:ext uri="{BB962C8B-B14F-4D97-AF65-F5344CB8AC3E}">
        <p14:creationId xmlns:p14="http://schemas.microsoft.com/office/powerpoint/2010/main" val="373969756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193</a:t>
            </a:fld>
            <a:endParaRPr lang="en-IL"/>
          </a:p>
        </p:txBody>
      </p:sp>
    </p:spTree>
    <p:extLst>
      <p:ext uri="{BB962C8B-B14F-4D97-AF65-F5344CB8AC3E}">
        <p14:creationId xmlns:p14="http://schemas.microsoft.com/office/powerpoint/2010/main" val="220896708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194</a:t>
            </a:fld>
            <a:endParaRPr lang="en-IL"/>
          </a:p>
        </p:txBody>
      </p:sp>
    </p:spTree>
    <p:extLst>
      <p:ext uri="{BB962C8B-B14F-4D97-AF65-F5344CB8AC3E}">
        <p14:creationId xmlns:p14="http://schemas.microsoft.com/office/powerpoint/2010/main" val="125842072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195</a:t>
            </a:fld>
            <a:endParaRPr lang="en-IL"/>
          </a:p>
        </p:txBody>
      </p:sp>
    </p:spTree>
    <p:extLst>
      <p:ext uri="{BB962C8B-B14F-4D97-AF65-F5344CB8AC3E}">
        <p14:creationId xmlns:p14="http://schemas.microsoft.com/office/powerpoint/2010/main" val="149623488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196</a:t>
            </a:fld>
            <a:endParaRPr lang="en-IL"/>
          </a:p>
        </p:txBody>
      </p:sp>
    </p:spTree>
    <p:extLst>
      <p:ext uri="{BB962C8B-B14F-4D97-AF65-F5344CB8AC3E}">
        <p14:creationId xmlns:p14="http://schemas.microsoft.com/office/powerpoint/2010/main" val="285357639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197</a:t>
            </a:fld>
            <a:endParaRPr lang="en-IL"/>
          </a:p>
        </p:txBody>
      </p:sp>
    </p:spTree>
    <p:extLst>
      <p:ext uri="{BB962C8B-B14F-4D97-AF65-F5344CB8AC3E}">
        <p14:creationId xmlns:p14="http://schemas.microsoft.com/office/powerpoint/2010/main" val="63534586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198</a:t>
            </a:fld>
            <a:endParaRPr lang="en-IL"/>
          </a:p>
        </p:txBody>
      </p:sp>
    </p:spTree>
    <p:extLst>
      <p:ext uri="{BB962C8B-B14F-4D97-AF65-F5344CB8AC3E}">
        <p14:creationId xmlns:p14="http://schemas.microsoft.com/office/powerpoint/2010/main" val="379943669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199</a:t>
            </a:fld>
            <a:endParaRPr lang="en-IL"/>
          </a:p>
        </p:txBody>
      </p:sp>
    </p:spTree>
    <p:extLst>
      <p:ext uri="{BB962C8B-B14F-4D97-AF65-F5344CB8AC3E}">
        <p14:creationId xmlns:p14="http://schemas.microsoft.com/office/powerpoint/2010/main" val="371382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a:t>
            </a:fld>
            <a:endParaRPr lang="en-IL"/>
          </a:p>
        </p:txBody>
      </p:sp>
    </p:spTree>
    <p:extLst>
      <p:ext uri="{BB962C8B-B14F-4D97-AF65-F5344CB8AC3E}">
        <p14:creationId xmlns:p14="http://schemas.microsoft.com/office/powerpoint/2010/main" val="2469688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a:t>
            </a:fld>
            <a:endParaRPr lang="en-IL"/>
          </a:p>
        </p:txBody>
      </p:sp>
    </p:spTree>
    <p:extLst>
      <p:ext uri="{BB962C8B-B14F-4D97-AF65-F5344CB8AC3E}">
        <p14:creationId xmlns:p14="http://schemas.microsoft.com/office/powerpoint/2010/main" val="193355762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200</a:t>
            </a:fld>
            <a:endParaRPr lang="en-IL"/>
          </a:p>
        </p:txBody>
      </p:sp>
    </p:spTree>
    <p:extLst>
      <p:ext uri="{BB962C8B-B14F-4D97-AF65-F5344CB8AC3E}">
        <p14:creationId xmlns:p14="http://schemas.microsoft.com/office/powerpoint/2010/main" val="25280314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201</a:t>
            </a:fld>
            <a:endParaRPr lang="en-IL"/>
          </a:p>
        </p:txBody>
      </p:sp>
    </p:spTree>
    <p:extLst>
      <p:ext uri="{BB962C8B-B14F-4D97-AF65-F5344CB8AC3E}">
        <p14:creationId xmlns:p14="http://schemas.microsoft.com/office/powerpoint/2010/main" val="110329441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202</a:t>
            </a:fld>
            <a:endParaRPr lang="en-IL"/>
          </a:p>
        </p:txBody>
      </p:sp>
    </p:spTree>
    <p:extLst>
      <p:ext uri="{BB962C8B-B14F-4D97-AF65-F5344CB8AC3E}">
        <p14:creationId xmlns:p14="http://schemas.microsoft.com/office/powerpoint/2010/main" val="305889529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203</a:t>
            </a:fld>
            <a:endParaRPr lang="en-IL"/>
          </a:p>
        </p:txBody>
      </p:sp>
    </p:spTree>
    <p:extLst>
      <p:ext uri="{BB962C8B-B14F-4D97-AF65-F5344CB8AC3E}">
        <p14:creationId xmlns:p14="http://schemas.microsoft.com/office/powerpoint/2010/main" val="229921752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204</a:t>
            </a:fld>
            <a:endParaRPr lang="en-IL"/>
          </a:p>
        </p:txBody>
      </p:sp>
    </p:spTree>
    <p:extLst>
      <p:ext uri="{BB962C8B-B14F-4D97-AF65-F5344CB8AC3E}">
        <p14:creationId xmlns:p14="http://schemas.microsoft.com/office/powerpoint/2010/main" val="273132196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205</a:t>
            </a:fld>
            <a:endParaRPr lang="en-IL"/>
          </a:p>
        </p:txBody>
      </p:sp>
    </p:spTree>
    <p:extLst>
      <p:ext uri="{BB962C8B-B14F-4D97-AF65-F5344CB8AC3E}">
        <p14:creationId xmlns:p14="http://schemas.microsoft.com/office/powerpoint/2010/main" val="152163788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206</a:t>
            </a:fld>
            <a:endParaRPr lang="en-IL"/>
          </a:p>
        </p:txBody>
      </p:sp>
    </p:spTree>
    <p:extLst>
      <p:ext uri="{BB962C8B-B14F-4D97-AF65-F5344CB8AC3E}">
        <p14:creationId xmlns:p14="http://schemas.microsoft.com/office/powerpoint/2010/main" val="269474918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207</a:t>
            </a:fld>
            <a:endParaRPr lang="en-IL"/>
          </a:p>
        </p:txBody>
      </p:sp>
    </p:spTree>
    <p:extLst>
      <p:ext uri="{BB962C8B-B14F-4D97-AF65-F5344CB8AC3E}">
        <p14:creationId xmlns:p14="http://schemas.microsoft.com/office/powerpoint/2010/main" val="539754581"/>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208</a:t>
            </a:fld>
            <a:endParaRPr lang="en-IL"/>
          </a:p>
        </p:txBody>
      </p:sp>
    </p:spTree>
    <p:extLst>
      <p:ext uri="{BB962C8B-B14F-4D97-AF65-F5344CB8AC3E}">
        <p14:creationId xmlns:p14="http://schemas.microsoft.com/office/powerpoint/2010/main" val="303628978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209</a:t>
            </a:fld>
            <a:endParaRPr lang="en-IL"/>
          </a:p>
        </p:txBody>
      </p:sp>
    </p:spTree>
    <p:extLst>
      <p:ext uri="{BB962C8B-B14F-4D97-AF65-F5344CB8AC3E}">
        <p14:creationId xmlns:p14="http://schemas.microsoft.com/office/powerpoint/2010/main" val="4059600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a:t>
            </a:fld>
            <a:endParaRPr lang="en-IL"/>
          </a:p>
        </p:txBody>
      </p:sp>
    </p:spTree>
    <p:extLst>
      <p:ext uri="{BB962C8B-B14F-4D97-AF65-F5344CB8AC3E}">
        <p14:creationId xmlns:p14="http://schemas.microsoft.com/office/powerpoint/2010/main" val="181329259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210</a:t>
            </a:fld>
            <a:endParaRPr lang="en-IL"/>
          </a:p>
        </p:txBody>
      </p:sp>
    </p:spTree>
    <p:extLst>
      <p:ext uri="{BB962C8B-B14F-4D97-AF65-F5344CB8AC3E}">
        <p14:creationId xmlns:p14="http://schemas.microsoft.com/office/powerpoint/2010/main" val="179086597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211</a:t>
            </a:fld>
            <a:endParaRPr lang="en-IL"/>
          </a:p>
        </p:txBody>
      </p:sp>
    </p:spTree>
    <p:extLst>
      <p:ext uri="{BB962C8B-B14F-4D97-AF65-F5344CB8AC3E}">
        <p14:creationId xmlns:p14="http://schemas.microsoft.com/office/powerpoint/2010/main" val="32461084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212</a:t>
            </a:fld>
            <a:endParaRPr lang="en-IL"/>
          </a:p>
        </p:txBody>
      </p:sp>
    </p:spTree>
    <p:extLst>
      <p:ext uri="{BB962C8B-B14F-4D97-AF65-F5344CB8AC3E}">
        <p14:creationId xmlns:p14="http://schemas.microsoft.com/office/powerpoint/2010/main" val="15757035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213</a:t>
            </a:fld>
            <a:endParaRPr lang="en-IL"/>
          </a:p>
        </p:txBody>
      </p:sp>
    </p:spTree>
    <p:extLst>
      <p:ext uri="{BB962C8B-B14F-4D97-AF65-F5344CB8AC3E}">
        <p14:creationId xmlns:p14="http://schemas.microsoft.com/office/powerpoint/2010/main" val="157428957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214</a:t>
            </a:fld>
            <a:endParaRPr lang="en-IL"/>
          </a:p>
        </p:txBody>
      </p:sp>
    </p:spTree>
    <p:extLst>
      <p:ext uri="{BB962C8B-B14F-4D97-AF65-F5344CB8AC3E}">
        <p14:creationId xmlns:p14="http://schemas.microsoft.com/office/powerpoint/2010/main" val="134349181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215</a:t>
            </a:fld>
            <a:endParaRPr lang="en-IL"/>
          </a:p>
        </p:txBody>
      </p:sp>
    </p:spTree>
    <p:extLst>
      <p:ext uri="{BB962C8B-B14F-4D97-AF65-F5344CB8AC3E}">
        <p14:creationId xmlns:p14="http://schemas.microsoft.com/office/powerpoint/2010/main" val="170959542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216</a:t>
            </a:fld>
            <a:endParaRPr lang="en-IL"/>
          </a:p>
        </p:txBody>
      </p:sp>
    </p:spTree>
    <p:extLst>
      <p:ext uri="{BB962C8B-B14F-4D97-AF65-F5344CB8AC3E}">
        <p14:creationId xmlns:p14="http://schemas.microsoft.com/office/powerpoint/2010/main" val="118806923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217</a:t>
            </a:fld>
            <a:endParaRPr lang="en-IL"/>
          </a:p>
        </p:txBody>
      </p:sp>
    </p:spTree>
    <p:extLst>
      <p:ext uri="{BB962C8B-B14F-4D97-AF65-F5344CB8AC3E}">
        <p14:creationId xmlns:p14="http://schemas.microsoft.com/office/powerpoint/2010/main" val="56896603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218</a:t>
            </a:fld>
            <a:endParaRPr lang="en-IL"/>
          </a:p>
        </p:txBody>
      </p:sp>
    </p:spTree>
    <p:extLst>
      <p:ext uri="{BB962C8B-B14F-4D97-AF65-F5344CB8AC3E}">
        <p14:creationId xmlns:p14="http://schemas.microsoft.com/office/powerpoint/2010/main" val="241912677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219</a:t>
            </a:fld>
            <a:endParaRPr lang="en-IL"/>
          </a:p>
        </p:txBody>
      </p:sp>
    </p:spTree>
    <p:extLst>
      <p:ext uri="{BB962C8B-B14F-4D97-AF65-F5344CB8AC3E}">
        <p14:creationId xmlns:p14="http://schemas.microsoft.com/office/powerpoint/2010/main" val="2908527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a:t>
            </a:fld>
            <a:endParaRPr lang="en-IL"/>
          </a:p>
        </p:txBody>
      </p:sp>
    </p:spTree>
    <p:extLst>
      <p:ext uri="{BB962C8B-B14F-4D97-AF65-F5344CB8AC3E}">
        <p14:creationId xmlns:p14="http://schemas.microsoft.com/office/powerpoint/2010/main" val="3632254877"/>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220</a:t>
            </a:fld>
            <a:endParaRPr lang="en-IL"/>
          </a:p>
        </p:txBody>
      </p:sp>
    </p:spTree>
    <p:extLst>
      <p:ext uri="{BB962C8B-B14F-4D97-AF65-F5344CB8AC3E}">
        <p14:creationId xmlns:p14="http://schemas.microsoft.com/office/powerpoint/2010/main" val="76536595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221</a:t>
            </a:fld>
            <a:endParaRPr lang="en-IL"/>
          </a:p>
        </p:txBody>
      </p:sp>
    </p:spTree>
    <p:extLst>
      <p:ext uri="{BB962C8B-B14F-4D97-AF65-F5344CB8AC3E}">
        <p14:creationId xmlns:p14="http://schemas.microsoft.com/office/powerpoint/2010/main" val="396773988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222</a:t>
            </a:fld>
            <a:endParaRPr lang="en-IL"/>
          </a:p>
        </p:txBody>
      </p:sp>
    </p:spTree>
    <p:extLst>
      <p:ext uri="{BB962C8B-B14F-4D97-AF65-F5344CB8AC3E}">
        <p14:creationId xmlns:p14="http://schemas.microsoft.com/office/powerpoint/2010/main" val="2977160397"/>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223</a:t>
            </a:fld>
            <a:endParaRPr lang="en-IL"/>
          </a:p>
        </p:txBody>
      </p:sp>
    </p:spTree>
    <p:extLst>
      <p:ext uri="{BB962C8B-B14F-4D97-AF65-F5344CB8AC3E}">
        <p14:creationId xmlns:p14="http://schemas.microsoft.com/office/powerpoint/2010/main" val="380366131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224</a:t>
            </a:fld>
            <a:endParaRPr lang="en-IL"/>
          </a:p>
        </p:txBody>
      </p:sp>
    </p:spTree>
    <p:extLst>
      <p:ext uri="{BB962C8B-B14F-4D97-AF65-F5344CB8AC3E}">
        <p14:creationId xmlns:p14="http://schemas.microsoft.com/office/powerpoint/2010/main" val="283417814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225</a:t>
            </a:fld>
            <a:endParaRPr lang="en-IL"/>
          </a:p>
        </p:txBody>
      </p:sp>
    </p:spTree>
    <p:extLst>
      <p:ext uri="{BB962C8B-B14F-4D97-AF65-F5344CB8AC3E}">
        <p14:creationId xmlns:p14="http://schemas.microsoft.com/office/powerpoint/2010/main" val="232621461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226</a:t>
            </a:fld>
            <a:endParaRPr lang="en-IL"/>
          </a:p>
        </p:txBody>
      </p:sp>
    </p:spTree>
    <p:extLst>
      <p:ext uri="{BB962C8B-B14F-4D97-AF65-F5344CB8AC3E}">
        <p14:creationId xmlns:p14="http://schemas.microsoft.com/office/powerpoint/2010/main" val="188113033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227</a:t>
            </a:fld>
            <a:endParaRPr lang="en-IL"/>
          </a:p>
        </p:txBody>
      </p:sp>
    </p:spTree>
    <p:extLst>
      <p:ext uri="{BB962C8B-B14F-4D97-AF65-F5344CB8AC3E}">
        <p14:creationId xmlns:p14="http://schemas.microsoft.com/office/powerpoint/2010/main" val="360274437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228</a:t>
            </a:fld>
            <a:endParaRPr lang="en-IL"/>
          </a:p>
        </p:txBody>
      </p:sp>
    </p:spTree>
    <p:extLst>
      <p:ext uri="{BB962C8B-B14F-4D97-AF65-F5344CB8AC3E}">
        <p14:creationId xmlns:p14="http://schemas.microsoft.com/office/powerpoint/2010/main" val="146551772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229</a:t>
            </a:fld>
            <a:endParaRPr lang="en-IL"/>
          </a:p>
        </p:txBody>
      </p:sp>
    </p:spTree>
    <p:extLst>
      <p:ext uri="{BB962C8B-B14F-4D97-AF65-F5344CB8AC3E}">
        <p14:creationId xmlns:p14="http://schemas.microsoft.com/office/powerpoint/2010/main" val="1153907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23</a:t>
            </a:fld>
            <a:endParaRPr lang="en-IL"/>
          </a:p>
        </p:txBody>
      </p:sp>
    </p:spTree>
    <p:extLst>
      <p:ext uri="{BB962C8B-B14F-4D97-AF65-F5344CB8AC3E}">
        <p14:creationId xmlns:p14="http://schemas.microsoft.com/office/powerpoint/2010/main" val="296731836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230</a:t>
            </a:fld>
            <a:endParaRPr lang="en-IL"/>
          </a:p>
        </p:txBody>
      </p:sp>
    </p:spTree>
    <p:extLst>
      <p:ext uri="{BB962C8B-B14F-4D97-AF65-F5344CB8AC3E}">
        <p14:creationId xmlns:p14="http://schemas.microsoft.com/office/powerpoint/2010/main" val="205859765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231</a:t>
            </a:fld>
            <a:endParaRPr lang="en-IL"/>
          </a:p>
        </p:txBody>
      </p:sp>
    </p:spTree>
    <p:extLst>
      <p:ext uri="{BB962C8B-B14F-4D97-AF65-F5344CB8AC3E}">
        <p14:creationId xmlns:p14="http://schemas.microsoft.com/office/powerpoint/2010/main" val="229619459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6F308262-EB66-3249-9CCD-0AE9119F7DB5}" type="slidenum">
              <a:rPr lang="en-IL" smtClean="0"/>
              <a:t>232</a:t>
            </a:fld>
            <a:endParaRPr lang="en-IL"/>
          </a:p>
        </p:txBody>
      </p:sp>
    </p:spTree>
    <p:extLst>
      <p:ext uri="{BB962C8B-B14F-4D97-AF65-F5344CB8AC3E}">
        <p14:creationId xmlns:p14="http://schemas.microsoft.com/office/powerpoint/2010/main" val="20525488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233</a:t>
            </a:fld>
            <a:endParaRPr lang="en-IL"/>
          </a:p>
        </p:txBody>
      </p:sp>
    </p:spTree>
    <p:extLst>
      <p:ext uri="{BB962C8B-B14F-4D97-AF65-F5344CB8AC3E}">
        <p14:creationId xmlns:p14="http://schemas.microsoft.com/office/powerpoint/2010/main" val="179822879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234</a:t>
            </a:fld>
            <a:endParaRPr lang="en-IL"/>
          </a:p>
        </p:txBody>
      </p:sp>
    </p:spTree>
    <p:extLst>
      <p:ext uri="{BB962C8B-B14F-4D97-AF65-F5344CB8AC3E}">
        <p14:creationId xmlns:p14="http://schemas.microsoft.com/office/powerpoint/2010/main" val="3618000082"/>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235</a:t>
            </a:fld>
            <a:endParaRPr lang="en-IL"/>
          </a:p>
        </p:txBody>
      </p:sp>
    </p:spTree>
    <p:extLst>
      <p:ext uri="{BB962C8B-B14F-4D97-AF65-F5344CB8AC3E}">
        <p14:creationId xmlns:p14="http://schemas.microsoft.com/office/powerpoint/2010/main" val="2967010060"/>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236</a:t>
            </a:fld>
            <a:endParaRPr lang="en-IL"/>
          </a:p>
        </p:txBody>
      </p:sp>
    </p:spTree>
    <p:extLst>
      <p:ext uri="{BB962C8B-B14F-4D97-AF65-F5344CB8AC3E}">
        <p14:creationId xmlns:p14="http://schemas.microsoft.com/office/powerpoint/2010/main" val="417620407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237</a:t>
            </a:fld>
            <a:endParaRPr lang="en-IL"/>
          </a:p>
        </p:txBody>
      </p:sp>
    </p:spTree>
    <p:extLst>
      <p:ext uri="{BB962C8B-B14F-4D97-AF65-F5344CB8AC3E}">
        <p14:creationId xmlns:p14="http://schemas.microsoft.com/office/powerpoint/2010/main" val="382997259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238</a:t>
            </a:fld>
            <a:endParaRPr lang="en-IL"/>
          </a:p>
        </p:txBody>
      </p:sp>
    </p:spTree>
    <p:extLst>
      <p:ext uri="{BB962C8B-B14F-4D97-AF65-F5344CB8AC3E}">
        <p14:creationId xmlns:p14="http://schemas.microsoft.com/office/powerpoint/2010/main" val="270260235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239</a:t>
            </a:fld>
            <a:endParaRPr lang="en-IL"/>
          </a:p>
        </p:txBody>
      </p:sp>
    </p:spTree>
    <p:extLst>
      <p:ext uri="{BB962C8B-B14F-4D97-AF65-F5344CB8AC3E}">
        <p14:creationId xmlns:p14="http://schemas.microsoft.com/office/powerpoint/2010/main" val="4109872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24</a:t>
            </a:fld>
            <a:endParaRPr lang="en-IL"/>
          </a:p>
        </p:txBody>
      </p:sp>
    </p:spTree>
    <p:extLst>
      <p:ext uri="{BB962C8B-B14F-4D97-AF65-F5344CB8AC3E}">
        <p14:creationId xmlns:p14="http://schemas.microsoft.com/office/powerpoint/2010/main" val="68193808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240</a:t>
            </a:fld>
            <a:endParaRPr lang="en-IL"/>
          </a:p>
        </p:txBody>
      </p:sp>
    </p:spTree>
    <p:extLst>
      <p:ext uri="{BB962C8B-B14F-4D97-AF65-F5344CB8AC3E}">
        <p14:creationId xmlns:p14="http://schemas.microsoft.com/office/powerpoint/2010/main" val="87351998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241</a:t>
            </a:fld>
            <a:endParaRPr lang="en-IL"/>
          </a:p>
        </p:txBody>
      </p:sp>
    </p:spTree>
    <p:extLst>
      <p:ext uri="{BB962C8B-B14F-4D97-AF65-F5344CB8AC3E}">
        <p14:creationId xmlns:p14="http://schemas.microsoft.com/office/powerpoint/2010/main" val="188240929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242</a:t>
            </a:fld>
            <a:endParaRPr lang="en-IL"/>
          </a:p>
        </p:txBody>
      </p:sp>
    </p:spTree>
    <p:extLst>
      <p:ext uri="{BB962C8B-B14F-4D97-AF65-F5344CB8AC3E}">
        <p14:creationId xmlns:p14="http://schemas.microsoft.com/office/powerpoint/2010/main" val="84531920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243</a:t>
            </a:fld>
            <a:endParaRPr lang="en-IL"/>
          </a:p>
        </p:txBody>
      </p:sp>
    </p:spTree>
    <p:extLst>
      <p:ext uri="{BB962C8B-B14F-4D97-AF65-F5344CB8AC3E}">
        <p14:creationId xmlns:p14="http://schemas.microsoft.com/office/powerpoint/2010/main" val="635252279"/>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244</a:t>
            </a:fld>
            <a:endParaRPr lang="en-IL"/>
          </a:p>
        </p:txBody>
      </p:sp>
    </p:spTree>
    <p:extLst>
      <p:ext uri="{BB962C8B-B14F-4D97-AF65-F5344CB8AC3E}">
        <p14:creationId xmlns:p14="http://schemas.microsoft.com/office/powerpoint/2010/main" val="4206592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25</a:t>
            </a:fld>
            <a:endParaRPr lang="en-IL"/>
          </a:p>
        </p:txBody>
      </p:sp>
    </p:spTree>
    <p:extLst>
      <p:ext uri="{BB962C8B-B14F-4D97-AF65-F5344CB8AC3E}">
        <p14:creationId xmlns:p14="http://schemas.microsoft.com/office/powerpoint/2010/main" val="3937645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26</a:t>
            </a:fld>
            <a:endParaRPr lang="en-IL"/>
          </a:p>
        </p:txBody>
      </p:sp>
    </p:spTree>
    <p:extLst>
      <p:ext uri="{BB962C8B-B14F-4D97-AF65-F5344CB8AC3E}">
        <p14:creationId xmlns:p14="http://schemas.microsoft.com/office/powerpoint/2010/main" val="2854978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27</a:t>
            </a:fld>
            <a:endParaRPr lang="en-IL"/>
          </a:p>
        </p:txBody>
      </p:sp>
    </p:spTree>
    <p:extLst>
      <p:ext uri="{BB962C8B-B14F-4D97-AF65-F5344CB8AC3E}">
        <p14:creationId xmlns:p14="http://schemas.microsoft.com/office/powerpoint/2010/main" val="3476644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28</a:t>
            </a:fld>
            <a:endParaRPr lang="en-IL"/>
          </a:p>
        </p:txBody>
      </p:sp>
    </p:spTree>
    <p:extLst>
      <p:ext uri="{BB962C8B-B14F-4D97-AF65-F5344CB8AC3E}">
        <p14:creationId xmlns:p14="http://schemas.microsoft.com/office/powerpoint/2010/main" val="4181409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29</a:t>
            </a:fld>
            <a:endParaRPr lang="en-IL"/>
          </a:p>
        </p:txBody>
      </p:sp>
    </p:spTree>
    <p:extLst>
      <p:ext uri="{BB962C8B-B14F-4D97-AF65-F5344CB8AC3E}">
        <p14:creationId xmlns:p14="http://schemas.microsoft.com/office/powerpoint/2010/main" val="290521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a:t>
            </a:fld>
            <a:endParaRPr lang="en-IL"/>
          </a:p>
        </p:txBody>
      </p:sp>
    </p:spTree>
    <p:extLst>
      <p:ext uri="{BB962C8B-B14F-4D97-AF65-F5344CB8AC3E}">
        <p14:creationId xmlns:p14="http://schemas.microsoft.com/office/powerpoint/2010/main" val="2910600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30</a:t>
            </a:fld>
            <a:endParaRPr lang="en-IL"/>
          </a:p>
        </p:txBody>
      </p:sp>
    </p:spTree>
    <p:extLst>
      <p:ext uri="{BB962C8B-B14F-4D97-AF65-F5344CB8AC3E}">
        <p14:creationId xmlns:p14="http://schemas.microsoft.com/office/powerpoint/2010/main" val="139423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31</a:t>
            </a:fld>
            <a:endParaRPr lang="en-IL"/>
          </a:p>
        </p:txBody>
      </p:sp>
    </p:spTree>
    <p:extLst>
      <p:ext uri="{BB962C8B-B14F-4D97-AF65-F5344CB8AC3E}">
        <p14:creationId xmlns:p14="http://schemas.microsoft.com/office/powerpoint/2010/main" val="1644593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32</a:t>
            </a:fld>
            <a:endParaRPr lang="en-IL"/>
          </a:p>
        </p:txBody>
      </p:sp>
    </p:spTree>
    <p:extLst>
      <p:ext uri="{BB962C8B-B14F-4D97-AF65-F5344CB8AC3E}">
        <p14:creationId xmlns:p14="http://schemas.microsoft.com/office/powerpoint/2010/main" val="1064623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33</a:t>
            </a:fld>
            <a:endParaRPr lang="en-IL"/>
          </a:p>
        </p:txBody>
      </p:sp>
    </p:spTree>
    <p:extLst>
      <p:ext uri="{BB962C8B-B14F-4D97-AF65-F5344CB8AC3E}">
        <p14:creationId xmlns:p14="http://schemas.microsoft.com/office/powerpoint/2010/main" val="1729674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34</a:t>
            </a:fld>
            <a:endParaRPr lang="en-IL"/>
          </a:p>
        </p:txBody>
      </p:sp>
    </p:spTree>
    <p:extLst>
      <p:ext uri="{BB962C8B-B14F-4D97-AF65-F5344CB8AC3E}">
        <p14:creationId xmlns:p14="http://schemas.microsoft.com/office/powerpoint/2010/main" val="4069563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35</a:t>
            </a:fld>
            <a:endParaRPr lang="en-IL"/>
          </a:p>
        </p:txBody>
      </p:sp>
    </p:spTree>
    <p:extLst>
      <p:ext uri="{BB962C8B-B14F-4D97-AF65-F5344CB8AC3E}">
        <p14:creationId xmlns:p14="http://schemas.microsoft.com/office/powerpoint/2010/main" val="2403037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36</a:t>
            </a:fld>
            <a:endParaRPr lang="en-IL"/>
          </a:p>
        </p:txBody>
      </p:sp>
    </p:spTree>
    <p:extLst>
      <p:ext uri="{BB962C8B-B14F-4D97-AF65-F5344CB8AC3E}">
        <p14:creationId xmlns:p14="http://schemas.microsoft.com/office/powerpoint/2010/main" val="3545260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37</a:t>
            </a:fld>
            <a:endParaRPr lang="en-IL"/>
          </a:p>
        </p:txBody>
      </p:sp>
    </p:spTree>
    <p:extLst>
      <p:ext uri="{BB962C8B-B14F-4D97-AF65-F5344CB8AC3E}">
        <p14:creationId xmlns:p14="http://schemas.microsoft.com/office/powerpoint/2010/main" val="1923719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38</a:t>
            </a:fld>
            <a:endParaRPr lang="en-IL"/>
          </a:p>
        </p:txBody>
      </p:sp>
    </p:spTree>
    <p:extLst>
      <p:ext uri="{BB962C8B-B14F-4D97-AF65-F5344CB8AC3E}">
        <p14:creationId xmlns:p14="http://schemas.microsoft.com/office/powerpoint/2010/main" val="3607592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39</a:t>
            </a:fld>
            <a:endParaRPr lang="en-IL"/>
          </a:p>
        </p:txBody>
      </p:sp>
    </p:spTree>
    <p:extLst>
      <p:ext uri="{BB962C8B-B14F-4D97-AF65-F5344CB8AC3E}">
        <p14:creationId xmlns:p14="http://schemas.microsoft.com/office/powerpoint/2010/main" val="135355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a:t>
            </a:fld>
            <a:endParaRPr lang="en-IL"/>
          </a:p>
        </p:txBody>
      </p:sp>
    </p:spTree>
    <p:extLst>
      <p:ext uri="{BB962C8B-B14F-4D97-AF65-F5344CB8AC3E}">
        <p14:creationId xmlns:p14="http://schemas.microsoft.com/office/powerpoint/2010/main" val="24347905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40</a:t>
            </a:fld>
            <a:endParaRPr lang="en-IL"/>
          </a:p>
        </p:txBody>
      </p:sp>
    </p:spTree>
    <p:extLst>
      <p:ext uri="{BB962C8B-B14F-4D97-AF65-F5344CB8AC3E}">
        <p14:creationId xmlns:p14="http://schemas.microsoft.com/office/powerpoint/2010/main" val="2054922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41</a:t>
            </a:fld>
            <a:endParaRPr lang="en-IL"/>
          </a:p>
        </p:txBody>
      </p:sp>
    </p:spTree>
    <p:extLst>
      <p:ext uri="{BB962C8B-B14F-4D97-AF65-F5344CB8AC3E}">
        <p14:creationId xmlns:p14="http://schemas.microsoft.com/office/powerpoint/2010/main" val="3385093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42</a:t>
            </a:fld>
            <a:endParaRPr lang="en-IL"/>
          </a:p>
        </p:txBody>
      </p:sp>
    </p:spTree>
    <p:extLst>
      <p:ext uri="{BB962C8B-B14F-4D97-AF65-F5344CB8AC3E}">
        <p14:creationId xmlns:p14="http://schemas.microsoft.com/office/powerpoint/2010/main" val="793537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43</a:t>
            </a:fld>
            <a:endParaRPr lang="en-IL"/>
          </a:p>
        </p:txBody>
      </p:sp>
    </p:spTree>
    <p:extLst>
      <p:ext uri="{BB962C8B-B14F-4D97-AF65-F5344CB8AC3E}">
        <p14:creationId xmlns:p14="http://schemas.microsoft.com/office/powerpoint/2010/main" val="2883655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44</a:t>
            </a:fld>
            <a:endParaRPr lang="en-IL"/>
          </a:p>
        </p:txBody>
      </p:sp>
    </p:spTree>
    <p:extLst>
      <p:ext uri="{BB962C8B-B14F-4D97-AF65-F5344CB8AC3E}">
        <p14:creationId xmlns:p14="http://schemas.microsoft.com/office/powerpoint/2010/main" val="3559531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45</a:t>
            </a:fld>
            <a:endParaRPr lang="en-IL"/>
          </a:p>
        </p:txBody>
      </p:sp>
    </p:spTree>
    <p:extLst>
      <p:ext uri="{BB962C8B-B14F-4D97-AF65-F5344CB8AC3E}">
        <p14:creationId xmlns:p14="http://schemas.microsoft.com/office/powerpoint/2010/main" val="993602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46</a:t>
            </a:fld>
            <a:endParaRPr lang="en-IL"/>
          </a:p>
        </p:txBody>
      </p:sp>
    </p:spTree>
    <p:extLst>
      <p:ext uri="{BB962C8B-B14F-4D97-AF65-F5344CB8AC3E}">
        <p14:creationId xmlns:p14="http://schemas.microsoft.com/office/powerpoint/2010/main" val="1708680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47</a:t>
            </a:fld>
            <a:endParaRPr lang="en-IL"/>
          </a:p>
        </p:txBody>
      </p:sp>
    </p:spTree>
    <p:extLst>
      <p:ext uri="{BB962C8B-B14F-4D97-AF65-F5344CB8AC3E}">
        <p14:creationId xmlns:p14="http://schemas.microsoft.com/office/powerpoint/2010/main" val="806420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48</a:t>
            </a:fld>
            <a:endParaRPr lang="en-IL"/>
          </a:p>
        </p:txBody>
      </p:sp>
    </p:spTree>
    <p:extLst>
      <p:ext uri="{BB962C8B-B14F-4D97-AF65-F5344CB8AC3E}">
        <p14:creationId xmlns:p14="http://schemas.microsoft.com/office/powerpoint/2010/main" val="1393072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49</a:t>
            </a:fld>
            <a:endParaRPr lang="en-IL"/>
          </a:p>
        </p:txBody>
      </p:sp>
    </p:spTree>
    <p:extLst>
      <p:ext uri="{BB962C8B-B14F-4D97-AF65-F5344CB8AC3E}">
        <p14:creationId xmlns:p14="http://schemas.microsoft.com/office/powerpoint/2010/main" val="204091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a:t>
            </a:fld>
            <a:endParaRPr lang="en-IL"/>
          </a:p>
        </p:txBody>
      </p:sp>
    </p:spTree>
    <p:extLst>
      <p:ext uri="{BB962C8B-B14F-4D97-AF65-F5344CB8AC3E}">
        <p14:creationId xmlns:p14="http://schemas.microsoft.com/office/powerpoint/2010/main" val="3599434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50</a:t>
            </a:fld>
            <a:endParaRPr lang="en-IL"/>
          </a:p>
        </p:txBody>
      </p:sp>
    </p:spTree>
    <p:extLst>
      <p:ext uri="{BB962C8B-B14F-4D97-AF65-F5344CB8AC3E}">
        <p14:creationId xmlns:p14="http://schemas.microsoft.com/office/powerpoint/2010/main" val="3094617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51</a:t>
            </a:fld>
            <a:endParaRPr lang="en-IL"/>
          </a:p>
        </p:txBody>
      </p:sp>
    </p:spTree>
    <p:extLst>
      <p:ext uri="{BB962C8B-B14F-4D97-AF65-F5344CB8AC3E}">
        <p14:creationId xmlns:p14="http://schemas.microsoft.com/office/powerpoint/2010/main" val="1016776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52</a:t>
            </a:fld>
            <a:endParaRPr lang="en-IL"/>
          </a:p>
        </p:txBody>
      </p:sp>
    </p:spTree>
    <p:extLst>
      <p:ext uri="{BB962C8B-B14F-4D97-AF65-F5344CB8AC3E}">
        <p14:creationId xmlns:p14="http://schemas.microsoft.com/office/powerpoint/2010/main" val="38014735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53</a:t>
            </a:fld>
            <a:endParaRPr lang="en-IL"/>
          </a:p>
        </p:txBody>
      </p:sp>
    </p:spTree>
    <p:extLst>
      <p:ext uri="{BB962C8B-B14F-4D97-AF65-F5344CB8AC3E}">
        <p14:creationId xmlns:p14="http://schemas.microsoft.com/office/powerpoint/2010/main" val="22361608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54</a:t>
            </a:fld>
            <a:endParaRPr lang="en-IL"/>
          </a:p>
        </p:txBody>
      </p:sp>
    </p:spTree>
    <p:extLst>
      <p:ext uri="{BB962C8B-B14F-4D97-AF65-F5344CB8AC3E}">
        <p14:creationId xmlns:p14="http://schemas.microsoft.com/office/powerpoint/2010/main" val="38728520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55</a:t>
            </a:fld>
            <a:endParaRPr lang="en-IL"/>
          </a:p>
        </p:txBody>
      </p:sp>
    </p:spTree>
    <p:extLst>
      <p:ext uri="{BB962C8B-B14F-4D97-AF65-F5344CB8AC3E}">
        <p14:creationId xmlns:p14="http://schemas.microsoft.com/office/powerpoint/2010/main" val="34118703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56</a:t>
            </a:fld>
            <a:endParaRPr lang="en-IL"/>
          </a:p>
        </p:txBody>
      </p:sp>
    </p:spTree>
    <p:extLst>
      <p:ext uri="{BB962C8B-B14F-4D97-AF65-F5344CB8AC3E}">
        <p14:creationId xmlns:p14="http://schemas.microsoft.com/office/powerpoint/2010/main" val="38834252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57</a:t>
            </a:fld>
            <a:endParaRPr lang="en-IL"/>
          </a:p>
        </p:txBody>
      </p:sp>
    </p:spTree>
    <p:extLst>
      <p:ext uri="{BB962C8B-B14F-4D97-AF65-F5344CB8AC3E}">
        <p14:creationId xmlns:p14="http://schemas.microsoft.com/office/powerpoint/2010/main" val="32584078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58</a:t>
            </a:fld>
            <a:endParaRPr lang="en-IL"/>
          </a:p>
        </p:txBody>
      </p:sp>
    </p:spTree>
    <p:extLst>
      <p:ext uri="{BB962C8B-B14F-4D97-AF65-F5344CB8AC3E}">
        <p14:creationId xmlns:p14="http://schemas.microsoft.com/office/powerpoint/2010/main" val="2554464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59</a:t>
            </a:fld>
            <a:endParaRPr lang="en-IL"/>
          </a:p>
        </p:txBody>
      </p:sp>
    </p:spTree>
    <p:extLst>
      <p:ext uri="{BB962C8B-B14F-4D97-AF65-F5344CB8AC3E}">
        <p14:creationId xmlns:p14="http://schemas.microsoft.com/office/powerpoint/2010/main" val="343374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a:t>
            </a:fld>
            <a:endParaRPr lang="en-IL"/>
          </a:p>
        </p:txBody>
      </p:sp>
    </p:spTree>
    <p:extLst>
      <p:ext uri="{BB962C8B-B14F-4D97-AF65-F5344CB8AC3E}">
        <p14:creationId xmlns:p14="http://schemas.microsoft.com/office/powerpoint/2010/main" val="22913318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60</a:t>
            </a:fld>
            <a:endParaRPr lang="en-IL"/>
          </a:p>
        </p:txBody>
      </p:sp>
    </p:spTree>
    <p:extLst>
      <p:ext uri="{BB962C8B-B14F-4D97-AF65-F5344CB8AC3E}">
        <p14:creationId xmlns:p14="http://schemas.microsoft.com/office/powerpoint/2010/main" val="9838490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61</a:t>
            </a:fld>
            <a:endParaRPr lang="en-IL"/>
          </a:p>
        </p:txBody>
      </p:sp>
    </p:spTree>
    <p:extLst>
      <p:ext uri="{BB962C8B-B14F-4D97-AF65-F5344CB8AC3E}">
        <p14:creationId xmlns:p14="http://schemas.microsoft.com/office/powerpoint/2010/main" val="33805818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62</a:t>
            </a:fld>
            <a:endParaRPr lang="en-IL"/>
          </a:p>
        </p:txBody>
      </p:sp>
    </p:spTree>
    <p:extLst>
      <p:ext uri="{BB962C8B-B14F-4D97-AF65-F5344CB8AC3E}">
        <p14:creationId xmlns:p14="http://schemas.microsoft.com/office/powerpoint/2010/main" val="3428662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63</a:t>
            </a:fld>
            <a:endParaRPr lang="en-IL"/>
          </a:p>
        </p:txBody>
      </p:sp>
    </p:spTree>
    <p:extLst>
      <p:ext uri="{BB962C8B-B14F-4D97-AF65-F5344CB8AC3E}">
        <p14:creationId xmlns:p14="http://schemas.microsoft.com/office/powerpoint/2010/main" val="34500771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64</a:t>
            </a:fld>
            <a:endParaRPr lang="en-IL"/>
          </a:p>
        </p:txBody>
      </p:sp>
    </p:spTree>
    <p:extLst>
      <p:ext uri="{BB962C8B-B14F-4D97-AF65-F5344CB8AC3E}">
        <p14:creationId xmlns:p14="http://schemas.microsoft.com/office/powerpoint/2010/main" val="31552274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65</a:t>
            </a:fld>
            <a:endParaRPr lang="en-IL"/>
          </a:p>
        </p:txBody>
      </p:sp>
    </p:spTree>
    <p:extLst>
      <p:ext uri="{BB962C8B-B14F-4D97-AF65-F5344CB8AC3E}">
        <p14:creationId xmlns:p14="http://schemas.microsoft.com/office/powerpoint/2010/main" val="6406759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66</a:t>
            </a:fld>
            <a:endParaRPr lang="en-IL"/>
          </a:p>
        </p:txBody>
      </p:sp>
    </p:spTree>
    <p:extLst>
      <p:ext uri="{BB962C8B-B14F-4D97-AF65-F5344CB8AC3E}">
        <p14:creationId xmlns:p14="http://schemas.microsoft.com/office/powerpoint/2010/main" val="20231883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67</a:t>
            </a:fld>
            <a:endParaRPr lang="en-IL"/>
          </a:p>
        </p:txBody>
      </p:sp>
    </p:spTree>
    <p:extLst>
      <p:ext uri="{BB962C8B-B14F-4D97-AF65-F5344CB8AC3E}">
        <p14:creationId xmlns:p14="http://schemas.microsoft.com/office/powerpoint/2010/main" val="34487154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68</a:t>
            </a:fld>
            <a:endParaRPr lang="en-IL"/>
          </a:p>
        </p:txBody>
      </p:sp>
    </p:spTree>
    <p:extLst>
      <p:ext uri="{BB962C8B-B14F-4D97-AF65-F5344CB8AC3E}">
        <p14:creationId xmlns:p14="http://schemas.microsoft.com/office/powerpoint/2010/main" val="18953166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69</a:t>
            </a:fld>
            <a:endParaRPr lang="en-IL"/>
          </a:p>
        </p:txBody>
      </p:sp>
    </p:spTree>
    <p:extLst>
      <p:ext uri="{BB962C8B-B14F-4D97-AF65-F5344CB8AC3E}">
        <p14:creationId xmlns:p14="http://schemas.microsoft.com/office/powerpoint/2010/main" val="2241830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a:t>
            </a:fld>
            <a:endParaRPr lang="en-IL"/>
          </a:p>
        </p:txBody>
      </p:sp>
    </p:spTree>
    <p:extLst>
      <p:ext uri="{BB962C8B-B14F-4D97-AF65-F5344CB8AC3E}">
        <p14:creationId xmlns:p14="http://schemas.microsoft.com/office/powerpoint/2010/main" val="14096066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70</a:t>
            </a:fld>
            <a:endParaRPr lang="en-IL"/>
          </a:p>
        </p:txBody>
      </p:sp>
    </p:spTree>
    <p:extLst>
      <p:ext uri="{BB962C8B-B14F-4D97-AF65-F5344CB8AC3E}">
        <p14:creationId xmlns:p14="http://schemas.microsoft.com/office/powerpoint/2010/main" val="36265156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71</a:t>
            </a:fld>
            <a:endParaRPr lang="en-IL"/>
          </a:p>
        </p:txBody>
      </p:sp>
    </p:spTree>
    <p:extLst>
      <p:ext uri="{BB962C8B-B14F-4D97-AF65-F5344CB8AC3E}">
        <p14:creationId xmlns:p14="http://schemas.microsoft.com/office/powerpoint/2010/main" val="36756257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72</a:t>
            </a:fld>
            <a:endParaRPr lang="en-IL"/>
          </a:p>
        </p:txBody>
      </p:sp>
    </p:spTree>
    <p:extLst>
      <p:ext uri="{BB962C8B-B14F-4D97-AF65-F5344CB8AC3E}">
        <p14:creationId xmlns:p14="http://schemas.microsoft.com/office/powerpoint/2010/main" val="16144731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73</a:t>
            </a:fld>
            <a:endParaRPr lang="en-IL"/>
          </a:p>
        </p:txBody>
      </p:sp>
    </p:spTree>
    <p:extLst>
      <p:ext uri="{BB962C8B-B14F-4D97-AF65-F5344CB8AC3E}">
        <p14:creationId xmlns:p14="http://schemas.microsoft.com/office/powerpoint/2010/main" val="41124405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74</a:t>
            </a:fld>
            <a:endParaRPr lang="en-IL"/>
          </a:p>
        </p:txBody>
      </p:sp>
    </p:spTree>
    <p:extLst>
      <p:ext uri="{BB962C8B-B14F-4D97-AF65-F5344CB8AC3E}">
        <p14:creationId xmlns:p14="http://schemas.microsoft.com/office/powerpoint/2010/main" val="12805431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75</a:t>
            </a:fld>
            <a:endParaRPr lang="en-IL"/>
          </a:p>
        </p:txBody>
      </p:sp>
    </p:spTree>
    <p:extLst>
      <p:ext uri="{BB962C8B-B14F-4D97-AF65-F5344CB8AC3E}">
        <p14:creationId xmlns:p14="http://schemas.microsoft.com/office/powerpoint/2010/main" val="37271386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76</a:t>
            </a:fld>
            <a:endParaRPr lang="en-IL"/>
          </a:p>
        </p:txBody>
      </p:sp>
    </p:spTree>
    <p:extLst>
      <p:ext uri="{BB962C8B-B14F-4D97-AF65-F5344CB8AC3E}">
        <p14:creationId xmlns:p14="http://schemas.microsoft.com/office/powerpoint/2010/main" val="195974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77</a:t>
            </a:fld>
            <a:endParaRPr lang="en-IL"/>
          </a:p>
        </p:txBody>
      </p:sp>
    </p:spTree>
    <p:extLst>
      <p:ext uri="{BB962C8B-B14F-4D97-AF65-F5344CB8AC3E}">
        <p14:creationId xmlns:p14="http://schemas.microsoft.com/office/powerpoint/2010/main" val="40641128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78</a:t>
            </a:fld>
            <a:endParaRPr lang="en-IL"/>
          </a:p>
        </p:txBody>
      </p:sp>
    </p:spTree>
    <p:extLst>
      <p:ext uri="{BB962C8B-B14F-4D97-AF65-F5344CB8AC3E}">
        <p14:creationId xmlns:p14="http://schemas.microsoft.com/office/powerpoint/2010/main" val="13037450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79</a:t>
            </a:fld>
            <a:endParaRPr lang="en-IL"/>
          </a:p>
        </p:txBody>
      </p:sp>
    </p:spTree>
    <p:extLst>
      <p:ext uri="{BB962C8B-B14F-4D97-AF65-F5344CB8AC3E}">
        <p14:creationId xmlns:p14="http://schemas.microsoft.com/office/powerpoint/2010/main" val="14116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a:t>
            </a:fld>
            <a:endParaRPr lang="en-IL"/>
          </a:p>
        </p:txBody>
      </p:sp>
    </p:spTree>
    <p:extLst>
      <p:ext uri="{BB962C8B-B14F-4D97-AF65-F5344CB8AC3E}">
        <p14:creationId xmlns:p14="http://schemas.microsoft.com/office/powerpoint/2010/main" val="14647218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80</a:t>
            </a:fld>
            <a:endParaRPr lang="en-IL"/>
          </a:p>
        </p:txBody>
      </p:sp>
    </p:spTree>
    <p:extLst>
      <p:ext uri="{BB962C8B-B14F-4D97-AF65-F5344CB8AC3E}">
        <p14:creationId xmlns:p14="http://schemas.microsoft.com/office/powerpoint/2010/main" val="41189476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81</a:t>
            </a:fld>
            <a:endParaRPr lang="en-IL"/>
          </a:p>
        </p:txBody>
      </p:sp>
    </p:spTree>
    <p:extLst>
      <p:ext uri="{BB962C8B-B14F-4D97-AF65-F5344CB8AC3E}">
        <p14:creationId xmlns:p14="http://schemas.microsoft.com/office/powerpoint/2010/main" val="27563013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82</a:t>
            </a:fld>
            <a:endParaRPr lang="en-IL"/>
          </a:p>
        </p:txBody>
      </p:sp>
    </p:spTree>
    <p:extLst>
      <p:ext uri="{BB962C8B-B14F-4D97-AF65-F5344CB8AC3E}">
        <p14:creationId xmlns:p14="http://schemas.microsoft.com/office/powerpoint/2010/main" val="6538582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83</a:t>
            </a:fld>
            <a:endParaRPr lang="en-IL"/>
          </a:p>
        </p:txBody>
      </p:sp>
    </p:spTree>
    <p:extLst>
      <p:ext uri="{BB962C8B-B14F-4D97-AF65-F5344CB8AC3E}">
        <p14:creationId xmlns:p14="http://schemas.microsoft.com/office/powerpoint/2010/main" val="23494686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84</a:t>
            </a:fld>
            <a:endParaRPr lang="en-IL"/>
          </a:p>
        </p:txBody>
      </p:sp>
    </p:spTree>
    <p:extLst>
      <p:ext uri="{BB962C8B-B14F-4D97-AF65-F5344CB8AC3E}">
        <p14:creationId xmlns:p14="http://schemas.microsoft.com/office/powerpoint/2010/main" val="6884710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85</a:t>
            </a:fld>
            <a:endParaRPr lang="en-IL"/>
          </a:p>
        </p:txBody>
      </p:sp>
    </p:spTree>
    <p:extLst>
      <p:ext uri="{BB962C8B-B14F-4D97-AF65-F5344CB8AC3E}">
        <p14:creationId xmlns:p14="http://schemas.microsoft.com/office/powerpoint/2010/main" val="19071489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86</a:t>
            </a:fld>
            <a:endParaRPr lang="en-IL"/>
          </a:p>
        </p:txBody>
      </p:sp>
    </p:spTree>
    <p:extLst>
      <p:ext uri="{BB962C8B-B14F-4D97-AF65-F5344CB8AC3E}">
        <p14:creationId xmlns:p14="http://schemas.microsoft.com/office/powerpoint/2010/main" val="24909451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87</a:t>
            </a:fld>
            <a:endParaRPr lang="en-IL"/>
          </a:p>
        </p:txBody>
      </p:sp>
    </p:spTree>
    <p:extLst>
      <p:ext uri="{BB962C8B-B14F-4D97-AF65-F5344CB8AC3E}">
        <p14:creationId xmlns:p14="http://schemas.microsoft.com/office/powerpoint/2010/main" val="2970699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88</a:t>
            </a:fld>
            <a:endParaRPr lang="en-IL"/>
          </a:p>
        </p:txBody>
      </p:sp>
    </p:spTree>
    <p:extLst>
      <p:ext uri="{BB962C8B-B14F-4D97-AF65-F5344CB8AC3E}">
        <p14:creationId xmlns:p14="http://schemas.microsoft.com/office/powerpoint/2010/main" val="9186632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89</a:t>
            </a:fld>
            <a:endParaRPr lang="en-IL"/>
          </a:p>
        </p:txBody>
      </p:sp>
    </p:spTree>
    <p:extLst>
      <p:ext uri="{BB962C8B-B14F-4D97-AF65-F5344CB8AC3E}">
        <p14:creationId xmlns:p14="http://schemas.microsoft.com/office/powerpoint/2010/main" val="75157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9</a:t>
            </a:fld>
            <a:endParaRPr lang="en-IL"/>
          </a:p>
        </p:txBody>
      </p:sp>
    </p:spTree>
    <p:extLst>
      <p:ext uri="{BB962C8B-B14F-4D97-AF65-F5344CB8AC3E}">
        <p14:creationId xmlns:p14="http://schemas.microsoft.com/office/powerpoint/2010/main" val="27177321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90</a:t>
            </a:fld>
            <a:endParaRPr lang="en-IL"/>
          </a:p>
        </p:txBody>
      </p:sp>
    </p:spTree>
    <p:extLst>
      <p:ext uri="{BB962C8B-B14F-4D97-AF65-F5344CB8AC3E}">
        <p14:creationId xmlns:p14="http://schemas.microsoft.com/office/powerpoint/2010/main" val="35641651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91</a:t>
            </a:fld>
            <a:endParaRPr lang="en-IL"/>
          </a:p>
        </p:txBody>
      </p:sp>
    </p:spTree>
    <p:extLst>
      <p:ext uri="{BB962C8B-B14F-4D97-AF65-F5344CB8AC3E}">
        <p14:creationId xmlns:p14="http://schemas.microsoft.com/office/powerpoint/2010/main" val="18227970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92</a:t>
            </a:fld>
            <a:endParaRPr lang="en-IL"/>
          </a:p>
        </p:txBody>
      </p:sp>
    </p:spTree>
    <p:extLst>
      <p:ext uri="{BB962C8B-B14F-4D97-AF65-F5344CB8AC3E}">
        <p14:creationId xmlns:p14="http://schemas.microsoft.com/office/powerpoint/2010/main" val="18094725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93</a:t>
            </a:fld>
            <a:endParaRPr lang="en-IL"/>
          </a:p>
        </p:txBody>
      </p:sp>
    </p:spTree>
    <p:extLst>
      <p:ext uri="{BB962C8B-B14F-4D97-AF65-F5344CB8AC3E}">
        <p14:creationId xmlns:p14="http://schemas.microsoft.com/office/powerpoint/2010/main" val="12649805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94</a:t>
            </a:fld>
            <a:endParaRPr lang="en-IL"/>
          </a:p>
        </p:txBody>
      </p:sp>
    </p:spTree>
    <p:extLst>
      <p:ext uri="{BB962C8B-B14F-4D97-AF65-F5344CB8AC3E}">
        <p14:creationId xmlns:p14="http://schemas.microsoft.com/office/powerpoint/2010/main" val="29052314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r>
              <a:rPr lang="he-IL" dirty="0"/>
              <a:t>כשצריך לסווג חסימות תריסריון- מסווים כתוצאה מ- 4 סיבות עיקריות: האחת- </a:t>
            </a:r>
            <a:r>
              <a:rPr lang="he-IL" dirty="0" err="1"/>
              <a:t>אטרזיה</a:t>
            </a:r>
            <a:r>
              <a:rPr lang="he-IL" dirty="0"/>
              <a:t>, </a:t>
            </a:r>
            <a:r>
              <a:rPr lang="he-IL" dirty="0" err="1"/>
              <a:t>השניה</a:t>
            </a:r>
            <a:r>
              <a:rPr lang="he-IL" dirty="0"/>
              <a:t>- </a:t>
            </a:r>
            <a:r>
              <a:rPr lang="he-IL" dirty="0" err="1"/>
              <a:t>סטנוזיס</a:t>
            </a:r>
            <a:r>
              <a:rPr lang="he-IL" dirty="0"/>
              <a:t>- בגלל ווב, דיאפרגמה או </a:t>
            </a:r>
            <a:r>
              <a:rPr lang="he-IL" dirty="0" err="1"/>
              <a:t>וינדסוק</a:t>
            </a:r>
            <a:r>
              <a:rPr lang="he-IL" dirty="0"/>
              <a:t> שזה מקרה פרטי של ווב, השלישית- לבלב </a:t>
            </a:r>
            <a:r>
              <a:rPr lang="he-IL" dirty="0" err="1"/>
              <a:t>אנולרי</a:t>
            </a:r>
            <a:r>
              <a:rPr lang="he-IL" dirty="0"/>
              <a:t>, והרביעית- כתוצאה </a:t>
            </a:r>
            <a:r>
              <a:rPr lang="he-IL" dirty="0" err="1"/>
              <a:t>ממלרוטציה</a:t>
            </a:r>
            <a:r>
              <a:rPr lang="he-IL" dirty="0"/>
              <a:t> מלאה או חלקית. </a:t>
            </a:r>
            <a:r>
              <a:rPr lang="he-IL" dirty="0" err="1"/>
              <a:t>אטרזיה</a:t>
            </a:r>
            <a:r>
              <a:rPr lang="he-IL" dirty="0"/>
              <a:t> של התריסריון </a:t>
            </a:r>
            <a:r>
              <a:rPr lang="he-IL" dirty="0" err="1"/>
              <a:t>וסטנוזיס</a:t>
            </a:r>
            <a:r>
              <a:rPr lang="he-IL" dirty="0"/>
              <a:t> מוסברות הכי על ידי תיאוריה של בעיה ברה-</a:t>
            </a:r>
            <a:r>
              <a:rPr lang="he-IL" dirty="0" err="1"/>
              <a:t>קנליזציה</a:t>
            </a:r>
            <a:r>
              <a:rPr lang="he-IL" dirty="0"/>
              <a:t>. </a:t>
            </a:r>
            <a:r>
              <a:rPr lang="he-IL" dirty="0" err="1"/>
              <a:t>הלומן</a:t>
            </a:r>
            <a:r>
              <a:rPr lang="he-IL" dirty="0"/>
              <a:t> של התריסריון נחסם בשבוע 7-8 ובהמשך נפתח בשבוע 11. סיבות מאוד נדירות נוספות שיכולות להסביר חסימה כוללות </a:t>
            </a:r>
            <a:r>
              <a:rPr lang="he-IL" dirty="0" err="1"/>
              <a:t>אופליקציות</a:t>
            </a:r>
            <a:r>
              <a:rPr lang="he-IL" dirty="0"/>
              <a:t>, </a:t>
            </a:r>
            <a:r>
              <a:rPr lang="he-IL" dirty="0" err="1"/>
              <a:t>מלפורמציות</a:t>
            </a:r>
            <a:r>
              <a:rPr lang="he-IL" dirty="0"/>
              <a:t> </a:t>
            </a:r>
            <a:r>
              <a:rPr lang="he-IL" dirty="0" err="1"/>
              <a:t>ווסקולריות</a:t>
            </a:r>
            <a:r>
              <a:rPr lang="he-IL" dirty="0"/>
              <a:t>, פרה-</a:t>
            </a:r>
            <a:r>
              <a:rPr lang="he-IL" dirty="0" err="1"/>
              <a:t>דואדנל</a:t>
            </a:r>
            <a:r>
              <a:rPr lang="he-IL" dirty="0"/>
              <a:t> פורטה ועוד. במידה ומזוהה חסימת תריסריון בהריון יש להשלים אקו לב ודיקור מי שפיר לשלילת בעיות כרומוזומליות- בערך לשליש יש תסמונת דאון. מבחינת חסימה מלאה – יכול להתרחש כתוצאה </a:t>
            </a:r>
            <a:r>
              <a:rPr lang="he-IL" dirty="0" err="1"/>
              <a:t>מאטרזיה</a:t>
            </a:r>
            <a:r>
              <a:rPr lang="he-IL" dirty="0"/>
              <a:t> או לבלב </a:t>
            </a:r>
            <a:r>
              <a:rPr lang="he-IL" dirty="0" err="1"/>
              <a:t>אנולרי</a:t>
            </a:r>
            <a:r>
              <a:rPr lang="he-IL" dirty="0"/>
              <a:t>. סוג 1 של </a:t>
            </a:r>
            <a:r>
              <a:rPr lang="he-IL" dirty="0" err="1"/>
              <a:t>אטרזיה</a:t>
            </a:r>
            <a:r>
              <a:rPr lang="he-IL" dirty="0"/>
              <a:t> הינו הכי שכיח ובו יש המשכיות של קיר התריסריון עם </a:t>
            </a:r>
            <a:r>
              <a:rPr lang="he-IL" dirty="0" err="1"/>
              <a:t>איזור</a:t>
            </a:r>
            <a:r>
              <a:rPr lang="he-IL" dirty="0"/>
              <a:t> מעבר ברור. סוג 2 הינו </a:t>
            </a:r>
            <a:r>
              <a:rPr lang="he-IL" dirty="0" err="1"/>
              <a:t>קורד</a:t>
            </a:r>
            <a:r>
              <a:rPr lang="he-IL" dirty="0"/>
              <a:t> פיברוטי, וסוג 3 כולל הפרדה מלאה של שני הקצוות. בשלושת המקרים עושים השקה על שם קימורה- חתך רוחבי בחלק </a:t>
            </a:r>
            <a:r>
              <a:rPr lang="he-IL" dirty="0" err="1"/>
              <a:t>הפרוקסימלי</a:t>
            </a:r>
            <a:r>
              <a:rPr lang="he-IL" dirty="0"/>
              <a:t>, ואורכי בחלק </a:t>
            </a:r>
            <a:r>
              <a:rPr lang="he-IL" dirty="0" err="1"/>
              <a:t>הדיסטלי</a:t>
            </a:r>
            <a:r>
              <a:rPr lang="he-IL" dirty="0"/>
              <a:t>. כשמדובר בווב- צריך לזכור שהחלק </a:t>
            </a:r>
            <a:r>
              <a:rPr lang="he-IL" dirty="0" err="1"/>
              <a:t>המדיאלי</a:t>
            </a:r>
            <a:r>
              <a:rPr lang="he-IL" dirty="0"/>
              <a:t> לרוב נפתח שם- אפשר ללחוץ על כיס המרה ולראות את זה</a:t>
            </a:r>
            <a:endParaRPr lang="en-IL" dirty="0"/>
          </a:p>
        </p:txBody>
      </p:sp>
      <p:sp>
        <p:nvSpPr>
          <p:cNvPr id="4" name="Slide Number Placeholder 3"/>
          <p:cNvSpPr>
            <a:spLocks noGrp="1"/>
          </p:cNvSpPr>
          <p:nvPr>
            <p:ph type="sldNum" sz="quarter" idx="5"/>
          </p:nvPr>
        </p:nvSpPr>
        <p:spPr/>
        <p:txBody>
          <a:bodyPr/>
          <a:lstStyle/>
          <a:p>
            <a:fld id="{6F308262-EB66-3249-9CCD-0AE9119F7DB5}" type="slidenum">
              <a:rPr lang="en-IL" smtClean="0"/>
              <a:t>95</a:t>
            </a:fld>
            <a:endParaRPr lang="en-IL"/>
          </a:p>
        </p:txBody>
      </p:sp>
    </p:spTree>
    <p:extLst>
      <p:ext uri="{BB962C8B-B14F-4D97-AF65-F5344CB8AC3E}">
        <p14:creationId xmlns:p14="http://schemas.microsoft.com/office/powerpoint/2010/main" val="16180420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96</a:t>
            </a:fld>
            <a:endParaRPr lang="en-IL"/>
          </a:p>
        </p:txBody>
      </p:sp>
    </p:spTree>
    <p:extLst>
      <p:ext uri="{BB962C8B-B14F-4D97-AF65-F5344CB8AC3E}">
        <p14:creationId xmlns:p14="http://schemas.microsoft.com/office/powerpoint/2010/main" val="30598757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97</a:t>
            </a:fld>
            <a:endParaRPr lang="en-IL"/>
          </a:p>
        </p:txBody>
      </p:sp>
    </p:spTree>
    <p:extLst>
      <p:ext uri="{BB962C8B-B14F-4D97-AF65-F5344CB8AC3E}">
        <p14:creationId xmlns:p14="http://schemas.microsoft.com/office/powerpoint/2010/main" val="39169747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98</a:t>
            </a:fld>
            <a:endParaRPr lang="en-IL"/>
          </a:p>
        </p:txBody>
      </p:sp>
    </p:spTree>
    <p:extLst>
      <p:ext uri="{BB962C8B-B14F-4D97-AF65-F5344CB8AC3E}">
        <p14:creationId xmlns:p14="http://schemas.microsoft.com/office/powerpoint/2010/main" val="24065784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F308262-EB66-3249-9CCD-0AE9119F7DB5}" type="slidenum">
              <a:rPr lang="en-IL" smtClean="0"/>
              <a:t>99</a:t>
            </a:fld>
            <a:endParaRPr lang="en-IL"/>
          </a:p>
        </p:txBody>
      </p:sp>
    </p:spTree>
    <p:extLst>
      <p:ext uri="{BB962C8B-B14F-4D97-AF65-F5344CB8AC3E}">
        <p14:creationId xmlns:p14="http://schemas.microsoft.com/office/powerpoint/2010/main" val="241565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8DD1-D687-A604-EA91-F8F165C68B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5B05FD81-96BA-2E72-E514-501D5B496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D21D43C5-174A-B482-EB1F-C25FF637BF0E}"/>
              </a:ext>
            </a:extLst>
          </p:cNvPr>
          <p:cNvSpPr>
            <a:spLocks noGrp="1"/>
          </p:cNvSpPr>
          <p:nvPr>
            <p:ph type="dt" sz="half" idx="10"/>
          </p:nvPr>
        </p:nvSpPr>
        <p:spPr/>
        <p:txBody>
          <a:bodyPr/>
          <a:lstStyle/>
          <a:p>
            <a:fld id="{501BA9F4-201E-ED4C-9BEA-603CA0B35069}" type="datetimeFigureOut">
              <a:rPr lang="en-IL" smtClean="0"/>
              <a:t>17/02/2024</a:t>
            </a:fld>
            <a:endParaRPr lang="en-IL"/>
          </a:p>
        </p:txBody>
      </p:sp>
      <p:sp>
        <p:nvSpPr>
          <p:cNvPr id="5" name="Footer Placeholder 4">
            <a:extLst>
              <a:ext uri="{FF2B5EF4-FFF2-40B4-BE49-F238E27FC236}">
                <a16:creationId xmlns:a16="http://schemas.microsoft.com/office/drawing/2014/main" id="{00F0197B-8B3A-256A-02B2-A2378A89D3D6}"/>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A1623A7-3716-AFE0-6FBD-68F53EB71AD6}"/>
              </a:ext>
            </a:extLst>
          </p:cNvPr>
          <p:cNvSpPr>
            <a:spLocks noGrp="1"/>
          </p:cNvSpPr>
          <p:nvPr>
            <p:ph type="sldNum" sz="quarter" idx="12"/>
          </p:nvPr>
        </p:nvSpPr>
        <p:spPr/>
        <p:txBody>
          <a:bodyPr/>
          <a:lstStyle/>
          <a:p>
            <a:fld id="{00033118-7C02-654B-8AB6-13DC57C51C60}" type="slidenum">
              <a:rPr lang="en-IL" smtClean="0"/>
              <a:t>‹#›</a:t>
            </a:fld>
            <a:endParaRPr lang="en-IL"/>
          </a:p>
        </p:txBody>
      </p:sp>
    </p:spTree>
    <p:extLst>
      <p:ext uri="{BB962C8B-B14F-4D97-AF65-F5344CB8AC3E}">
        <p14:creationId xmlns:p14="http://schemas.microsoft.com/office/powerpoint/2010/main" val="31157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389B-C570-3CD3-F052-E79B4EFE3DB8}"/>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2C264435-FA62-BFF1-C6C2-343AC84203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1018E9E-EEBC-87CF-5A83-CB5C44BBFB0B}"/>
              </a:ext>
            </a:extLst>
          </p:cNvPr>
          <p:cNvSpPr>
            <a:spLocks noGrp="1"/>
          </p:cNvSpPr>
          <p:nvPr>
            <p:ph type="dt" sz="half" idx="10"/>
          </p:nvPr>
        </p:nvSpPr>
        <p:spPr/>
        <p:txBody>
          <a:bodyPr/>
          <a:lstStyle/>
          <a:p>
            <a:fld id="{501BA9F4-201E-ED4C-9BEA-603CA0B35069}" type="datetimeFigureOut">
              <a:rPr lang="en-IL" smtClean="0"/>
              <a:t>17/02/2024</a:t>
            </a:fld>
            <a:endParaRPr lang="en-IL"/>
          </a:p>
        </p:txBody>
      </p:sp>
      <p:sp>
        <p:nvSpPr>
          <p:cNvPr id="5" name="Footer Placeholder 4">
            <a:extLst>
              <a:ext uri="{FF2B5EF4-FFF2-40B4-BE49-F238E27FC236}">
                <a16:creationId xmlns:a16="http://schemas.microsoft.com/office/drawing/2014/main" id="{3A9B9424-EFB2-94B9-A8DD-3190822E0566}"/>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93EC3A3-67AC-C1C0-BB83-162E01C3F15C}"/>
              </a:ext>
            </a:extLst>
          </p:cNvPr>
          <p:cNvSpPr>
            <a:spLocks noGrp="1"/>
          </p:cNvSpPr>
          <p:nvPr>
            <p:ph type="sldNum" sz="quarter" idx="12"/>
          </p:nvPr>
        </p:nvSpPr>
        <p:spPr/>
        <p:txBody>
          <a:bodyPr/>
          <a:lstStyle/>
          <a:p>
            <a:fld id="{00033118-7C02-654B-8AB6-13DC57C51C60}" type="slidenum">
              <a:rPr lang="en-IL" smtClean="0"/>
              <a:t>‹#›</a:t>
            </a:fld>
            <a:endParaRPr lang="en-IL"/>
          </a:p>
        </p:txBody>
      </p:sp>
    </p:spTree>
    <p:extLst>
      <p:ext uri="{BB962C8B-B14F-4D97-AF65-F5344CB8AC3E}">
        <p14:creationId xmlns:p14="http://schemas.microsoft.com/office/powerpoint/2010/main" val="33303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DEAD98-465D-EA85-254D-3FC42D85B8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1E78D1FD-381C-6C50-95A9-5AAEBB811F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70D11D8-BF22-78B2-A166-94A2F59619B6}"/>
              </a:ext>
            </a:extLst>
          </p:cNvPr>
          <p:cNvSpPr>
            <a:spLocks noGrp="1"/>
          </p:cNvSpPr>
          <p:nvPr>
            <p:ph type="dt" sz="half" idx="10"/>
          </p:nvPr>
        </p:nvSpPr>
        <p:spPr/>
        <p:txBody>
          <a:bodyPr/>
          <a:lstStyle/>
          <a:p>
            <a:fld id="{501BA9F4-201E-ED4C-9BEA-603CA0B35069}" type="datetimeFigureOut">
              <a:rPr lang="en-IL" smtClean="0"/>
              <a:t>17/02/2024</a:t>
            </a:fld>
            <a:endParaRPr lang="en-IL"/>
          </a:p>
        </p:txBody>
      </p:sp>
      <p:sp>
        <p:nvSpPr>
          <p:cNvPr id="5" name="Footer Placeholder 4">
            <a:extLst>
              <a:ext uri="{FF2B5EF4-FFF2-40B4-BE49-F238E27FC236}">
                <a16:creationId xmlns:a16="http://schemas.microsoft.com/office/drawing/2014/main" id="{FB9ECF68-B791-4F4F-18CD-C26C63AB6E83}"/>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204D7184-AAC9-5544-B381-FB6B22C2D65B}"/>
              </a:ext>
            </a:extLst>
          </p:cNvPr>
          <p:cNvSpPr>
            <a:spLocks noGrp="1"/>
          </p:cNvSpPr>
          <p:nvPr>
            <p:ph type="sldNum" sz="quarter" idx="12"/>
          </p:nvPr>
        </p:nvSpPr>
        <p:spPr/>
        <p:txBody>
          <a:bodyPr/>
          <a:lstStyle/>
          <a:p>
            <a:fld id="{00033118-7C02-654B-8AB6-13DC57C51C60}" type="slidenum">
              <a:rPr lang="en-IL" smtClean="0"/>
              <a:t>‹#›</a:t>
            </a:fld>
            <a:endParaRPr lang="en-IL"/>
          </a:p>
        </p:txBody>
      </p:sp>
    </p:spTree>
    <p:extLst>
      <p:ext uri="{BB962C8B-B14F-4D97-AF65-F5344CB8AC3E}">
        <p14:creationId xmlns:p14="http://schemas.microsoft.com/office/powerpoint/2010/main" val="222071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5A40-283D-3F29-25D4-C6C91E87B009}"/>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B4972DCE-741B-433F-79E7-106DCF43A7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731331B-5CC6-7F75-29C2-720FB469695D}"/>
              </a:ext>
            </a:extLst>
          </p:cNvPr>
          <p:cNvSpPr>
            <a:spLocks noGrp="1"/>
          </p:cNvSpPr>
          <p:nvPr>
            <p:ph type="dt" sz="half" idx="10"/>
          </p:nvPr>
        </p:nvSpPr>
        <p:spPr/>
        <p:txBody>
          <a:bodyPr/>
          <a:lstStyle/>
          <a:p>
            <a:fld id="{501BA9F4-201E-ED4C-9BEA-603CA0B35069}" type="datetimeFigureOut">
              <a:rPr lang="en-IL" smtClean="0"/>
              <a:t>17/02/2024</a:t>
            </a:fld>
            <a:endParaRPr lang="en-IL"/>
          </a:p>
        </p:txBody>
      </p:sp>
      <p:sp>
        <p:nvSpPr>
          <p:cNvPr id="5" name="Footer Placeholder 4">
            <a:extLst>
              <a:ext uri="{FF2B5EF4-FFF2-40B4-BE49-F238E27FC236}">
                <a16:creationId xmlns:a16="http://schemas.microsoft.com/office/drawing/2014/main" id="{4521A2D3-0B88-D6F5-241A-9F5FAAC945DB}"/>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6F79BD64-708A-598E-A033-0FBAFD6697D7}"/>
              </a:ext>
            </a:extLst>
          </p:cNvPr>
          <p:cNvSpPr>
            <a:spLocks noGrp="1"/>
          </p:cNvSpPr>
          <p:nvPr>
            <p:ph type="sldNum" sz="quarter" idx="12"/>
          </p:nvPr>
        </p:nvSpPr>
        <p:spPr/>
        <p:txBody>
          <a:bodyPr/>
          <a:lstStyle/>
          <a:p>
            <a:fld id="{00033118-7C02-654B-8AB6-13DC57C51C60}" type="slidenum">
              <a:rPr lang="en-IL" smtClean="0"/>
              <a:t>‹#›</a:t>
            </a:fld>
            <a:endParaRPr lang="en-IL"/>
          </a:p>
        </p:txBody>
      </p:sp>
    </p:spTree>
    <p:extLst>
      <p:ext uri="{BB962C8B-B14F-4D97-AF65-F5344CB8AC3E}">
        <p14:creationId xmlns:p14="http://schemas.microsoft.com/office/powerpoint/2010/main" val="303915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927D-2D45-8C35-6B70-E37178C3F2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421AB10C-1761-48B3-9FFE-52786E648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DFCBA1-5B2D-85A0-719E-A34F01A5DC1E}"/>
              </a:ext>
            </a:extLst>
          </p:cNvPr>
          <p:cNvSpPr>
            <a:spLocks noGrp="1"/>
          </p:cNvSpPr>
          <p:nvPr>
            <p:ph type="dt" sz="half" idx="10"/>
          </p:nvPr>
        </p:nvSpPr>
        <p:spPr/>
        <p:txBody>
          <a:bodyPr/>
          <a:lstStyle/>
          <a:p>
            <a:fld id="{501BA9F4-201E-ED4C-9BEA-603CA0B35069}" type="datetimeFigureOut">
              <a:rPr lang="en-IL" smtClean="0"/>
              <a:t>17/02/2024</a:t>
            </a:fld>
            <a:endParaRPr lang="en-IL"/>
          </a:p>
        </p:txBody>
      </p:sp>
      <p:sp>
        <p:nvSpPr>
          <p:cNvPr id="5" name="Footer Placeholder 4">
            <a:extLst>
              <a:ext uri="{FF2B5EF4-FFF2-40B4-BE49-F238E27FC236}">
                <a16:creationId xmlns:a16="http://schemas.microsoft.com/office/drawing/2014/main" id="{90268FA0-6A0C-0BAC-803E-0E62E7E1A76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052D58F-7594-1D81-7D4A-40DE8098CF39}"/>
              </a:ext>
            </a:extLst>
          </p:cNvPr>
          <p:cNvSpPr>
            <a:spLocks noGrp="1"/>
          </p:cNvSpPr>
          <p:nvPr>
            <p:ph type="sldNum" sz="quarter" idx="12"/>
          </p:nvPr>
        </p:nvSpPr>
        <p:spPr/>
        <p:txBody>
          <a:bodyPr/>
          <a:lstStyle/>
          <a:p>
            <a:fld id="{00033118-7C02-654B-8AB6-13DC57C51C60}" type="slidenum">
              <a:rPr lang="en-IL" smtClean="0"/>
              <a:t>‹#›</a:t>
            </a:fld>
            <a:endParaRPr lang="en-IL"/>
          </a:p>
        </p:txBody>
      </p:sp>
    </p:spTree>
    <p:extLst>
      <p:ext uri="{BB962C8B-B14F-4D97-AF65-F5344CB8AC3E}">
        <p14:creationId xmlns:p14="http://schemas.microsoft.com/office/powerpoint/2010/main" val="243537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9AFE-8173-6005-EFEF-F2D560542A49}"/>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BD45E2FA-00D8-70C9-9253-33F17B935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B83C30D3-A892-02E6-CCBD-E0D0D031BF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88014BDD-07D9-21F6-1A7A-F560FD146223}"/>
              </a:ext>
            </a:extLst>
          </p:cNvPr>
          <p:cNvSpPr>
            <a:spLocks noGrp="1"/>
          </p:cNvSpPr>
          <p:nvPr>
            <p:ph type="dt" sz="half" idx="10"/>
          </p:nvPr>
        </p:nvSpPr>
        <p:spPr/>
        <p:txBody>
          <a:bodyPr/>
          <a:lstStyle/>
          <a:p>
            <a:fld id="{501BA9F4-201E-ED4C-9BEA-603CA0B35069}" type="datetimeFigureOut">
              <a:rPr lang="en-IL" smtClean="0"/>
              <a:t>17/02/2024</a:t>
            </a:fld>
            <a:endParaRPr lang="en-IL"/>
          </a:p>
        </p:txBody>
      </p:sp>
      <p:sp>
        <p:nvSpPr>
          <p:cNvPr id="6" name="Footer Placeholder 5">
            <a:extLst>
              <a:ext uri="{FF2B5EF4-FFF2-40B4-BE49-F238E27FC236}">
                <a16:creationId xmlns:a16="http://schemas.microsoft.com/office/drawing/2014/main" id="{3478DFD2-4874-5229-3418-65203A04C1B6}"/>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575A3715-A246-CD44-BEB7-5CC5D1D541E2}"/>
              </a:ext>
            </a:extLst>
          </p:cNvPr>
          <p:cNvSpPr>
            <a:spLocks noGrp="1"/>
          </p:cNvSpPr>
          <p:nvPr>
            <p:ph type="sldNum" sz="quarter" idx="12"/>
          </p:nvPr>
        </p:nvSpPr>
        <p:spPr/>
        <p:txBody>
          <a:bodyPr/>
          <a:lstStyle/>
          <a:p>
            <a:fld id="{00033118-7C02-654B-8AB6-13DC57C51C60}" type="slidenum">
              <a:rPr lang="en-IL" smtClean="0"/>
              <a:t>‹#›</a:t>
            </a:fld>
            <a:endParaRPr lang="en-IL"/>
          </a:p>
        </p:txBody>
      </p:sp>
    </p:spTree>
    <p:extLst>
      <p:ext uri="{BB962C8B-B14F-4D97-AF65-F5344CB8AC3E}">
        <p14:creationId xmlns:p14="http://schemas.microsoft.com/office/powerpoint/2010/main" val="383574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18F7-ED20-8957-A310-4E1734030E6C}"/>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6FC7642C-21C8-C3A4-F9AE-AA6ED4748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7D8A52-C132-E53F-866E-ECD5CC5C22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A10E34D1-E27E-338A-79ED-8FF39056DF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8B3C01-887D-2144-BCB0-C3BC6F5D21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EDA9EB3E-BAE1-AD8A-0B22-AC34FCC88B8B}"/>
              </a:ext>
            </a:extLst>
          </p:cNvPr>
          <p:cNvSpPr>
            <a:spLocks noGrp="1"/>
          </p:cNvSpPr>
          <p:nvPr>
            <p:ph type="dt" sz="half" idx="10"/>
          </p:nvPr>
        </p:nvSpPr>
        <p:spPr/>
        <p:txBody>
          <a:bodyPr/>
          <a:lstStyle/>
          <a:p>
            <a:fld id="{501BA9F4-201E-ED4C-9BEA-603CA0B35069}" type="datetimeFigureOut">
              <a:rPr lang="en-IL" smtClean="0"/>
              <a:t>17/02/2024</a:t>
            </a:fld>
            <a:endParaRPr lang="en-IL"/>
          </a:p>
        </p:txBody>
      </p:sp>
      <p:sp>
        <p:nvSpPr>
          <p:cNvPr id="8" name="Footer Placeholder 7">
            <a:extLst>
              <a:ext uri="{FF2B5EF4-FFF2-40B4-BE49-F238E27FC236}">
                <a16:creationId xmlns:a16="http://schemas.microsoft.com/office/drawing/2014/main" id="{75A7A4C4-2B73-C2A1-0C46-6106D43CE58B}"/>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028006E5-D2E5-B7AA-71A7-01D172372B65}"/>
              </a:ext>
            </a:extLst>
          </p:cNvPr>
          <p:cNvSpPr>
            <a:spLocks noGrp="1"/>
          </p:cNvSpPr>
          <p:nvPr>
            <p:ph type="sldNum" sz="quarter" idx="12"/>
          </p:nvPr>
        </p:nvSpPr>
        <p:spPr/>
        <p:txBody>
          <a:bodyPr/>
          <a:lstStyle/>
          <a:p>
            <a:fld id="{00033118-7C02-654B-8AB6-13DC57C51C60}" type="slidenum">
              <a:rPr lang="en-IL" smtClean="0"/>
              <a:t>‹#›</a:t>
            </a:fld>
            <a:endParaRPr lang="en-IL"/>
          </a:p>
        </p:txBody>
      </p:sp>
    </p:spTree>
    <p:extLst>
      <p:ext uri="{BB962C8B-B14F-4D97-AF65-F5344CB8AC3E}">
        <p14:creationId xmlns:p14="http://schemas.microsoft.com/office/powerpoint/2010/main" val="92812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C68B-54DE-5972-AFB7-1E83BFADE97A}"/>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EC5A9F8D-D49C-F0AB-5730-DE600183787E}"/>
              </a:ext>
            </a:extLst>
          </p:cNvPr>
          <p:cNvSpPr>
            <a:spLocks noGrp="1"/>
          </p:cNvSpPr>
          <p:nvPr>
            <p:ph type="dt" sz="half" idx="10"/>
          </p:nvPr>
        </p:nvSpPr>
        <p:spPr/>
        <p:txBody>
          <a:bodyPr/>
          <a:lstStyle/>
          <a:p>
            <a:fld id="{501BA9F4-201E-ED4C-9BEA-603CA0B35069}" type="datetimeFigureOut">
              <a:rPr lang="en-IL" smtClean="0"/>
              <a:t>17/02/2024</a:t>
            </a:fld>
            <a:endParaRPr lang="en-IL"/>
          </a:p>
        </p:txBody>
      </p:sp>
      <p:sp>
        <p:nvSpPr>
          <p:cNvPr id="4" name="Footer Placeholder 3">
            <a:extLst>
              <a:ext uri="{FF2B5EF4-FFF2-40B4-BE49-F238E27FC236}">
                <a16:creationId xmlns:a16="http://schemas.microsoft.com/office/drawing/2014/main" id="{93FA4E13-8B21-3177-2A08-9981D2099454}"/>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7A6B33CD-BB66-91F4-BE00-416459E3858A}"/>
              </a:ext>
            </a:extLst>
          </p:cNvPr>
          <p:cNvSpPr>
            <a:spLocks noGrp="1"/>
          </p:cNvSpPr>
          <p:nvPr>
            <p:ph type="sldNum" sz="quarter" idx="12"/>
          </p:nvPr>
        </p:nvSpPr>
        <p:spPr/>
        <p:txBody>
          <a:bodyPr/>
          <a:lstStyle/>
          <a:p>
            <a:fld id="{00033118-7C02-654B-8AB6-13DC57C51C60}" type="slidenum">
              <a:rPr lang="en-IL" smtClean="0"/>
              <a:t>‹#›</a:t>
            </a:fld>
            <a:endParaRPr lang="en-IL"/>
          </a:p>
        </p:txBody>
      </p:sp>
    </p:spTree>
    <p:extLst>
      <p:ext uri="{BB962C8B-B14F-4D97-AF65-F5344CB8AC3E}">
        <p14:creationId xmlns:p14="http://schemas.microsoft.com/office/powerpoint/2010/main" val="76555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595AE-B433-8FB5-33DA-AE93B1E6F9EB}"/>
              </a:ext>
            </a:extLst>
          </p:cNvPr>
          <p:cNvSpPr>
            <a:spLocks noGrp="1"/>
          </p:cNvSpPr>
          <p:nvPr>
            <p:ph type="dt" sz="half" idx="10"/>
          </p:nvPr>
        </p:nvSpPr>
        <p:spPr/>
        <p:txBody>
          <a:bodyPr/>
          <a:lstStyle/>
          <a:p>
            <a:fld id="{501BA9F4-201E-ED4C-9BEA-603CA0B35069}" type="datetimeFigureOut">
              <a:rPr lang="en-IL" smtClean="0"/>
              <a:t>17/02/2024</a:t>
            </a:fld>
            <a:endParaRPr lang="en-IL"/>
          </a:p>
        </p:txBody>
      </p:sp>
      <p:sp>
        <p:nvSpPr>
          <p:cNvPr id="3" name="Footer Placeholder 2">
            <a:extLst>
              <a:ext uri="{FF2B5EF4-FFF2-40B4-BE49-F238E27FC236}">
                <a16:creationId xmlns:a16="http://schemas.microsoft.com/office/drawing/2014/main" id="{D55C207E-B998-499F-5DC0-D5815E413739}"/>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0A3E7B9B-AAD6-B744-F339-82B87E5F6A56}"/>
              </a:ext>
            </a:extLst>
          </p:cNvPr>
          <p:cNvSpPr>
            <a:spLocks noGrp="1"/>
          </p:cNvSpPr>
          <p:nvPr>
            <p:ph type="sldNum" sz="quarter" idx="12"/>
          </p:nvPr>
        </p:nvSpPr>
        <p:spPr/>
        <p:txBody>
          <a:bodyPr/>
          <a:lstStyle/>
          <a:p>
            <a:fld id="{00033118-7C02-654B-8AB6-13DC57C51C60}" type="slidenum">
              <a:rPr lang="en-IL" smtClean="0"/>
              <a:t>‹#›</a:t>
            </a:fld>
            <a:endParaRPr lang="en-IL"/>
          </a:p>
        </p:txBody>
      </p:sp>
    </p:spTree>
    <p:extLst>
      <p:ext uri="{BB962C8B-B14F-4D97-AF65-F5344CB8AC3E}">
        <p14:creationId xmlns:p14="http://schemas.microsoft.com/office/powerpoint/2010/main" val="310461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4278-05ED-2D20-050E-618865CC5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8044132B-68C8-2017-C5EB-B29A4D515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125527D1-BE0E-274F-31D3-39F77AE7B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5FEAA-FAAA-D715-A617-C4F17435C392}"/>
              </a:ext>
            </a:extLst>
          </p:cNvPr>
          <p:cNvSpPr>
            <a:spLocks noGrp="1"/>
          </p:cNvSpPr>
          <p:nvPr>
            <p:ph type="dt" sz="half" idx="10"/>
          </p:nvPr>
        </p:nvSpPr>
        <p:spPr/>
        <p:txBody>
          <a:bodyPr/>
          <a:lstStyle/>
          <a:p>
            <a:fld id="{501BA9F4-201E-ED4C-9BEA-603CA0B35069}" type="datetimeFigureOut">
              <a:rPr lang="en-IL" smtClean="0"/>
              <a:t>17/02/2024</a:t>
            </a:fld>
            <a:endParaRPr lang="en-IL"/>
          </a:p>
        </p:txBody>
      </p:sp>
      <p:sp>
        <p:nvSpPr>
          <p:cNvPr id="6" name="Footer Placeholder 5">
            <a:extLst>
              <a:ext uri="{FF2B5EF4-FFF2-40B4-BE49-F238E27FC236}">
                <a16:creationId xmlns:a16="http://schemas.microsoft.com/office/drawing/2014/main" id="{93F2F92C-1CBB-B683-AC6E-A2B4752D6F42}"/>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3D3EE7A8-0E40-9399-D0E6-647A9BF16736}"/>
              </a:ext>
            </a:extLst>
          </p:cNvPr>
          <p:cNvSpPr>
            <a:spLocks noGrp="1"/>
          </p:cNvSpPr>
          <p:nvPr>
            <p:ph type="sldNum" sz="quarter" idx="12"/>
          </p:nvPr>
        </p:nvSpPr>
        <p:spPr/>
        <p:txBody>
          <a:bodyPr/>
          <a:lstStyle/>
          <a:p>
            <a:fld id="{00033118-7C02-654B-8AB6-13DC57C51C60}" type="slidenum">
              <a:rPr lang="en-IL" smtClean="0"/>
              <a:t>‹#›</a:t>
            </a:fld>
            <a:endParaRPr lang="en-IL"/>
          </a:p>
        </p:txBody>
      </p:sp>
    </p:spTree>
    <p:extLst>
      <p:ext uri="{BB962C8B-B14F-4D97-AF65-F5344CB8AC3E}">
        <p14:creationId xmlns:p14="http://schemas.microsoft.com/office/powerpoint/2010/main" val="2606600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C3A3-A7B5-DBF1-49F7-9FD41A5A9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9B29B38A-31A4-A551-6C86-9EA8081414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926708E3-F093-718E-E932-34C3AA02B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1EBE29-63F2-332E-DEFB-78DF5C336BC4}"/>
              </a:ext>
            </a:extLst>
          </p:cNvPr>
          <p:cNvSpPr>
            <a:spLocks noGrp="1"/>
          </p:cNvSpPr>
          <p:nvPr>
            <p:ph type="dt" sz="half" idx="10"/>
          </p:nvPr>
        </p:nvSpPr>
        <p:spPr/>
        <p:txBody>
          <a:bodyPr/>
          <a:lstStyle/>
          <a:p>
            <a:fld id="{501BA9F4-201E-ED4C-9BEA-603CA0B35069}" type="datetimeFigureOut">
              <a:rPr lang="en-IL" smtClean="0"/>
              <a:t>17/02/2024</a:t>
            </a:fld>
            <a:endParaRPr lang="en-IL"/>
          </a:p>
        </p:txBody>
      </p:sp>
      <p:sp>
        <p:nvSpPr>
          <p:cNvPr id="6" name="Footer Placeholder 5">
            <a:extLst>
              <a:ext uri="{FF2B5EF4-FFF2-40B4-BE49-F238E27FC236}">
                <a16:creationId xmlns:a16="http://schemas.microsoft.com/office/drawing/2014/main" id="{9C737CAE-2DBB-DD2C-3527-2DA8689EF8BB}"/>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3262A27B-5DF6-BCF6-AE59-BAF2E7DACC6D}"/>
              </a:ext>
            </a:extLst>
          </p:cNvPr>
          <p:cNvSpPr>
            <a:spLocks noGrp="1"/>
          </p:cNvSpPr>
          <p:nvPr>
            <p:ph type="sldNum" sz="quarter" idx="12"/>
          </p:nvPr>
        </p:nvSpPr>
        <p:spPr/>
        <p:txBody>
          <a:bodyPr/>
          <a:lstStyle/>
          <a:p>
            <a:fld id="{00033118-7C02-654B-8AB6-13DC57C51C60}" type="slidenum">
              <a:rPr lang="en-IL" smtClean="0"/>
              <a:t>‹#›</a:t>
            </a:fld>
            <a:endParaRPr lang="en-IL"/>
          </a:p>
        </p:txBody>
      </p:sp>
    </p:spTree>
    <p:extLst>
      <p:ext uri="{BB962C8B-B14F-4D97-AF65-F5344CB8AC3E}">
        <p14:creationId xmlns:p14="http://schemas.microsoft.com/office/powerpoint/2010/main" val="181685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C7B45A-32B2-FE0D-B787-8A293A778B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B4FCC202-67E8-0123-1102-0A6C645ED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856F4B7C-C35E-DADE-010F-DC27A7B65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BA9F4-201E-ED4C-9BEA-603CA0B35069}" type="datetimeFigureOut">
              <a:rPr lang="en-IL" smtClean="0"/>
              <a:t>17/02/2024</a:t>
            </a:fld>
            <a:endParaRPr lang="en-IL"/>
          </a:p>
        </p:txBody>
      </p:sp>
      <p:sp>
        <p:nvSpPr>
          <p:cNvPr id="5" name="Footer Placeholder 4">
            <a:extLst>
              <a:ext uri="{FF2B5EF4-FFF2-40B4-BE49-F238E27FC236}">
                <a16:creationId xmlns:a16="http://schemas.microsoft.com/office/drawing/2014/main" id="{F9031B3F-91B2-5BE8-9864-BB4BB49079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B0D9F339-EB67-C084-7A55-EEB90029B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33118-7C02-654B-8AB6-13DC57C51C60}" type="slidenum">
              <a:rPr lang="en-IL" smtClean="0"/>
              <a:t>‹#›</a:t>
            </a:fld>
            <a:endParaRPr lang="en-IL"/>
          </a:p>
        </p:txBody>
      </p:sp>
    </p:spTree>
    <p:extLst>
      <p:ext uri="{BB962C8B-B14F-4D97-AF65-F5344CB8AC3E}">
        <p14:creationId xmlns:p14="http://schemas.microsoft.com/office/powerpoint/2010/main" val="155575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9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D80D3-3F41-D644-A01E-9D5C19D61B68}"/>
              </a:ext>
            </a:extLst>
          </p:cNvPr>
          <p:cNvSpPr>
            <a:spLocks noGrp="1"/>
          </p:cNvSpPr>
          <p:nvPr>
            <p:ph type="title"/>
          </p:nvPr>
        </p:nvSpPr>
        <p:spPr>
          <a:xfrm>
            <a:off x="1171074" y="1396686"/>
            <a:ext cx="3240506" cy="4064628"/>
          </a:xfrm>
        </p:spPr>
        <p:txBody>
          <a:bodyPr>
            <a:normAutofit/>
          </a:bodyPr>
          <a:lstStyle/>
          <a:p>
            <a:pPr defTabSz="914400" rtl="1" eaLnBrk="1" latinLnBrk="0" hangingPunct="1">
              <a:spcBef>
                <a:spcPct val="0"/>
              </a:spcBef>
              <a:buNone/>
            </a:pPr>
            <a:r>
              <a:rPr lang="he-IL">
                <a:solidFill>
                  <a:srgbClr val="FFFFFF"/>
                </a:solidFill>
              </a:rPr>
              <a:t>תיאור מקרה</a:t>
            </a:r>
            <a:endParaRPr lang="en-IL">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9A91CB-5893-4C41-BA75-6AC92E6B82E9}"/>
              </a:ext>
            </a:extLst>
          </p:cNvPr>
          <p:cNvSpPr>
            <a:spLocks noGrp="1"/>
          </p:cNvSpPr>
          <p:nvPr>
            <p:ph idx="1"/>
          </p:nvPr>
        </p:nvSpPr>
        <p:spPr>
          <a:xfrm>
            <a:off x="5370153" y="1526033"/>
            <a:ext cx="5536397" cy="3935281"/>
          </a:xfrm>
        </p:spPr>
        <p:txBody>
          <a:bodyPr>
            <a:normAutofit/>
          </a:bodyPr>
          <a:lstStyle/>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sz="1700" dirty="0"/>
              <a:t>תינוקת בת שבוע וחצי, נולדה בשבוע 28 במשקל 1 ק״ג. מהלך הריון תקין, ירידת מים מוקדמת. לפני מספר ימים החלה כלכלה והתקדמה בהדרגה. כעת מתארים בפגיה כי יש תפיחות </a:t>
            </a:r>
            <a:r>
              <a:rPr lang="he-IL" sz="1700" dirty="0" err="1"/>
              <a:t>בטנית</a:t>
            </a:r>
            <a:r>
              <a:rPr lang="he-IL" sz="1700" dirty="0"/>
              <a:t> קלה ויותר שאריות בזונדה. </a:t>
            </a:r>
          </a:p>
          <a:p>
            <a:pPr lvl="1" algn="r" rtl="1">
              <a:spcBef>
                <a:spcPts val="900"/>
              </a:spcBef>
            </a:pPr>
            <a:r>
              <a:rPr lang="he-IL" sz="1700" dirty="0"/>
              <a:t>שכיחות של </a:t>
            </a:r>
            <a:r>
              <a:rPr lang="he-IL" sz="1700" dirty="0" err="1"/>
              <a:t>אנטרוקוליטיס</a:t>
            </a:r>
            <a:r>
              <a:rPr lang="he-IL" sz="1700" dirty="0"/>
              <a:t>. </a:t>
            </a:r>
          </a:p>
          <a:p>
            <a:pPr lvl="1" algn="r" rtl="1">
              <a:spcBef>
                <a:spcPts val="900"/>
              </a:spcBef>
            </a:pPr>
            <a:r>
              <a:rPr lang="he-IL" sz="1700" dirty="0"/>
              <a:t>מה הטיפול בשלב הראשון המוצג בשאלה?</a:t>
            </a:r>
          </a:p>
          <a:p>
            <a:pPr lvl="1" algn="r" rtl="1">
              <a:spcBef>
                <a:spcPts val="900"/>
              </a:spcBef>
            </a:pPr>
            <a:r>
              <a:rPr lang="he-IL" sz="1700" dirty="0"/>
              <a:t>איזו אנטיביוטיקה נבחר?</a:t>
            </a:r>
          </a:p>
        </p:txBody>
      </p:sp>
    </p:spTree>
    <p:extLst>
      <p:ext uri="{BB962C8B-B14F-4D97-AF65-F5344CB8AC3E}">
        <p14:creationId xmlns:p14="http://schemas.microsoft.com/office/powerpoint/2010/main" val="175228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ACFD-8D74-9D4C-BB93-EB17617B6522}"/>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E45E2AC3-4705-924B-B249-2EED7A1AFE4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התינוקת נלקחה לחדר ניתוח עקב היעדר שיפור במצבה והחמרה הדרגתית. </a:t>
            </a:r>
          </a:p>
          <a:p>
            <a:pPr lvl="1" algn="r" rtl="1">
              <a:spcBef>
                <a:spcPts val="900"/>
              </a:spcBef>
            </a:pPr>
            <a:r>
              <a:rPr lang="he-IL" dirty="0"/>
              <a:t>מהם שלבי הניתוח. השכבה, כלים, מהלך. </a:t>
            </a:r>
          </a:p>
          <a:p>
            <a:pPr lvl="2" algn="r" rtl="1">
              <a:spcBef>
                <a:spcPts val="900"/>
              </a:spcBef>
            </a:pPr>
            <a:r>
              <a:rPr lang="he-IL" dirty="0"/>
              <a:t>השכבת המטופלת בחדר מחומם עם הגבהה, קתטר שתן, ליין מרכזי, </a:t>
            </a:r>
            <a:r>
              <a:rPr lang="he-IL" dirty="0" err="1"/>
              <a:t>a</a:t>
            </a:r>
            <a:r>
              <a:rPr lang="he-IL" dirty="0"/>
              <a:t> </a:t>
            </a:r>
            <a:r>
              <a:rPr lang="he-IL" dirty="0" err="1"/>
              <a:t>line</a:t>
            </a:r>
            <a:r>
              <a:rPr lang="he-IL" dirty="0"/>
              <a:t>, לוודא שיש מוצרי דם בבנק הדם ואנטיביוטיקה טרם הניתוח. להסביר להורים על </a:t>
            </a:r>
            <a:r>
              <a:rPr lang="he-IL" dirty="0" err="1"/>
              <a:t>לפרוטומיה</a:t>
            </a:r>
            <a:r>
              <a:rPr lang="he-IL" dirty="0"/>
              <a:t> חוקרת, אופציה לכריתת מעי, אופציה למחלה נרחבת שתדרוש ניתוחים חוזרים או סיכון למעי קצר, הסבר על </a:t>
            </a:r>
            <a:r>
              <a:rPr lang="he-IL" dirty="0" err="1"/>
              <a:t>הסטומות</a:t>
            </a:r>
            <a:r>
              <a:rPr lang="he-IL" dirty="0"/>
              <a:t> והסבר על מהלך הטיפול לאחר מכן בפגיה- צום וטיפול אנטיביוטי ממושך וכדומה. הסבר על סיבוכים מאוחרים במידה ויש זמן לכך מבחינת מצב המטופלת. </a:t>
            </a:r>
          </a:p>
          <a:p>
            <a:pPr lvl="2" algn="r" rtl="1">
              <a:spcBef>
                <a:spcPts val="900"/>
              </a:spcBef>
            </a:pPr>
            <a:r>
              <a:rPr lang="he-IL" dirty="0"/>
              <a:t>להיות ערוכה </a:t>
            </a:r>
            <a:r>
              <a:rPr lang="he-IL" dirty="0" err="1"/>
              <a:t>לרסקציה</a:t>
            </a:r>
            <a:r>
              <a:rPr lang="he-IL" dirty="0"/>
              <a:t> של מעי, חוטי </a:t>
            </a:r>
            <a:r>
              <a:rPr lang="he-IL" dirty="0" err="1"/>
              <a:t>ויקריל</a:t>
            </a:r>
            <a:r>
              <a:rPr lang="he-IL" dirty="0"/>
              <a:t> 4/0 ו- 5/0 </a:t>
            </a:r>
            <a:r>
              <a:rPr lang="he-IL" dirty="0" err="1"/>
              <a:t>לסטומה</a:t>
            </a:r>
            <a:r>
              <a:rPr lang="he-IL" dirty="0"/>
              <a:t>, </a:t>
            </a:r>
            <a:r>
              <a:rPr lang="he-IL" dirty="0" err="1"/>
              <a:t>ליגשור</a:t>
            </a:r>
            <a:r>
              <a:rPr lang="he-IL" dirty="0"/>
              <a:t>, נקזים- </a:t>
            </a:r>
            <a:r>
              <a:rPr lang="he-IL" dirty="0" err="1"/>
              <a:t>פנרוז</a:t>
            </a:r>
            <a:r>
              <a:rPr lang="he-IL" dirty="0"/>
              <a:t>, </a:t>
            </a:r>
            <a:r>
              <a:rPr lang="he-IL" dirty="0" err="1"/>
              <a:t>סקשיין</a:t>
            </a:r>
            <a:r>
              <a:rPr lang="he-IL" dirty="0"/>
              <a:t>, תרביות. </a:t>
            </a:r>
          </a:p>
          <a:p>
            <a:pPr lvl="2" algn="r" rtl="1">
              <a:spcBef>
                <a:spcPts val="900"/>
              </a:spcBef>
            </a:pPr>
            <a:r>
              <a:rPr lang="he-IL" dirty="0"/>
              <a:t>חתך </a:t>
            </a:r>
            <a:r>
              <a:rPr lang="he-IL" dirty="0" err="1"/>
              <a:t>טרנסברסלי</a:t>
            </a:r>
            <a:r>
              <a:rPr lang="he-IL" dirty="0"/>
              <a:t> </a:t>
            </a:r>
            <a:r>
              <a:rPr lang="he-IL" dirty="0" err="1"/>
              <a:t>סופרהאומביליקלי</a:t>
            </a:r>
            <a:r>
              <a:rPr lang="he-IL" dirty="0"/>
              <a:t>, הערכת היקף המחלה ומעבר על כל המעי, תיעוד המעי שנכרת ומעבר על המעי שנשאר, תיעוד קיומו של שסתום </a:t>
            </a:r>
            <a:r>
              <a:rPr lang="he-IL" dirty="0" err="1"/>
              <a:t>אילאוצקלי</a:t>
            </a:r>
            <a:endParaRPr lang="he-IL" dirty="0"/>
          </a:p>
          <a:p>
            <a:pPr lvl="1" algn="r" rtl="1">
              <a:spcBef>
                <a:spcPts val="900"/>
              </a:spcBef>
            </a:pPr>
            <a:endParaRPr lang="he-IL" dirty="0"/>
          </a:p>
        </p:txBody>
      </p:sp>
    </p:spTree>
    <p:extLst>
      <p:ext uri="{BB962C8B-B14F-4D97-AF65-F5344CB8AC3E}">
        <p14:creationId xmlns:p14="http://schemas.microsoft.com/office/powerpoint/2010/main" val="12110699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7877-7C4E-2F4F-A46F-E3CDEAF4E3E2}"/>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1F5056E-2E5A-AF41-8743-83486CD7C0E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מבוצע ניתוח. בניתוח רואים </a:t>
            </a:r>
            <a:r>
              <a:rPr lang="he-IL" dirty="0" err="1"/>
              <a:t>non</a:t>
            </a:r>
            <a:r>
              <a:rPr lang="he-IL" dirty="0"/>
              <a:t> </a:t>
            </a:r>
            <a:r>
              <a:rPr lang="he-IL" dirty="0" err="1"/>
              <a:t>rotation</a:t>
            </a:r>
            <a:r>
              <a:rPr lang="he-IL" dirty="0"/>
              <a:t> של המעי, יש </a:t>
            </a:r>
            <a:r>
              <a:rPr lang="he-IL" dirty="0" err="1"/>
              <a:t>גגונל</a:t>
            </a:r>
            <a:r>
              <a:rPr lang="he-IL" dirty="0"/>
              <a:t> </a:t>
            </a:r>
            <a:r>
              <a:rPr lang="he-IL" dirty="0" err="1"/>
              <a:t>אטרזיה</a:t>
            </a:r>
            <a:r>
              <a:rPr lang="he-IL" dirty="0"/>
              <a:t> כ- 15 </a:t>
            </a:r>
            <a:r>
              <a:rPr lang="he-IL" dirty="0" err="1"/>
              <a:t>סמ</a:t>
            </a:r>
            <a:r>
              <a:rPr lang="he-IL" dirty="0"/>
              <a:t> </a:t>
            </a:r>
            <a:r>
              <a:rPr lang="he-IL" dirty="0" err="1"/>
              <a:t>דיסטלית</a:t>
            </a:r>
            <a:r>
              <a:rPr lang="he-IL" dirty="0"/>
              <a:t> </a:t>
            </a:r>
            <a:r>
              <a:rPr lang="he-IL" dirty="0" err="1"/>
              <a:t>לטרייטז</a:t>
            </a:r>
            <a:r>
              <a:rPr lang="he-IL" dirty="0"/>
              <a:t>. הרוחב של </a:t>
            </a:r>
            <a:r>
              <a:rPr lang="he-IL" dirty="0" err="1"/>
              <a:t>הגגונום</a:t>
            </a:r>
            <a:r>
              <a:rPr lang="he-IL" dirty="0"/>
              <a:t> </a:t>
            </a:r>
            <a:r>
              <a:rPr lang="he-IL" dirty="0" err="1"/>
              <a:t>הפרוקסימלי</a:t>
            </a:r>
            <a:r>
              <a:rPr lang="he-IL" dirty="0"/>
              <a:t> הינו 3 </a:t>
            </a:r>
            <a:r>
              <a:rPr lang="he-IL" dirty="0" err="1"/>
              <a:t>סמ</a:t>
            </a:r>
            <a:r>
              <a:rPr lang="he-IL" dirty="0"/>
              <a:t>. לאחר מכן יש המשך של לולאות מעי של </a:t>
            </a:r>
            <a:r>
              <a:rPr lang="he-IL" dirty="0" err="1"/>
              <a:t>האילאום</a:t>
            </a:r>
            <a:r>
              <a:rPr lang="he-IL" dirty="0"/>
              <a:t> שממשיך 4 </a:t>
            </a:r>
            <a:r>
              <a:rPr lang="he-IL" dirty="0" err="1"/>
              <a:t>סמ</a:t>
            </a:r>
            <a:r>
              <a:rPr lang="he-IL" dirty="0"/>
              <a:t> </a:t>
            </a:r>
            <a:r>
              <a:rPr lang="he-IL" dirty="0" err="1"/>
              <a:t>פרוקסימלי</a:t>
            </a:r>
            <a:r>
              <a:rPr lang="he-IL" dirty="0"/>
              <a:t> לשסתום </a:t>
            </a:r>
            <a:r>
              <a:rPr lang="he-IL" dirty="0" err="1"/>
              <a:t>האילאוצקלי</a:t>
            </a:r>
            <a:r>
              <a:rPr lang="he-IL" dirty="0"/>
              <a:t>. יש מסה פיברוטית קטנה הנמדדת כ- 2*1 </a:t>
            </a:r>
            <a:r>
              <a:rPr lang="he-IL" dirty="0" err="1"/>
              <a:t>סמ</a:t>
            </a:r>
            <a:r>
              <a:rPr lang="he-IL" dirty="0"/>
              <a:t> בשורש </a:t>
            </a:r>
            <a:r>
              <a:rPr lang="he-IL" dirty="0" err="1"/>
              <a:t>המזנטריום</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בהינתן האמור, איזה ניתוח נבצע? </a:t>
            </a:r>
            <a:endParaRPr lang="en-IL" dirty="0"/>
          </a:p>
        </p:txBody>
      </p:sp>
    </p:spTree>
    <p:extLst>
      <p:ext uri="{BB962C8B-B14F-4D97-AF65-F5344CB8AC3E}">
        <p14:creationId xmlns:p14="http://schemas.microsoft.com/office/powerpoint/2010/main" val="27716216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7877-7C4E-2F4F-A46F-E3CDEAF4E3E2}"/>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1F5056E-2E5A-AF41-8743-83486CD7C0E1}"/>
              </a:ext>
            </a:extLst>
          </p:cNvPr>
          <p:cNvSpPr>
            <a:spLocks noGrp="1"/>
          </p:cNvSpPr>
          <p:nvPr>
            <p:ph idx="1"/>
          </p:nvPr>
        </p:nvSpPr>
        <p:spPr/>
        <p:txBody>
          <a:bodyPr>
            <a:normAutofit fontScale="77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מבוצע ניתוח. בניתוח רואים </a:t>
            </a:r>
            <a:r>
              <a:rPr lang="he-IL" dirty="0" err="1"/>
              <a:t>non</a:t>
            </a:r>
            <a:r>
              <a:rPr lang="he-IL" dirty="0"/>
              <a:t> </a:t>
            </a:r>
            <a:r>
              <a:rPr lang="he-IL" dirty="0" err="1"/>
              <a:t>rotation</a:t>
            </a:r>
            <a:r>
              <a:rPr lang="he-IL" dirty="0"/>
              <a:t> של המעי, יש </a:t>
            </a:r>
            <a:r>
              <a:rPr lang="he-IL" dirty="0" err="1"/>
              <a:t>גגונל</a:t>
            </a:r>
            <a:r>
              <a:rPr lang="he-IL" dirty="0"/>
              <a:t> </a:t>
            </a:r>
            <a:r>
              <a:rPr lang="he-IL" dirty="0" err="1"/>
              <a:t>אטרזיה</a:t>
            </a:r>
            <a:r>
              <a:rPr lang="he-IL" dirty="0"/>
              <a:t> כ- 15 </a:t>
            </a:r>
            <a:r>
              <a:rPr lang="he-IL" dirty="0" err="1"/>
              <a:t>סמ</a:t>
            </a:r>
            <a:r>
              <a:rPr lang="he-IL" dirty="0"/>
              <a:t> </a:t>
            </a:r>
            <a:r>
              <a:rPr lang="he-IL" dirty="0" err="1"/>
              <a:t>דיסטלית</a:t>
            </a:r>
            <a:r>
              <a:rPr lang="he-IL" dirty="0"/>
              <a:t> </a:t>
            </a:r>
            <a:r>
              <a:rPr lang="he-IL" dirty="0" err="1"/>
              <a:t>לטרייטז</a:t>
            </a:r>
            <a:r>
              <a:rPr lang="he-IL" dirty="0"/>
              <a:t>. הרוחב של </a:t>
            </a:r>
            <a:r>
              <a:rPr lang="he-IL" dirty="0" err="1"/>
              <a:t>הגגונום</a:t>
            </a:r>
            <a:r>
              <a:rPr lang="he-IL" dirty="0"/>
              <a:t> </a:t>
            </a:r>
            <a:r>
              <a:rPr lang="he-IL" dirty="0" err="1"/>
              <a:t>הפרוקסימלי</a:t>
            </a:r>
            <a:r>
              <a:rPr lang="he-IL" dirty="0"/>
              <a:t> הינו 3 </a:t>
            </a:r>
            <a:r>
              <a:rPr lang="he-IL" dirty="0" err="1"/>
              <a:t>סמ</a:t>
            </a:r>
            <a:r>
              <a:rPr lang="he-IL" dirty="0"/>
              <a:t>. לאחר מכן יש המשך של לולאות מעי של </a:t>
            </a:r>
            <a:r>
              <a:rPr lang="he-IL" dirty="0" err="1"/>
              <a:t>האילאום</a:t>
            </a:r>
            <a:r>
              <a:rPr lang="he-IL" dirty="0"/>
              <a:t> שממשיך 4 </a:t>
            </a:r>
            <a:r>
              <a:rPr lang="he-IL" dirty="0" err="1"/>
              <a:t>סמ</a:t>
            </a:r>
            <a:r>
              <a:rPr lang="he-IL" dirty="0"/>
              <a:t> </a:t>
            </a:r>
            <a:r>
              <a:rPr lang="he-IL" dirty="0" err="1"/>
              <a:t>פרוקסימלי</a:t>
            </a:r>
            <a:r>
              <a:rPr lang="he-IL" dirty="0"/>
              <a:t> לשסתום </a:t>
            </a:r>
            <a:r>
              <a:rPr lang="he-IL" dirty="0" err="1"/>
              <a:t>האילאוצקלי</a:t>
            </a:r>
            <a:r>
              <a:rPr lang="he-IL" dirty="0"/>
              <a:t>. יש מסה פיברוטית קטנה הנמדדת כ- 2*1 </a:t>
            </a:r>
            <a:r>
              <a:rPr lang="he-IL" dirty="0" err="1"/>
              <a:t>סמ</a:t>
            </a:r>
            <a:r>
              <a:rPr lang="he-IL" dirty="0"/>
              <a:t> בשורש </a:t>
            </a:r>
            <a:r>
              <a:rPr lang="he-IL" dirty="0" err="1"/>
              <a:t>המזנטריום</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בהינתן האמור, איזה ניתוח נבצע? יצוין כי יש יחס של 4:1 מבחינת חלקי ההשקה. </a:t>
            </a:r>
          </a:p>
          <a:p>
            <a:pPr lvl="1" algn="r" rtl="1">
              <a:spcBef>
                <a:spcPts val="900"/>
              </a:spcBef>
            </a:pPr>
            <a:r>
              <a:rPr lang="he-IL" dirty="0"/>
              <a:t>המטופלת </a:t>
            </a:r>
            <a:r>
              <a:rPr lang="he-IL" dirty="0" err="1"/>
              <a:t>מתייצגת</a:t>
            </a:r>
            <a:r>
              <a:rPr lang="he-IL" dirty="0"/>
              <a:t> עם מעי קצר באופן משמעותי. קיימת </a:t>
            </a:r>
            <a:r>
              <a:rPr lang="he-IL" dirty="0" err="1"/>
              <a:t>וריאביליות</a:t>
            </a:r>
            <a:r>
              <a:rPr lang="he-IL" dirty="0"/>
              <a:t> בהגדרות אבל אורך מעי של 35 </a:t>
            </a:r>
            <a:r>
              <a:rPr lang="he-IL" dirty="0" err="1"/>
              <a:t>סמ</a:t>
            </a:r>
            <a:r>
              <a:rPr lang="he-IL" dirty="0"/>
              <a:t> אצל ילוד מקושר בסיכוי של 50% להיגמל מהזנה על ורידית, למרות שיש מצבים של מטופלים שהחלו עם 10 </a:t>
            </a:r>
            <a:r>
              <a:rPr lang="he-IL" dirty="0" err="1"/>
              <a:t>סמ</a:t>
            </a:r>
            <a:r>
              <a:rPr lang="he-IL" dirty="0"/>
              <a:t> של מעי דק והצליחו להיגמל. ככל שהתינוק יותר פג כך גדל הסיכוי שהמעי יגדל באורך שלו. </a:t>
            </a:r>
          </a:p>
          <a:p>
            <a:pPr lvl="1" algn="r" rtl="1">
              <a:spcBef>
                <a:spcPts val="900"/>
              </a:spcBef>
            </a:pPr>
            <a:r>
              <a:rPr lang="he-IL" dirty="0"/>
              <a:t>הניתוח מטרתו לשמר אורך מעי עד כמה שניתן ולכן תתבצע השקה </a:t>
            </a:r>
            <a:r>
              <a:rPr lang="he-IL" dirty="0" err="1"/>
              <a:t>אילאו-גגונלית</a:t>
            </a:r>
            <a:r>
              <a:rPr lang="he-IL" dirty="0"/>
              <a:t>, עם או בלי </a:t>
            </a:r>
            <a:r>
              <a:rPr lang="he-IL" dirty="0" err="1"/>
              <a:t>טאפרינג</a:t>
            </a:r>
            <a:r>
              <a:rPr lang="he-IL" dirty="0"/>
              <a:t>. המעי </a:t>
            </a:r>
            <a:r>
              <a:rPr lang="he-IL" dirty="0" err="1"/>
              <a:t>הפרוקסימלי</a:t>
            </a:r>
            <a:r>
              <a:rPr lang="he-IL" dirty="0"/>
              <a:t> לא מורחב ברמה קיצונית בשביל לבצע </a:t>
            </a:r>
            <a:r>
              <a:rPr lang="he-IL" dirty="0" err="1"/>
              <a:t>טאפרינג</a:t>
            </a:r>
            <a:r>
              <a:rPr lang="he-IL" dirty="0"/>
              <a:t>. כמו כן מומלץ לבצע </a:t>
            </a:r>
            <a:r>
              <a:rPr lang="he-IL" dirty="0" err="1"/>
              <a:t>גסטרוסטומיה</a:t>
            </a:r>
            <a:r>
              <a:rPr lang="he-IL" dirty="0"/>
              <a:t>. </a:t>
            </a:r>
          </a:p>
          <a:p>
            <a:pPr lvl="1" algn="r" rtl="1">
              <a:spcBef>
                <a:spcPts val="900"/>
              </a:spcBef>
            </a:pPr>
            <a:r>
              <a:rPr lang="he-IL" dirty="0"/>
              <a:t>מבחינת ההשקה יש עדיפות לבצע השקה קצה לקצה עם חתך </a:t>
            </a:r>
            <a:r>
              <a:rPr lang="he-IL" dirty="0" err="1"/>
              <a:t>oblique</a:t>
            </a:r>
            <a:r>
              <a:rPr lang="he-IL" dirty="0"/>
              <a:t> – כמו </a:t>
            </a:r>
            <a:r>
              <a:rPr lang="he-IL" dirty="0" err="1"/>
              <a:t>cheatle</a:t>
            </a:r>
            <a:r>
              <a:rPr lang="he-IL" dirty="0"/>
              <a:t> </a:t>
            </a:r>
            <a:r>
              <a:rPr lang="he-IL" dirty="0" err="1"/>
              <a:t>slit</a:t>
            </a:r>
            <a:r>
              <a:rPr lang="he-IL" dirty="0"/>
              <a:t>  בצד </a:t>
            </a:r>
            <a:r>
              <a:rPr lang="he-IL" dirty="0" err="1"/>
              <a:t>הדיסטלי</a:t>
            </a:r>
            <a:r>
              <a:rPr lang="he-IL" dirty="0"/>
              <a:t> האנטי-</a:t>
            </a:r>
            <a:r>
              <a:rPr lang="he-IL" dirty="0" err="1"/>
              <a:t>מזנטריאלי</a:t>
            </a:r>
            <a:r>
              <a:rPr lang="he-IL" dirty="0"/>
              <a:t>. </a:t>
            </a:r>
          </a:p>
          <a:p>
            <a:pPr lvl="1" algn="r" rtl="1">
              <a:spcBef>
                <a:spcPts val="900"/>
              </a:spcBef>
            </a:pPr>
            <a:r>
              <a:rPr lang="he-IL" dirty="0"/>
              <a:t>שלבים חשובים בניתוח- חתך (יכול להיות פרי-</a:t>
            </a:r>
            <a:r>
              <a:rPr lang="he-IL" dirty="0" err="1"/>
              <a:t>אומביליקלי</a:t>
            </a:r>
            <a:r>
              <a:rPr lang="he-IL" dirty="0"/>
              <a:t>), הערכת כל המעי הדק לוודא שאין </a:t>
            </a:r>
            <a:r>
              <a:rPr lang="he-IL" dirty="0" err="1"/>
              <a:t>אטרזיות</a:t>
            </a:r>
            <a:r>
              <a:rPr lang="he-IL" dirty="0"/>
              <a:t> נוספות, לוודא שאין </a:t>
            </a:r>
            <a:r>
              <a:rPr lang="he-IL" dirty="0" err="1"/>
              <a:t>מלרוטציה</a:t>
            </a:r>
            <a:r>
              <a:rPr lang="he-IL" dirty="0"/>
              <a:t> ואם יש לבצע </a:t>
            </a:r>
            <a:r>
              <a:rPr lang="he-IL" dirty="0" err="1"/>
              <a:t>ladd</a:t>
            </a:r>
            <a:r>
              <a:rPr lang="he-IL" dirty="0"/>
              <a:t>, לתעד בדיוק את אורך המעי, ובמקרים של מעי קצר- להוסיף </a:t>
            </a:r>
            <a:r>
              <a:rPr lang="he-IL" dirty="0" err="1"/>
              <a:t>גסטרוסטומיה</a:t>
            </a:r>
            <a:r>
              <a:rPr lang="he-IL" dirty="0"/>
              <a:t>. </a:t>
            </a:r>
            <a:endParaRPr lang="en-IL" dirty="0"/>
          </a:p>
        </p:txBody>
      </p:sp>
    </p:spTree>
    <p:extLst>
      <p:ext uri="{BB962C8B-B14F-4D97-AF65-F5344CB8AC3E}">
        <p14:creationId xmlns:p14="http://schemas.microsoft.com/office/powerpoint/2010/main" val="18830924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1C83-0558-FC48-AA21-D9840A870DD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7C2581DD-45B6-1044-86BA-1B830AE9A399}"/>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מתאוששת היטב, יש לה </a:t>
            </a:r>
            <a:r>
              <a:rPr lang="he-IL" dirty="0" err="1"/>
              <a:t>פיקליין</a:t>
            </a:r>
            <a:r>
              <a:rPr lang="he-IL" dirty="0"/>
              <a:t> והיא מקבלת הזנה על ורידית בנוסף להאכלה מתמשכת דרך </a:t>
            </a:r>
            <a:r>
              <a:rPr lang="he-IL" dirty="0" err="1"/>
              <a:t>הגסטרוסטומיה</a:t>
            </a:r>
            <a:r>
              <a:rPr lang="he-IL" dirty="0"/>
              <a:t>, החל מהיום העשירי לאחר הניתוח (תחילה בכמות חצי סיסי לשעה ואז עליה נוספת). היא עוברת </a:t>
            </a:r>
            <a:r>
              <a:rPr lang="he-IL" dirty="0" err="1"/>
              <a:t>מהפגיה</a:t>
            </a:r>
            <a:r>
              <a:rPr lang="he-IL" dirty="0"/>
              <a:t> למחלקת ילדים, משוחררת בגיל חצי שנה לביתה, כשהיא אוכלת שליש מהצריכה הקלורית </a:t>
            </a:r>
            <a:r>
              <a:rPr lang="he-IL" dirty="0" err="1"/>
              <a:t>מהגסטרוסטום</a:t>
            </a:r>
            <a:r>
              <a:rPr lang="he-IL" dirty="0"/>
              <a:t>, ושני שליש דרך </a:t>
            </a:r>
            <a:r>
              <a:rPr lang="he-IL" dirty="0" err="1"/>
              <a:t>tpn</a:t>
            </a:r>
            <a:r>
              <a:rPr lang="he-IL" dirty="0"/>
              <a:t>. בגיל שנה וחצי, היא לא עולה במשקל, ומבוצע צילום בטן </a:t>
            </a:r>
            <a:r>
              <a:rPr lang="he-IL" dirty="0" err="1"/>
              <a:t>פסאג</a:t>
            </a:r>
            <a:r>
              <a:rPr lang="he-IL" dirty="0"/>
              <a:t>׳. הרדיולוג מציין שיש חשד להיצרות בהשקה עקב הרחבה משמעותית של המעי הדק ומילוי מאוד מאוחר של הקולון. האם זה בהכרח נכון? </a:t>
            </a:r>
            <a:endParaRPr lang="en-IL" dirty="0"/>
          </a:p>
        </p:txBody>
      </p:sp>
    </p:spTree>
    <p:extLst>
      <p:ext uri="{BB962C8B-B14F-4D97-AF65-F5344CB8AC3E}">
        <p14:creationId xmlns:p14="http://schemas.microsoft.com/office/powerpoint/2010/main" val="2376377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1C83-0558-FC48-AA21-D9840A870DD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7C2581DD-45B6-1044-86BA-1B830AE9A399}"/>
              </a:ext>
            </a:extLst>
          </p:cNvPr>
          <p:cNvSpPr>
            <a:spLocks noGrp="1"/>
          </p:cNvSpPr>
          <p:nvPr>
            <p:ph idx="1"/>
          </p:nvPr>
        </p:nvSpPr>
        <p:spPr/>
        <p:txBody>
          <a:bodyPr>
            <a:normAutofit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מתאוששת היטב, יש לה </a:t>
            </a:r>
            <a:r>
              <a:rPr lang="he-IL" dirty="0" err="1"/>
              <a:t>פיקליין</a:t>
            </a:r>
            <a:r>
              <a:rPr lang="he-IL" dirty="0"/>
              <a:t> והיא מקבלת הזנה על ורידית בנוסף להאכלה מתמשכת דרך </a:t>
            </a:r>
            <a:r>
              <a:rPr lang="he-IL" dirty="0" err="1"/>
              <a:t>הגסטרוסטומיה</a:t>
            </a:r>
            <a:r>
              <a:rPr lang="he-IL" dirty="0"/>
              <a:t>, החל מהיום העשירי לאחר הניתוח (תחילה בכמות חצי סיסי לשעה ואז עליה נוספת). היא עוברת </a:t>
            </a:r>
            <a:r>
              <a:rPr lang="he-IL" dirty="0" err="1"/>
              <a:t>מהפגיה</a:t>
            </a:r>
            <a:r>
              <a:rPr lang="he-IL" dirty="0"/>
              <a:t> למחלקת ילדים, משוחררת בגיל חצי שנה לביתה, כשהיא אוכלת שליש מהצריכה הקלורית </a:t>
            </a:r>
            <a:r>
              <a:rPr lang="he-IL" dirty="0" err="1"/>
              <a:t>מהגסטרוסטום</a:t>
            </a:r>
            <a:r>
              <a:rPr lang="he-IL" dirty="0"/>
              <a:t>, ושני שליש דרך </a:t>
            </a:r>
            <a:r>
              <a:rPr lang="he-IL" dirty="0" err="1"/>
              <a:t>tpn</a:t>
            </a:r>
            <a:r>
              <a:rPr lang="he-IL" dirty="0"/>
              <a:t>. בגיל שנה וחצי, היא לא עולה במשקל, ומבוצע צילום בטן </a:t>
            </a:r>
            <a:r>
              <a:rPr lang="he-IL" dirty="0" err="1"/>
              <a:t>פסאג</a:t>
            </a:r>
            <a:r>
              <a:rPr lang="he-IL" dirty="0"/>
              <a:t>׳. הרדיולוג מציין שיש חשד להיצרות בהשקה עקב הרחבה משמעותית של המעי הדק ומילוי מאוד מאוחר של הקולון. האם זה בהכרח נכון? </a:t>
            </a:r>
          </a:p>
          <a:p>
            <a:pPr lvl="1" algn="r" rtl="1">
              <a:spcBef>
                <a:spcPts val="900"/>
              </a:spcBef>
            </a:pPr>
            <a:r>
              <a:rPr lang="he-IL" dirty="0"/>
              <a:t>לא, ממצאים רדיולוגיים אצל מטופלים עם </a:t>
            </a:r>
            <a:r>
              <a:rPr lang="he-IL" dirty="0" err="1"/>
              <a:t>severe</a:t>
            </a:r>
            <a:r>
              <a:rPr lang="he-IL" dirty="0"/>
              <a:t> </a:t>
            </a:r>
            <a:r>
              <a:rPr lang="he-IL" dirty="0" err="1"/>
              <a:t>short</a:t>
            </a:r>
            <a:r>
              <a:rPr lang="he-IL" dirty="0"/>
              <a:t> </a:t>
            </a:r>
            <a:r>
              <a:rPr lang="he-IL" dirty="0" err="1"/>
              <a:t>bowel</a:t>
            </a:r>
            <a:r>
              <a:rPr lang="he-IL" dirty="0"/>
              <a:t> יכולים להיות כפי שמתואר כאן. לא סביר שנראה היצרות בהשקה בשלב כל כך מאוחר, בהיעדר הקאות. </a:t>
            </a:r>
            <a:endParaRPr lang="en-IL" dirty="0"/>
          </a:p>
        </p:txBody>
      </p:sp>
    </p:spTree>
    <p:extLst>
      <p:ext uri="{BB962C8B-B14F-4D97-AF65-F5344CB8AC3E}">
        <p14:creationId xmlns:p14="http://schemas.microsoft.com/office/powerpoint/2010/main" val="17755487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0B28-008C-6243-AC45-823064A6A75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1028A085-630F-3348-8F7D-01A72556AB9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האופציות שניתן להציע למטופלת בהינתן הממצאים האמורים? </a:t>
            </a:r>
            <a:endParaRPr lang="en-IL" dirty="0"/>
          </a:p>
        </p:txBody>
      </p:sp>
    </p:spTree>
    <p:extLst>
      <p:ext uri="{BB962C8B-B14F-4D97-AF65-F5344CB8AC3E}">
        <p14:creationId xmlns:p14="http://schemas.microsoft.com/office/powerpoint/2010/main" val="34799466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0B28-008C-6243-AC45-823064A6A75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1028A085-630F-3348-8F7D-01A72556AB9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האופציות שניתן להציע למטופלת בהינתן הממצאים האמורים?</a:t>
            </a:r>
          </a:p>
          <a:p>
            <a:pPr lvl="1" algn="r" rtl="1">
              <a:spcBef>
                <a:spcPts val="900"/>
              </a:spcBef>
            </a:pPr>
            <a:r>
              <a:rPr lang="he-IL" dirty="0"/>
              <a:t>המטופלת </a:t>
            </a:r>
            <a:r>
              <a:rPr lang="he-IL" dirty="0" err="1"/>
              <a:t>מתייצגת</a:t>
            </a:r>
            <a:r>
              <a:rPr lang="he-IL" dirty="0"/>
              <a:t> למעשה עם תסמונת מעי קצר וחוסר יכולת להיגמל מ- </a:t>
            </a:r>
            <a:r>
              <a:rPr lang="he-IL" dirty="0" err="1"/>
              <a:t>tpn</a:t>
            </a:r>
            <a:r>
              <a:rPr lang="he-IL" dirty="0"/>
              <a:t> בשילוב </a:t>
            </a:r>
            <a:r>
              <a:rPr lang="he-IL" dirty="0" err="1"/>
              <a:t>ftt</a:t>
            </a:r>
            <a:r>
              <a:rPr lang="he-IL" dirty="0"/>
              <a:t>. האופציות הכירורגיות הינן לביצוע ״הארכת מעי״ בכמה טכניקות- הטכניקה הקלה יותר לביצוע הינה </a:t>
            </a:r>
            <a:r>
              <a:rPr lang="he-IL" dirty="0" err="1"/>
              <a:t>step</a:t>
            </a:r>
            <a:r>
              <a:rPr lang="he-IL" dirty="0"/>
              <a:t>- </a:t>
            </a:r>
            <a:r>
              <a:rPr lang="he-IL" dirty="0" err="1"/>
              <a:t>אנטרופלסטיה</a:t>
            </a:r>
            <a:r>
              <a:rPr lang="he-IL" dirty="0"/>
              <a:t> </a:t>
            </a:r>
            <a:r>
              <a:rPr lang="he-IL" dirty="0" err="1"/>
              <a:t>טרנסברסלית</a:t>
            </a:r>
            <a:r>
              <a:rPr lang="he-IL" dirty="0"/>
              <a:t>, או שיטת </a:t>
            </a:r>
            <a:r>
              <a:rPr lang="he-IL" dirty="0" err="1"/>
              <a:t>ביאנקי</a:t>
            </a:r>
            <a:r>
              <a:rPr lang="he-IL" dirty="0"/>
              <a:t>, שהיא מעט יותר מסובכת. </a:t>
            </a:r>
          </a:p>
          <a:p>
            <a:pPr lvl="1" algn="r" rtl="1">
              <a:spcBef>
                <a:spcPts val="900"/>
              </a:spcBef>
            </a:pPr>
            <a:r>
              <a:rPr lang="he-IL" dirty="0"/>
              <a:t> </a:t>
            </a:r>
            <a:endParaRPr lang="en-IL" dirty="0"/>
          </a:p>
        </p:txBody>
      </p:sp>
    </p:spTree>
    <p:extLst>
      <p:ext uri="{BB962C8B-B14F-4D97-AF65-F5344CB8AC3E}">
        <p14:creationId xmlns:p14="http://schemas.microsoft.com/office/powerpoint/2010/main" val="10635504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E3A1-86BE-C54C-9EE4-59DC2496312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10503CA-12DA-C84D-BB5F-164B399AFE2B}"/>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עוברת ניתוח בשיטת </a:t>
            </a:r>
            <a:r>
              <a:rPr lang="he-IL" dirty="0" err="1"/>
              <a:t>step</a:t>
            </a:r>
            <a:r>
              <a:rPr lang="he-IL" dirty="0"/>
              <a:t> והמעי מוארך מ 46 </a:t>
            </a:r>
            <a:r>
              <a:rPr lang="he-IL" dirty="0" err="1"/>
              <a:t>סמ</a:t>
            </a:r>
            <a:r>
              <a:rPr lang="he-IL" dirty="0"/>
              <a:t> ל- 69 </a:t>
            </a:r>
            <a:r>
              <a:rPr lang="he-IL" dirty="0" err="1"/>
              <a:t>סמ</a:t>
            </a:r>
            <a:r>
              <a:rPr lang="he-IL" dirty="0"/>
              <a:t> וממשיכה להתקדם היטב. </a:t>
            </a:r>
            <a:endParaRPr lang="en-IL" dirty="0"/>
          </a:p>
        </p:txBody>
      </p:sp>
    </p:spTree>
    <p:extLst>
      <p:ext uri="{BB962C8B-B14F-4D97-AF65-F5344CB8AC3E}">
        <p14:creationId xmlns:p14="http://schemas.microsoft.com/office/powerpoint/2010/main" val="31202132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9A46EA2-0E99-3F40-9AAF-E553BBB463C7}"/>
              </a:ext>
            </a:extLst>
          </p:cNvPr>
          <p:cNvSpPr>
            <a:spLocks noGrp="1"/>
          </p:cNvSpPr>
          <p:nvPr>
            <p:ph type="title"/>
          </p:nvPr>
        </p:nvSpPr>
        <p:spPr>
          <a:xfrm>
            <a:off x="838200" y="713312"/>
            <a:ext cx="4038600" cy="5431376"/>
          </a:xfrm>
        </p:spPr>
        <p:txBody>
          <a:bodyPr>
            <a:normAutofit/>
          </a:bodyPr>
          <a:lstStyle/>
          <a:p>
            <a:pPr defTabSz="914400" rtl="1" eaLnBrk="1" latinLnBrk="0" hangingPunct="1">
              <a:spcBef>
                <a:spcPct val="0"/>
              </a:spcBef>
              <a:buNone/>
            </a:pPr>
            <a:r>
              <a:rPr lang="he-IL" dirty="0"/>
              <a:t>כרטיסיה </a:t>
            </a:r>
            <a:r>
              <a:rPr lang="en-US" dirty="0"/>
              <a:t>9</a:t>
            </a:r>
            <a:endParaRPr lang="en-IL"/>
          </a:p>
        </p:txBody>
      </p:sp>
      <p:sp>
        <p:nvSpPr>
          <p:cNvPr id="3" name="Content Placeholder 2">
            <a:extLst>
              <a:ext uri="{FF2B5EF4-FFF2-40B4-BE49-F238E27FC236}">
                <a16:creationId xmlns:a16="http://schemas.microsoft.com/office/drawing/2014/main" id="{D3173739-1E94-3A4E-8424-5786290BF6DB}"/>
              </a:ext>
            </a:extLst>
          </p:cNvPr>
          <p:cNvSpPr>
            <a:spLocks noGrp="1"/>
          </p:cNvSpPr>
          <p:nvPr>
            <p:ph idx="1"/>
          </p:nvPr>
        </p:nvSpPr>
        <p:spPr>
          <a:xfrm>
            <a:off x="6095999" y="713313"/>
            <a:ext cx="5257801" cy="5431376"/>
          </a:xfrm>
        </p:spPr>
        <p:txBody>
          <a:bodyPr anchor="ctr">
            <a:normAutofit/>
          </a:bodyPr>
          <a:lstStyle/>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למרפאה פרה-</a:t>
            </a:r>
            <a:r>
              <a:rPr lang="he-IL" sz="2000" dirty="0" err="1"/>
              <a:t>נטלית</a:t>
            </a:r>
            <a:r>
              <a:rPr lang="he-IL" sz="2000" dirty="0"/>
              <a:t> מגיעה אישה בת 35 בהריון שבוע 35, עם סיפור של מחלת </a:t>
            </a:r>
            <a:r>
              <a:rPr lang="he-IL" sz="2000" dirty="0" err="1"/>
              <a:t>קרוהן</a:t>
            </a:r>
            <a:r>
              <a:rPr lang="he-IL" sz="2000" dirty="0"/>
              <a:t> ברקע </a:t>
            </a:r>
            <a:r>
              <a:rPr lang="he-IL" sz="2000" dirty="0" err="1"/>
              <a:t>וריפלוקס</a:t>
            </a:r>
            <a:r>
              <a:rPr lang="he-IL" sz="2000" dirty="0"/>
              <a:t>. יש לה שני ילדים בריאים בבית. בסונר שבוצע כעת בשבוע 20 נצפתה מסה </a:t>
            </a:r>
            <a:r>
              <a:rPr lang="he-IL" sz="2000" dirty="0" err="1"/>
              <a:t>ציסטית</a:t>
            </a:r>
            <a:r>
              <a:rPr lang="he-IL" sz="2000" dirty="0"/>
              <a:t> תוך </a:t>
            </a:r>
            <a:r>
              <a:rPr lang="he-IL" sz="2000" dirty="0" err="1"/>
              <a:t>בטנית</a:t>
            </a:r>
            <a:r>
              <a:rPr lang="he-IL" sz="2000" dirty="0"/>
              <a:t>, בקוטר כ- 1 </a:t>
            </a:r>
            <a:r>
              <a:rPr lang="he-IL" sz="2000" dirty="0" err="1"/>
              <a:t>סמ</a:t>
            </a:r>
            <a:r>
              <a:rPr lang="he-IL" sz="2000" dirty="0"/>
              <a:t>, צמודה לשלפוחית אצל עובר זכר. סונר חוזר הדגים עליה במסה בקוטר 2.3*2.2 </a:t>
            </a:r>
            <a:r>
              <a:rPr lang="he-IL" sz="2000" dirty="0" err="1"/>
              <a:t>סמ</a:t>
            </a:r>
            <a:r>
              <a:rPr lang="he-IL" sz="2000" dirty="0"/>
              <a:t>, ממוקמת מימין לשלפוחית ונפרדת ממנה, מכיס המרה והכליות. אין עדות להרחבת לולאות מעי ושאר הבדיקה תקינה. </a:t>
            </a:r>
          </a:p>
          <a:p>
            <a:pPr lvl="1" algn="r" rtl="1">
              <a:spcBef>
                <a:spcPts val="900"/>
              </a:spcBef>
            </a:pPr>
            <a:r>
              <a:rPr lang="he-IL" sz="2000" dirty="0"/>
              <a:t>מהי ככל הנראה המסה האמורה? </a:t>
            </a:r>
            <a:endParaRPr lang="en-IL" sz="2000" dirty="0"/>
          </a:p>
        </p:txBody>
      </p:sp>
    </p:spTree>
    <p:extLst>
      <p:ext uri="{BB962C8B-B14F-4D97-AF65-F5344CB8AC3E}">
        <p14:creationId xmlns:p14="http://schemas.microsoft.com/office/powerpoint/2010/main" val="12567048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6EA2-0E99-3F40-9AAF-E553BBB463C7}"/>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9</a:t>
            </a:r>
            <a:endParaRPr lang="en-IL" dirty="0"/>
          </a:p>
        </p:txBody>
      </p:sp>
      <p:sp>
        <p:nvSpPr>
          <p:cNvPr id="3" name="Content Placeholder 2">
            <a:extLst>
              <a:ext uri="{FF2B5EF4-FFF2-40B4-BE49-F238E27FC236}">
                <a16:creationId xmlns:a16="http://schemas.microsoft.com/office/drawing/2014/main" id="{D3173739-1E94-3A4E-8424-5786290BF6DB}"/>
              </a:ext>
            </a:extLst>
          </p:cNvPr>
          <p:cNvSpPr>
            <a:spLocks noGrp="1"/>
          </p:cNvSpPr>
          <p:nvPr>
            <p:ph idx="1"/>
          </p:nvPr>
        </p:nvSpPr>
        <p:spPr/>
        <p:txBody>
          <a:bodyPr>
            <a:normAutofit fontScale="925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למרפאה פרה-</a:t>
            </a:r>
            <a:r>
              <a:rPr lang="he-IL" dirty="0" err="1"/>
              <a:t>נטלית</a:t>
            </a:r>
            <a:r>
              <a:rPr lang="he-IL" dirty="0"/>
              <a:t> מגיעה אישה בת 35 בהריון שבוע 35, עם סיפור של מחלת </a:t>
            </a:r>
            <a:r>
              <a:rPr lang="he-IL" dirty="0" err="1"/>
              <a:t>קרוהן</a:t>
            </a:r>
            <a:r>
              <a:rPr lang="he-IL" dirty="0"/>
              <a:t> ברקע </a:t>
            </a:r>
            <a:r>
              <a:rPr lang="he-IL" dirty="0" err="1"/>
              <a:t>וריפלוקס</a:t>
            </a:r>
            <a:r>
              <a:rPr lang="he-IL" dirty="0"/>
              <a:t>. יש לה שני ילדים בריאים בבית. בסונר שבוצע כעת בשבוע 20 נצפתה מסה </a:t>
            </a:r>
            <a:r>
              <a:rPr lang="he-IL" dirty="0" err="1"/>
              <a:t>ציסטית</a:t>
            </a:r>
            <a:r>
              <a:rPr lang="he-IL" dirty="0"/>
              <a:t> תוך </a:t>
            </a:r>
            <a:r>
              <a:rPr lang="he-IL" dirty="0" err="1"/>
              <a:t>בטנית</a:t>
            </a:r>
            <a:r>
              <a:rPr lang="he-IL" dirty="0"/>
              <a:t>, בקוטר כ- 1 </a:t>
            </a:r>
            <a:r>
              <a:rPr lang="he-IL" dirty="0" err="1"/>
              <a:t>סמ</a:t>
            </a:r>
            <a:r>
              <a:rPr lang="he-IL" dirty="0"/>
              <a:t>, צמודה לשלפוחית אצל עובר זכר. סונר חוזר הדגים עליה במסה בקוטר 2.3*2.2 </a:t>
            </a:r>
            <a:r>
              <a:rPr lang="he-IL" dirty="0" err="1"/>
              <a:t>סמ</a:t>
            </a:r>
            <a:r>
              <a:rPr lang="he-IL" dirty="0"/>
              <a:t>, ממוקמת מימין לשלפוחית ונפרדת ממנה, מכיס המרה והכליות. אין עדות להרחבת לולאות מעי ושאר הבדיקה תקינה. </a:t>
            </a:r>
          </a:p>
          <a:p>
            <a:pPr lvl="1" algn="r" rtl="1">
              <a:spcBef>
                <a:spcPts val="900"/>
              </a:spcBef>
            </a:pPr>
            <a:r>
              <a:rPr lang="he-IL" dirty="0"/>
              <a:t>מהי ככל הנראה המסה האמורה? </a:t>
            </a:r>
          </a:p>
          <a:p>
            <a:pPr lvl="1" algn="r" rtl="1">
              <a:spcBef>
                <a:spcPts val="900"/>
              </a:spcBef>
            </a:pPr>
            <a:r>
              <a:rPr lang="he-IL" dirty="0"/>
              <a:t>האבחנה המבדלת למסה </a:t>
            </a:r>
            <a:r>
              <a:rPr lang="he-IL" dirty="0" err="1"/>
              <a:t>ציסטית</a:t>
            </a:r>
            <a:r>
              <a:rPr lang="he-IL" dirty="0"/>
              <a:t> תוך </a:t>
            </a:r>
            <a:r>
              <a:rPr lang="he-IL" dirty="0" err="1"/>
              <a:t>בטנית</a:t>
            </a:r>
            <a:r>
              <a:rPr lang="he-IL" dirty="0"/>
              <a:t> אצל עובר יכולה להיות </a:t>
            </a:r>
            <a:r>
              <a:rPr lang="he-IL" dirty="0" err="1"/>
              <a:t>לימפאגיומה</a:t>
            </a:r>
            <a:r>
              <a:rPr lang="he-IL" dirty="0"/>
              <a:t>, </a:t>
            </a:r>
            <a:r>
              <a:rPr lang="he-IL" dirty="0" err="1"/>
              <a:t>דופליקציה</a:t>
            </a:r>
            <a:r>
              <a:rPr lang="he-IL" dirty="0"/>
              <a:t>, או ציסטה </a:t>
            </a:r>
            <a:r>
              <a:rPr lang="he-IL" dirty="0" err="1"/>
              <a:t>מזנטריאלית</a:t>
            </a:r>
            <a:r>
              <a:rPr lang="he-IL" dirty="0"/>
              <a:t>. אין צורך בהכנות מיוחדות לקראת הלידה במידה ואין רושם להחמרה בגודל הציסטה. באופן כללי מסה </a:t>
            </a:r>
            <a:r>
              <a:rPr lang="he-IL" dirty="0" err="1"/>
              <a:t>ציסטית</a:t>
            </a:r>
            <a:r>
              <a:rPr lang="he-IL" dirty="0"/>
              <a:t> יכולה לנבוע מהכבד, דרכי המרה, הכליות, מערכת השתן, השחלות, </a:t>
            </a:r>
            <a:r>
              <a:rPr lang="he-IL" dirty="0" err="1"/>
              <a:t>הרטרופריטונאום</a:t>
            </a:r>
            <a:r>
              <a:rPr lang="he-IL" dirty="0"/>
              <a:t> או מערכת העיכול. לכן חשוב לשאול במהלך יצוע הסונר האם יש קשר לאיברים אלו. </a:t>
            </a:r>
            <a:endParaRPr lang="en-IL" dirty="0"/>
          </a:p>
        </p:txBody>
      </p:sp>
    </p:spTree>
    <p:extLst>
      <p:ext uri="{BB962C8B-B14F-4D97-AF65-F5344CB8AC3E}">
        <p14:creationId xmlns:p14="http://schemas.microsoft.com/office/powerpoint/2010/main" val="20542023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99ED-3112-E141-AB06-26A678D27A6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0D15A02-AFB0-5F43-A44E-38DD27C4BFB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תינוק זכר נולד בשבוע 39 בלידה ווגינלית ספונטנית. הוא אסימפטומטי והבדיקה הגופנית תקינה. משוחרר לביתו בגיל יומיים.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התוכנית </a:t>
            </a:r>
            <a:r>
              <a:rPr lang="he-IL" dirty="0" err="1"/>
              <a:t>לפולואפ</a:t>
            </a:r>
            <a:r>
              <a:rPr lang="he-IL" dirty="0"/>
              <a:t>? </a:t>
            </a:r>
            <a:endParaRPr lang="en-IL" dirty="0"/>
          </a:p>
        </p:txBody>
      </p:sp>
    </p:spTree>
    <p:extLst>
      <p:ext uri="{BB962C8B-B14F-4D97-AF65-F5344CB8AC3E}">
        <p14:creationId xmlns:p14="http://schemas.microsoft.com/office/powerpoint/2010/main" val="409056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05E6-B8C3-9B4A-B67C-77EF24151724}"/>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8214B5BC-3B71-3841-94AB-0EE48228C61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בניתוח נצפו מספר </a:t>
            </a:r>
            <a:r>
              <a:rPr lang="he-IL" dirty="0" err="1"/>
              <a:t>פאטצים</a:t>
            </a:r>
            <a:r>
              <a:rPr lang="he-IL" dirty="0"/>
              <a:t> במעי הדק הקריבני ונמק של </a:t>
            </a:r>
            <a:r>
              <a:rPr lang="he-IL" dirty="0" err="1"/>
              <a:t>האילאום</a:t>
            </a:r>
            <a:r>
              <a:rPr lang="he-IL" dirty="0"/>
              <a:t> כולו. </a:t>
            </a:r>
          </a:p>
          <a:p>
            <a:pPr lvl="1" algn="r" rtl="1">
              <a:spcBef>
                <a:spcPts val="900"/>
              </a:spcBef>
            </a:pPr>
            <a:r>
              <a:rPr lang="he-IL" dirty="0"/>
              <a:t>מהן האופציות הניתוחיות? </a:t>
            </a:r>
            <a:endParaRPr lang="en-IL" dirty="0"/>
          </a:p>
        </p:txBody>
      </p:sp>
    </p:spTree>
    <p:extLst>
      <p:ext uri="{BB962C8B-B14F-4D97-AF65-F5344CB8AC3E}">
        <p14:creationId xmlns:p14="http://schemas.microsoft.com/office/powerpoint/2010/main" val="13197086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99ED-3112-E141-AB06-26A678D27A6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0D15A02-AFB0-5F43-A44E-38DD27C4BFB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תינוק זכר נולד בשבוע 39 בלידה ווגינלית ספונטנית. הוא אסימפטומטי והבדיקה הגופנית תקינה. משוחרר לביתו בגיל יומיים.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התוכנית </a:t>
            </a:r>
            <a:r>
              <a:rPr lang="he-IL" dirty="0" err="1"/>
              <a:t>לפולואפ</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התוכנית היא הזמנת המטופל בגיל חודש לביצוע סונר ביקורת לצורך מעקב. יש להסביר להורים על מצבים בהם יש לפנות למיון. </a:t>
            </a:r>
            <a:endParaRPr lang="en-IL" dirty="0"/>
          </a:p>
        </p:txBody>
      </p:sp>
    </p:spTree>
    <p:extLst>
      <p:ext uri="{BB962C8B-B14F-4D97-AF65-F5344CB8AC3E}">
        <p14:creationId xmlns:p14="http://schemas.microsoft.com/office/powerpoint/2010/main" val="29019903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9A70-B1CE-ED44-AAF5-63206305193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0DD198E-9351-4046-9C09-CC23E5794FE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מגיע לביקורת בגיל שישה שבועות, הוא אוכל היטב ולא </a:t>
            </a:r>
            <a:r>
              <a:rPr lang="he-IL" dirty="0" err="1"/>
              <a:t>סיפמטומטי</a:t>
            </a:r>
            <a:r>
              <a:rPr lang="he-IL" dirty="0"/>
              <a:t>. יש </a:t>
            </a:r>
            <a:r>
              <a:rPr lang="he-IL" dirty="0" err="1"/>
              <a:t>הידרוצלה</a:t>
            </a:r>
            <a:r>
              <a:rPr lang="he-IL" dirty="0"/>
              <a:t> קטנה מימין, ללא עדות למסה נמושה. בסונר ביקורת רואים מסה </a:t>
            </a:r>
            <a:r>
              <a:rPr lang="he-IL" dirty="0" err="1"/>
              <a:t>ציסטית</a:t>
            </a:r>
            <a:r>
              <a:rPr lang="he-IL" dirty="0"/>
              <a:t> בקוטר 2.5*1.6*1.8 </a:t>
            </a:r>
            <a:r>
              <a:rPr lang="he-IL" dirty="0" err="1"/>
              <a:t>סמ</a:t>
            </a:r>
            <a:r>
              <a:rPr lang="he-IL" dirty="0"/>
              <a:t> בבטן הימנית העליונה, נפרדת מהכליה ומהכבד. הציסטה עצמה נראית מובילית, עגולה בתזוזה, והיא כוללת נוזל שנראה כמו ציסטה פשוטה. יש מראה המתאים לציסטה של מערכת העיכול- עם </a:t>
            </a:r>
            <a:r>
              <a:rPr lang="he-IL" dirty="0" err="1"/>
              <a:t>רים</a:t>
            </a:r>
            <a:r>
              <a:rPr lang="he-IL" dirty="0"/>
              <a:t> פנימי </a:t>
            </a:r>
            <a:r>
              <a:rPr lang="he-IL" dirty="0" err="1"/>
              <a:t>היפראקואי</a:t>
            </a:r>
            <a:r>
              <a:rPr lang="he-IL" dirty="0"/>
              <a:t>, המתאים </a:t>
            </a:r>
            <a:r>
              <a:rPr lang="he-IL" dirty="0" err="1"/>
              <a:t>למוקוזה</a:t>
            </a:r>
            <a:r>
              <a:rPr lang="he-IL" dirty="0"/>
              <a:t> </a:t>
            </a:r>
            <a:r>
              <a:rPr lang="he-IL" dirty="0" err="1"/>
              <a:t>וסובמוקוזה</a:t>
            </a:r>
            <a:r>
              <a:rPr lang="he-IL" dirty="0"/>
              <a:t>, </a:t>
            </a:r>
            <a:r>
              <a:rPr lang="he-IL" dirty="0" err="1"/>
              <a:t>ורים</a:t>
            </a:r>
            <a:r>
              <a:rPr lang="he-IL" dirty="0"/>
              <a:t> חיצוני </a:t>
            </a:r>
            <a:r>
              <a:rPr lang="he-IL" dirty="0" err="1"/>
              <a:t>היפואקואי</a:t>
            </a:r>
            <a:r>
              <a:rPr lang="he-IL" dirty="0"/>
              <a:t>, המתאים לשריר. זה מאושש את האבחנה כי מדובר </a:t>
            </a:r>
            <a:r>
              <a:rPr lang="he-IL" dirty="0" err="1"/>
              <a:t>בדופליקציה</a:t>
            </a:r>
            <a:r>
              <a:rPr lang="he-IL" dirty="0"/>
              <a:t> של מערכת העיכול.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הטיפול המומלץ בתינוק אסימפטומטי? </a:t>
            </a:r>
          </a:p>
        </p:txBody>
      </p:sp>
    </p:spTree>
    <p:extLst>
      <p:ext uri="{BB962C8B-B14F-4D97-AF65-F5344CB8AC3E}">
        <p14:creationId xmlns:p14="http://schemas.microsoft.com/office/powerpoint/2010/main" val="38225977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9A70-B1CE-ED44-AAF5-63206305193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0DD198E-9351-4046-9C09-CC23E5794FE6}"/>
              </a:ext>
            </a:extLst>
          </p:cNvPr>
          <p:cNvSpPr>
            <a:spLocks noGrp="1"/>
          </p:cNvSpPr>
          <p:nvPr>
            <p:ph idx="1"/>
          </p:nvPr>
        </p:nvSpPr>
        <p:spPr/>
        <p:txBody>
          <a:bodyPr>
            <a:normAutofit fontScale="925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מגיע לביקורת בגיל שישה שבועות, הוא אוכל היטב ולא </a:t>
            </a:r>
            <a:r>
              <a:rPr lang="he-IL" dirty="0" err="1"/>
              <a:t>סיפמטומטי</a:t>
            </a:r>
            <a:r>
              <a:rPr lang="he-IL" dirty="0"/>
              <a:t>. יש </a:t>
            </a:r>
            <a:r>
              <a:rPr lang="he-IL" dirty="0" err="1"/>
              <a:t>הידרוצלה</a:t>
            </a:r>
            <a:r>
              <a:rPr lang="he-IL" dirty="0"/>
              <a:t> קטנה מימין, ללא עדות למסה נמושה. בסונר ביקורת רואים מסה </a:t>
            </a:r>
            <a:r>
              <a:rPr lang="he-IL" dirty="0" err="1"/>
              <a:t>ציסטית</a:t>
            </a:r>
            <a:r>
              <a:rPr lang="he-IL" dirty="0"/>
              <a:t> בקוטר 2.5*1.6*1.8 </a:t>
            </a:r>
            <a:r>
              <a:rPr lang="he-IL" dirty="0" err="1"/>
              <a:t>סמ</a:t>
            </a:r>
            <a:r>
              <a:rPr lang="he-IL" dirty="0"/>
              <a:t> בבטן הימנית העליונה, נפרדת מהכליה ומהכבד. הציסטה עצמה נראית מובילית, עגולה בתזוזה, והיא כוללת נוזל שנראה כמו ציסטה פשוטה. יש מראה המתאים לציסטה של מערכת העיכול- עם </a:t>
            </a:r>
            <a:r>
              <a:rPr lang="he-IL" dirty="0" err="1"/>
              <a:t>רים</a:t>
            </a:r>
            <a:r>
              <a:rPr lang="he-IL" dirty="0"/>
              <a:t> פנימי </a:t>
            </a:r>
            <a:r>
              <a:rPr lang="he-IL" dirty="0" err="1"/>
              <a:t>היפראקואי</a:t>
            </a:r>
            <a:r>
              <a:rPr lang="he-IL" dirty="0"/>
              <a:t>, המתאים </a:t>
            </a:r>
            <a:r>
              <a:rPr lang="he-IL" dirty="0" err="1"/>
              <a:t>למוקוזה</a:t>
            </a:r>
            <a:r>
              <a:rPr lang="he-IL" dirty="0"/>
              <a:t> </a:t>
            </a:r>
            <a:r>
              <a:rPr lang="he-IL" dirty="0" err="1"/>
              <a:t>וסובמוקוזה</a:t>
            </a:r>
            <a:r>
              <a:rPr lang="he-IL" dirty="0"/>
              <a:t>, </a:t>
            </a:r>
            <a:r>
              <a:rPr lang="he-IL" dirty="0" err="1"/>
              <a:t>ורים</a:t>
            </a:r>
            <a:r>
              <a:rPr lang="he-IL" dirty="0"/>
              <a:t> חיצוני </a:t>
            </a:r>
            <a:r>
              <a:rPr lang="he-IL" dirty="0" err="1"/>
              <a:t>היפואקואי</a:t>
            </a:r>
            <a:r>
              <a:rPr lang="he-IL" dirty="0"/>
              <a:t>, המתאים לשריר. זה מאושש את האבחנה כי מדובר </a:t>
            </a:r>
            <a:r>
              <a:rPr lang="he-IL" dirty="0" err="1"/>
              <a:t>בדופליקציה</a:t>
            </a:r>
            <a:r>
              <a:rPr lang="he-IL" dirty="0"/>
              <a:t> של מערכת העיכול.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הטיפול המומלץ בתינוק אסימפטומטי? </a:t>
            </a:r>
          </a:p>
          <a:p>
            <a:pPr lvl="1" algn="r" rtl="1">
              <a:spcBef>
                <a:spcPts val="900"/>
              </a:spcBef>
            </a:pPr>
            <a:r>
              <a:rPr lang="he-IL" dirty="0"/>
              <a:t>הטיפול, גם כשהתינוק הוא א-סימפטומטי, הינו כריתה. הסיבה הינה מניעת הסיכון לסיבוכים כמו </a:t>
            </a:r>
            <a:r>
              <a:rPr lang="he-IL" dirty="0" err="1"/>
              <a:t>התפשלות</a:t>
            </a:r>
            <a:r>
              <a:rPr lang="he-IL" dirty="0"/>
              <a:t>, </a:t>
            </a:r>
            <a:r>
              <a:rPr lang="he-IL" dirty="0" err="1"/>
              <a:t>וולוולוס</a:t>
            </a:r>
            <a:r>
              <a:rPr lang="he-IL" dirty="0"/>
              <a:t>, דימום וכדומה שיכולים להביא לכריתת מעי ואף נרחבת. אין המלצות מפורשות מתי לבצע את הכריתה אולם מרבית </a:t>
            </a:r>
            <a:r>
              <a:rPr lang="he-IL" dirty="0" err="1"/>
              <a:t>הדופליקציות</a:t>
            </a:r>
            <a:r>
              <a:rPr lang="he-IL" dirty="0"/>
              <a:t> הסימפטומטיות מתגלות במטופלים מתחת לגיל שנתיים ולכן מומלץ להתקדם לניתוח. </a:t>
            </a:r>
          </a:p>
        </p:txBody>
      </p:sp>
    </p:spTree>
    <p:extLst>
      <p:ext uri="{BB962C8B-B14F-4D97-AF65-F5344CB8AC3E}">
        <p14:creationId xmlns:p14="http://schemas.microsoft.com/office/powerpoint/2010/main" val="12685913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7C43-C9D6-A84F-9DFA-391E6C27AAA6}"/>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7E182FD-57C9-D445-BF68-A59494B6616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הגישה הכירורגית המותווית? </a:t>
            </a:r>
            <a:endParaRPr lang="en-IL" dirty="0"/>
          </a:p>
        </p:txBody>
      </p:sp>
    </p:spTree>
    <p:extLst>
      <p:ext uri="{BB962C8B-B14F-4D97-AF65-F5344CB8AC3E}">
        <p14:creationId xmlns:p14="http://schemas.microsoft.com/office/powerpoint/2010/main" val="1083747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7C43-C9D6-A84F-9DFA-391E6C27AAA6}"/>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7E182FD-57C9-D445-BF68-A59494B6616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הגישה הכירורגית המותווית?</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ניתן לבצע את הניתוח בגישה </a:t>
            </a:r>
            <a:r>
              <a:rPr lang="he-IL" dirty="0" err="1"/>
              <a:t>לפרוסופית</a:t>
            </a:r>
            <a:r>
              <a:rPr lang="he-IL" dirty="0"/>
              <a:t> – מאפשר זיהוי טוב של מיקום הציסטה, עם מוביליזציה של המעי וביצוע כריתה אקסטרה-</a:t>
            </a:r>
            <a:r>
              <a:rPr lang="he-IL" dirty="0" err="1"/>
              <a:t>קורפורלית</a:t>
            </a:r>
            <a:r>
              <a:rPr lang="he-IL" dirty="0"/>
              <a:t> עם השקה </a:t>
            </a:r>
            <a:r>
              <a:rPr lang="he-IL" dirty="0" err="1"/>
              <a:t>פרימארית</a:t>
            </a:r>
            <a:r>
              <a:rPr lang="he-IL" dirty="0"/>
              <a:t>.  </a:t>
            </a:r>
            <a:endParaRPr lang="en-IL" dirty="0"/>
          </a:p>
        </p:txBody>
      </p:sp>
    </p:spTree>
    <p:extLst>
      <p:ext uri="{BB962C8B-B14F-4D97-AF65-F5344CB8AC3E}">
        <p14:creationId xmlns:p14="http://schemas.microsoft.com/office/powerpoint/2010/main" val="42665220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36B9-14A4-2F49-9DE2-167201E74863}"/>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53DF129F-B40A-3C4B-BB07-7904935A0E0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 עובר ניתוח בגיל 3 חודשים, יש עדות </a:t>
            </a:r>
            <a:r>
              <a:rPr lang="he-IL" dirty="0" err="1"/>
              <a:t>לדופליקציה</a:t>
            </a:r>
            <a:r>
              <a:rPr lang="he-IL" dirty="0"/>
              <a:t> בשסתום </a:t>
            </a:r>
            <a:r>
              <a:rPr lang="he-IL" dirty="0" err="1"/>
              <a:t>אילאוצקלי</a:t>
            </a:r>
            <a:r>
              <a:rPr lang="he-IL" dirty="0"/>
              <a:t>, הקולון הימני מנויד באופן לפרוסקופי ומבוצע כריתה </a:t>
            </a:r>
            <a:r>
              <a:rPr lang="he-IL" dirty="0" err="1"/>
              <a:t>אילאו-צקלית</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נצפה לראות בהיסטולוגיה? </a:t>
            </a:r>
            <a:endParaRPr lang="en-IL" dirty="0"/>
          </a:p>
        </p:txBody>
      </p:sp>
    </p:spTree>
    <p:extLst>
      <p:ext uri="{BB962C8B-B14F-4D97-AF65-F5344CB8AC3E}">
        <p14:creationId xmlns:p14="http://schemas.microsoft.com/office/powerpoint/2010/main" val="42043307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36B9-14A4-2F49-9DE2-167201E74863}"/>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53DF129F-B40A-3C4B-BB07-7904935A0E0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 עובר ניתוח בגיל 3 חודשים, יש עדות </a:t>
            </a:r>
            <a:r>
              <a:rPr lang="he-IL" dirty="0" err="1"/>
              <a:t>לדופליקציה</a:t>
            </a:r>
            <a:r>
              <a:rPr lang="he-IL" dirty="0"/>
              <a:t> בשסתום </a:t>
            </a:r>
            <a:r>
              <a:rPr lang="he-IL" dirty="0" err="1"/>
              <a:t>אילאוצקלי</a:t>
            </a:r>
            <a:r>
              <a:rPr lang="he-IL" dirty="0"/>
              <a:t>, הקולון הימני מנויד באופן לפרוסקופי ומבוצע כריתה </a:t>
            </a:r>
            <a:r>
              <a:rPr lang="he-IL" dirty="0" err="1"/>
              <a:t>אילאו-צקלית</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נצפה לראות בהיסטולוגיה? </a:t>
            </a:r>
          </a:p>
          <a:p>
            <a:pPr lvl="1" algn="r" rtl="1">
              <a:spcBef>
                <a:spcPts val="900"/>
              </a:spcBef>
            </a:pPr>
            <a:r>
              <a:rPr lang="he-IL" dirty="0" err="1"/>
              <a:t>בהסטולוגיה</a:t>
            </a:r>
            <a:r>
              <a:rPr lang="he-IL" dirty="0"/>
              <a:t> ניתן לראות מאפיינים כגון- </a:t>
            </a:r>
          </a:p>
          <a:p>
            <a:pPr lvl="2" algn="r" rtl="1">
              <a:spcBef>
                <a:spcPts val="900"/>
              </a:spcBef>
            </a:pPr>
            <a:r>
              <a:rPr lang="he-IL" dirty="0"/>
              <a:t>תאי מעי עם או בלי </a:t>
            </a:r>
            <a:r>
              <a:rPr lang="he-IL" dirty="0" err="1"/>
              <a:t>מוקוזה</a:t>
            </a:r>
            <a:r>
              <a:rPr lang="he-IL" dirty="0"/>
              <a:t> </a:t>
            </a:r>
            <a:r>
              <a:rPr lang="he-IL" dirty="0" err="1"/>
              <a:t>פנקראטית</a:t>
            </a:r>
            <a:r>
              <a:rPr lang="he-IL" dirty="0"/>
              <a:t> או </a:t>
            </a:r>
            <a:r>
              <a:rPr lang="he-IL" dirty="0" err="1"/>
              <a:t>גסטרית</a:t>
            </a:r>
            <a:r>
              <a:rPr lang="he-IL" dirty="0"/>
              <a:t>. </a:t>
            </a:r>
            <a:endParaRPr lang="en-IL" dirty="0"/>
          </a:p>
        </p:txBody>
      </p:sp>
    </p:spTree>
    <p:extLst>
      <p:ext uri="{BB962C8B-B14F-4D97-AF65-F5344CB8AC3E}">
        <p14:creationId xmlns:p14="http://schemas.microsoft.com/office/powerpoint/2010/main" val="19276358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גרף על מסמך עם עט">
            <a:extLst>
              <a:ext uri="{FF2B5EF4-FFF2-40B4-BE49-F238E27FC236}">
                <a16:creationId xmlns:a16="http://schemas.microsoft.com/office/drawing/2014/main" id="{1FD72E73-2D29-B15B-52E3-4E2C6F4F8303}"/>
              </a:ext>
            </a:extLst>
          </p:cNvPr>
          <p:cNvPicPr>
            <a:picLocks noChangeAspect="1"/>
          </p:cNvPicPr>
          <p:nvPr/>
        </p:nvPicPr>
        <p:blipFill rotWithShape="1">
          <a:blip r:embed="rId3"/>
          <a:srcRect l="27228" r="13506"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C55BF6-D786-B342-919E-0379DF390916}"/>
              </a:ext>
            </a:extLst>
          </p:cNvPr>
          <p:cNvSpPr>
            <a:spLocks noGrp="1"/>
          </p:cNvSpPr>
          <p:nvPr>
            <p:ph type="title"/>
          </p:nvPr>
        </p:nvSpPr>
        <p:spPr>
          <a:xfrm>
            <a:off x="761801" y="328512"/>
            <a:ext cx="4778387" cy="1628970"/>
          </a:xfrm>
        </p:spPr>
        <p:txBody>
          <a:bodyPr anchor="ctr">
            <a:normAutofit/>
          </a:bodyPr>
          <a:lstStyle/>
          <a:p>
            <a:pPr defTabSz="914400" rtl="1" eaLnBrk="1" latinLnBrk="0" hangingPunct="1">
              <a:spcBef>
                <a:spcPct val="0"/>
              </a:spcBef>
              <a:buNone/>
            </a:pPr>
            <a:r>
              <a:rPr lang="he-IL" sz="4000"/>
              <a:t>כרטיסיה </a:t>
            </a:r>
            <a:r>
              <a:rPr lang="en-US" sz="4000"/>
              <a:t>10</a:t>
            </a:r>
            <a:endParaRPr lang="en-IL" sz="4000"/>
          </a:p>
        </p:txBody>
      </p:sp>
      <p:sp>
        <p:nvSpPr>
          <p:cNvPr id="3" name="Content Placeholder 2">
            <a:extLst>
              <a:ext uri="{FF2B5EF4-FFF2-40B4-BE49-F238E27FC236}">
                <a16:creationId xmlns:a16="http://schemas.microsoft.com/office/drawing/2014/main" id="{CF809E96-C999-0546-98E5-9FFAB1B8963C}"/>
              </a:ext>
            </a:extLst>
          </p:cNvPr>
          <p:cNvSpPr>
            <a:spLocks noGrp="1"/>
          </p:cNvSpPr>
          <p:nvPr>
            <p:ph idx="1"/>
          </p:nvPr>
        </p:nvSpPr>
        <p:spPr>
          <a:xfrm>
            <a:off x="761801" y="2884929"/>
            <a:ext cx="4659756" cy="3374137"/>
          </a:xfrm>
        </p:spPr>
        <p:txBody>
          <a:bodyPr anchor="ct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בסקירת מערכות בשבוע 21, אצל אישה בת 38 עם </a:t>
            </a:r>
            <a:r>
              <a:rPr lang="he-IL" sz="2000" dirty="0" err="1"/>
              <a:t>הסטוריה</a:t>
            </a:r>
            <a:r>
              <a:rPr lang="he-IL" sz="2000" dirty="0"/>
              <a:t> של הפלה ספונטנית בעברה, מתגלה עובר ממין זכר עם מסה </a:t>
            </a:r>
            <a:r>
              <a:rPr lang="he-IL" sz="2000" dirty="0" err="1"/>
              <a:t>ציסטית</a:t>
            </a:r>
            <a:r>
              <a:rPr lang="he-IL" sz="2000" dirty="0"/>
              <a:t> בבטן ימנית עליונה הנמדדת 9*12 </a:t>
            </a:r>
            <a:r>
              <a:rPr lang="he-IL" sz="2000" dirty="0" err="1"/>
              <a:t>ממ</a:t>
            </a:r>
            <a:r>
              <a:rPr lang="he-IL" sz="2000" dirty="0"/>
              <a:t>. שאר הבדיקה, לרבות בדיקת הכליות, והדגמה של כיס מרה, היא תקינה. </a:t>
            </a:r>
          </a:p>
          <a:p>
            <a:pPr lvl="1" algn="just" rtl="1">
              <a:spcBef>
                <a:spcPts val="900"/>
              </a:spcBef>
            </a:pPr>
            <a:r>
              <a:rPr lang="he-IL" sz="2000" dirty="0"/>
              <a:t>מהי האבחנה המבדלת ומה נציע מבחינת </a:t>
            </a:r>
            <a:r>
              <a:rPr lang="he-IL" sz="2000" dirty="0" err="1"/>
              <a:t>פולואפ</a:t>
            </a:r>
            <a:r>
              <a:rPr lang="he-IL" sz="2000" dirty="0"/>
              <a:t> או התערבויות כלשהן? </a:t>
            </a:r>
            <a:endParaRPr lang="en-IL" sz="2000" dirty="0"/>
          </a:p>
        </p:txBody>
      </p:sp>
    </p:spTree>
    <p:extLst>
      <p:ext uri="{BB962C8B-B14F-4D97-AF65-F5344CB8AC3E}">
        <p14:creationId xmlns:p14="http://schemas.microsoft.com/office/powerpoint/2010/main" val="23200942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5BF6-D786-B342-919E-0379DF390916}"/>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10</a:t>
            </a:r>
            <a:endParaRPr lang="en-IL" dirty="0"/>
          </a:p>
        </p:txBody>
      </p:sp>
      <p:sp>
        <p:nvSpPr>
          <p:cNvPr id="3" name="Content Placeholder 2">
            <a:extLst>
              <a:ext uri="{FF2B5EF4-FFF2-40B4-BE49-F238E27FC236}">
                <a16:creationId xmlns:a16="http://schemas.microsoft.com/office/drawing/2014/main" id="{CF809E96-C999-0546-98E5-9FFAB1B8963C}"/>
              </a:ext>
            </a:extLst>
          </p:cNvPr>
          <p:cNvSpPr>
            <a:spLocks noGrp="1"/>
          </p:cNvSpPr>
          <p:nvPr>
            <p:ph idx="1"/>
          </p:nvPr>
        </p:nvSpPr>
        <p:spPr/>
        <p:txBody>
          <a:bodyPr>
            <a:normAutofit fontScale="925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בסקירת מערכות בשבוע 21, אצל אישה בת 38 עם </a:t>
            </a:r>
            <a:r>
              <a:rPr lang="he-IL" dirty="0" err="1"/>
              <a:t>הסטוריה</a:t>
            </a:r>
            <a:r>
              <a:rPr lang="he-IL" dirty="0"/>
              <a:t> של הפלה ספונטנית בעברה, מתגלה עובר ממין זכר עם מסה </a:t>
            </a:r>
            <a:r>
              <a:rPr lang="he-IL" dirty="0" err="1"/>
              <a:t>ציסטית</a:t>
            </a:r>
            <a:r>
              <a:rPr lang="he-IL" dirty="0"/>
              <a:t> בבטן ימנית עליונה הנמדדת 9*12 </a:t>
            </a:r>
            <a:r>
              <a:rPr lang="he-IL" dirty="0" err="1"/>
              <a:t>ממ</a:t>
            </a:r>
            <a:r>
              <a:rPr lang="he-IL" dirty="0"/>
              <a:t>. שאר הבדיקה, לרבות בדיקת הכליות, והדגמה של כיס מרה, היא תקינה. </a:t>
            </a:r>
          </a:p>
          <a:p>
            <a:pPr lvl="1" algn="r" rtl="1">
              <a:spcBef>
                <a:spcPts val="900"/>
              </a:spcBef>
            </a:pPr>
            <a:r>
              <a:rPr lang="he-IL" dirty="0"/>
              <a:t>מהי האבחנה המבדלת ומה נציע מבחינת </a:t>
            </a:r>
            <a:r>
              <a:rPr lang="he-IL" dirty="0" err="1"/>
              <a:t>פולואפ</a:t>
            </a:r>
            <a:r>
              <a:rPr lang="he-IL" dirty="0"/>
              <a:t> או התערבויות כלשהן? </a:t>
            </a:r>
          </a:p>
          <a:p>
            <a:pPr lvl="1" algn="r" rtl="1">
              <a:spcBef>
                <a:spcPts val="900"/>
              </a:spcBef>
            </a:pPr>
            <a:r>
              <a:rPr lang="he-IL" dirty="0"/>
              <a:t>מסה </a:t>
            </a:r>
            <a:r>
              <a:rPr lang="he-IL" dirty="0" err="1"/>
              <a:t>ציסטית</a:t>
            </a:r>
            <a:r>
              <a:rPr lang="he-IL" dirty="0"/>
              <a:t> יכולה לנבוע ממספר מרכיבים תוך </a:t>
            </a:r>
            <a:r>
              <a:rPr lang="he-IL" dirty="0" err="1"/>
              <a:t>בטניים</a:t>
            </a:r>
            <a:r>
              <a:rPr lang="he-IL" dirty="0"/>
              <a:t>- כליות, כבד, מערכת העיכול, </a:t>
            </a:r>
            <a:r>
              <a:rPr lang="he-IL" dirty="0" err="1"/>
              <a:t>מזנטריום</a:t>
            </a:r>
            <a:r>
              <a:rPr lang="he-IL" dirty="0"/>
              <a:t>, </a:t>
            </a:r>
            <a:r>
              <a:rPr lang="he-IL" dirty="0" err="1"/>
              <a:t>רטרפוריטונאום</a:t>
            </a:r>
            <a:r>
              <a:rPr lang="he-IL" dirty="0"/>
              <a:t> וכדומה. האבחנה המבדלת אצל תינוק זכר עם מסה </a:t>
            </a:r>
            <a:r>
              <a:rPr lang="he-IL" dirty="0" err="1"/>
              <a:t>ציסטית</a:t>
            </a:r>
            <a:r>
              <a:rPr lang="he-IL" dirty="0"/>
              <a:t> בבטן ימנית עליונה והצמודה לכבד צריכה להיחשב </a:t>
            </a:r>
            <a:r>
              <a:rPr lang="he-IL" dirty="0" err="1"/>
              <a:t>ככולדוכל</a:t>
            </a:r>
            <a:r>
              <a:rPr lang="he-IL" dirty="0"/>
              <a:t> </a:t>
            </a:r>
            <a:r>
              <a:rPr lang="he-IL" dirty="0" err="1"/>
              <a:t>ציסט</a:t>
            </a:r>
            <a:r>
              <a:rPr lang="he-IL" dirty="0"/>
              <a:t> בין היתר. כשמדובר במערכת </a:t>
            </a:r>
            <a:r>
              <a:rPr lang="he-IL" dirty="0" err="1"/>
              <a:t>ההפטוביליארית</a:t>
            </a:r>
            <a:r>
              <a:rPr lang="he-IL" dirty="0"/>
              <a:t> זה יכול גם להיות </a:t>
            </a:r>
            <a:r>
              <a:rPr lang="he-IL" dirty="0" err="1"/>
              <a:t>אטרזיה</a:t>
            </a:r>
            <a:r>
              <a:rPr lang="he-IL" dirty="0"/>
              <a:t> </a:t>
            </a:r>
            <a:r>
              <a:rPr lang="he-IL" dirty="0" err="1"/>
              <a:t>ביליארית</a:t>
            </a:r>
            <a:r>
              <a:rPr lang="he-IL" dirty="0"/>
              <a:t> </a:t>
            </a:r>
            <a:r>
              <a:rPr lang="he-IL" dirty="0" err="1"/>
              <a:t>ציסטית</a:t>
            </a:r>
            <a:r>
              <a:rPr lang="he-IL" dirty="0"/>
              <a:t>, או ציסטה </a:t>
            </a:r>
            <a:r>
              <a:rPr lang="he-IL" dirty="0" err="1"/>
              <a:t>הפטית</a:t>
            </a:r>
            <a:r>
              <a:rPr lang="he-IL" dirty="0"/>
              <a:t>. מאחר ובמקרה האמור רואים היטב את כיס המרה, האבחנה של </a:t>
            </a:r>
            <a:r>
              <a:rPr lang="he-IL" dirty="0" err="1"/>
              <a:t>ביליארי</a:t>
            </a:r>
            <a:r>
              <a:rPr lang="he-IL" dirty="0"/>
              <a:t> </a:t>
            </a:r>
            <a:r>
              <a:rPr lang="he-IL" dirty="0" err="1"/>
              <a:t>אטרזיה</a:t>
            </a:r>
            <a:r>
              <a:rPr lang="he-IL" dirty="0"/>
              <a:t> פחות אופיינית. </a:t>
            </a:r>
          </a:p>
          <a:p>
            <a:pPr lvl="1" algn="r" rtl="1">
              <a:spcBef>
                <a:spcPts val="900"/>
              </a:spcBef>
            </a:pPr>
            <a:r>
              <a:rPr lang="he-IL" dirty="0"/>
              <a:t>מבחינת </a:t>
            </a:r>
            <a:r>
              <a:rPr lang="he-IL" dirty="0" err="1"/>
              <a:t>פולואפ</a:t>
            </a:r>
            <a:r>
              <a:rPr lang="he-IL" dirty="0"/>
              <a:t> נציע סונר חוזר כל שבועיים עד ארבעה שבועות, אלא אם אנחנו מדגימים גדילה מהירה. </a:t>
            </a:r>
            <a:r>
              <a:rPr lang="en-US" dirty="0"/>
              <a:t>M</a:t>
            </a:r>
            <a:r>
              <a:rPr lang="he-IL" dirty="0" err="1"/>
              <a:t>ri</a:t>
            </a:r>
            <a:r>
              <a:rPr lang="he-IL" dirty="0"/>
              <a:t> עוברי פחות ישנה לנו לצורך קבלת החלטות. </a:t>
            </a:r>
            <a:endParaRPr lang="en-IL" dirty="0"/>
          </a:p>
        </p:txBody>
      </p:sp>
    </p:spTree>
    <p:extLst>
      <p:ext uri="{BB962C8B-B14F-4D97-AF65-F5344CB8AC3E}">
        <p14:creationId xmlns:p14="http://schemas.microsoft.com/office/powerpoint/2010/main" val="4507596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759F-EF41-7E44-B4EB-E6643F619C6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F93BB79-0C76-A848-9605-59D5A5854CBB}"/>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ההריון</a:t>
            </a:r>
            <a:r>
              <a:rPr lang="he-IL" dirty="0"/>
              <a:t> מתקדם כמתוכנן, והתינוק גדל היטב. בסונר אחרון טרם הלידה בשבוע 32, המסה נמדדת 3.35 </a:t>
            </a:r>
            <a:r>
              <a:rPr lang="he-IL" dirty="0" err="1"/>
              <a:t>סמ</a:t>
            </a:r>
            <a:r>
              <a:rPr lang="he-IL" dirty="0"/>
              <a:t> בקוטר הרחב ביותר שלה. כיס המרה נצפה היטב.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ההמלצה </a:t>
            </a:r>
            <a:r>
              <a:rPr lang="he-IL" dirty="0" err="1"/>
              <a:t>לפולואפ</a:t>
            </a:r>
            <a:r>
              <a:rPr lang="he-IL" dirty="0"/>
              <a:t> לאחר הלידה? </a:t>
            </a:r>
            <a:endParaRPr lang="en-IL" dirty="0"/>
          </a:p>
        </p:txBody>
      </p:sp>
    </p:spTree>
    <p:extLst>
      <p:ext uri="{BB962C8B-B14F-4D97-AF65-F5344CB8AC3E}">
        <p14:creationId xmlns:p14="http://schemas.microsoft.com/office/powerpoint/2010/main" val="420349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05E6-B8C3-9B4A-B67C-77EF24151724}"/>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8214B5BC-3B71-3841-94AB-0EE48228C61C}"/>
              </a:ext>
            </a:extLst>
          </p:cNvPr>
          <p:cNvSpPr>
            <a:spLocks noGrp="1"/>
          </p:cNvSpPr>
          <p:nvPr>
            <p:ph idx="1"/>
          </p:nvPr>
        </p:nvSpPr>
        <p:spPr/>
        <p:txBody>
          <a:bodyPr>
            <a:normAutofit fontScale="85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בניתוח נצפו מספר </a:t>
            </a:r>
            <a:r>
              <a:rPr lang="he-IL" dirty="0" err="1"/>
              <a:t>פאטצים</a:t>
            </a:r>
            <a:r>
              <a:rPr lang="he-IL" dirty="0"/>
              <a:t> במעי הדק הקריבני ונמק של </a:t>
            </a:r>
            <a:r>
              <a:rPr lang="he-IL" dirty="0" err="1"/>
              <a:t>האילאום</a:t>
            </a:r>
            <a:r>
              <a:rPr lang="he-IL" dirty="0"/>
              <a:t> כולו. </a:t>
            </a:r>
          </a:p>
          <a:p>
            <a:pPr lvl="1" algn="r" rtl="1">
              <a:spcBef>
                <a:spcPts val="900"/>
              </a:spcBef>
            </a:pPr>
            <a:r>
              <a:rPr lang="he-IL" dirty="0"/>
              <a:t>מהן האופציות הניתוחיות? </a:t>
            </a:r>
          </a:p>
          <a:p>
            <a:pPr lvl="1" algn="r" rtl="1">
              <a:spcBef>
                <a:spcPts val="900"/>
              </a:spcBef>
            </a:pPr>
            <a:r>
              <a:rPr lang="he-IL" dirty="0"/>
              <a:t>באופן כללי בניתוח הספציפי האופציות הן כריתת </a:t>
            </a:r>
            <a:r>
              <a:rPr lang="he-IL" dirty="0" err="1"/>
              <a:t>האילאום</a:t>
            </a:r>
            <a:r>
              <a:rPr lang="he-IL" dirty="0"/>
              <a:t>, הוצאת </a:t>
            </a:r>
            <a:r>
              <a:rPr lang="he-IL" dirty="0" err="1"/>
              <a:t>גגונוסטומיה</a:t>
            </a:r>
            <a:r>
              <a:rPr lang="he-IL" dirty="0"/>
              <a:t> פעילה בבטן ימנית ומוקוס </a:t>
            </a:r>
            <a:r>
              <a:rPr lang="he-IL" dirty="0" err="1"/>
              <a:t>פיסטולה</a:t>
            </a:r>
            <a:r>
              <a:rPr lang="he-IL" dirty="0"/>
              <a:t> של קולון ימני קרוב </a:t>
            </a:r>
            <a:r>
              <a:rPr lang="he-IL" dirty="0" err="1"/>
              <a:t>לגגונוסטומיה</a:t>
            </a:r>
            <a:r>
              <a:rPr lang="he-IL" dirty="0"/>
              <a:t>, לגבי </a:t>
            </a:r>
            <a:r>
              <a:rPr lang="he-IL" dirty="0" err="1"/>
              <a:t>פאטצים</a:t>
            </a:r>
            <a:r>
              <a:rPr lang="he-IL" dirty="0"/>
              <a:t>- ניתן לקבוע ניתוח חוזר (</a:t>
            </a:r>
            <a:r>
              <a:rPr lang="he-IL" dirty="0" err="1"/>
              <a:t>סקונד</a:t>
            </a:r>
            <a:r>
              <a:rPr lang="he-IL" dirty="0"/>
              <a:t> לוק) תוך יום עד שלושה ימים. </a:t>
            </a:r>
          </a:p>
          <a:p>
            <a:pPr lvl="1" algn="r" rtl="1">
              <a:spcBef>
                <a:spcPts val="900"/>
              </a:spcBef>
            </a:pPr>
            <a:r>
              <a:rPr lang="he-IL" dirty="0"/>
              <a:t>צריך לדעת לדבר על אופציות ניתוחיות שונות בהתאם למצב המעי- המחלה יכולה להיות פוקאלית, </a:t>
            </a:r>
            <a:r>
              <a:rPr lang="he-IL" dirty="0" err="1"/>
              <a:t>מולטיפוקאלית</a:t>
            </a:r>
            <a:r>
              <a:rPr lang="he-IL" dirty="0"/>
              <a:t> או פאן-</a:t>
            </a:r>
            <a:r>
              <a:rPr lang="he-IL" dirty="0" err="1"/>
              <a:t>אינטסטינאלית</a:t>
            </a:r>
            <a:r>
              <a:rPr lang="he-IL" dirty="0"/>
              <a:t> (מוגדר כפחות מ- 25% מעי </a:t>
            </a:r>
            <a:r>
              <a:rPr lang="he-IL" dirty="0" err="1"/>
              <a:t>ויאבילי</a:t>
            </a:r>
            <a:r>
              <a:rPr lang="he-IL" dirty="0"/>
              <a:t>). </a:t>
            </a:r>
          </a:p>
          <a:p>
            <a:pPr lvl="2" algn="r" rtl="1">
              <a:spcBef>
                <a:spcPts val="900"/>
              </a:spcBef>
            </a:pPr>
            <a:r>
              <a:rPr lang="he-IL" dirty="0"/>
              <a:t>מחלה פוקאלית- האופציה הקלאסית היא כריתה והוצאת </a:t>
            </a:r>
            <a:r>
              <a:rPr lang="he-IL" dirty="0" err="1"/>
              <a:t>סטומה</a:t>
            </a:r>
            <a:r>
              <a:rPr lang="he-IL" dirty="0"/>
              <a:t> </a:t>
            </a:r>
            <a:r>
              <a:rPr lang="he-IL" dirty="0" err="1"/>
              <a:t>פרוקסימלית</a:t>
            </a:r>
            <a:r>
              <a:rPr lang="he-IL" dirty="0"/>
              <a:t> ומוקוס </a:t>
            </a:r>
            <a:r>
              <a:rPr lang="he-IL" dirty="0" err="1"/>
              <a:t>פיסטולה</a:t>
            </a:r>
            <a:r>
              <a:rPr lang="he-IL" dirty="0"/>
              <a:t> </a:t>
            </a:r>
            <a:r>
              <a:rPr lang="he-IL" dirty="0" err="1"/>
              <a:t>דיסטלית</a:t>
            </a:r>
            <a:r>
              <a:rPr lang="he-IL" dirty="0"/>
              <a:t>. </a:t>
            </a:r>
          </a:p>
          <a:p>
            <a:pPr lvl="2" algn="r" rtl="1">
              <a:spcBef>
                <a:spcPts val="900"/>
              </a:spcBef>
            </a:pPr>
            <a:r>
              <a:rPr lang="he-IL" dirty="0"/>
              <a:t>מחלה </a:t>
            </a:r>
            <a:r>
              <a:rPr lang="he-IL" dirty="0" err="1"/>
              <a:t>מולטיפוקאלית</a:t>
            </a:r>
            <a:r>
              <a:rPr lang="he-IL" dirty="0"/>
              <a:t>- בעבר הוצאו מספר </a:t>
            </a:r>
            <a:r>
              <a:rPr lang="he-IL" dirty="0" err="1"/>
              <a:t>סטומות</a:t>
            </a:r>
            <a:r>
              <a:rPr lang="he-IL" dirty="0"/>
              <a:t>, ניתן לעשות </a:t>
            </a:r>
            <a:r>
              <a:rPr lang="he-IL" dirty="0" err="1"/>
              <a:t>סטומה</a:t>
            </a:r>
            <a:r>
              <a:rPr lang="he-IL" dirty="0"/>
              <a:t> </a:t>
            </a:r>
            <a:r>
              <a:rPr lang="he-IL" dirty="0" err="1"/>
              <a:t>פרוקסימלית</a:t>
            </a:r>
            <a:r>
              <a:rPr lang="he-IL" dirty="0"/>
              <a:t> גבוהה במחיר של אובדן נוזלים משמעותי, ניתן אפילו לשקול </a:t>
            </a:r>
            <a:r>
              <a:rPr lang="he-IL" dirty="0" err="1"/>
              <a:t>אנסטמוזות</a:t>
            </a:r>
            <a:r>
              <a:rPr lang="he-IL" dirty="0"/>
              <a:t>. אופציה קונטרוברסלית נקראת </a:t>
            </a:r>
            <a:r>
              <a:rPr lang="he-IL" dirty="0" err="1"/>
              <a:t>patch</a:t>
            </a:r>
            <a:r>
              <a:rPr lang="he-IL" dirty="0"/>
              <a:t> </a:t>
            </a:r>
            <a:r>
              <a:rPr lang="he-IL" dirty="0" err="1"/>
              <a:t>drain</a:t>
            </a:r>
            <a:r>
              <a:rPr lang="he-IL" dirty="0"/>
              <a:t> </a:t>
            </a:r>
            <a:r>
              <a:rPr lang="he-IL" dirty="0" err="1"/>
              <a:t>and</a:t>
            </a:r>
            <a:r>
              <a:rPr lang="he-IL" dirty="0"/>
              <a:t> </a:t>
            </a:r>
            <a:r>
              <a:rPr lang="he-IL" dirty="0" err="1"/>
              <a:t>wait</a:t>
            </a:r>
            <a:r>
              <a:rPr lang="he-IL" dirty="0"/>
              <a:t>- תוארה על ידי מור ב- 1989, עושים </a:t>
            </a:r>
            <a:r>
              <a:rPr lang="he-IL" dirty="0" err="1"/>
              <a:t>אפרוקסימציה</a:t>
            </a:r>
            <a:r>
              <a:rPr lang="he-IL" dirty="0"/>
              <a:t> של המקטעים בשכבת תפרים אחת </a:t>
            </a:r>
            <a:r>
              <a:rPr lang="he-IL" dirty="0" err="1"/>
              <a:t>טרנסברסלית</a:t>
            </a:r>
            <a:r>
              <a:rPr lang="he-IL" dirty="0"/>
              <a:t>, הכנסת שני נקזים, ומתן </a:t>
            </a:r>
            <a:r>
              <a:rPr lang="he-IL" dirty="0" err="1"/>
              <a:t>tpn</a:t>
            </a:r>
            <a:r>
              <a:rPr lang="he-IL" dirty="0"/>
              <a:t> ללא הוצאת המקטעים </a:t>
            </a:r>
            <a:r>
              <a:rPr lang="he-IL" dirty="0" err="1"/>
              <a:t>הנקראוטיים</a:t>
            </a:r>
            <a:r>
              <a:rPr lang="he-IL" dirty="0"/>
              <a:t>. טכניקה טובה יותר הינה ה- </a:t>
            </a:r>
            <a:r>
              <a:rPr lang="he-IL" dirty="0" err="1"/>
              <a:t>clip</a:t>
            </a:r>
            <a:r>
              <a:rPr lang="he-IL" dirty="0"/>
              <a:t> </a:t>
            </a:r>
            <a:r>
              <a:rPr lang="he-IL" dirty="0" err="1"/>
              <a:t>and</a:t>
            </a:r>
            <a:r>
              <a:rPr lang="he-IL" dirty="0"/>
              <a:t> </a:t>
            </a:r>
            <a:r>
              <a:rPr lang="he-IL" dirty="0" err="1"/>
              <a:t>drop</a:t>
            </a:r>
            <a:r>
              <a:rPr lang="he-IL" dirty="0"/>
              <a:t> שתוארה על ידי </a:t>
            </a:r>
            <a:r>
              <a:rPr lang="he-IL" dirty="0" err="1"/>
              <a:t>וואגון</a:t>
            </a:r>
            <a:r>
              <a:rPr lang="he-IL" dirty="0"/>
              <a:t>- מסירים את המקטע </a:t>
            </a:r>
            <a:r>
              <a:rPr lang="he-IL" dirty="0" err="1"/>
              <a:t>הנקרוטי</a:t>
            </a:r>
            <a:r>
              <a:rPr lang="he-IL" dirty="0"/>
              <a:t> </a:t>
            </a:r>
            <a:r>
              <a:rPr lang="he-IL" dirty="0" err="1"/>
              <a:t>ווגרים</a:t>
            </a:r>
            <a:r>
              <a:rPr lang="he-IL" dirty="0"/>
              <a:t> את הקצוות של מה שנשאר עם קליפים. עושים ניתוח חוזר לאחר 48-72 שעות עם </a:t>
            </a:r>
            <a:r>
              <a:rPr lang="he-IL" dirty="0" err="1"/>
              <a:t>אנסטמוזות</a:t>
            </a:r>
            <a:r>
              <a:rPr lang="he-IL" dirty="0"/>
              <a:t> ללא </a:t>
            </a:r>
            <a:r>
              <a:rPr lang="he-IL" dirty="0" err="1"/>
              <a:t>סטומות</a:t>
            </a:r>
            <a:r>
              <a:rPr lang="he-IL" dirty="0"/>
              <a:t>. </a:t>
            </a:r>
          </a:p>
          <a:p>
            <a:pPr lvl="2" algn="r" rtl="1">
              <a:spcBef>
                <a:spcPts val="900"/>
              </a:spcBef>
            </a:pPr>
            <a:r>
              <a:rPr lang="he-IL" dirty="0"/>
              <a:t>מחלה טוטאלית- </a:t>
            </a:r>
            <a:r>
              <a:rPr lang="he-IL" dirty="0" err="1"/>
              <a:t>nec</a:t>
            </a:r>
            <a:r>
              <a:rPr lang="he-IL" dirty="0"/>
              <a:t> </a:t>
            </a:r>
            <a:r>
              <a:rPr lang="he-IL" dirty="0" err="1"/>
              <a:t>totalis</a:t>
            </a:r>
            <a:r>
              <a:rPr lang="he-IL" dirty="0"/>
              <a:t>- מתרחש אצל חמישית מהחולים, ניתן לכרות את כל המעי הרלוונטי ולהוציא </a:t>
            </a:r>
            <a:r>
              <a:rPr lang="he-IL" dirty="0" err="1"/>
              <a:t>סטומה</a:t>
            </a:r>
            <a:r>
              <a:rPr lang="he-IL" dirty="0"/>
              <a:t> </a:t>
            </a:r>
            <a:r>
              <a:rPr lang="he-IL" dirty="0" err="1"/>
              <a:t>פרוקסימלית</a:t>
            </a:r>
            <a:r>
              <a:rPr lang="he-IL" dirty="0"/>
              <a:t> עם </a:t>
            </a:r>
            <a:r>
              <a:rPr lang="he-IL" dirty="0" err="1"/>
              <a:t>גסטרוסטומיה</a:t>
            </a:r>
            <a:r>
              <a:rPr lang="he-IL" dirty="0"/>
              <a:t>, יש אופציות נוספות עם ניתוח חוזר לאחר תקופה ממושכת. </a:t>
            </a:r>
          </a:p>
        </p:txBody>
      </p:sp>
    </p:spTree>
    <p:extLst>
      <p:ext uri="{BB962C8B-B14F-4D97-AF65-F5344CB8AC3E}">
        <p14:creationId xmlns:p14="http://schemas.microsoft.com/office/powerpoint/2010/main" val="41770447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759F-EF41-7E44-B4EB-E6643F619C6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F93BB79-0C76-A848-9605-59D5A5854CBB}"/>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ההריון</a:t>
            </a:r>
            <a:r>
              <a:rPr lang="he-IL" dirty="0"/>
              <a:t> מתקדם כמתוכנן, והתינוק גדל היטב. בסונר אחרון טרם הלידה בשבוע 32, המסה נמדדת 3.35 </a:t>
            </a:r>
            <a:r>
              <a:rPr lang="he-IL" dirty="0" err="1"/>
              <a:t>סמ</a:t>
            </a:r>
            <a:r>
              <a:rPr lang="he-IL" dirty="0"/>
              <a:t> בקוטר הרחב ביותר שלה. כיס המרה נצפה היטב.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ההמלצה </a:t>
            </a:r>
            <a:r>
              <a:rPr lang="he-IL" dirty="0" err="1"/>
              <a:t>לפולואפ</a:t>
            </a:r>
            <a:r>
              <a:rPr lang="he-IL" dirty="0"/>
              <a:t> לאחר הלידה? </a:t>
            </a:r>
          </a:p>
          <a:p>
            <a:pPr lvl="1" algn="r" rtl="1">
              <a:spcBef>
                <a:spcPts val="900"/>
              </a:spcBef>
            </a:pPr>
            <a:r>
              <a:rPr lang="he-IL" dirty="0"/>
              <a:t>תלוי בסימפטומים. אם התינוק אסימפטומטי, אוכל היטב, ללא </a:t>
            </a:r>
            <a:r>
              <a:rPr lang="he-IL" dirty="0" err="1"/>
              <a:t>היפרבילירובינמיה</a:t>
            </a:r>
            <a:r>
              <a:rPr lang="he-IL" dirty="0"/>
              <a:t> משמעותית, ללא סמני חסימה כלשהם- ניתן לשחרר הביתה עם הערכה של סונר ביקורת בגיל שבוע-שבועיים. </a:t>
            </a:r>
            <a:endParaRPr lang="en-IL" dirty="0"/>
          </a:p>
        </p:txBody>
      </p:sp>
    </p:spTree>
    <p:extLst>
      <p:ext uri="{BB962C8B-B14F-4D97-AF65-F5344CB8AC3E}">
        <p14:creationId xmlns:p14="http://schemas.microsoft.com/office/powerpoint/2010/main" val="13446766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363B-8578-4341-9017-2EDFF08AD3A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AD1A2AD-E01F-3846-B89B-FBB495208E9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 נולד בלידה ווגינלית בשבוע 39. בדיקת הבטן לאחר הלידה תקינה, אין צהבת, המטופל משוחרר הביתה ומגיע לביקורת בגיל 8 ימים, יש צהבת עדינה מאוד, בבדיקות מעבדה יש בילירובין ישיר 9.9, בילירובין כללי 53, אנזימי כבד </a:t>
            </a:r>
            <a:r>
              <a:rPr lang="he-IL" dirty="0" err="1"/>
              <a:t>כולסטטיים</a:t>
            </a:r>
            <a:r>
              <a:rPr lang="he-IL" dirty="0"/>
              <a:t> מעט מוגברים, אנזימי כבד </a:t>
            </a:r>
            <a:r>
              <a:rPr lang="he-IL" dirty="0" err="1"/>
              <a:t>הפטוצלולריים</a:t>
            </a:r>
            <a:r>
              <a:rPr lang="he-IL" dirty="0"/>
              <a:t> תקינים. נמדדת מסה </a:t>
            </a:r>
            <a:r>
              <a:rPr lang="he-IL" dirty="0" err="1"/>
              <a:t>ציסטית</a:t>
            </a:r>
            <a:r>
              <a:rPr lang="he-IL" dirty="0"/>
              <a:t> בקוטר 5*4*6 </a:t>
            </a:r>
            <a:r>
              <a:rPr lang="he-IL" dirty="0" err="1"/>
              <a:t>סמ</a:t>
            </a:r>
            <a:r>
              <a:rPr lang="he-IL" dirty="0"/>
              <a:t> </a:t>
            </a:r>
            <a:r>
              <a:rPr lang="he-IL" dirty="0" err="1"/>
              <a:t>אנטריורית</a:t>
            </a:r>
            <a:r>
              <a:rPr lang="he-IL" dirty="0"/>
              <a:t> לפורטה, מופרדת מכיס המרה. נצפית גם הרחבה של דרכי מרה ימנית ושמאלית. הרדיולוג חושב שזוהי </a:t>
            </a:r>
            <a:r>
              <a:rPr lang="he-IL" dirty="0" err="1"/>
              <a:t>כולדוכל</a:t>
            </a:r>
            <a:r>
              <a:rPr lang="he-IL" dirty="0"/>
              <a:t> </a:t>
            </a:r>
            <a:r>
              <a:rPr lang="he-IL" dirty="0" err="1"/>
              <a:t>ציסט</a:t>
            </a:r>
            <a:r>
              <a:rPr lang="he-IL" dirty="0"/>
              <a:t> מסוג 4. האם זה נכון? </a:t>
            </a:r>
            <a:endParaRPr lang="en-IL" dirty="0"/>
          </a:p>
        </p:txBody>
      </p:sp>
    </p:spTree>
    <p:extLst>
      <p:ext uri="{BB962C8B-B14F-4D97-AF65-F5344CB8AC3E}">
        <p14:creationId xmlns:p14="http://schemas.microsoft.com/office/powerpoint/2010/main" val="5741014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363B-8578-4341-9017-2EDFF08AD3A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AD1A2AD-E01F-3846-B89B-FBB495208E93}"/>
              </a:ext>
            </a:extLst>
          </p:cNvPr>
          <p:cNvSpPr>
            <a:spLocks noGrp="1"/>
          </p:cNvSpPr>
          <p:nvPr>
            <p:ph idx="1"/>
          </p:nvPr>
        </p:nvSpPr>
        <p:spPr/>
        <p:txBody>
          <a:bodyPr>
            <a:normAutofit fontScale="925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 נולד בלידה ווגינלית בשבוע 39. בדיקת הבטן לאחר הלידה תקינה, אין צהבת, המטופל משוחרר הביתה ומגיע לביקורת בגיל 8 ימים, יש צהבת עדינה מאוד, בבדיקות מעבדה יש בילירובין ישיר 9.9, בילירובין כללי 53, אנזימי כבד </a:t>
            </a:r>
            <a:r>
              <a:rPr lang="he-IL" dirty="0" err="1"/>
              <a:t>כולסטטיים</a:t>
            </a:r>
            <a:r>
              <a:rPr lang="he-IL" dirty="0"/>
              <a:t> מעט מוגברים, אנזימי כבד </a:t>
            </a:r>
            <a:r>
              <a:rPr lang="he-IL" dirty="0" err="1"/>
              <a:t>הפטוצלולריים</a:t>
            </a:r>
            <a:r>
              <a:rPr lang="he-IL" dirty="0"/>
              <a:t> תקינים. נמדדת מסה </a:t>
            </a:r>
            <a:r>
              <a:rPr lang="he-IL" dirty="0" err="1"/>
              <a:t>ציסטית</a:t>
            </a:r>
            <a:r>
              <a:rPr lang="he-IL" dirty="0"/>
              <a:t> בקוטר 5*4*6 </a:t>
            </a:r>
            <a:r>
              <a:rPr lang="he-IL" dirty="0" err="1"/>
              <a:t>סמ</a:t>
            </a:r>
            <a:r>
              <a:rPr lang="he-IL" dirty="0"/>
              <a:t> </a:t>
            </a:r>
            <a:r>
              <a:rPr lang="he-IL" dirty="0" err="1"/>
              <a:t>אנטריורית</a:t>
            </a:r>
            <a:r>
              <a:rPr lang="he-IL" dirty="0"/>
              <a:t> לפורטה, מופרדת מכיס המרה. נצפית גם הרחבה של דרכי מרה ימנית ושמאלית. הרדיולוג חושב שזוהי </a:t>
            </a:r>
            <a:r>
              <a:rPr lang="he-IL" dirty="0" err="1"/>
              <a:t>כולדוכל</a:t>
            </a:r>
            <a:r>
              <a:rPr lang="he-IL" dirty="0"/>
              <a:t> </a:t>
            </a:r>
            <a:r>
              <a:rPr lang="he-IL" dirty="0" err="1"/>
              <a:t>ציסט</a:t>
            </a:r>
            <a:r>
              <a:rPr lang="he-IL" dirty="0"/>
              <a:t> מסוג 4. האם זה נכון? </a:t>
            </a:r>
          </a:p>
          <a:p>
            <a:pPr lvl="1" algn="r" rtl="1">
              <a:spcBef>
                <a:spcPts val="900"/>
              </a:spcBef>
            </a:pPr>
            <a:r>
              <a:rPr lang="he-IL" dirty="0" err="1"/>
              <a:t>הדמייה</a:t>
            </a:r>
            <a:r>
              <a:rPr lang="he-IL" dirty="0"/>
              <a:t> המציגה הרחבת דרכי מרה שמאלית וימנית לא אומרת באופן מוחלט כי מדובר בציסטה מסוג 4. מרבית הציסטות הינן ציסטות </a:t>
            </a:r>
            <a:r>
              <a:rPr lang="he-IL" dirty="0" err="1"/>
              <a:t>כולדוכליות</a:t>
            </a:r>
            <a:r>
              <a:rPr lang="he-IL" dirty="0"/>
              <a:t> מסוג 1, והן מגיעות עם הרחבה כאמור עקב החסימה שיש שנעלמת לאחר הניתוח- זה חשוב, מאחר וזה מתווה גם את הגישה הטיפולית. (סוג 4 זה מספר ציסטות </a:t>
            </a:r>
            <a:r>
              <a:rPr lang="he-IL" dirty="0" err="1"/>
              <a:t>אינטרא-הפטיות</a:t>
            </a:r>
            <a:r>
              <a:rPr lang="he-IL" dirty="0"/>
              <a:t>). </a:t>
            </a:r>
            <a:endParaRPr lang="en-IL" dirty="0"/>
          </a:p>
        </p:txBody>
      </p:sp>
    </p:spTree>
    <p:extLst>
      <p:ext uri="{BB962C8B-B14F-4D97-AF65-F5344CB8AC3E}">
        <p14:creationId xmlns:p14="http://schemas.microsoft.com/office/powerpoint/2010/main" val="17078133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D9C9-90F3-1D47-A676-9B7B4615C52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4A3003C5-C823-9C43-B736-A202C1CEECD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צורך בהדמיה נוספת כלשהיא? </a:t>
            </a:r>
          </a:p>
          <a:p>
            <a:pPr lvl="1" algn="r" rtl="1">
              <a:spcBef>
                <a:spcPts val="900"/>
              </a:spcBef>
            </a:pPr>
            <a:endParaRPr lang="en-IL" dirty="0"/>
          </a:p>
        </p:txBody>
      </p:sp>
    </p:spTree>
    <p:extLst>
      <p:ext uri="{BB962C8B-B14F-4D97-AF65-F5344CB8AC3E}">
        <p14:creationId xmlns:p14="http://schemas.microsoft.com/office/powerpoint/2010/main" val="12917880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D9C9-90F3-1D47-A676-9B7B4615C52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4A3003C5-C823-9C43-B736-A202C1CEECD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צורך בהדמיה נוספת כלשהיא? </a:t>
            </a:r>
          </a:p>
          <a:p>
            <a:pPr lvl="1" algn="r" rtl="1">
              <a:spcBef>
                <a:spcPts val="900"/>
              </a:spcBef>
            </a:pPr>
            <a:r>
              <a:rPr lang="he-IL" dirty="0"/>
              <a:t>יש מספר אופציות נוספות להדמיה מתקדמת- </a:t>
            </a:r>
            <a:r>
              <a:rPr lang="he-IL" dirty="0" err="1"/>
              <a:t>ct</a:t>
            </a:r>
            <a:r>
              <a:rPr lang="he-IL" dirty="0"/>
              <a:t>, </a:t>
            </a:r>
            <a:r>
              <a:rPr lang="he-IL" dirty="0" err="1"/>
              <a:t>mri</a:t>
            </a:r>
            <a:r>
              <a:rPr lang="he-IL" dirty="0"/>
              <a:t>, </a:t>
            </a:r>
            <a:r>
              <a:rPr lang="he-IL" dirty="0" err="1"/>
              <a:t>hida</a:t>
            </a:r>
            <a:r>
              <a:rPr lang="he-IL" dirty="0"/>
              <a:t>  וכדומה. מבין כולן הדמיית הבחירה הינה </a:t>
            </a:r>
            <a:r>
              <a:rPr lang="he-IL" dirty="0" err="1"/>
              <a:t>mrcp</a:t>
            </a:r>
            <a:r>
              <a:rPr lang="he-IL" dirty="0"/>
              <a:t> שמספק מידע מדויק על העץ המרתי. בכל מקרה, הדגמה טובה בסונר לא מחייבת ביצוע הדמיה מתקדמת, במיוחד במקרה של תינוק שזקוק </a:t>
            </a:r>
            <a:r>
              <a:rPr lang="he-IL" dirty="0" err="1"/>
              <a:t>לסדציה</a:t>
            </a:r>
            <a:r>
              <a:rPr lang="he-IL" dirty="0"/>
              <a:t> עמוקה לצורך ביצוע הפעולה. במקרה המתואר לא מבוצעת הדמיה נוספת. </a:t>
            </a:r>
          </a:p>
          <a:p>
            <a:pPr lvl="1" algn="r" rtl="1">
              <a:spcBef>
                <a:spcPts val="900"/>
              </a:spcBef>
            </a:pPr>
            <a:endParaRPr lang="en-IL" dirty="0"/>
          </a:p>
        </p:txBody>
      </p:sp>
    </p:spTree>
    <p:extLst>
      <p:ext uri="{BB962C8B-B14F-4D97-AF65-F5344CB8AC3E}">
        <p14:creationId xmlns:p14="http://schemas.microsoft.com/office/powerpoint/2010/main" val="26090396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5278-EEBB-0F46-9070-7B364464CCA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32D602B-AFEF-2E4E-A8CC-972B443A431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באיזה גיל נמליץ על ניתוח? </a:t>
            </a:r>
            <a:endParaRPr lang="en-IL" dirty="0"/>
          </a:p>
        </p:txBody>
      </p:sp>
    </p:spTree>
    <p:extLst>
      <p:ext uri="{BB962C8B-B14F-4D97-AF65-F5344CB8AC3E}">
        <p14:creationId xmlns:p14="http://schemas.microsoft.com/office/powerpoint/2010/main" val="29674215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5278-EEBB-0F46-9070-7B364464CCA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32D602B-AFEF-2E4E-A8CC-972B443A431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באיזה גיל נמליץ על ניתוח?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אינו סימפטומטי אם כי יש לו צהבת חסימתית קלה בבדיקות מעבדה. עקרונית ניתן לחכות עם המטופל לגיל חודש (ציסטות </a:t>
            </a:r>
            <a:r>
              <a:rPr lang="he-IL" dirty="0" err="1"/>
              <a:t>כולדוכליות</a:t>
            </a:r>
            <a:r>
              <a:rPr lang="he-IL" dirty="0"/>
              <a:t> יכולות להביא לפיברוזיס כבדי עקב התהליך החסימתי, לכן מומלץ לא לחכות יותר מדי). </a:t>
            </a:r>
            <a:endParaRPr lang="en-IL" dirty="0"/>
          </a:p>
        </p:txBody>
      </p:sp>
    </p:spTree>
    <p:extLst>
      <p:ext uri="{BB962C8B-B14F-4D97-AF65-F5344CB8AC3E}">
        <p14:creationId xmlns:p14="http://schemas.microsoft.com/office/powerpoint/2010/main" val="4713526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B106-F205-2642-B9D3-0A518634786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BA2BFCA-6C71-D849-B186-D343235221C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בניתוח, מזוהה ציסטה </a:t>
            </a:r>
            <a:r>
              <a:rPr lang="he-IL" dirty="0" err="1"/>
              <a:t>כולדוכלית</a:t>
            </a:r>
            <a:r>
              <a:rPr lang="he-IL" dirty="0"/>
              <a:t> מסוג 1. מתבצע </a:t>
            </a:r>
            <a:r>
              <a:rPr lang="he-IL" dirty="0" err="1"/>
              <a:t>כולנגיוגראם</a:t>
            </a:r>
            <a:r>
              <a:rPr lang="he-IL" dirty="0"/>
              <a:t> דרך כיס המרה וזה ממלא את הציסטה אבל לא ניתן לראות את </a:t>
            </a:r>
            <a:r>
              <a:rPr lang="he-IL" dirty="0" err="1"/>
              <a:t>הדואדנום</a:t>
            </a:r>
            <a:r>
              <a:rPr lang="he-IL" dirty="0"/>
              <a:t> </a:t>
            </a:r>
            <a:r>
              <a:rPr lang="he-IL" dirty="0" err="1"/>
              <a:t>דיסטלית</a:t>
            </a:r>
            <a:r>
              <a:rPr lang="he-IL" dirty="0"/>
              <a:t> עליה. כיצד נפרש את </a:t>
            </a:r>
            <a:r>
              <a:rPr lang="he-IL" dirty="0" err="1"/>
              <a:t>הכולנגיוגראם</a:t>
            </a:r>
            <a:r>
              <a:rPr lang="he-IL" dirty="0"/>
              <a:t> ומה נעשה? איזה קונסטרוקציה </a:t>
            </a:r>
            <a:r>
              <a:rPr lang="he-IL" dirty="0" err="1"/>
              <a:t>ביליארית</a:t>
            </a:r>
            <a:r>
              <a:rPr lang="he-IL" dirty="0"/>
              <a:t> נבצע.</a:t>
            </a:r>
            <a:endParaRPr lang="en-IL" dirty="0"/>
          </a:p>
        </p:txBody>
      </p:sp>
    </p:spTree>
    <p:extLst>
      <p:ext uri="{BB962C8B-B14F-4D97-AF65-F5344CB8AC3E}">
        <p14:creationId xmlns:p14="http://schemas.microsoft.com/office/powerpoint/2010/main" val="34902905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B106-F205-2642-B9D3-0A518634786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BA2BFCA-6C71-D849-B186-D343235221C5}"/>
              </a:ext>
            </a:extLst>
          </p:cNvPr>
          <p:cNvSpPr>
            <a:spLocks noGrp="1"/>
          </p:cNvSpPr>
          <p:nvPr>
            <p:ph idx="1"/>
          </p:nvPr>
        </p:nvSpPr>
        <p:spPr/>
        <p:txBody>
          <a:bodyPr>
            <a:normAutofit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בניתוח, מזוהה ציסטה </a:t>
            </a:r>
            <a:r>
              <a:rPr lang="he-IL" dirty="0" err="1"/>
              <a:t>כולדוכלית</a:t>
            </a:r>
            <a:r>
              <a:rPr lang="he-IL" dirty="0"/>
              <a:t> מסוג 1. מתבצע </a:t>
            </a:r>
            <a:r>
              <a:rPr lang="he-IL" dirty="0" err="1"/>
              <a:t>כולנגיוגראם</a:t>
            </a:r>
            <a:r>
              <a:rPr lang="he-IL" dirty="0"/>
              <a:t> דרך כיס המרה וזה ממלא את הציסטה אבל לא ניתן לראות את </a:t>
            </a:r>
            <a:r>
              <a:rPr lang="he-IL" dirty="0" err="1"/>
              <a:t>הדואדנום</a:t>
            </a:r>
            <a:r>
              <a:rPr lang="he-IL" dirty="0"/>
              <a:t> </a:t>
            </a:r>
            <a:r>
              <a:rPr lang="he-IL" dirty="0" err="1"/>
              <a:t>דיסטלית</a:t>
            </a:r>
            <a:r>
              <a:rPr lang="he-IL" dirty="0"/>
              <a:t> עליה. כיצד נפרש את </a:t>
            </a:r>
            <a:r>
              <a:rPr lang="he-IL" dirty="0" err="1"/>
              <a:t>הכולנגיוגראם</a:t>
            </a:r>
            <a:r>
              <a:rPr lang="he-IL" dirty="0"/>
              <a:t> ומה נעשה? איזה קונסטרוקציה </a:t>
            </a:r>
            <a:r>
              <a:rPr lang="he-IL" dirty="0" err="1"/>
              <a:t>ביליארית</a:t>
            </a:r>
            <a:r>
              <a:rPr lang="he-IL" dirty="0"/>
              <a:t> נבצע.</a:t>
            </a:r>
          </a:p>
          <a:p>
            <a:pPr lvl="1" algn="r" rtl="1">
              <a:spcBef>
                <a:spcPts val="900"/>
              </a:spcBef>
            </a:pPr>
            <a:r>
              <a:rPr lang="he-IL" dirty="0"/>
              <a:t>פעמים רבות כשמדובר בציסטה גדולה לא ניתן להדגים </a:t>
            </a:r>
            <a:r>
              <a:rPr lang="he-IL" dirty="0" err="1"/>
              <a:t>דיסטלית</a:t>
            </a:r>
            <a:r>
              <a:rPr lang="he-IL" dirty="0"/>
              <a:t> אליה את </a:t>
            </a:r>
            <a:r>
              <a:rPr lang="he-IL" dirty="0" err="1"/>
              <a:t>הדואדנום</a:t>
            </a:r>
            <a:r>
              <a:rPr lang="he-IL" dirty="0"/>
              <a:t>- יש </a:t>
            </a:r>
            <a:r>
              <a:rPr lang="he-IL" dirty="0" err="1"/>
              <a:t>דבריס</a:t>
            </a:r>
            <a:r>
              <a:rPr lang="he-IL" dirty="0"/>
              <a:t> שסותם את המעבר וזה ממצא שאמנם קשה להסביר אותו אנטומית ופיזיולוגית אולם הוא קיים. </a:t>
            </a:r>
          </a:p>
          <a:p>
            <a:pPr lvl="1" algn="r" rtl="1">
              <a:spcBef>
                <a:spcPts val="900"/>
              </a:spcBef>
            </a:pPr>
            <a:r>
              <a:rPr lang="he-IL" dirty="0"/>
              <a:t>במקרה כאמור ניתן לבצע </a:t>
            </a:r>
            <a:r>
              <a:rPr lang="he-IL" dirty="0" err="1"/>
              <a:t>הפטיקו-דואדנוסטומי</a:t>
            </a:r>
            <a:r>
              <a:rPr lang="he-IL" dirty="0"/>
              <a:t> או </a:t>
            </a:r>
            <a:r>
              <a:rPr lang="he-IL" dirty="0" err="1"/>
              <a:t>הפטיקו-ג׳ג׳ונוסטומי</a:t>
            </a:r>
            <a:r>
              <a:rPr lang="he-IL" dirty="0"/>
              <a:t>, תלוי </a:t>
            </a:r>
            <a:r>
              <a:rPr lang="he-IL" dirty="0" err="1"/>
              <a:t>בנסיון</a:t>
            </a:r>
            <a:r>
              <a:rPr lang="he-IL" dirty="0"/>
              <a:t> של המנתח. </a:t>
            </a:r>
            <a:r>
              <a:rPr lang="he-IL" dirty="0" err="1"/>
              <a:t>הפטיקוגגונוסטומי</a:t>
            </a:r>
            <a:r>
              <a:rPr lang="he-IL" dirty="0"/>
              <a:t> נפוץ יותר- זה מונע </a:t>
            </a:r>
            <a:r>
              <a:rPr lang="he-IL" dirty="0" err="1"/>
              <a:t>רפלוקס</a:t>
            </a:r>
            <a:r>
              <a:rPr lang="he-IL" dirty="0"/>
              <a:t> של מרה ותוכן </a:t>
            </a:r>
            <a:r>
              <a:rPr lang="he-IL" dirty="0" err="1"/>
              <a:t>אנטרי</a:t>
            </a:r>
            <a:r>
              <a:rPr lang="he-IL" dirty="0"/>
              <a:t> לעץ המרתי. </a:t>
            </a:r>
            <a:r>
              <a:rPr lang="he-IL" dirty="0" err="1"/>
              <a:t>הפטיקו-דואדנוסטומי</a:t>
            </a:r>
            <a:r>
              <a:rPr lang="he-IL" dirty="0"/>
              <a:t> מונע את הצורך בהשקה נוספת, מאפשר גישה טובה במקרה של </a:t>
            </a:r>
            <a:r>
              <a:rPr lang="he-IL" dirty="0" err="1"/>
              <a:t>סטריקטורה</a:t>
            </a:r>
            <a:r>
              <a:rPr lang="he-IL" dirty="0"/>
              <a:t> בהמשך, ויחסית יותר מהיר לנתח. שתי האופציות הן סבירות. </a:t>
            </a:r>
          </a:p>
          <a:p>
            <a:pPr lvl="1" algn="r" rtl="1">
              <a:spcBef>
                <a:spcPts val="900"/>
              </a:spcBef>
            </a:pPr>
            <a:endParaRPr lang="en-IL" dirty="0"/>
          </a:p>
        </p:txBody>
      </p:sp>
    </p:spTree>
    <p:extLst>
      <p:ext uri="{BB962C8B-B14F-4D97-AF65-F5344CB8AC3E}">
        <p14:creationId xmlns:p14="http://schemas.microsoft.com/office/powerpoint/2010/main" val="7541489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892E-8ADE-D043-870A-1AE76C2FA7E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53AEFA7-309F-BC41-A700-6F779D82578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ההמלצות </a:t>
            </a:r>
            <a:r>
              <a:rPr lang="he-IL" dirty="0" err="1"/>
              <a:t>לפולואפ</a:t>
            </a:r>
            <a:r>
              <a:rPr lang="he-IL" dirty="0"/>
              <a:t> ומהם הסיבוכים לטווח ארוך? </a:t>
            </a:r>
            <a:endParaRPr lang="en-IL" dirty="0"/>
          </a:p>
        </p:txBody>
      </p:sp>
    </p:spTree>
    <p:extLst>
      <p:ext uri="{BB962C8B-B14F-4D97-AF65-F5344CB8AC3E}">
        <p14:creationId xmlns:p14="http://schemas.microsoft.com/office/powerpoint/2010/main" val="183786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A644-26A5-D342-B489-1781AB166691}"/>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מהלך בתר ניתוחי</a:t>
            </a:r>
            <a:endParaRPr lang="en-IL" dirty="0"/>
          </a:p>
        </p:txBody>
      </p:sp>
      <p:sp>
        <p:nvSpPr>
          <p:cNvPr id="3" name="Content Placeholder 2">
            <a:extLst>
              <a:ext uri="{FF2B5EF4-FFF2-40B4-BE49-F238E27FC236}">
                <a16:creationId xmlns:a16="http://schemas.microsoft.com/office/drawing/2014/main" id="{8E25DBEC-1956-2D4B-A7E9-74D791E1554F}"/>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לאחר הניתוח (כריתת המעי </a:t>
            </a:r>
            <a:r>
              <a:rPr lang="he-IL" dirty="0" err="1"/>
              <a:t>הנמקי</a:t>
            </a:r>
            <a:r>
              <a:rPr lang="he-IL" dirty="0"/>
              <a:t>, הוצאת </a:t>
            </a:r>
            <a:r>
              <a:rPr lang="he-IL" dirty="0" err="1"/>
              <a:t>סטומה</a:t>
            </a:r>
            <a:r>
              <a:rPr lang="he-IL" dirty="0"/>
              <a:t> </a:t>
            </a:r>
            <a:r>
              <a:rPr lang="he-IL" dirty="0" err="1"/>
              <a:t>פרוקסימלית</a:t>
            </a:r>
            <a:r>
              <a:rPr lang="he-IL" dirty="0"/>
              <a:t> ומוקוס </a:t>
            </a:r>
            <a:r>
              <a:rPr lang="he-IL" dirty="0" err="1"/>
              <a:t>פיסטולה</a:t>
            </a:r>
            <a:r>
              <a:rPr lang="he-IL" dirty="0"/>
              <a:t> </a:t>
            </a:r>
            <a:r>
              <a:rPr lang="he-IL" dirty="0" err="1"/>
              <a:t>קולונית</a:t>
            </a:r>
            <a:r>
              <a:rPr lang="he-IL" dirty="0"/>
              <a:t> </a:t>
            </a:r>
            <a:r>
              <a:rPr lang="he-IL" dirty="0" err="1"/>
              <a:t>דיסטלית</a:t>
            </a:r>
            <a:r>
              <a:rPr lang="he-IL" dirty="0"/>
              <a:t>) התינוקת התאוששה בהדרגה. </a:t>
            </a:r>
          </a:p>
          <a:p>
            <a:pPr lvl="1" algn="r" rtl="1">
              <a:spcBef>
                <a:spcPts val="900"/>
              </a:spcBef>
            </a:pPr>
            <a:r>
              <a:rPr lang="he-IL" dirty="0"/>
              <a:t>מהם הסיבוכים לאחר ניתוח </a:t>
            </a:r>
            <a:r>
              <a:rPr lang="he-IL" dirty="0" err="1"/>
              <a:t>nec</a:t>
            </a:r>
            <a:r>
              <a:rPr lang="he-IL" dirty="0"/>
              <a:t>?</a:t>
            </a:r>
          </a:p>
          <a:p>
            <a:pPr lvl="1" algn="r" rtl="1">
              <a:spcBef>
                <a:spcPts val="900"/>
              </a:spcBef>
            </a:pPr>
            <a:r>
              <a:rPr lang="he-IL" dirty="0"/>
              <a:t>מתי נחליט לסגור את </a:t>
            </a:r>
            <a:r>
              <a:rPr lang="he-IL" dirty="0" err="1"/>
              <a:t>הסטומה</a:t>
            </a:r>
            <a:r>
              <a:rPr lang="he-IL" dirty="0"/>
              <a:t>?</a:t>
            </a:r>
          </a:p>
          <a:p>
            <a:pPr lvl="1" algn="r" rtl="1">
              <a:spcBef>
                <a:spcPts val="900"/>
              </a:spcBef>
            </a:pPr>
            <a:endParaRPr lang="he-IL" dirty="0"/>
          </a:p>
          <a:p>
            <a:pPr lvl="1" algn="r" rtl="1">
              <a:spcBef>
                <a:spcPts val="900"/>
              </a:spcBef>
            </a:pPr>
            <a:endParaRPr lang="en-IL" dirty="0"/>
          </a:p>
        </p:txBody>
      </p:sp>
    </p:spTree>
    <p:extLst>
      <p:ext uri="{BB962C8B-B14F-4D97-AF65-F5344CB8AC3E}">
        <p14:creationId xmlns:p14="http://schemas.microsoft.com/office/powerpoint/2010/main" val="14061105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892E-8ADE-D043-870A-1AE76C2FA7E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53AEFA7-309F-BC41-A700-6F779D82578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ההמלצות </a:t>
            </a:r>
            <a:r>
              <a:rPr lang="he-IL" dirty="0" err="1"/>
              <a:t>לפולואפ</a:t>
            </a:r>
            <a:r>
              <a:rPr lang="he-IL" dirty="0"/>
              <a:t> ומהם הסיבוכים לטווח ארוך? </a:t>
            </a:r>
          </a:p>
          <a:p>
            <a:pPr lvl="1" algn="r" rtl="1">
              <a:spcBef>
                <a:spcPts val="900"/>
              </a:spcBef>
            </a:pPr>
            <a:r>
              <a:rPr lang="he-IL" dirty="0"/>
              <a:t>המלצות </a:t>
            </a:r>
            <a:r>
              <a:rPr lang="he-IL" dirty="0" err="1"/>
              <a:t>פולואפ</a:t>
            </a:r>
            <a:r>
              <a:rPr lang="he-IL" dirty="0"/>
              <a:t> כוללות המשך מעקב מרפאה כירורגית והמשך מעקב רופא ילדים, אין איזשהו </a:t>
            </a:r>
            <a:r>
              <a:rPr lang="he-IL" dirty="0" err="1"/>
              <a:t>גיידליינס</a:t>
            </a:r>
            <a:r>
              <a:rPr lang="he-IL" dirty="0"/>
              <a:t> מסודרים בנושא. מבחינת סיבוכים להמשך- </a:t>
            </a:r>
          </a:p>
          <a:p>
            <a:pPr lvl="2" algn="r" rtl="1">
              <a:spcBef>
                <a:spcPts val="900"/>
              </a:spcBef>
            </a:pPr>
            <a:r>
              <a:rPr lang="he-IL" dirty="0"/>
              <a:t>סיבוכים לטווח קצר כוללים דלף מההשקה, שהם יחסית נדירים. </a:t>
            </a:r>
          </a:p>
          <a:p>
            <a:pPr lvl="2" algn="r" rtl="1">
              <a:spcBef>
                <a:spcPts val="900"/>
              </a:spcBef>
            </a:pPr>
            <a:r>
              <a:rPr lang="he-IL" dirty="0"/>
              <a:t>סיבוכים לטווח ארוך כוללים היצרות של ההשקה, אבל יש פחות </a:t>
            </a:r>
            <a:r>
              <a:rPr lang="he-IL" dirty="0" err="1"/>
              <a:t>כולנגיטיס</a:t>
            </a:r>
            <a:r>
              <a:rPr lang="he-IL" dirty="0"/>
              <a:t> לעומת מטופלים שעברו </a:t>
            </a:r>
            <a:r>
              <a:rPr lang="he-IL" dirty="0" err="1"/>
              <a:t>קאסאי</a:t>
            </a:r>
            <a:r>
              <a:rPr lang="he-IL" dirty="0"/>
              <a:t> . </a:t>
            </a:r>
            <a:endParaRPr lang="en-IL" dirty="0"/>
          </a:p>
        </p:txBody>
      </p:sp>
    </p:spTree>
    <p:extLst>
      <p:ext uri="{BB962C8B-B14F-4D97-AF65-F5344CB8AC3E}">
        <p14:creationId xmlns:p14="http://schemas.microsoft.com/office/powerpoint/2010/main" val="24861598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321F9-D78E-5541-922F-E854BBBE5EF1}"/>
              </a:ext>
            </a:extLst>
          </p:cNvPr>
          <p:cNvSpPr>
            <a:spLocks noGrp="1"/>
          </p:cNvSpPr>
          <p:nvPr>
            <p:ph type="title"/>
          </p:nvPr>
        </p:nvSpPr>
        <p:spPr>
          <a:xfrm>
            <a:off x="586478" y="1683756"/>
            <a:ext cx="3115265" cy="2396359"/>
          </a:xfrm>
        </p:spPr>
        <p:txBody>
          <a:bodyPr anchor="b">
            <a:normAutofit/>
          </a:bodyPr>
          <a:lstStyle/>
          <a:p>
            <a:pPr algn="r" defTabSz="914400" rtl="1" eaLnBrk="1" latinLnBrk="0" hangingPunct="1">
              <a:spcBef>
                <a:spcPct val="0"/>
              </a:spcBef>
              <a:buNone/>
            </a:pPr>
            <a:r>
              <a:rPr lang="he-IL" sz="4000">
                <a:solidFill>
                  <a:srgbClr val="FFFFFF"/>
                </a:solidFill>
              </a:rPr>
              <a:t>כרטיסיה </a:t>
            </a:r>
            <a:r>
              <a:rPr lang="en-US" sz="4000">
                <a:solidFill>
                  <a:srgbClr val="FFFFFF"/>
                </a:solidFill>
              </a:rPr>
              <a:t>11</a:t>
            </a:r>
            <a:endParaRPr lang="en-IL" sz="4000">
              <a:solidFill>
                <a:srgbClr val="FFFFFF"/>
              </a:solidFill>
            </a:endParaRPr>
          </a:p>
        </p:txBody>
      </p:sp>
      <p:graphicFrame>
        <p:nvGraphicFramePr>
          <p:cNvPr id="5" name="Content Placeholder 2">
            <a:extLst>
              <a:ext uri="{FF2B5EF4-FFF2-40B4-BE49-F238E27FC236}">
                <a16:creationId xmlns:a16="http://schemas.microsoft.com/office/drawing/2014/main" id="{54629D1E-E96E-CDA9-7B89-8E6F535F3792}"/>
              </a:ext>
            </a:extLst>
          </p:cNvPr>
          <p:cNvGraphicFramePr>
            <a:graphicFrameLocks noGrp="1"/>
          </p:cNvGraphicFramePr>
          <p:nvPr>
            <p:ph idx="1"/>
            <p:extLst>
              <p:ext uri="{D42A27DB-BD31-4B8C-83A1-F6EECF244321}">
                <p14:modId xmlns:p14="http://schemas.microsoft.com/office/powerpoint/2010/main" val="292467693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4084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21F9-D78E-5541-922F-E854BBBE5EF1}"/>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11</a:t>
            </a:r>
            <a:endParaRPr lang="en-IL" dirty="0"/>
          </a:p>
        </p:txBody>
      </p:sp>
      <p:sp>
        <p:nvSpPr>
          <p:cNvPr id="3" name="Content Placeholder 2">
            <a:extLst>
              <a:ext uri="{FF2B5EF4-FFF2-40B4-BE49-F238E27FC236}">
                <a16:creationId xmlns:a16="http://schemas.microsoft.com/office/drawing/2014/main" id="{C66AD696-4039-0B4E-8BF9-989C12970DCB}"/>
              </a:ext>
            </a:extLst>
          </p:cNvPr>
          <p:cNvSpPr>
            <a:spLocks noGrp="1"/>
          </p:cNvSpPr>
          <p:nvPr>
            <p:ph idx="1"/>
          </p:nvPr>
        </p:nvSpPr>
        <p:spPr/>
        <p:txBody>
          <a:bodyPr>
            <a:normAutofit fontScale="85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לפגיה מועבר תינוק שנולד בשבוע 39 לאישה בת 28 ללא רקע רפואי מיוחד, סקירות היו תקינות. הוא מועבר לפגיה עקב תפיחות </a:t>
            </a:r>
            <a:r>
              <a:rPr lang="he-IL" dirty="0" err="1"/>
              <a:t>בטנית</a:t>
            </a:r>
            <a:r>
              <a:rPr lang="he-IL" dirty="0"/>
              <a:t> ואי העברת </a:t>
            </a:r>
            <a:r>
              <a:rPr lang="he-IL" dirty="0" err="1"/>
              <a:t>מקוניום</a:t>
            </a:r>
            <a:r>
              <a:rPr lang="he-IL" dirty="0"/>
              <a:t>. בשעות הראשונות שלו לחיים הוא קיבל כלכלת הנקה ללא בעיה, אבל בשעות האחרונות הבטן תפחה משמעותית והוא לא העביר יציאות, ולאחר מכן </a:t>
            </a:r>
            <a:r>
              <a:rPr lang="he-IL" dirty="0" err="1"/>
              <a:t>היתה</a:t>
            </a:r>
            <a:r>
              <a:rPr lang="he-IL" dirty="0"/>
              <a:t> הקאה </a:t>
            </a:r>
            <a:r>
              <a:rPr lang="he-IL" dirty="0" err="1"/>
              <a:t>מרתית</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בבדיקה- תינוק ששוקל 3.1 ק״ג, סמנים </a:t>
            </a:r>
            <a:r>
              <a:rPr lang="he-IL" dirty="0" err="1"/>
              <a:t>חיונים</a:t>
            </a:r>
            <a:r>
              <a:rPr lang="he-IL" dirty="0"/>
              <a:t> כולל </a:t>
            </a:r>
            <a:r>
              <a:rPr lang="he-IL" dirty="0" err="1"/>
              <a:t>סטורציה</a:t>
            </a:r>
            <a:r>
              <a:rPr lang="he-IL" dirty="0"/>
              <a:t> תקינים. הבטן תפוחה משמעותית אבל רכה ולא רגישה, אין </a:t>
            </a:r>
            <a:r>
              <a:rPr lang="he-IL" dirty="0" err="1"/>
              <a:t>דיסקולורציה</a:t>
            </a:r>
            <a:r>
              <a:rPr lang="he-IL" dirty="0"/>
              <a:t>. בזונדה יש כמות קטנה של מרה. בבדיקות מעבדה מלאות אין שום דבר מיוחד. צילום בטן מדגים הרחבה של לולאות מעי.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האבחנה המבדלת בהינתן הבדיקה, הצילום והסיפור?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לנו פה מקרה שמחשיד לחסימה של מערכת העיכול התחתונה – צילום הבטן מדגים מספר לולאות מעי. באבחנה המבדלת- חסימה פונקציונלית כגון </a:t>
            </a:r>
            <a:r>
              <a:rPr lang="he-IL" dirty="0" err="1"/>
              <a:t>הירשפרונג</a:t>
            </a:r>
            <a:r>
              <a:rPr lang="he-IL" dirty="0"/>
              <a:t>, </a:t>
            </a:r>
            <a:r>
              <a:rPr lang="he-IL" dirty="0" err="1"/>
              <a:t>מקוניום</a:t>
            </a:r>
            <a:r>
              <a:rPr lang="he-IL" dirty="0"/>
              <a:t> </a:t>
            </a:r>
            <a:r>
              <a:rPr lang="he-IL" dirty="0" err="1"/>
              <a:t>אילאוס</a:t>
            </a:r>
            <a:r>
              <a:rPr lang="he-IL" dirty="0"/>
              <a:t>, </a:t>
            </a:r>
            <a:r>
              <a:rPr lang="he-IL" dirty="0" err="1"/>
              <a:t>מקוניום</a:t>
            </a:r>
            <a:r>
              <a:rPr lang="he-IL" dirty="0"/>
              <a:t> פלאג. אופציות נוספות כוללות חסימה של המעי הגס עקב </a:t>
            </a:r>
            <a:r>
              <a:rPr lang="he-IL" dirty="0" err="1"/>
              <a:t>אטרזיה</a:t>
            </a:r>
            <a:r>
              <a:rPr lang="he-IL" dirty="0"/>
              <a:t>, </a:t>
            </a:r>
            <a:r>
              <a:rPr lang="he-IL" dirty="0" err="1"/>
              <a:t>מלפורמציות</a:t>
            </a:r>
            <a:r>
              <a:rPr lang="he-IL" dirty="0"/>
              <a:t> </a:t>
            </a:r>
            <a:r>
              <a:rPr lang="he-IL" dirty="0" err="1"/>
              <a:t>אנורקטליות</a:t>
            </a:r>
            <a:r>
              <a:rPr lang="he-IL" dirty="0"/>
              <a:t>, </a:t>
            </a:r>
            <a:r>
              <a:rPr lang="he-IL" dirty="0" err="1"/>
              <a:t>אטרזיה</a:t>
            </a:r>
            <a:r>
              <a:rPr lang="he-IL" dirty="0"/>
              <a:t> של </a:t>
            </a:r>
            <a:r>
              <a:rPr lang="he-IL" dirty="0" err="1"/>
              <a:t>האילאום</a:t>
            </a:r>
            <a:r>
              <a:rPr lang="he-IL" dirty="0"/>
              <a:t>. </a:t>
            </a:r>
            <a:endParaRPr lang="en-IL" dirty="0"/>
          </a:p>
        </p:txBody>
      </p:sp>
    </p:spTree>
    <p:extLst>
      <p:ext uri="{BB962C8B-B14F-4D97-AF65-F5344CB8AC3E}">
        <p14:creationId xmlns:p14="http://schemas.microsoft.com/office/powerpoint/2010/main" val="40491664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CB3B-D1AD-9242-A872-EF8543A790E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FA34558-DB10-234C-9511-B0DF8632ADB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לבצע בדיקה </a:t>
            </a:r>
            <a:r>
              <a:rPr lang="he-IL" dirty="0" err="1"/>
              <a:t>רקטלית</a:t>
            </a:r>
            <a:r>
              <a:rPr lang="he-IL" dirty="0"/>
              <a:t> למטופל זה? </a:t>
            </a:r>
          </a:p>
        </p:txBody>
      </p:sp>
    </p:spTree>
    <p:extLst>
      <p:ext uri="{BB962C8B-B14F-4D97-AF65-F5344CB8AC3E}">
        <p14:creationId xmlns:p14="http://schemas.microsoft.com/office/powerpoint/2010/main" val="26104934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CB3B-D1AD-9242-A872-EF8543A790E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FA34558-DB10-234C-9511-B0DF8632ADB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לבצע בדיקה </a:t>
            </a:r>
            <a:r>
              <a:rPr lang="he-IL" dirty="0" err="1"/>
              <a:t>רקטלית</a:t>
            </a:r>
            <a:r>
              <a:rPr lang="he-IL" dirty="0"/>
              <a:t> למטופל זה? </a:t>
            </a:r>
          </a:p>
          <a:p>
            <a:pPr algn="r" rtl="1"/>
            <a:r>
              <a:rPr lang="he-IL" dirty="0"/>
              <a:t>יש לבצע בדיקה </a:t>
            </a:r>
            <a:r>
              <a:rPr lang="he-IL" dirty="0" err="1"/>
              <a:t>רקטלית</a:t>
            </a:r>
            <a:r>
              <a:rPr lang="he-IL" dirty="0"/>
              <a:t> עדינה או להעריך את הפוטנטיות של התעלה האנאלית ולוודא שאין היצרות או חסימה- כלומר לשלול בעיה מכנית. </a:t>
            </a:r>
            <a:endParaRPr lang="en-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he-IL" dirty="0"/>
          </a:p>
        </p:txBody>
      </p:sp>
    </p:spTree>
    <p:extLst>
      <p:ext uri="{BB962C8B-B14F-4D97-AF65-F5344CB8AC3E}">
        <p14:creationId xmlns:p14="http://schemas.microsoft.com/office/powerpoint/2010/main" val="21786832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CB29-620A-A940-912E-82E12293BC7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8034B06-B054-A348-90EE-9058846727A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מבוצעת בדיקה </a:t>
            </a:r>
            <a:r>
              <a:rPr lang="he-IL" dirty="0" err="1"/>
              <a:t>רקטלית</a:t>
            </a:r>
            <a:r>
              <a:rPr lang="he-IL" dirty="0"/>
              <a:t> עם יציאת תוכן צואתי רב – </a:t>
            </a:r>
            <a:r>
              <a:rPr lang="he-IL" dirty="0" err="1"/>
              <a:t>explusion</a:t>
            </a:r>
            <a:r>
              <a:rPr lang="he-IL" dirty="0"/>
              <a:t> וכן אויר בכמות רבה. לפגיה מוזמן ביצוע חוקן שיקוף שמדגים רושם </a:t>
            </a:r>
            <a:r>
              <a:rPr lang="he-IL" dirty="0" err="1"/>
              <a:t>לאיזור</a:t>
            </a:r>
            <a:r>
              <a:rPr lang="he-IL" dirty="0"/>
              <a:t> מעבר </a:t>
            </a:r>
            <a:r>
              <a:rPr lang="he-IL" dirty="0" err="1"/>
              <a:t>במיד-סיגמואיד</a:t>
            </a:r>
            <a:r>
              <a:rPr lang="he-IL" dirty="0"/>
              <a:t> קולון. האם זה מאשש אבחנה של </a:t>
            </a:r>
            <a:r>
              <a:rPr lang="he-IL" dirty="0" err="1"/>
              <a:t>הירשפרונג</a:t>
            </a:r>
            <a:r>
              <a:rPr lang="he-IL" dirty="0"/>
              <a:t>? </a:t>
            </a:r>
            <a:endParaRPr lang="en-IL" dirty="0"/>
          </a:p>
        </p:txBody>
      </p:sp>
    </p:spTree>
    <p:extLst>
      <p:ext uri="{BB962C8B-B14F-4D97-AF65-F5344CB8AC3E}">
        <p14:creationId xmlns:p14="http://schemas.microsoft.com/office/powerpoint/2010/main" val="33634008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CB29-620A-A940-912E-82E12293BC7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8034B06-B054-A348-90EE-9058846727A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מבוצעת בדיקה </a:t>
            </a:r>
            <a:r>
              <a:rPr lang="he-IL" dirty="0" err="1"/>
              <a:t>רקטלית</a:t>
            </a:r>
            <a:r>
              <a:rPr lang="he-IL" dirty="0"/>
              <a:t> עם יציאת תוכן צואתי רב – </a:t>
            </a:r>
            <a:r>
              <a:rPr lang="he-IL" dirty="0" err="1"/>
              <a:t>explusion</a:t>
            </a:r>
            <a:r>
              <a:rPr lang="he-IL" dirty="0"/>
              <a:t> וכן אויר בכמות רבה. לפגיה מוזמן ביצוע חוקן שיקוף שמדגים רושם </a:t>
            </a:r>
            <a:r>
              <a:rPr lang="he-IL" dirty="0" err="1"/>
              <a:t>לאיזור</a:t>
            </a:r>
            <a:r>
              <a:rPr lang="he-IL" dirty="0"/>
              <a:t> מעבר </a:t>
            </a:r>
            <a:r>
              <a:rPr lang="he-IL" dirty="0" err="1"/>
              <a:t>במיד-סיגמואיד</a:t>
            </a:r>
            <a:r>
              <a:rPr lang="he-IL" dirty="0"/>
              <a:t> קולון. האם זה מאשש אבחנה של </a:t>
            </a:r>
            <a:r>
              <a:rPr lang="he-IL" dirty="0" err="1"/>
              <a:t>הירשפרונג</a:t>
            </a:r>
            <a:r>
              <a:rPr lang="he-IL" dirty="0"/>
              <a:t>?</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הצילום מדגים עדות או חשד גבוה למחלת </a:t>
            </a:r>
            <a:r>
              <a:rPr lang="he-IL" dirty="0" err="1"/>
              <a:t>הירשפרונג</a:t>
            </a:r>
            <a:r>
              <a:rPr lang="he-IL" dirty="0"/>
              <a:t> </a:t>
            </a:r>
            <a:r>
              <a:rPr lang="he-IL" dirty="0" err="1"/>
              <a:t>באיזור</a:t>
            </a:r>
            <a:r>
              <a:rPr lang="he-IL" dirty="0"/>
              <a:t> </a:t>
            </a:r>
            <a:r>
              <a:rPr lang="he-IL" dirty="0" err="1"/>
              <a:t>המיד</a:t>
            </a:r>
            <a:r>
              <a:rPr lang="he-IL" dirty="0"/>
              <a:t>-סיגמא, </a:t>
            </a:r>
            <a:r>
              <a:rPr lang="he-IL" dirty="0" err="1"/>
              <a:t>האיזור</a:t>
            </a:r>
            <a:r>
              <a:rPr lang="he-IL" dirty="0"/>
              <a:t> השכיח ביותר למחלה זו. עם זאת, כדי לאושש את האבחנה יש צורך בהשלמת ביופסיה </a:t>
            </a:r>
            <a:r>
              <a:rPr lang="he-IL" dirty="0" err="1"/>
              <a:t>רקטלית</a:t>
            </a:r>
            <a:r>
              <a:rPr lang="he-IL" dirty="0"/>
              <a:t>. (במקרה זה- </a:t>
            </a:r>
            <a:r>
              <a:rPr lang="he-IL" dirty="0" err="1"/>
              <a:t>סקשן</a:t>
            </a:r>
            <a:r>
              <a:rPr lang="he-IL" dirty="0"/>
              <a:t> </a:t>
            </a:r>
            <a:r>
              <a:rPr lang="he-IL" dirty="0" err="1"/>
              <a:t>ביופסי</a:t>
            </a:r>
            <a:r>
              <a:rPr lang="he-IL" dirty="0"/>
              <a:t>).  </a:t>
            </a:r>
            <a:endParaRPr lang="en-IL" dirty="0"/>
          </a:p>
        </p:txBody>
      </p:sp>
    </p:spTree>
    <p:extLst>
      <p:ext uri="{BB962C8B-B14F-4D97-AF65-F5344CB8AC3E}">
        <p14:creationId xmlns:p14="http://schemas.microsoft.com/office/powerpoint/2010/main" val="24159679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A92F-F1B3-5E42-B55C-7B7DD684B71D}"/>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40F4F4BE-0CA9-2D4C-A0C0-75AB88CD38BF}"/>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איך יש לנהל את התינוק עד שנקבל תוצאות ביופסיה? </a:t>
            </a:r>
            <a:endParaRPr lang="en-IL" dirty="0"/>
          </a:p>
        </p:txBody>
      </p:sp>
    </p:spTree>
    <p:extLst>
      <p:ext uri="{BB962C8B-B14F-4D97-AF65-F5344CB8AC3E}">
        <p14:creationId xmlns:p14="http://schemas.microsoft.com/office/powerpoint/2010/main" val="6355203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A92F-F1B3-5E42-B55C-7B7DD684B71D}"/>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40F4F4BE-0CA9-2D4C-A0C0-75AB88CD38BF}"/>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איך יש לנהל את התינוק עד שנקבל תוצאות ביופסיה?</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לבצע </a:t>
            </a:r>
            <a:r>
              <a:rPr lang="he-IL" dirty="0" err="1"/>
              <a:t>איריגציות</a:t>
            </a:r>
            <a:r>
              <a:rPr lang="he-IL" dirty="0"/>
              <a:t> </a:t>
            </a:r>
            <a:r>
              <a:rPr lang="he-IL" dirty="0" err="1"/>
              <a:t>רקטליות</a:t>
            </a:r>
            <a:r>
              <a:rPr lang="he-IL" dirty="0"/>
              <a:t> פעם או פעמיים ביום בהתאם למצב קליני של המטופל. אין מניעה מהתחלת כלכלת הנקה בתנאי שאין עדות </a:t>
            </a:r>
            <a:r>
              <a:rPr lang="he-IL" dirty="0" err="1"/>
              <a:t>לאנטרוקוליטיס</a:t>
            </a:r>
            <a:r>
              <a:rPr lang="he-IL" dirty="0"/>
              <a:t>, שהבטן רכה, הבדיקות תקינות והמטופל יציב. </a:t>
            </a:r>
            <a:r>
              <a:rPr lang="he-IL" dirty="0" err="1"/>
              <a:t>האיריגציות</a:t>
            </a:r>
            <a:r>
              <a:rPr lang="he-IL" dirty="0"/>
              <a:t> יכולות להיות סביב 10cc </a:t>
            </a:r>
            <a:r>
              <a:rPr lang="he-IL" dirty="0" err="1"/>
              <a:t>לקג</a:t>
            </a:r>
            <a:r>
              <a:rPr lang="he-IL" dirty="0"/>
              <a:t> אחת לכמה שעות של </a:t>
            </a:r>
            <a:r>
              <a:rPr lang="he-IL" dirty="0" err="1"/>
              <a:t>סליין</a:t>
            </a:r>
            <a:r>
              <a:rPr lang="he-IL" dirty="0"/>
              <a:t> חם.  </a:t>
            </a:r>
            <a:endParaRPr lang="en-IL" dirty="0"/>
          </a:p>
        </p:txBody>
      </p:sp>
    </p:spTree>
    <p:extLst>
      <p:ext uri="{BB962C8B-B14F-4D97-AF65-F5344CB8AC3E}">
        <p14:creationId xmlns:p14="http://schemas.microsoft.com/office/powerpoint/2010/main" val="24939830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456E-928F-5A46-9CF1-0E1467E6212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8842CB2-66D9-0F40-8638-71DA6F982E8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צריך להיות ב- </a:t>
            </a:r>
            <a:r>
              <a:rPr lang="he-IL" dirty="0" err="1"/>
              <a:t>adequate</a:t>
            </a:r>
            <a:r>
              <a:rPr lang="he-IL" dirty="0"/>
              <a:t> </a:t>
            </a:r>
            <a:r>
              <a:rPr lang="he-IL" dirty="0" err="1"/>
              <a:t>suction</a:t>
            </a:r>
            <a:r>
              <a:rPr lang="he-IL" dirty="0"/>
              <a:t> </a:t>
            </a:r>
            <a:r>
              <a:rPr lang="he-IL" dirty="0" err="1"/>
              <a:t>rectal</a:t>
            </a:r>
            <a:r>
              <a:rPr lang="he-IL" dirty="0"/>
              <a:t> </a:t>
            </a:r>
            <a:r>
              <a:rPr lang="he-IL" dirty="0" err="1"/>
              <a:t>biopsy</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2726353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A644-26A5-D342-B489-1781AB166691}"/>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מהלך בתר ניתוחי</a:t>
            </a:r>
            <a:endParaRPr lang="en-IL" dirty="0"/>
          </a:p>
        </p:txBody>
      </p:sp>
      <p:sp>
        <p:nvSpPr>
          <p:cNvPr id="3" name="Content Placeholder 2">
            <a:extLst>
              <a:ext uri="{FF2B5EF4-FFF2-40B4-BE49-F238E27FC236}">
                <a16:creationId xmlns:a16="http://schemas.microsoft.com/office/drawing/2014/main" id="{8E25DBEC-1956-2D4B-A7E9-74D791E1554F}"/>
              </a:ext>
            </a:extLst>
          </p:cNvPr>
          <p:cNvSpPr>
            <a:spLocks noGrp="1"/>
          </p:cNvSpPr>
          <p:nvPr>
            <p:ph idx="1"/>
          </p:nvPr>
        </p:nvSpPr>
        <p:spPr/>
        <p:txBody>
          <a:bodyPr>
            <a:normAutofit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לאחר הניתוח (כריתת המעי </a:t>
            </a:r>
            <a:r>
              <a:rPr lang="he-IL" dirty="0" err="1"/>
              <a:t>הנמקי</a:t>
            </a:r>
            <a:r>
              <a:rPr lang="he-IL" dirty="0"/>
              <a:t>, הוצאת </a:t>
            </a:r>
            <a:r>
              <a:rPr lang="he-IL" dirty="0" err="1"/>
              <a:t>סטומה</a:t>
            </a:r>
            <a:r>
              <a:rPr lang="he-IL" dirty="0"/>
              <a:t> </a:t>
            </a:r>
            <a:r>
              <a:rPr lang="he-IL" dirty="0" err="1"/>
              <a:t>פרוקסימלית</a:t>
            </a:r>
            <a:r>
              <a:rPr lang="he-IL" dirty="0"/>
              <a:t> ומוקוס </a:t>
            </a:r>
            <a:r>
              <a:rPr lang="he-IL" dirty="0" err="1"/>
              <a:t>פיסטולה</a:t>
            </a:r>
            <a:r>
              <a:rPr lang="he-IL" dirty="0"/>
              <a:t> </a:t>
            </a:r>
            <a:r>
              <a:rPr lang="he-IL" dirty="0" err="1"/>
              <a:t>קולונית</a:t>
            </a:r>
            <a:r>
              <a:rPr lang="he-IL" dirty="0"/>
              <a:t> </a:t>
            </a:r>
            <a:r>
              <a:rPr lang="he-IL" dirty="0" err="1"/>
              <a:t>דיסטלית</a:t>
            </a:r>
            <a:r>
              <a:rPr lang="he-IL" dirty="0"/>
              <a:t>) התינוקת התאוששה בהדרגה. </a:t>
            </a:r>
          </a:p>
          <a:p>
            <a:pPr lvl="1" algn="r" rtl="1">
              <a:spcBef>
                <a:spcPts val="900"/>
              </a:spcBef>
            </a:pPr>
            <a:r>
              <a:rPr lang="he-IL" dirty="0"/>
              <a:t>מהם הסיבוכים לאחר ניתוח </a:t>
            </a:r>
            <a:r>
              <a:rPr lang="he-IL" dirty="0" err="1"/>
              <a:t>nec</a:t>
            </a:r>
            <a:r>
              <a:rPr lang="he-IL" dirty="0"/>
              <a:t>?</a:t>
            </a:r>
          </a:p>
          <a:p>
            <a:pPr lvl="2" algn="r" rtl="1">
              <a:spcBef>
                <a:spcPts val="900"/>
              </a:spcBef>
            </a:pPr>
            <a:r>
              <a:rPr lang="he-IL" dirty="0"/>
              <a:t>מתחלקים לסיבוכים מוקדמים וסיבוכים מאוחרים. סיבוכים מוקדמים כוללים תמותה, זיהום פצע. </a:t>
            </a:r>
          </a:p>
          <a:p>
            <a:pPr lvl="2" algn="r" rtl="1">
              <a:spcBef>
                <a:spcPts val="900"/>
              </a:spcBef>
            </a:pPr>
            <a:r>
              <a:rPr lang="he-IL" dirty="0"/>
              <a:t>סיבוכים מאוחרים כוללים סיבוכי </a:t>
            </a:r>
            <a:r>
              <a:rPr lang="he-IL" dirty="0" err="1"/>
              <a:t>סטומה</a:t>
            </a:r>
            <a:r>
              <a:rPr lang="he-IL" dirty="0"/>
              <a:t>, </a:t>
            </a:r>
            <a:r>
              <a:rPr lang="he-IL" dirty="0" err="1"/>
              <a:t>היצרויות</a:t>
            </a:r>
            <a:r>
              <a:rPr lang="he-IL" dirty="0"/>
              <a:t> (בין 12-35%), בעיקר הקולון היורד, היווצרות </a:t>
            </a:r>
            <a:r>
              <a:rPr lang="he-IL" dirty="0" err="1"/>
              <a:t>פיסטולות</a:t>
            </a:r>
            <a:r>
              <a:rPr lang="he-IL" dirty="0"/>
              <a:t>. סיבוכים אחרים קשורים לבעיות התפתחותיות, אי ספיקת מעי כתוצאה ממעי קצר </a:t>
            </a:r>
          </a:p>
          <a:p>
            <a:pPr lvl="2" algn="r" rtl="1">
              <a:spcBef>
                <a:spcPts val="900"/>
              </a:spcBef>
            </a:pPr>
            <a:r>
              <a:rPr lang="he-IL" dirty="0"/>
              <a:t>סיבוכי </a:t>
            </a:r>
            <a:r>
              <a:rPr lang="he-IL" dirty="0" err="1"/>
              <a:t>סטומה</a:t>
            </a:r>
            <a:r>
              <a:rPr lang="he-IL" dirty="0"/>
              <a:t> כוללים- </a:t>
            </a:r>
            <a:r>
              <a:rPr lang="he-IL" dirty="0" err="1"/>
              <a:t>פרולפס</a:t>
            </a:r>
            <a:r>
              <a:rPr lang="he-IL" dirty="0"/>
              <a:t>, זיהום העור, </a:t>
            </a:r>
            <a:r>
              <a:rPr lang="he-IL" dirty="0" err="1"/>
              <a:t>דהיסנס</a:t>
            </a:r>
            <a:r>
              <a:rPr lang="he-IL" dirty="0"/>
              <a:t>, היצרות של פתח </a:t>
            </a:r>
            <a:r>
              <a:rPr lang="he-IL" dirty="0" err="1"/>
              <a:t>הסטומה</a:t>
            </a:r>
            <a:r>
              <a:rPr lang="he-IL" dirty="0"/>
              <a:t>, הרניה </a:t>
            </a:r>
            <a:r>
              <a:rPr lang="he-IL" dirty="0" err="1"/>
              <a:t>פרסטומלית</a:t>
            </a:r>
            <a:r>
              <a:rPr lang="he-IL" dirty="0"/>
              <a:t>, חסימת מעי כתוצאה </a:t>
            </a:r>
            <a:r>
              <a:rPr lang="he-IL" dirty="0" err="1"/>
              <a:t>מהתפשלות</a:t>
            </a:r>
            <a:r>
              <a:rPr lang="he-IL" dirty="0"/>
              <a:t>. </a:t>
            </a:r>
          </a:p>
          <a:p>
            <a:pPr lvl="2" algn="r" rtl="1">
              <a:spcBef>
                <a:spcPts val="900"/>
              </a:spcBef>
            </a:pPr>
            <a:r>
              <a:rPr lang="he-IL" dirty="0"/>
              <a:t>מתי נחליט לסגור את </a:t>
            </a:r>
            <a:r>
              <a:rPr lang="he-IL" dirty="0" err="1"/>
              <a:t>הסטומה</a:t>
            </a:r>
            <a:r>
              <a:rPr lang="he-IL" dirty="0"/>
              <a:t>?</a:t>
            </a:r>
          </a:p>
          <a:p>
            <a:pPr lvl="2" algn="r" rtl="1">
              <a:spcBef>
                <a:spcPts val="900"/>
              </a:spcBef>
            </a:pPr>
            <a:r>
              <a:rPr lang="he-IL" dirty="0"/>
              <a:t>העדיפות היא לסגור לאחר 4 שבועות, גם בגלל התהליך הדלקתי ולחכות לרזולוציה מבחינת הידבקויות </a:t>
            </a:r>
            <a:r>
              <a:rPr lang="he-IL" dirty="0" err="1"/>
              <a:t>וכו</a:t>
            </a:r>
            <a:r>
              <a:rPr lang="he-IL" dirty="0"/>
              <a:t>׳, וגם מבחינת משך הזמן שלוקח </a:t>
            </a:r>
            <a:r>
              <a:rPr lang="he-IL" dirty="0" err="1"/>
              <a:t>לסטריקטורות</a:t>
            </a:r>
            <a:r>
              <a:rPr lang="he-IL" dirty="0"/>
              <a:t> להתפתח. בכל מקרה, לא נמצא שוני כשמחכים חודש-חודשיים לעומת יותר, </a:t>
            </a:r>
            <a:r>
              <a:rPr lang="he-IL" dirty="0" err="1"/>
              <a:t>כנל</a:t>
            </a:r>
            <a:r>
              <a:rPr lang="he-IL" dirty="0"/>
              <a:t> לגבי משקל המטופל. </a:t>
            </a:r>
          </a:p>
          <a:p>
            <a:pPr lvl="1" algn="r" rtl="1">
              <a:spcBef>
                <a:spcPts val="900"/>
              </a:spcBef>
            </a:pPr>
            <a:endParaRPr lang="he-IL" dirty="0"/>
          </a:p>
          <a:p>
            <a:pPr lvl="1" algn="r" rtl="1">
              <a:spcBef>
                <a:spcPts val="900"/>
              </a:spcBef>
            </a:pPr>
            <a:endParaRPr lang="en-IL" dirty="0"/>
          </a:p>
        </p:txBody>
      </p:sp>
    </p:spTree>
    <p:extLst>
      <p:ext uri="{BB962C8B-B14F-4D97-AF65-F5344CB8AC3E}">
        <p14:creationId xmlns:p14="http://schemas.microsoft.com/office/powerpoint/2010/main" val="19069240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456E-928F-5A46-9CF1-0E1467E6212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8842CB2-66D9-0F40-8638-71DA6F982E8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צריך להיות ב- </a:t>
            </a:r>
            <a:r>
              <a:rPr lang="he-IL" dirty="0" err="1"/>
              <a:t>adequate</a:t>
            </a:r>
            <a:r>
              <a:rPr lang="he-IL" dirty="0"/>
              <a:t> </a:t>
            </a:r>
            <a:r>
              <a:rPr lang="he-IL" dirty="0" err="1"/>
              <a:t>suction</a:t>
            </a:r>
            <a:r>
              <a:rPr lang="he-IL" dirty="0"/>
              <a:t> </a:t>
            </a:r>
            <a:r>
              <a:rPr lang="he-IL" dirty="0" err="1"/>
              <a:t>rectal</a:t>
            </a:r>
            <a:r>
              <a:rPr lang="he-IL" dirty="0"/>
              <a:t> </a:t>
            </a:r>
            <a:r>
              <a:rPr lang="he-IL" dirty="0" err="1"/>
              <a:t>biopsy</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ביופסיה </a:t>
            </a:r>
            <a:r>
              <a:rPr lang="he-IL" dirty="0" err="1"/>
              <a:t>רקטלית</a:t>
            </a:r>
            <a:r>
              <a:rPr lang="he-IL" dirty="0"/>
              <a:t> צריכה להיות כ1.5 ס״מ לפחות מעל הקו המשונן ולכלול </a:t>
            </a:r>
            <a:r>
              <a:rPr lang="he-IL" dirty="0" err="1"/>
              <a:t>מוקוזה</a:t>
            </a:r>
            <a:r>
              <a:rPr lang="he-IL" dirty="0"/>
              <a:t> וסוב </a:t>
            </a:r>
            <a:r>
              <a:rPr lang="he-IL" dirty="0" err="1"/>
              <a:t>מוקוזה</a:t>
            </a:r>
            <a:r>
              <a:rPr lang="he-IL" dirty="0"/>
              <a:t> כדי להדגים היטב את שתי השכבות מאחר והפתולוגיה מתרכזת </a:t>
            </a:r>
            <a:r>
              <a:rPr lang="he-IL" dirty="0" err="1"/>
              <a:t>בפלקסוס</a:t>
            </a:r>
            <a:r>
              <a:rPr lang="he-IL" dirty="0"/>
              <a:t> </a:t>
            </a:r>
            <a:r>
              <a:rPr lang="he-IL" dirty="0" err="1"/>
              <a:t>המיינטרי</a:t>
            </a:r>
            <a:r>
              <a:rPr lang="he-IL" dirty="0"/>
              <a:t> שנמצא </a:t>
            </a:r>
            <a:r>
              <a:rPr lang="he-IL" dirty="0" err="1"/>
              <a:t>בסובמוקוזה</a:t>
            </a:r>
            <a:r>
              <a:rPr lang="he-IL" dirty="0"/>
              <a:t>. יש להדגים היפרטרופיה של סיבי עצב, צביעה פתולוגית </a:t>
            </a:r>
            <a:r>
              <a:rPr lang="he-IL" dirty="0" err="1"/>
              <a:t>לאצטילכולין</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23385598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EE7-FB64-0C4A-9CA0-14D1DDD4803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C27BB6E0-FE5D-9C4F-94A4-816FC751CE8F}"/>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המאפיינים בביופסיה שמוכיחים מחלת </a:t>
            </a:r>
            <a:r>
              <a:rPr lang="he-IL" dirty="0" err="1"/>
              <a:t>הירשפרונג</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316050233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EE7-FB64-0C4A-9CA0-14D1DDD4803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C27BB6E0-FE5D-9C4F-94A4-816FC751CE8F}"/>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המאפיינים בביופסיה שמוכיחים מחלת </a:t>
            </a:r>
            <a:r>
              <a:rPr lang="he-IL" dirty="0" err="1"/>
              <a:t>הירשפרונג</a:t>
            </a:r>
            <a:r>
              <a:rPr lang="he-IL" dirty="0"/>
              <a:t>?</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להדגים היעדר גנגליונים בשכבת </a:t>
            </a:r>
            <a:r>
              <a:rPr lang="he-IL" dirty="0" err="1"/>
              <a:t>המוקוזה</a:t>
            </a:r>
            <a:r>
              <a:rPr lang="he-IL" dirty="0"/>
              <a:t> </a:t>
            </a:r>
            <a:r>
              <a:rPr lang="he-IL" dirty="0" err="1"/>
              <a:t>והסובמוקוזה</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להדגים היפרטרופיה של סיבי עצב אם כי היעדר היפרטרופיה לא שולל </a:t>
            </a:r>
            <a:r>
              <a:rPr lang="he-IL" dirty="0" err="1"/>
              <a:t>הירשפרונג</a:t>
            </a:r>
            <a:r>
              <a:rPr lang="he-IL" dirty="0"/>
              <a:t> ויכול להתרחש במצבים כמו </a:t>
            </a:r>
            <a:r>
              <a:rPr lang="he-IL" dirty="0" err="1"/>
              <a:t>long</a:t>
            </a:r>
            <a:r>
              <a:rPr lang="he-IL" dirty="0"/>
              <a:t> </a:t>
            </a:r>
            <a:r>
              <a:rPr lang="he-IL" dirty="0" err="1"/>
              <a:t>segment</a:t>
            </a:r>
            <a:r>
              <a:rPr lang="he-IL" dirty="0"/>
              <a:t> או לחלופין מקטע קצר מאוד.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להדגים צביעה מוגברת </a:t>
            </a:r>
            <a:r>
              <a:rPr lang="he-IL" dirty="0" err="1"/>
              <a:t>לאצטילכולין</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11339984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5281-6450-1B40-AE66-6D6210B25776}"/>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B18C4B6-D3D7-2F48-9018-1AAD8A0933D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כעת בן ארבעה ימים, הוא עובר </a:t>
            </a:r>
            <a:r>
              <a:rPr lang="he-IL" dirty="0" err="1"/>
              <a:t>איריגציות</a:t>
            </a:r>
            <a:r>
              <a:rPr lang="he-IL" dirty="0"/>
              <a:t> </a:t>
            </a:r>
            <a:r>
              <a:rPr lang="he-IL" dirty="0" err="1"/>
              <a:t>רקטליות</a:t>
            </a:r>
            <a:r>
              <a:rPr lang="he-IL" dirty="0"/>
              <a:t> היטב, ומעביר כמות קטנה של </a:t>
            </a:r>
            <a:r>
              <a:rPr lang="he-IL" dirty="0" err="1"/>
              <a:t>מקוניום</a:t>
            </a:r>
            <a:r>
              <a:rPr lang="he-IL" dirty="0"/>
              <a:t> באופן ספונטני בין </a:t>
            </a:r>
            <a:r>
              <a:rPr lang="he-IL" dirty="0" err="1"/>
              <a:t>איריגציות</a:t>
            </a:r>
            <a:r>
              <a:rPr lang="he-IL" dirty="0"/>
              <a:t>. הבטן רכה לגמרי ואינה תפוחה, והוא אוכל כלכלת הנקה ללא בעיה.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לבצע </a:t>
            </a:r>
            <a:r>
              <a:rPr lang="he-IL" dirty="0" err="1"/>
              <a:t>קולוסטומיה</a:t>
            </a:r>
            <a:r>
              <a:rPr lang="he-IL" dirty="0"/>
              <a:t>, כעת כשיש אבחנה של </a:t>
            </a:r>
            <a:r>
              <a:rPr lang="he-IL" dirty="0" err="1"/>
              <a:t>הירשפרונג</a:t>
            </a:r>
            <a:r>
              <a:rPr lang="he-IL" dirty="0"/>
              <a:t>? </a:t>
            </a:r>
            <a:endParaRPr lang="en-IL" dirty="0"/>
          </a:p>
        </p:txBody>
      </p:sp>
    </p:spTree>
    <p:extLst>
      <p:ext uri="{BB962C8B-B14F-4D97-AF65-F5344CB8AC3E}">
        <p14:creationId xmlns:p14="http://schemas.microsoft.com/office/powerpoint/2010/main" val="26748123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5281-6450-1B40-AE66-6D6210B25776}"/>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B18C4B6-D3D7-2F48-9018-1AAD8A0933D4}"/>
              </a:ext>
            </a:extLst>
          </p:cNvPr>
          <p:cNvSpPr>
            <a:spLocks noGrp="1"/>
          </p:cNvSpPr>
          <p:nvPr>
            <p:ph idx="1"/>
          </p:nvPr>
        </p:nvSpPr>
        <p:spPr/>
        <p:txBody>
          <a:bodyPr>
            <a:normAutofit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כעת בן ארבעה ימים, הוא עובר </a:t>
            </a:r>
            <a:r>
              <a:rPr lang="he-IL" dirty="0" err="1"/>
              <a:t>איריגציות</a:t>
            </a:r>
            <a:r>
              <a:rPr lang="he-IL" dirty="0"/>
              <a:t> </a:t>
            </a:r>
            <a:r>
              <a:rPr lang="he-IL" dirty="0" err="1"/>
              <a:t>רקטליות</a:t>
            </a:r>
            <a:r>
              <a:rPr lang="he-IL" dirty="0"/>
              <a:t> היטב, ומעביר כמות קטנה של </a:t>
            </a:r>
            <a:r>
              <a:rPr lang="he-IL" dirty="0" err="1"/>
              <a:t>מקוניום</a:t>
            </a:r>
            <a:r>
              <a:rPr lang="he-IL" dirty="0"/>
              <a:t> באופן ספונטני בין </a:t>
            </a:r>
            <a:r>
              <a:rPr lang="he-IL" dirty="0" err="1"/>
              <a:t>איריגציות</a:t>
            </a:r>
            <a:r>
              <a:rPr lang="he-IL" dirty="0"/>
              <a:t>. הבטן רכה לגמרי ואינה תפוחה, והוא אוכל כלכלת הנקה ללא בעיה.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לבצע </a:t>
            </a:r>
            <a:r>
              <a:rPr lang="he-IL" dirty="0" err="1"/>
              <a:t>קולוסטומיה</a:t>
            </a:r>
            <a:r>
              <a:rPr lang="he-IL" dirty="0"/>
              <a:t>, כעת כשיש אבחנה של </a:t>
            </a:r>
            <a:r>
              <a:rPr lang="he-IL" dirty="0" err="1"/>
              <a:t>הירשפרונג</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מאחר והתינוק מסתדר היטב עם שטיפות </a:t>
            </a:r>
            <a:r>
              <a:rPr lang="he-IL" dirty="0" err="1"/>
              <a:t>רקטליות</a:t>
            </a:r>
            <a:r>
              <a:rPr lang="he-IL" dirty="0"/>
              <a:t>, ולפי חוקן שבוצע נראה כי המחלה ממוקמת </a:t>
            </a:r>
            <a:r>
              <a:rPr lang="he-IL" dirty="0" err="1"/>
              <a:t>במיד</a:t>
            </a:r>
            <a:r>
              <a:rPr lang="he-IL" dirty="0"/>
              <a:t> סיגמא, יש לנו מספר אופציות-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הראשונה, לבצע כבר כעת </a:t>
            </a:r>
            <a:r>
              <a:rPr lang="he-IL" dirty="0" err="1"/>
              <a:t>transanal</a:t>
            </a:r>
            <a:r>
              <a:rPr lang="he-IL" dirty="0"/>
              <a:t> </a:t>
            </a:r>
            <a:r>
              <a:rPr lang="he-IL" dirty="0" err="1"/>
              <a:t>pullthrough</a:t>
            </a:r>
            <a:r>
              <a:rPr lang="he-IL" dirty="0"/>
              <a:t> ללא צורך </a:t>
            </a:r>
            <a:r>
              <a:rPr lang="he-IL" dirty="0" err="1"/>
              <a:t>בסטומה</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השניה</a:t>
            </a:r>
            <a:r>
              <a:rPr lang="he-IL" dirty="0"/>
              <a:t>- לגדל את המטופל וללמד את ההורים לבצע שטיפות בבית, עם ביצוע </a:t>
            </a:r>
            <a:r>
              <a:rPr lang="he-IL" dirty="0" err="1"/>
              <a:t>transanal</a:t>
            </a:r>
            <a:r>
              <a:rPr lang="he-IL" dirty="0"/>
              <a:t> </a:t>
            </a:r>
            <a:r>
              <a:rPr lang="he-IL" dirty="0" err="1"/>
              <a:t>pullthrough</a:t>
            </a:r>
            <a:r>
              <a:rPr lang="he-IL" dirty="0"/>
              <a:t>  בגיל חודשיים-שלושה. </a:t>
            </a:r>
            <a:endParaRPr lang="en-IL" dirty="0"/>
          </a:p>
        </p:txBody>
      </p:sp>
    </p:spTree>
    <p:extLst>
      <p:ext uri="{BB962C8B-B14F-4D97-AF65-F5344CB8AC3E}">
        <p14:creationId xmlns:p14="http://schemas.microsoft.com/office/powerpoint/2010/main" val="2687303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7747-F201-034F-8DDF-EB06597EAFFD}"/>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13F65A3-4846-8C4E-AF6F-DE7C43EC8CAB}"/>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נופלת ההחלטה לבצע </a:t>
            </a:r>
            <a:r>
              <a:rPr lang="he-IL" dirty="0" err="1"/>
              <a:t>soave</a:t>
            </a:r>
            <a:r>
              <a:rPr lang="he-IL" dirty="0"/>
              <a:t>, מתי נבצע וכיצד נכין את המטופל?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35590858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7747-F201-034F-8DDF-EB06597EAFFD}"/>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13F65A3-4846-8C4E-AF6F-DE7C43EC8CAB}"/>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נופלת ההחלטה לבצע </a:t>
            </a:r>
            <a:r>
              <a:rPr lang="he-IL" dirty="0" err="1"/>
              <a:t>soave</a:t>
            </a:r>
            <a:r>
              <a:rPr lang="he-IL" dirty="0"/>
              <a:t>, מתי נבצע וכיצד נכין את המטופל?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להכין את המטופל טרם הפעולה עם צום של יממה לפחות ומרוקן לפי 20cc </a:t>
            </a:r>
            <a:r>
              <a:rPr lang="he-IL" dirty="0" err="1"/>
              <a:t>לקג</a:t>
            </a:r>
            <a:r>
              <a:rPr lang="he-IL" dirty="0"/>
              <a:t> בשילוב הידרציה טובה. בדיקות מעבדה מלאות כולל קרוס. הכנה ואופציה ללין מרכזי לקבלת </a:t>
            </a:r>
            <a:r>
              <a:rPr lang="he-IL" dirty="0" err="1"/>
              <a:t>tpn</a:t>
            </a:r>
            <a:r>
              <a:rPr lang="he-IL" dirty="0"/>
              <a:t> בימים שלאחר הניתוח. קבלת אנטיביוטיקה </a:t>
            </a:r>
            <a:r>
              <a:rPr lang="he-IL" dirty="0" err="1"/>
              <a:t>פריאופרטיבית</a:t>
            </a:r>
            <a:r>
              <a:rPr lang="he-IL" dirty="0"/>
              <a:t>- </a:t>
            </a:r>
            <a:r>
              <a:rPr lang="he-IL" dirty="0" err="1"/>
              <a:t>רוצפין</a:t>
            </a:r>
            <a:r>
              <a:rPr lang="he-IL" dirty="0"/>
              <a:t> </a:t>
            </a:r>
            <a:r>
              <a:rPr lang="he-IL" dirty="0" err="1"/>
              <a:t>ופלאגיל</a:t>
            </a:r>
            <a:r>
              <a:rPr lang="he-IL" dirty="0"/>
              <a:t>. המשך </a:t>
            </a:r>
            <a:r>
              <a:rPr lang="he-IL" dirty="0" err="1"/>
              <a:t>איריגציות</a:t>
            </a:r>
            <a:r>
              <a:rPr lang="he-IL" dirty="0"/>
              <a:t> טרם ביצוע הפעולה.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הפעולה עצמה- אתכנן אותה לגיל חודשיים. אין מחקר שאומר בדיוק מה הטיימינג הנכון לבצע </a:t>
            </a:r>
            <a:r>
              <a:rPr lang="he-IL" dirty="0" err="1"/>
              <a:t>single</a:t>
            </a:r>
            <a:r>
              <a:rPr lang="he-IL" dirty="0"/>
              <a:t> </a:t>
            </a:r>
            <a:r>
              <a:rPr lang="he-IL" dirty="0" err="1"/>
              <a:t>stage</a:t>
            </a:r>
            <a:r>
              <a:rPr lang="he-IL" dirty="0"/>
              <a:t> </a:t>
            </a:r>
            <a:r>
              <a:rPr lang="he-IL" dirty="0" err="1"/>
              <a:t>pull</a:t>
            </a:r>
            <a:r>
              <a:rPr lang="he-IL" dirty="0"/>
              <a:t> </a:t>
            </a:r>
            <a:r>
              <a:rPr lang="he-IL" dirty="0" err="1"/>
              <a:t>through</a:t>
            </a:r>
            <a:r>
              <a:rPr lang="he-IL" dirty="0"/>
              <a:t>, לא מקובל לחכות יותר מדי אולם פרק הזמן שמהלידה ועד שבוע 6-10 לחיים הינו סביר.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20537828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8EEE-12A6-C341-B1E2-A9FB07DB5B50}"/>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252C40D-DAF7-5347-B2B1-235CF6A5303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מבוצע ניתוח </a:t>
            </a:r>
            <a:r>
              <a:rPr lang="he-IL" dirty="0" err="1"/>
              <a:t>soave</a:t>
            </a:r>
            <a:r>
              <a:rPr lang="he-IL" dirty="0"/>
              <a:t> </a:t>
            </a:r>
            <a:r>
              <a:rPr lang="he-IL" dirty="0" err="1"/>
              <a:t>endorectal</a:t>
            </a:r>
            <a:r>
              <a:rPr lang="he-IL" dirty="0"/>
              <a:t> </a:t>
            </a:r>
            <a:r>
              <a:rPr lang="he-IL" dirty="0" err="1"/>
              <a:t>pull</a:t>
            </a:r>
            <a:r>
              <a:rPr lang="he-IL" dirty="0"/>
              <a:t> </a:t>
            </a:r>
            <a:r>
              <a:rPr lang="he-IL" dirty="0" err="1"/>
              <a:t>through</a:t>
            </a:r>
            <a:r>
              <a:rPr lang="he-IL" dirty="0"/>
              <a:t> בגיל שישה שבועות. המטופל משתחרר לביתו ביום השני, עם הוראה לטיפול פצע. שבועיים לאחר הפרוצדורה ניתן לבצע </a:t>
            </a:r>
            <a:r>
              <a:rPr lang="he-IL" dirty="0" err="1"/>
              <a:t>קליברציה</a:t>
            </a:r>
            <a:r>
              <a:rPr lang="he-IL" dirty="0"/>
              <a:t> טובה עם הגר 14. התינוק עולה היטב במשקל ואין צורך בהרחבות אנאליות. בגיל שנה הוא מתפתח היטב.</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בגיל שנה וחצי הוא נבדק עם רושם לתפיחות </a:t>
            </a:r>
            <a:r>
              <a:rPr lang="he-IL" dirty="0" err="1"/>
              <a:t>בטנית</a:t>
            </a:r>
            <a:r>
              <a:rPr lang="he-IL" dirty="0"/>
              <a:t>. ההורים מתארים שהיו בעיות בהעברת גזים ושיש תופעה של </a:t>
            </a:r>
            <a:r>
              <a:rPr lang="he-IL" dirty="0" err="1"/>
              <a:t>soil</a:t>
            </a:r>
            <a:r>
              <a:rPr lang="he-IL" dirty="0"/>
              <a:t> בשלושת החודשים האחרונים.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איזו הערכה נבצע?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20733043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8EEE-12A6-C341-B1E2-A9FB07DB5B50}"/>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252C40D-DAF7-5347-B2B1-235CF6A53038}"/>
              </a:ext>
            </a:extLst>
          </p:cNvPr>
          <p:cNvSpPr>
            <a:spLocks noGrp="1"/>
          </p:cNvSpPr>
          <p:nvPr>
            <p:ph idx="1"/>
          </p:nvPr>
        </p:nvSpPr>
        <p:spPr/>
        <p:txBody>
          <a:bodyPr>
            <a:normAutofit fontScale="92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מבוצע ניתוח </a:t>
            </a:r>
            <a:r>
              <a:rPr lang="he-IL" dirty="0" err="1"/>
              <a:t>soave</a:t>
            </a:r>
            <a:r>
              <a:rPr lang="he-IL" dirty="0"/>
              <a:t> </a:t>
            </a:r>
            <a:r>
              <a:rPr lang="he-IL" dirty="0" err="1"/>
              <a:t>endorectal</a:t>
            </a:r>
            <a:r>
              <a:rPr lang="he-IL" dirty="0"/>
              <a:t> </a:t>
            </a:r>
            <a:r>
              <a:rPr lang="he-IL" dirty="0" err="1"/>
              <a:t>pull</a:t>
            </a:r>
            <a:r>
              <a:rPr lang="he-IL" dirty="0"/>
              <a:t> </a:t>
            </a:r>
            <a:r>
              <a:rPr lang="he-IL" dirty="0" err="1"/>
              <a:t>through</a:t>
            </a:r>
            <a:r>
              <a:rPr lang="he-IL" dirty="0"/>
              <a:t> בגיל שישה שבועות. המטופל משתחרר לביתו ביום השני, עם הוראה לטיפול פצע. שבועיים לאחר הפרוצדורה ניתן לבצע </a:t>
            </a:r>
            <a:r>
              <a:rPr lang="he-IL" dirty="0" err="1"/>
              <a:t>קליברציה</a:t>
            </a:r>
            <a:r>
              <a:rPr lang="he-IL" dirty="0"/>
              <a:t> טובה עם הגר 14. התינוק עולה היטב במשקל ואין צורך בהרחבות אנאליות. בגיל שנה הוא מתפתח היטב.</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בגיל שנה וחצי הוא נבדק עם רושם לתפיחות </a:t>
            </a:r>
            <a:r>
              <a:rPr lang="he-IL" dirty="0" err="1"/>
              <a:t>בטנית</a:t>
            </a:r>
            <a:r>
              <a:rPr lang="he-IL" dirty="0"/>
              <a:t>. ההורים מתארים שהיו בעיות בהעברת גזים ושיש תופעה של </a:t>
            </a:r>
            <a:r>
              <a:rPr lang="he-IL" dirty="0" err="1"/>
              <a:t>soil</a:t>
            </a:r>
            <a:r>
              <a:rPr lang="he-IL" dirty="0"/>
              <a:t> בשלושת החודשים האחרונים.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איזו הערכה נבצע?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כמה סיבוכים לטווח ארוך במחלת </a:t>
            </a:r>
            <a:r>
              <a:rPr lang="he-IL" dirty="0" err="1"/>
              <a:t>הירשפרונג</a:t>
            </a:r>
            <a:r>
              <a:rPr lang="he-IL" dirty="0"/>
              <a:t>- האחד, בעיות חסימתיות, השני- </a:t>
            </a:r>
            <a:r>
              <a:rPr lang="he-IL" dirty="0" err="1"/>
              <a:t>אנטרוקוליטיס</a:t>
            </a:r>
            <a:r>
              <a:rPr lang="he-IL" dirty="0"/>
              <a:t>, והשלישי- </a:t>
            </a:r>
            <a:r>
              <a:rPr lang="he-IL" dirty="0" err="1"/>
              <a:t>soil</a:t>
            </a:r>
            <a:r>
              <a:rPr lang="he-IL" dirty="0"/>
              <a:t>. כדי להעריך אותם נתחיל </a:t>
            </a:r>
            <a:r>
              <a:rPr lang="he-IL" dirty="0" err="1"/>
              <a:t>בוורקאפ</a:t>
            </a:r>
            <a:r>
              <a:rPr lang="he-IL" dirty="0"/>
              <a:t> שכולל צילום בטן עם חוקן שיקוף בשלב הראשון וכן בדיקה </a:t>
            </a:r>
            <a:r>
              <a:rPr lang="he-IL" dirty="0" err="1"/>
              <a:t>רקטלית</a:t>
            </a:r>
            <a:r>
              <a:rPr lang="he-IL" dirty="0"/>
              <a:t>, וכן רביזיה של </a:t>
            </a:r>
            <a:r>
              <a:rPr lang="he-IL" dirty="0" err="1"/>
              <a:t>הסליידים</a:t>
            </a:r>
            <a:r>
              <a:rPr lang="he-IL" dirty="0"/>
              <a:t> כדי לוודא שאין בעיה. הדבר האחרון זה לבצע ביופסיה </a:t>
            </a:r>
            <a:r>
              <a:rPr lang="he-IL" dirty="0" err="1"/>
              <a:t>רקטלית</a:t>
            </a:r>
            <a:r>
              <a:rPr lang="he-IL" dirty="0"/>
              <a:t> חוזרת כדי לוודא שאין </a:t>
            </a:r>
            <a:r>
              <a:rPr lang="he-IL" dirty="0" err="1"/>
              <a:t>היפוגנגליוזיס</a:t>
            </a:r>
            <a:r>
              <a:rPr lang="he-IL" dirty="0"/>
              <a:t> או </a:t>
            </a:r>
            <a:r>
              <a:rPr lang="he-IL" dirty="0" err="1"/>
              <a:t>transition</a:t>
            </a:r>
            <a:r>
              <a:rPr lang="he-IL" dirty="0"/>
              <a:t> </a:t>
            </a:r>
            <a:r>
              <a:rPr lang="he-IL" dirty="0" err="1"/>
              <a:t>zone</a:t>
            </a:r>
            <a:r>
              <a:rPr lang="he-IL" dirty="0"/>
              <a:t> </a:t>
            </a:r>
            <a:r>
              <a:rPr lang="he-IL" dirty="0" err="1"/>
              <a:t>pull</a:t>
            </a:r>
            <a:r>
              <a:rPr lang="he-IL" dirty="0"/>
              <a:t> </a:t>
            </a:r>
            <a:r>
              <a:rPr lang="he-IL" dirty="0" err="1"/>
              <a:t>through</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he-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105524346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BF81-1CCE-F546-9AB7-DDEAD0FC975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3B94FE6-B422-E94F-9A19-0490D2B32D4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בבדיקה </a:t>
            </a:r>
            <a:r>
              <a:rPr lang="he-IL" dirty="0" err="1"/>
              <a:t>רקטלית</a:t>
            </a:r>
            <a:r>
              <a:rPr lang="he-IL" dirty="0"/>
              <a:t> אין </a:t>
            </a:r>
            <a:r>
              <a:rPr lang="he-IL" dirty="0" err="1"/>
              <a:t>סטנוזיס</a:t>
            </a:r>
            <a:r>
              <a:rPr lang="he-IL" dirty="0"/>
              <a:t> או </a:t>
            </a:r>
            <a:r>
              <a:rPr lang="he-IL" dirty="0" err="1"/>
              <a:t>palpable</a:t>
            </a:r>
            <a:r>
              <a:rPr lang="he-IL" dirty="0"/>
              <a:t> </a:t>
            </a:r>
            <a:r>
              <a:rPr lang="he-IL" dirty="0" err="1"/>
              <a:t>cuff</a:t>
            </a:r>
            <a:r>
              <a:rPr lang="he-IL" dirty="0"/>
              <a:t>, אבל יש כמות גדולה של צואה רכה ברקטום </a:t>
            </a:r>
            <a:r>
              <a:rPr lang="he-IL" dirty="0" err="1"/>
              <a:t>הדיסטלי</a:t>
            </a:r>
            <a:r>
              <a:rPr lang="he-IL" dirty="0"/>
              <a:t>. הביופסיה ברביזיה תקינה. צילום חוקן מדגים </a:t>
            </a:r>
            <a:r>
              <a:rPr lang="he-IL" dirty="0" err="1"/>
              <a:t>דיסטנציה</a:t>
            </a:r>
            <a:r>
              <a:rPr lang="he-IL" dirty="0"/>
              <a:t> ניכרת של הקולון עד לאנוס. בבדיקה תחת הרדמה ובביופסיה חוזרת אין בעיה ויש תאי גנגליון נורמליים.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איזה טיפול ניתן להציע למטופל זה? </a:t>
            </a:r>
            <a:endParaRPr lang="en-IL" dirty="0"/>
          </a:p>
        </p:txBody>
      </p:sp>
    </p:spTree>
    <p:extLst>
      <p:ext uri="{BB962C8B-B14F-4D97-AF65-F5344CB8AC3E}">
        <p14:creationId xmlns:p14="http://schemas.microsoft.com/office/powerpoint/2010/main" val="268130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5D06-F84D-5948-9A1E-490D85A176D0}"/>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 המקרה</a:t>
            </a:r>
            <a:endParaRPr lang="en-IL" dirty="0"/>
          </a:p>
        </p:txBody>
      </p:sp>
      <p:sp>
        <p:nvSpPr>
          <p:cNvPr id="3" name="Content Placeholder 2">
            <a:extLst>
              <a:ext uri="{FF2B5EF4-FFF2-40B4-BE49-F238E27FC236}">
                <a16:creationId xmlns:a16="http://schemas.microsoft.com/office/drawing/2014/main" id="{6DB10F91-276B-DF4A-BBAB-419CCCAC855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כחודש לאחר הניתוח בוצעה סגירת </a:t>
            </a:r>
            <a:r>
              <a:rPr lang="he-IL" dirty="0" err="1"/>
              <a:t>הסטומה</a:t>
            </a:r>
            <a:r>
              <a:rPr lang="he-IL" dirty="0"/>
              <a:t> לאחר הדגמת שיקוף חוקן תקין. עם זאת, התינוקת אינה עולה היטב במשקל ותלויה ב- </a:t>
            </a:r>
            <a:r>
              <a:rPr lang="he-IL" dirty="0" err="1"/>
              <a:t>tpn</a:t>
            </a:r>
            <a:r>
              <a:rPr lang="he-IL" dirty="0"/>
              <a:t>. </a:t>
            </a:r>
          </a:p>
          <a:p>
            <a:pPr lvl="1" algn="r" rtl="1">
              <a:spcBef>
                <a:spcPts val="900"/>
              </a:spcBef>
            </a:pPr>
            <a:r>
              <a:rPr lang="he-IL" dirty="0"/>
              <a:t>מהן הסיבות השכיחות לתסמונת המעי הקצר?</a:t>
            </a:r>
          </a:p>
          <a:p>
            <a:pPr lvl="1" algn="r" rtl="1">
              <a:spcBef>
                <a:spcPts val="900"/>
              </a:spcBef>
            </a:pPr>
            <a:r>
              <a:rPr lang="he-IL" dirty="0"/>
              <a:t>כיצד ניתן להעריך אורך מעי דק, כמה מעי דק ינבא גמילה מ- </a:t>
            </a:r>
            <a:r>
              <a:rPr lang="he-IL" dirty="0" err="1"/>
              <a:t>tpn</a:t>
            </a:r>
            <a:r>
              <a:rPr lang="he-IL" dirty="0"/>
              <a:t>, מהו קצב </a:t>
            </a:r>
            <a:r>
              <a:rPr lang="he-IL" dirty="0" err="1"/>
              <a:t>העליה</a:t>
            </a:r>
            <a:r>
              <a:rPr lang="he-IL" dirty="0"/>
              <a:t> במשקל שנרצה ליום לתינוקת זו?</a:t>
            </a:r>
          </a:p>
          <a:p>
            <a:pPr lvl="1" algn="r" rtl="1">
              <a:spcBef>
                <a:spcPts val="900"/>
              </a:spcBef>
            </a:pPr>
            <a:endParaRPr lang="en-IL" dirty="0"/>
          </a:p>
        </p:txBody>
      </p:sp>
    </p:spTree>
    <p:extLst>
      <p:ext uri="{BB962C8B-B14F-4D97-AF65-F5344CB8AC3E}">
        <p14:creationId xmlns:p14="http://schemas.microsoft.com/office/powerpoint/2010/main" val="126387846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BF81-1CCE-F546-9AB7-DDEAD0FC975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3B94FE6-B422-E94F-9A19-0490D2B32D4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בבדיקה </a:t>
            </a:r>
            <a:r>
              <a:rPr lang="he-IL" dirty="0" err="1"/>
              <a:t>רקטלית</a:t>
            </a:r>
            <a:r>
              <a:rPr lang="he-IL" dirty="0"/>
              <a:t> אין </a:t>
            </a:r>
            <a:r>
              <a:rPr lang="he-IL" dirty="0" err="1"/>
              <a:t>סטנוזיס</a:t>
            </a:r>
            <a:r>
              <a:rPr lang="he-IL" dirty="0"/>
              <a:t> או </a:t>
            </a:r>
            <a:r>
              <a:rPr lang="he-IL" dirty="0" err="1"/>
              <a:t>palpable</a:t>
            </a:r>
            <a:r>
              <a:rPr lang="he-IL" dirty="0"/>
              <a:t> </a:t>
            </a:r>
            <a:r>
              <a:rPr lang="he-IL" dirty="0" err="1"/>
              <a:t>cuff</a:t>
            </a:r>
            <a:r>
              <a:rPr lang="he-IL" dirty="0"/>
              <a:t>, אבל יש כמות גדולה של צואה רכה ברקטום </a:t>
            </a:r>
            <a:r>
              <a:rPr lang="he-IL" dirty="0" err="1"/>
              <a:t>הדיסטלי</a:t>
            </a:r>
            <a:r>
              <a:rPr lang="he-IL" dirty="0"/>
              <a:t>. הביופסיה ברביזיה תקינה. צילום חוקן מדגים </a:t>
            </a:r>
            <a:r>
              <a:rPr lang="he-IL" dirty="0" err="1"/>
              <a:t>דיסטנציה</a:t>
            </a:r>
            <a:r>
              <a:rPr lang="he-IL" dirty="0"/>
              <a:t> ניכרת של הקולון עד לאנוס. בבדיקה תחת הרדמה ובביופסיה חוזרת אין בעיה ויש תאי גנגליון נורמליים.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איזה טיפול ניתן להציע למטופל זה?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למעשה </a:t>
            </a:r>
            <a:r>
              <a:rPr lang="he-IL" dirty="0" err="1"/>
              <a:t>מתייצג</a:t>
            </a:r>
            <a:r>
              <a:rPr lang="he-IL" dirty="0"/>
              <a:t> עם תלונות חסימתיות ו- </a:t>
            </a:r>
            <a:r>
              <a:rPr lang="he-IL" dirty="0" err="1"/>
              <a:t>soil</a:t>
            </a:r>
            <a:r>
              <a:rPr lang="he-IL" dirty="0"/>
              <a:t>  משנית למגה רקטום. מה שיעזור למטופל זה משלשלים וכן ניתן להציע הזרקה של בוטוקס. </a:t>
            </a:r>
            <a:endParaRPr lang="en-IL" dirty="0"/>
          </a:p>
        </p:txBody>
      </p:sp>
    </p:spTree>
    <p:extLst>
      <p:ext uri="{BB962C8B-B14F-4D97-AF65-F5344CB8AC3E}">
        <p14:creationId xmlns:p14="http://schemas.microsoft.com/office/powerpoint/2010/main" val="351297276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7BFC-DA6C-0145-A495-4D4A92F835A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03E4118-480D-0A42-95C5-61B5D289D83B}"/>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מציג שיפור ניכר כשבוע לאחר מכן אולם שוב יש החמרה חוזרת לאחר כ- 12 שבועות, מה עוד ניתן להציע? </a:t>
            </a:r>
            <a:endParaRPr lang="en-IL" dirty="0"/>
          </a:p>
        </p:txBody>
      </p:sp>
    </p:spTree>
    <p:extLst>
      <p:ext uri="{BB962C8B-B14F-4D97-AF65-F5344CB8AC3E}">
        <p14:creationId xmlns:p14="http://schemas.microsoft.com/office/powerpoint/2010/main" val="40992903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7BFC-DA6C-0145-A495-4D4A92F835A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03E4118-480D-0A42-95C5-61B5D289D83B}"/>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מציג שיפור ניכר כשבוע לאחר מכן אולם שוב יש החמרה חוזרת לאחר כ- 12 שבועות, מה עוד ניתן להציע?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ניתן להציע הזרקה חוזרת, במרבית המקרים בעיה זו צפויה להסתדר עד גיל שנתיים, ניתן לשקול להעלות את מינון המשלשלים. במידה ואין תגובה טובה ניתן לבצע </a:t>
            </a:r>
            <a:r>
              <a:rPr lang="he-IL" dirty="0" err="1"/>
              <a:t>מנומטריה</a:t>
            </a:r>
            <a:r>
              <a:rPr lang="he-IL" dirty="0"/>
              <a:t> של הקולון להערכת </a:t>
            </a:r>
            <a:r>
              <a:rPr lang="he-IL" dirty="0" err="1"/>
              <a:t>מוטיליות</a:t>
            </a:r>
            <a:r>
              <a:rPr lang="he-IL" dirty="0"/>
              <a:t>. </a:t>
            </a:r>
            <a:endParaRPr lang="en-IL" dirty="0"/>
          </a:p>
        </p:txBody>
      </p:sp>
    </p:spTree>
    <p:extLst>
      <p:ext uri="{BB962C8B-B14F-4D97-AF65-F5344CB8AC3E}">
        <p14:creationId xmlns:p14="http://schemas.microsoft.com/office/powerpoint/2010/main" val="338658952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6B41-5FD5-EF47-A8CD-AF6C9121E55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9A1C3CE-AC41-F644-9AC7-A75836520B1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עובר 3 הזרקות נוספות של בוטוקס בתוך 12-16 שבועות כל פעם, יש שיפור משמעותי אולם לא מלא </a:t>
            </a:r>
            <a:r>
              <a:rPr lang="he-IL" dirty="0" err="1"/>
              <a:t>בדיסטנציה</a:t>
            </a:r>
            <a:r>
              <a:rPr lang="he-IL" dirty="0"/>
              <a:t> </a:t>
            </a:r>
            <a:r>
              <a:rPr lang="he-IL" dirty="0" err="1"/>
              <a:t>ובדפקציה</a:t>
            </a:r>
            <a:r>
              <a:rPr lang="he-IL" dirty="0"/>
              <a:t>. הוא משיג שליטה על יציאות עם מדי פעם </a:t>
            </a:r>
            <a:r>
              <a:rPr lang="he-IL" dirty="0" err="1"/>
              <a:t>soil</a:t>
            </a:r>
            <a:r>
              <a:rPr lang="he-IL" dirty="0"/>
              <a:t>  סביב גיל שלוש. </a:t>
            </a:r>
            <a:endParaRPr lang="en-IL" dirty="0"/>
          </a:p>
        </p:txBody>
      </p:sp>
    </p:spTree>
    <p:extLst>
      <p:ext uri="{BB962C8B-B14F-4D97-AF65-F5344CB8AC3E}">
        <p14:creationId xmlns:p14="http://schemas.microsoft.com/office/powerpoint/2010/main" val="3462218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0D1CFB-ECFA-B547-B1C3-7EC2F4422AF7}"/>
              </a:ext>
            </a:extLst>
          </p:cNvPr>
          <p:cNvSpPr>
            <a:spLocks noGrp="1"/>
          </p:cNvSpPr>
          <p:nvPr>
            <p:ph type="title"/>
          </p:nvPr>
        </p:nvSpPr>
        <p:spPr>
          <a:xfrm>
            <a:off x="838200" y="365125"/>
            <a:ext cx="10515600" cy="1325563"/>
          </a:xfrm>
        </p:spPr>
        <p:txBody>
          <a:bodyPr>
            <a:normAutofit/>
          </a:bodyPr>
          <a:lstStyle/>
          <a:p>
            <a:pPr defTabSz="914400" rtl="1" eaLnBrk="1" latinLnBrk="0" hangingPunct="1">
              <a:spcBef>
                <a:spcPct val="0"/>
              </a:spcBef>
              <a:buNone/>
            </a:pPr>
            <a:r>
              <a:rPr lang="he-IL" dirty="0"/>
              <a:t>כרטיסיה </a:t>
            </a:r>
            <a:r>
              <a:rPr lang="en-US" dirty="0"/>
              <a:t>12</a:t>
            </a:r>
            <a:endParaRPr lang="en-IL"/>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0B385EA-3792-9343-AFBD-9C61D139AE51}"/>
              </a:ext>
            </a:extLst>
          </p:cNvPr>
          <p:cNvSpPr>
            <a:spLocks noGrp="1"/>
          </p:cNvSpPr>
          <p:nvPr>
            <p:ph idx="1"/>
          </p:nvPr>
        </p:nvSpPr>
        <p:spPr>
          <a:xfrm>
            <a:off x="838200" y="1825625"/>
            <a:ext cx="10515600" cy="4351338"/>
          </a:xfrm>
        </p:spPr>
        <p:txBody>
          <a:bodyP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dirty="0"/>
              <a:t>אישה בת 37 עם סיפור רקע של תת פעילות בלוטת התריס עוברת מעקב הריון. בשבוע 15 מודגמת עוברית עם </a:t>
            </a:r>
            <a:r>
              <a:rPr lang="he-IL" dirty="0" err="1"/>
              <a:t>אומפלוצלה</a:t>
            </a:r>
            <a:r>
              <a:rPr lang="he-IL" dirty="0"/>
              <a:t> הכולל את הכבד. כל שאר האיברים נראים תקינים. רמת </a:t>
            </a:r>
            <a:r>
              <a:rPr lang="he-IL" dirty="0" err="1"/>
              <a:t>afp</a:t>
            </a:r>
            <a:r>
              <a:rPr lang="he-IL" dirty="0"/>
              <a:t> הינה תקינה. </a:t>
            </a:r>
          </a:p>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dirty="0"/>
              <a:t>האם זה שה- </a:t>
            </a:r>
            <a:r>
              <a:rPr lang="he-IL" dirty="0" err="1"/>
              <a:t>afp</a:t>
            </a:r>
            <a:r>
              <a:rPr lang="he-IL" dirty="0"/>
              <a:t>  תקין משנה את האבחנה או מבלבל אותה? </a:t>
            </a:r>
            <a:endParaRPr lang="en-IL" dirty="0"/>
          </a:p>
        </p:txBody>
      </p:sp>
    </p:spTree>
    <p:extLst>
      <p:ext uri="{BB962C8B-B14F-4D97-AF65-F5344CB8AC3E}">
        <p14:creationId xmlns:p14="http://schemas.microsoft.com/office/powerpoint/2010/main" val="2571937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1CFB-ECFA-B547-B1C3-7EC2F4422AF7}"/>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12</a:t>
            </a:r>
            <a:endParaRPr lang="en-IL" dirty="0"/>
          </a:p>
        </p:txBody>
      </p:sp>
      <p:sp>
        <p:nvSpPr>
          <p:cNvPr id="3" name="Content Placeholder 2">
            <a:extLst>
              <a:ext uri="{FF2B5EF4-FFF2-40B4-BE49-F238E27FC236}">
                <a16:creationId xmlns:a16="http://schemas.microsoft.com/office/drawing/2014/main" id="{20B385EA-3792-9343-AFBD-9C61D139AE5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אישה בת 37 עם סיפור רקע של תת פעילות בלוטת התריס עוברת מעקב הריון. בשבוע 15 מודגמת עוברית עם </a:t>
            </a:r>
            <a:r>
              <a:rPr lang="he-IL" dirty="0" err="1"/>
              <a:t>אומפלוצלה</a:t>
            </a:r>
            <a:r>
              <a:rPr lang="he-IL" dirty="0"/>
              <a:t> הכולל את הכבד. כל שאר האיברים נראים תקינים. רמת </a:t>
            </a:r>
            <a:r>
              <a:rPr lang="he-IL" dirty="0" err="1"/>
              <a:t>afp</a:t>
            </a:r>
            <a:r>
              <a:rPr lang="he-IL" dirty="0"/>
              <a:t> הינה תקינה.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זה שה- </a:t>
            </a:r>
            <a:r>
              <a:rPr lang="he-IL" dirty="0" err="1"/>
              <a:t>afp</a:t>
            </a:r>
            <a:r>
              <a:rPr lang="he-IL" dirty="0"/>
              <a:t>  תקין משנה את האבחנה או מבלבל אותה?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 רמות </a:t>
            </a:r>
            <a:r>
              <a:rPr lang="he-IL" dirty="0" err="1"/>
              <a:t>afp</a:t>
            </a:r>
            <a:r>
              <a:rPr lang="he-IL" dirty="0"/>
              <a:t>  יכולות להיות תקינות </a:t>
            </a:r>
            <a:r>
              <a:rPr lang="he-IL" dirty="0" err="1"/>
              <a:t>באומפלוצלה</a:t>
            </a:r>
            <a:r>
              <a:rPr lang="he-IL" dirty="0"/>
              <a:t>. הן מוגברות בחלק מן המקרים, ובאופן כללי בעיקר מוגברות </a:t>
            </a:r>
            <a:r>
              <a:rPr lang="he-IL" dirty="0" err="1"/>
              <a:t>בגסטרוסכיזיס</a:t>
            </a:r>
            <a:r>
              <a:rPr lang="he-IL" dirty="0"/>
              <a:t>. זה לא רלוונטי ולא מבלבל או משנה את האבחנה. </a:t>
            </a:r>
            <a:endParaRPr lang="en-IL" dirty="0"/>
          </a:p>
        </p:txBody>
      </p:sp>
    </p:spTree>
    <p:extLst>
      <p:ext uri="{BB962C8B-B14F-4D97-AF65-F5344CB8AC3E}">
        <p14:creationId xmlns:p14="http://schemas.microsoft.com/office/powerpoint/2010/main" val="2480041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D075-57FC-9048-83DF-869B002B8F12}"/>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FC46945-A56B-7844-8C85-7643127C2C3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הסונר מדגים </a:t>
            </a:r>
            <a:r>
              <a:rPr lang="he-IL" dirty="0" err="1"/>
              <a:t>אומפלוצלה</a:t>
            </a:r>
            <a:r>
              <a:rPr lang="he-IL" dirty="0"/>
              <a:t> גדול מאוד שהנפח שלו מגיע כמעט לנפח של הבטן עצמה. האם יש עוד מדדים שיכולים לעזור מבחינה פרוגנוסטית? </a:t>
            </a:r>
            <a:endParaRPr lang="en-IL" dirty="0"/>
          </a:p>
        </p:txBody>
      </p:sp>
    </p:spTree>
    <p:extLst>
      <p:ext uri="{BB962C8B-B14F-4D97-AF65-F5344CB8AC3E}">
        <p14:creationId xmlns:p14="http://schemas.microsoft.com/office/powerpoint/2010/main" val="9914601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D075-57FC-9048-83DF-869B002B8F12}"/>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FC46945-A56B-7844-8C85-7643127C2C3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הסונר מדגים </a:t>
            </a:r>
            <a:r>
              <a:rPr lang="he-IL" dirty="0" err="1"/>
              <a:t>אומפלוצלה</a:t>
            </a:r>
            <a:r>
              <a:rPr lang="he-IL" dirty="0"/>
              <a:t> גדול מאוד שהנפח שלו מגיע כמעט לנפח של הבטן עצמה. האם יש עוד מדדים שיכולים לעזור מבחינה פרוגנוסטית?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אומפלוצלה</a:t>
            </a:r>
            <a:r>
              <a:rPr lang="he-IL" dirty="0"/>
              <a:t> יכול להיות מסווג כקטן, בינוני, גדול או ענק ואין בספרות בדיוק את הפרמטרים </a:t>
            </a:r>
            <a:r>
              <a:rPr lang="he-IL" dirty="0" err="1"/>
              <a:t>המדוייקים</a:t>
            </a:r>
            <a:r>
              <a:rPr lang="he-IL" dirty="0"/>
              <a:t> אם כי נהוג להניח שנוכחות של כבד </a:t>
            </a:r>
            <a:r>
              <a:rPr lang="he-IL" dirty="0" err="1"/>
              <a:t>באומפלוצלה</a:t>
            </a:r>
            <a:r>
              <a:rPr lang="he-IL" dirty="0"/>
              <a:t> מגדירה אותו כגדול. דרך אחת שקיימת על מנת להעריך פרוגנוזה הינה מדידה של קוטר </a:t>
            </a:r>
            <a:r>
              <a:rPr lang="he-IL" dirty="0" err="1"/>
              <a:t>האומפלוצלה</a:t>
            </a:r>
            <a:r>
              <a:rPr lang="he-IL" dirty="0"/>
              <a:t> ביחד לקוטר הבטן או לקוטר הראש, כאשר יחס של מעל 0.26 (לבטן) ו- 0.21 (לראש) מקושרים בעליה בצורך לביצוע </a:t>
            </a:r>
            <a:r>
              <a:rPr lang="he-IL" dirty="0" err="1"/>
              <a:t>staged</a:t>
            </a:r>
            <a:r>
              <a:rPr lang="he-IL" dirty="0"/>
              <a:t> </a:t>
            </a:r>
            <a:r>
              <a:rPr lang="he-IL" dirty="0" err="1"/>
              <a:t>closure</a:t>
            </a:r>
            <a:r>
              <a:rPr lang="he-IL" dirty="0"/>
              <a:t> ותחלואה גבוהה יותר. </a:t>
            </a:r>
            <a:endParaRPr lang="en-IL" dirty="0"/>
          </a:p>
        </p:txBody>
      </p:sp>
    </p:spTree>
    <p:extLst>
      <p:ext uri="{BB962C8B-B14F-4D97-AF65-F5344CB8AC3E}">
        <p14:creationId xmlns:p14="http://schemas.microsoft.com/office/powerpoint/2010/main" val="33498047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137D-7427-D144-A9B0-8D92AA4E6A0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E787263-41EF-A343-9B2B-CEE95431E56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בסונר הראשון, נמדד יחס </a:t>
            </a:r>
            <a:r>
              <a:rPr lang="he-IL" dirty="0" err="1"/>
              <a:t>אומפלוצלה</a:t>
            </a:r>
            <a:r>
              <a:rPr lang="he-IL" dirty="0"/>
              <a:t> של 22.4, יחס קוטר בטן של 78.9 </a:t>
            </a:r>
            <a:r>
              <a:rPr lang="he-IL" dirty="0" err="1"/>
              <a:t>ממ</a:t>
            </a:r>
            <a:r>
              <a:rPr lang="he-IL" dirty="0"/>
              <a:t>, וקוטר הראש- 101, מכאן שהיחס הינו 0.28 ו- 0.22 בהתאמה. אילו עוד בדיקות צריך לעשות בהערכה </a:t>
            </a:r>
            <a:r>
              <a:rPr lang="he-IL" dirty="0" err="1"/>
              <a:t>הפרנטלית</a:t>
            </a:r>
            <a:r>
              <a:rPr lang="he-IL" dirty="0"/>
              <a:t>? </a:t>
            </a:r>
            <a:endParaRPr lang="en-IL" dirty="0"/>
          </a:p>
        </p:txBody>
      </p:sp>
    </p:spTree>
    <p:extLst>
      <p:ext uri="{BB962C8B-B14F-4D97-AF65-F5344CB8AC3E}">
        <p14:creationId xmlns:p14="http://schemas.microsoft.com/office/powerpoint/2010/main" val="10886870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137D-7427-D144-A9B0-8D92AA4E6A0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E787263-41EF-A343-9B2B-CEE95431E563}"/>
              </a:ext>
            </a:extLst>
          </p:cNvPr>
          <p:cNvSpPr>
            <a:spLocks noGrp="1"/>
          </p:cNvSpPr>
          <p:nvPr>
            <p:ph idx="1"/>
          </p:nvPr>
        </p:nvSpPr>
        <p:spPr/>
        <p:txBody>
          <a:bodyPr>
            <a:normAutofit fontScale="92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בסונר הראשון, נמדד יחס </a:t>
            </a:r>
            <a:r>
              <a:rPr lang="he-IL" dirty="0" err="1"/>
              <a:t>אומפלוצלה</a:t>
            </a:r>
            <a:r>
              <a:rPr lang="he-IL" dirty="0"/>
              <a:t> של 22.4, יחס קוטר בטן של 78.9 </a:t>
            </a:r>
            <a:r>
              <a:rPr lang="he-IL" dirty="0" err="1"/>
              <a:t>ממ</a:t>
            </a:r>
            <a:r>
              <a:rPr lang="he-IL" dirty="0"/>
              <a:t>, וקוטר הראש- 101, מכאן שהיחס הינו 0.28 ו- 0.22 בהתאמה. אילו עוד בדיקות צריך לעשות בהערכה </a:t>
            </a:r>
            <a:r>
              <a:rPr lang="he-IL" dirty="0" err="1"/>
              <a:t>הפרנטלית</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אומפלוצלה</a:t>
            </a:r>
            <a:r>
              <a:rPr lang="he-IL" dirty="0"/>
              <a:t> מקושר במומים מולדים נוספים ובתסמונות שונות- כגון </a:t>
            </a:r>
            <a:r>
              <a:rPr lang="he-IL" dirty="0" err="1"/>
              <a:t>פנטדה</a:t>
            </a:r>
            <a:r>
              <a:rPr lang="he-IL" dirty="0"/>
              <a:t> על שם </a:t>
            </a:r>
            <a:r>
              <a:rPr lang="he-IL" dirty="0" err="1"/>
              <a:t>קנטרל</a:t>
            </a:r>
            <a:r>
              <a:rPr lang="he-IL" dirty="0"/>
              <a:t>, מומים לבביים, נוירולוגיים, תסמונת </a:t>
            </a:r>
            <a:r>
              <a:rPr lang="he-IL" dirty="0" err="1"/>
              <a:t>בקויד</a:t>
            </a:r>
            <a:r>
              <a:rPr lang="he-IL" dirty="0"/>
              <a:t> וידמן ועוד. במהלך </a:t>
            </a:r>
            <a:r>
              <a:rPr lang="he-IL" dirty="0" err="1"/>
              <a:t>ההריון</a:t>
            </a:r>
            <a:r>
              <a:rPr lang="he-IL" dirty="0"/>
              <a:t> לבד מההערכה הזו מומלץ להשלים בדיקת </a:t>
            </a:r>
            <a:r>
              <a:rPr lang="he-IL" dirty="0" err="1"/>
              <a:t>קריוטיפ</a:t>
            </a:r>
            <a:r>
              <a:rPr lang="he-IL" dirty="0"/>
              <a:t> לאפיון מומים נוספים אולם יש להסביר להורים כי בדיקה זו לא שוללת מומים שלא ניתן </a:t>
            </a:r>
            <a:r>
              <a:rPr lang="he-IL" dirty="0" err="1"/>
              <a:t>להערכים</a:t>
            </a:r>
            <a:r>
              <a:rPr lang="he-IL" dirty="0"/>
              <a:t> </a:t>
            </a:r>
            <a:r>
              <a:rPr lang="he-IL" dirty="0" err="1"/>
              <a:t>בקריוטיפ</a:t>
            </a:r>
            <a:r>
              <a:rPr lang="he-IL" dirty="0"/>
              <a:t>.</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להשלים בדיקת אקו לב עוברי לשלילת מומי לב מולדים, וכן בדיקת </a:t>
            </a:r>
            <a:r>
              <a:rPr lang="he-IL" dirty="0" err="1"/>
              <a:t>mri</a:t>
            </a:r>
            <a:r>
              <a:rPr lang="he-IL" dirty="0"/>
              <a:t> עוברי לשלילת אנומליות ב- </a:t>
            </a:r>
            <a:r>
              <a:rPr lang="he-IL" dirty="0" err="1"/>
              <a:t>cns</a:t>
            </a:r>
            <a:r>
              <a:rPr lang="he-IL" dirty="0"/>
              <a:t>, כמו כן סקרינינג מולקולרי </a:t>
            </a:r>
            <a:r>
              <a:rPr lang="he-IL" dirty="0" err="1"/>
              <a:t>לבקויד</a:t>
            </a:r>
            <a:r>
              <a:rPr lang="he-IL" dirty="0"/>
              <a:t> וידמן.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מעבר לכך, יש לבצע מעקב הריון אחת לשבוע עד לשבוע 32 ואז לעשות מעקב הדוק יותר.  </a:t>
            </a:r>
            <a:endParaRPr lang="en-IL" dirty="0"/>
          </a:p>
        </p:txBody>
      </p:sp>
    </p:spTree>
    <p:extLst>
      <p:ext uri="{BB962C8B-B14F-4D97-AF65-F5344CB8AC3E}">
        <p14:creationId xmlns:p14="http://schemas.microsoft.com/office/powerpoint/2010/main" val="187262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FE65-6E4B-064D-9B44-1EBA0DDE2871}"/>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 המקרה</a:t>
            </a:r>
            <a:endParaRPr lang="en-IL" dirty="0"/>
          </a:p>
        </p:txBody>
      </p:sp>
      <p:sp>
        <p:nvSpPr>
          <p:cNvPr id="3" name="Content Placeholder 2">
            <a:extLst>
              <a:ext uri="{FF2B5EF4-FFF2-40B4-BE49-F238E27FC236}">
                <a16:creationId xmlns:a16="http://schemas.microsoft.com/office/drawing/2014/main" id="{0C61FE78-1C0A-1744-8BA0-EE76E96E3C1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למטופלת הותקן </a:t>
            </a:r>
            <a:r>
              <a:rPr lang="he-IL" dirty="0" err="1"/>
              <a:t>היקמן</a:t>
            </a:r>
            <a:r>
              <a:rPr lang="he-IL" dirty="0"/>
              <a:t> חדש דרכו היא מקבלת </a:t>
            </a:r>
            <a:r>
              <a:rPr lang="he-IL" dirty="0" err="1"/>
              <a:t>tpn</a:t>
            </a:r>
            <a:r>
              <a:rPr lang="he-IL" dirty="0"/>
              <a:t>. ההורים מקבלים הדרכה לעניין שחרור הביתה והיו להם שאלות הנוגעות לתסמונת מעי קצר ולסיבוכים של מעי קצר. </a:t>
            </a:r>
          </a:p>
          <a:p>
            <a:pPr lvl="1" algn="r" rtl="1">
              <a:spcBef>
                <a:spcPts val="900"/>
              </a:spcBef>
            </a:pPr>
            <a:r>
              <a:rPr lang="he-IL" dirty="0"/>
              <a:t>מהם הסיבוכים של מעי קצר?</a:t>
            </a:r>
          </a:p>
          <a:p>
            <a:pPr lvl="1" algn="r" rtl="1">
              <a:spcBef>
                <a:spcPts val="900"/>
              </a:spcBef>
            </a:pPr>
            <a:r>
              <a:rPr lang="he-IL" dirty="0"/>
              <a:t>איזה ניתוחים יכולים להציע במקרה של מעי קצר?</a:t>
            </a:r>
            <a:endParaRPr lang="en-IL" dirty="0"/>
          </a:p>
        </p:txBody>
      </p:sp>
    </p:spTree>
    <p:extLst>
      <p:ext uri="{BB962C8B-B14F-4D97-AF65-F5344CB8AC3E}">
        <p14:creationId xmlns:p14="http://schemas.microsoft.com/office/powerpoint/2010/main" val="2887187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81A5-E225-154C-80E4-71DEEEE65DC6}"/>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8C056C8-9B44-A84C-8451-90C5EF1054D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המשפחה מגיע בשבוע 19 לאחר שבדיקת </a:t>
            </a:r>
            <a:r>
              <a:rPr lang="he-IL" dirty="0" err="1"/>
              <a:t>קריוטיפ</a:t>
            </a:r>
            <a:r>
              <a:rPr lang="he-IL" dirty="0"/>
              <a:t> הדגימה תינוקת עם </a:t>
            </a:r>
            <a:r>
              <a:rPr lang="he-IL" dirty="0" err="1"/>
              <a:t>קריוטיפ</a:t>
            </a:r>
            <a:r>
              <a:rPr lang="he-IL" dirty="0"/>
              <a:t> תקין, אקו לב תקין, סונר מדגים את </a:t>
            </a:r>
            <a:r>
              <a:rPr lang="he-IL" dirty="0" err="1"/>
              <a:t>האומפלוצלה</a:t>
            </a:r>
            <a:r>
              <a:rPr lang="he-IL" dirty="0"/>
              <a:t> עם הכבד אולם ללא עדות לאנומליות אחרות. יש סקרינינג </a:t>
            </a:r>
            <a:r>
              <a:rPr lang="he-IL" dirty="0" err="1"/>
              <a:t>לבקויד</a:t>
            </a:r>
            <a:r>
              <a:rPr lang="he-IL" dirty="0"/>
              <a:t> וידמן- זה בעבודה. המשפחה החליטה להביא את התינוקת לעולם. הם מעוניינים לדעת כמה זמן היא צריכה להיות באשפוז ומהם התוצאות </a:t>
            </a:r>
            <a:r>
              <a:rPr lang="he-IL" dirty="0" err="1"/>
              <a:t>המיידיות</a:t>
            </a:r>
            <a:r>
              <a:rPr lang="he-IL" dirty="0"/>
              <a:t> ולטווח ארוך. </a:t>
            </a:r>
            <a:endParaRPr lang="en-IL" dirty="0"/>
          </a:p>
        </p:txBody>
      </p:sp>
    </p:spTree>
    <p:extLst>
      <p:ext uri="{BB962C8B-B14F-4D97-AF65-F5344CB8AC3E}">
        <p14:creationId xmlns:p14="http://schemas.microsoft.com/office/powerpoint/2010/main" val="39748915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81A5-E225-154C-80E4-71DEEEE65DC6}"/>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8C056C8-9B44-A84C-8451-90C5EF1054D3}"/>
              </a:ext>
            </a:extLst>
          </p:cNvPr>
          <p:cNvSpPr>
            <a:spLocks noGrp="1"/>
          </p:cNvSpPr>
          <p:nvPr>
            <p:ph idx="1"/>
          </p:nvPr>
        </p:nvSpPr>
        <p:spPr/>
        <p:txBody>
          <a:bodyPr>
            <a:normAutofit fontScale="77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המשפחה מגיע בשבוע 19 לאחר שבדיקת </a:t>
            </a:r>
            <a:r>
              <a:rPr lang="he-IL" dirty="0" err="1"/>
              <a:t>קריוטיפ</a:t>
            </a:r>
            <a:r>
              <a:rPr lang="he-IL" dirty="0"/>
              <a:t> הדגימה תינוקת עם </a:t>
            </a:r>
            <a:r>
              <a:rPr lang="he-IL" dirty="0" err="1"/>
              <a:t>קריוטיפ</a:t>
            </a:r>
            <a:r>
              <a:rPr lang="he-IL" dirty="0"/>
              <a:t> תקין, אקו לב תקין, סונר מדגים את </a:t>
            </a:r>
            <a:r>
              <a:rPr lang="he-IL" dirty="0" err="1"/>
              <a:t>האומפלוצלה</a:t>
            </a:r>
            <a:r>
              <a:rPr lang="he-IL" dirty="0"/>
              <a:t> עם הכבד אולם ללא עדות לאנומליות אחרות. יש סקרינינג </a:t>
            </a:r>
            <a:r>
              <a:rPr lang="he-IL" dirty="0" err="1"/>
              <a:t>לבקויד</a:t>
            </a:r>
            <a:r>
              <a:rPr lang="he-IL" dirty="0"/>
              <a:t> וידמן- זה בעבודה. המשפחה החליטה להביא את התינוקת לעולם. הם מעוניינים לדעת כמה זמן היא צריכה להיות באשפוז ומהם התוצאות </a:t>
            </a:r>
            <a:r>
              <a:rPr lang="he-IL" dirty="0" err="1"/>
              <a:t>המיידיות</a:t>
            </a:r>
            <a:r>
              <a:rPr lang="he-IL" dirty="0"/>
              <a:t> ולטווח ארוך.</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האשפוז לאחר לידת </a:t>
            </a:r>
            <a:r>
              <a:rPr lang="he-IL" dirty="0" err="1"/>
              <a:t>אומפלוצלה</a:t>
            </a:r>
            <a:r>
              <a:rPr lang="he-IL" dirty="0"/>
              <a:t> הינו ממושך ואורכו תלוי בגודל הדפקט וביכולת להביא לרדוקציה את תוכן השק. מבחינת </a:t>
            </a:r>
            <a:r>
              <a:rPr lang="he-IL" dirty="0" err="1"/>
              <a:t>המנגמנט</a:t>
            </a:r>
            <a:r>
              <a:rPr lang="he-IL" dirty="0"/>
              <a:t>- לאחר הלידה יושלמו הערכות נוספות ככל שניתן תוך דגש על כך ש- 30% מהמומים יתגלו רק לאחר הלידה, והמטופלת תתקדם לניתוח כאשר בהקשר זה יש מספר אופציות, התלויות בגודל השק-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סגירה ראשונית</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סגירה מאוחרת עם שימוש ברשת</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תוצאות לטווח קצר- בשלב הראשוני יכולים להיות קשיים נשימתיים, עקב </a:t>
            </a:r>
            <a:r>
              <a:rPr lang="he-IL" dirty="0" err="1"/>
              <a:t>היפופלסיה</a:t>
            </a:r>
            <a:r>
              <a:rPr lang="he-IL" dirty="0"/>
              <a:t> </a:t>
            </a:r>
            <a:r>
              <a:rPr lang="he-IL" dirty="0" err="1"/>
              <a:t>ריאתית</a:t>
            </a:r>
            <a:r>
              <a:rPr lang="he-IL" dirty="0"/>
              <a:t> ולחץ תוך אבדומינלי, עם צורך בהנשמה ממושכת. בטווח הארוך- הרניה שתצריך בהמשך שחזור של דופן הבטן ושימוש ברשת בשלב מאוחר יותר סביב גיל שנה-שנתיים או יותר.  </a:t>
            </a:r>
            <a:endParaRPr lang="en-IL" dirty="0"/>
          </a:p>
        </p:txBody>
      </p:sp>
    </p:spTree>
    <p:extLst>
      <p:ext uri="{BB962C8B-B14F-4D97-AF65-F5344CB8AC3E}">
        <p14:creationId xmlns:p14="http://schemas.microsoft.com/office/powerpoint/2010/main" val="104880747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ADA3-3628-2541-AB4F-37CAB9985A7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2DD35CA-A4F6-0F4D-9A7C-2CED16C8BE1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בשבוע 32 </a:t>
            </a:r>
            <a:r>
              <a:rPr lang="he-IL" dirty="0" err="1"/>
              <a:t>ההריון</a:t>
            </a:r>
            <a:r>
              <a:rPr lang="he-IL" dirty="0"/>
              <a:t> מתקדם כמתוכנן, אקו לב </a:t>
            </a:r>
            <a:r>
              <a:rPr lang="he-IL" dirty="0" err="1"/>
              <a:t>סהכ</a:t>
            </a:r>
            <a:r>
              <a:rPr lang="he-IL" dirty="0"/>
              <a:t> תקין, אין עדות לתסמונת </a:t>
            </a:r>
            <a:r>
              <a:rPr lang="he-IL" dirty="0" err="1"/>
              <a:t>בקויד</a:t>
            </a:r>
            <a:r>
              <a:rPr lang="he-IL" dirty="0"/>
              <a:t> וידמן. הפרמטרים הינם 0.22 ו- 0.20- מעט טובים יותר. הכבד כולו </a:t>
            </a:r>
            <a:r>
              <a:rPr lang="he-IL" dirty="0" err="1"/>
              <a:t>בהרניאציה</a:t>
            </a:r>
            <a:r>
              <a:rPr lang="he-IL" dirty="0"/>
              <a:t> ובתוך </a:t>
            </a:r>
            <a:r>
              <a:rPr lang="he-IL" dirty="0" err="1"/>
              <a:t>האומפלוצלה</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הגניקולוג ממליץ על ניתוח קיסרי, מה דעתך? </a:t>
            </a:r>
            <a:endParaRPr lang="en-IL" dirty="0"/>
          </a:p>
        </p:txBody>
      </p:sp>
    </p:spTree>
    <p:extLst>
      <p:ext uri="{BB962C8B-B14F-4D97-AF65-F5344CB8AC3E}">
        <p14:creationId xmlns:p14="http://schemas.microsoft.com/office/powerpoint/2010/main" val="378775657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ADA3-3628-2541-AB4F-37CAB9985A7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2DD35CA-A4F6-0F4D-9A7C-2CED16C8BE1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בשבוע 32 </a:t>
            </a:r>
            <a:r>
              <a:rPr lang="he-IL" dirty="0" err="1"/>
              <a:t>ההריון</a:t>
            </a:r>
            <a:r>
              <a:rPr lang="he-IL" dirty="0"/>
              <a:t> מתקדם כמתוכנן, אקו לב </a:t>
            </a:r>
            <a:r>
              <a:rPr lang="he-IL" dirty="0" err="1"/>
              <a:t>סהכ</a:t>
            </a:r>
            <a:r>
              <a:rPr lang="he-IL" dirty="0"/>
              <a:t> תקין, אין עדות לתסמונת </a:t>
            </a:r>
            <a:r>
              <a:rPr lang="he-IL" dirty="0" err="1"/>
              <a:t>בקויד</a:t>
            </a:r>
            <a:r>
              <a:rPr lang="he-IL" dirty="0"/>
              <a:t> וידמן. הפרמטרים הינם 0.22 ו- 0.20- מעט טובים יותר. הכבד כולו </a:t>
            </a:r>
            <a:r>
              <a:rPr lang="he-IL" dirty="0" err="1"/>
              <a:t>בהרניאציה</a:t>
            </a:r>
            <a:r>
              <a:rPr lang="he-IL" dirty="0"/>
              <a:t> ובתוך </a:t>
            </a:r>
            <a:r>
              <a:rPr lang="he-IL" dirty="0" err="1"/>
              <a:t>האומפלוצלה</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הגניקולוג ממליץ על ניתוח קיסרי, מה דעתך?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באופן כללי ובלי להתייחס לשאלה הספציפית, קיום של </a:t>
            </a:r>
            <a:r>
              <a:rPr lang="he-IL" dirty="0" err="1"/>
              <a:t>אומפלוצלה</a:t>
            </a:r>
            <a:r>
              <a:rPr lang="he-IL" dirty="0"/>
              <a:t> אינו מכתיב בהכרח לידה קיסרית. עם זאת, נוכחות של הכבד בשק, במיוחד במקרה האמור, מעלה חשש לדמם במעבר בתעלת הלידה ועל כן במצב זה ספציפית אעדיף ניתוח קיסרי. </a:t>
            </a:r>
            <a:endParaRPr lang="en-IL" dirty="0"/>
          </a:p>
        </p:txBody>
      </p:sp>
    </p:spTree>
    <p:extLst>
      <p:ext uri="{BB962C8B-B14F-4D97-AF65-F5344CB8AC3E}">
        <p14:creationId xmlns:p14="http://schemas.microsoft.com/office/powerpoint/2010/main" val="331014779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1E69-A23E-9149-B1C9-C70F576CDD0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63ED087-0417-1848-A575-58E23C34015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נולדת תינוקת בניתוח קיסרי בשבוע 39 להריון, היא שוקל 3.3 ק״ג ויש לה ציון אפגאר של 8,9, היא מועברת לפגיה. המדדים שלה תקינים ושק </a:t>
            </a:r>
            <a:r>
              <a:rPr lang="he-IL" dirty="0" err="1"/>
              <a:t>האומפלוצלה</a:t>
            </a:r>
            <a:r>
              <a:rPr lang="he-IL" dirty="0"/>
              <a:t> מכיל כבד. הבטן </a:t>
            </a:r>
            <a:r>
              <a:rPr lang="he-IL" dirty="0" err="1"/>
              <a:t>נראי</a:t>
            </a:r>
            <a:r>
              <a:rPr lang="he-IL" dirty="0"/>
              <a:t> </a:t>
            </a:r>
            <a:r>
              <a:rPr lang="he-IL" dirty="0" err="1"/>
              <a:t>סהכ</a:t>
            </a:r>
            <a:r>
              <a:rPr lang="he-IL" dirty="0"/>
              <a:t> עם דומיין טוב. איך נתקדם מכאן? </a:t>
            </a:r>
            <a:endParaRPr lang="en-IL" dirty="0"/>
          </a:p>
        </p:txBody>
      </p:sp>
    </p:spTree>
    <p:extLst>
      <p:ext uri="{BB962C8B-B14F-4D97-AF65-F5344CB8AC3E}">
        <p14:creationId xmlns:p14="http://schemas.microsoft.com/office/powerpoint/2010/main" val="379089427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1E69-A23E-9149-B1C9-C70F576CDD0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63ED087-0417-1848-A575-58E23C34015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נולדת תינוקת בניתוח קיסרי בשבוע 39 להריון, היא שוקל 3.3 ק״ג ויש לה ציון אפגאר של 8,9, היא מועברת לפגיה. המדדים שלה תקינים ושק </a:t>
            </a:r>
            <a:r>
              <a:rPr lang="he-IL" dirty="0" err="1"/>
              <a:t>האומפלוצלה</a:t>
            </a:r>
            <a:r>
              <a:rPr lang="he-IL" dirty="0"/>
              <a:t> מכיל כבד. הבטן </a:t>
            </a:r>
            <a:r>
              <a:rPr lang="he-IL" dirty="0" err="1"/>
              <a:t>נראי</a:t>
            </a:r>
            <a:r>
              <a:rPr lang="he-IL" dirty="0"/>
              <a:t> </a:t>
            </a:r>
            <a:r>
              <a:rPr lang="he-IL" dirty="0" err="1"/>
              <a:t>סהכ</a:t>
            </a:r>
            <a:r>
              <a:rPr lang="he-IL" dirty="0"/>
              <a:t> עם דומיין טוב. איך נתקדם מכאן?</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he-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אוודא בדיקות דם כולל דם לסוג והצלבה. השלמת צילום חזה ואקו לב, עטיפת שק </a:t>
            </a:r>
            <a:r>
              <a:rPr lang="he-IL" dirty="0" err="1"/>
              <a:t>האומפלוצלה</a:t>
            </a:r>
            <a:r>
              <a:rPr lang="he-IL" dirty="0"/>
              <a:t> בגזה חמימה ורטובה. מתן אנטיביוטיקה פרופילקטית וזונדה והתקדמות בהתאם לחדר ניתוח. </a:t>
            </a:r>
            <a:endParaRPr lang="en-IL" dirty="0"/>
          </a:p>
        </p:txBody>
      </p:sp>
    </p:spTree>
    <p:extLst>
      <p:ext uri="{BB962C8B-B14F-4D97-AF65-F5344CB8AC3E}">
        <p14:creationId xmlns:p14="http://schemas.microsoft.com/office/powerpoint/2010/main" val="42094766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EC79-5FE2-4F40-9688-BBF40C3E273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5A7AB2C6-90A3-2449-942A-BBDC373A6BA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בשיחה עם ההורים טרם הניתוח, מה צריך להסביר? </a:t>
            </a:r>
            <a:endParaRPr lang="en-IL" dirty="0"/>
          </a:p>
        </p:txBody>
      </p:sp>
    </p:spTree>
    <p:extLst>
      <p:ext uri="{BB962C8B-B14F-4D97-AF65-F5344CB8AC3E}">
        <p14:creationId xmlns:p14="http://schemas.microsoft.com/office/powerpoint/2010/main" val="42041407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EC79-5FE2-4F40-9688-BBF40C3E273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5A7AB2C6-90A3-2449-942A-BBDC373A6BA3}"/>
              </a:ext>
            </a:extLst>
          </p:cNvPr>
          <p:cNvSpPr>
            <a:spLocks noGrp="1"/>
          </p:cNvSpPr>
          <p:nvPr>
            <p:ph idx="1"/>
          </p:nvPr>
        </p:nvSpPr>
        <p:spPr/>
        <p:txBody>
          <a:bodyPr>
            <a:normAutofit fontScale="70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בשיחה עם ההורים טרם הניתוח, מה צריך להסביר?</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בניתוח יעשה </a:t>
            </a:r>
            <a:r>
              <a:rPr lang="he-IL" dirty="0" err="1"/>
              <a:t>נסיון</a:t>
            </a:r>
            <a:r>
              <a:rPr lang="he-IL" dirty="0"/>
              <a:t> לרדוקציה של תוכן הכבד לתוך הבטן אולם יש להסביר להורים כי קיימת האופציה שלא ניתן יהיה לבצע את זה ב- </a:t>
            </a:r>
            <a:r>
              <a:rPr lang="he-IL" dirty="0" err="1"/>
              <a:t>one</a:t>
            </a:r>
            <a:r>
              <a:rPr lang="he-IL" dirty="0"/>
              <a:t> </a:t>
            </a:r>
            <a:r>
              <a:rPr lang="he-IL" dirty="0" err="1"/>
              <a:t>stage</a:t>
            </a:r>
            <a:r>
              <a:rPr lang="he-IL" dirty="0"/>
              <a:t>. האופציות הקיימות הינן-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1. חתך של שק הבקע, </a:t>
            </a:r>
            <a:r>
              <a:rPr lang="he-IL" dirty="0" err="1"/>
              <a:t>נסיון</a:t>
            </a:r>
            <a:r>
              <a:rPr lang="he-IL" dirty="0"/>
              <a:t> רדוקציה של הכבד, תפירת שקית סילו </a:t>
            </a:r>
            <a:r>
              <a:rPr lang="he-IL" dirty="0" err="1"/>
              <a:t>לפציה</a:t>
            </a:r>
            <a:r>
              <a:rPr lang="he-IL" dirty="0"/>
              <a:t> עם </a:t>
            </a:r>
            <a:r>
              <a:rPr lang="he-IL" dirty="0" err="1"/>
              <a:t>נסיון</a:t>
            </a:r>
            <a:r>
              <a:rPr lang="he-IL" dirty="0"/>
              <a:t> רדוקציה הדרגתית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2. ניתן לסגור את העור בלבד ובהמשך תיקון הרניה </a:t>
            </a:r>
            <a:r>
              <a:rPr lang="he-IL" dirty="0" err="1"/>
              <a:t>וונטרלית</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3. רשת ביולוגית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he-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באופן כללי יש עץ קבלת החלטות שמאוד נוח לעבוד </a:t>
            </a:r>
            <a:r>
              <a:rPr lang="he-IL" dirty="0" err="1"/>
              <a:t>איתו</a:t>
            </a:r>
            <a:r>
              <a:rPr lang="he-IL" dirty="0"/>
              <a:t> כשמדובר </a:t>
            </a:r>
            <a:r>
              <a:rPr lang="he-IL" dirty="0" err="1"/>
              <a:t>באומפלוצלה</a:t>
            </a:r>
            <a:r>
              <a:rPr lang="he-IL" dirty="0"/>
              <a:t>: ראשית, האם הפגם גדול ומכיל כבד או איברים סולידיים נוספים- אם כן, האם מלווה בבעיות </a:t>
            </a:r>
            <a:r>
              <a:rPr lang="he-IL" dirty="0" err="1"/>
              <a:t>קרדיופולמונריות</a:t>
            </a:r>
            <a:r>
              <a:rPr lang="he-IL" dirty="0"/>
              <a:t> משמעותיות? במידה וכן נעשה </a:t>
            </a:r>
            <a:r>
              <a:rPr lang="he-IL" dirty="0" err="1"/>
              <a:t>אשקריזציה</a:t>
            </a:r>
            <a:r>
              <a:rPr lang="he-IL" dirty="0"/>
              <a:t> בלבד (</a:t>
            </a:r>
            <a:r>
              <a:rPr lang="he-IL" dirty="0" err="1"/>
              <a:t>סולפהדיאזין</a:t>
            </a:r>
            <a:r>
              <a:rPr lang="he-IL" dirty="0"/>
              <a:t>). אם אם בעיות </a:t>
            </a:r>
            <a:r>
              <a:rPr lang="he-IL" dirty="0" err="1"/>
              <a:t>קרדיופולמונריות</a:t>
            </a:r>
            <a:r>
              <a:rPr lang="he-IL" dirty="0"/>
              <a:t> ויש מספיק דומיין בבטן- ננסה לעשות </a:t>
            </a:r>
            <a:r>
              <a:rPr lang="he-IL" dirty="0" err="1"/>
              <a:t>פרימארי</a:t>
            </a:r>
            <a:r>
              <a:rPr lang="he-IL" dirty="0"/>
              <a:t>, אם אין דומיין- נעשה </a:t>
            </a:r>
            <a:r>
              <a:rPr lang="he-IL" dirty="0" err="1"/>
              <a:t>staged</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 </a:t>
            </a:r>
            <a:endParaRPr lang="en-IL" dirty="0"/>
          </a:p>
        </p:txBody>
      </p:sp>
    </p:spTree>
    <p:extLst>
      <p:ext uri="{BB962C8B-B14F-4D97-AF65-F5344CB8AC3E}">
        <p14:creationId xmlns:p14="http://schemas.microsoft.com/office/powerpoint/2010/main" val="394297764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C6F8-F3E2-BD44-99F0-E019F151D69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1B7E5D69-A9AB-9F40-8E25-44964AC0965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בניתוח מתבצע חתך של השק ומורמים </a:t>
            </a:r>
            <a:r>
              <a:rPr lang="he-IL" dirty="0" err="1"/>
              <a:t>פלאפים</a:t>
            </a:r>
            <a:r>
              <a:rPr lang="he-IL" dirty="0"/>
              <a:t> של העור שמצליחים לכסות על הפגם. יש סגירה של שרירי הבטן ומעליהם העור, התינוקת מצליחה לסבול היטב את הסגירה ללא בעיה המודינמית. היא עוברת </a:t>
            </a:r>
            <a:r>
              <a:rPr lang="he-IL" dirty="0" err="1"/>
              <a:t>אקסטובציה</a:t>
            </a:r>
            <a:r>
              <a:rPr lang="he-IL" dirty="0"/>
              <a:t> לאחר יומיים. </a:t>
            </a:r>
            <a:endParaRPr lang="en-IL" dirty="0"/>
          </a:p>
        </p:txBody>
      </p:sp>
    </p:spTree>
    <p:extLst>
      <p:ext uri="{BB962C8B-B14F-4D97-AF65-F5344CB8AC3E}">
        <p14:creationId xmlns:p14="http://schemas.microsoft.com/office/powerpoint/2010/main" val="93218322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B984A-0457-6347-A670-C476645BB84C}"/>
              </a:ext>
            </a:extLst>
          </p:cNvPr>
          <p:cNvSpPr>
            <a:spLocks noGrp="1"/>
          </p:cNvSpPr>
          <p:nvPr>
            <p:ph type="title"/>
          </p:nvPr>
        </p:nvSpPr>
        <p:spPr>
          <a:xfrm>
            <a:off x="686834" y="1153572"/>
            <a:ext cx="3200400" cy="4461163"/>
          </a:xfrm>
        </p:spPr>
        <p:txBody>
          <a:bodyPr>
            <a:normAutofit/>
          </a:bodyPr>
          <a:lstStyle/>
          <a:p>
            <a:pPr defTabSz="914400" rtl="1" eaLnBrk="1" latinLnBrk="0" hangingPunct="1">
              <a:spcBef>
                <a:spcPct val="0"/>
              </a:spcBef>
              <a:buNone/>
            </a:pPr>
            <a:r>
              <a:rPr lang="he-IL" dirty="0">
                <a:solidFill>
                  <a:srgbClr val="FFFFFF"/>
                </a:solidFill>
              </a:rPr>
              <a:t>כרטיסיה </a:t>
            </a:r>
            <a:r>
              <a:rPr lang="en-US" dirty="0">
                <a:solidFill>
                  <a:srgbClr val="FFFFFF"/>
                </a:solidFill>
              </a:rPr>
              <a:t>13</a:t>
            </a:r>
            <a:endParaRPr lang="en-IL"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E879EA-B69A-8E48-A5AC-29E064491DC3}"/>
              </a:ext>
            </a:extLst>
          </p:cNvPr>
          <p:cNvSpPr>
            <a:spLocks noGrp="1"/>
          </p:cNvSpPr>
          <p:nvPr>
            <p:ph idx="1"/>
          </p:nvPr>
        </p:nvSpPr>
        <p:spPr>
          <a:xfrm>
            <a:off x="4447308" y="591344"/>
            <a:ext cx="6906491" cy="5585619"/>
          </a:xfrm>
        </p:spPr>
        <p:txBody>
          <a:bodyPr anchor="ct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dirty="0"/>
              <a:t>בשבוע 24 במהלך </a:t>
            </a:r>
            <a:r>
              <a:rPr lang="he-IL" dirty="0" err="1"/>
              <a:t>ההריון</a:t>
            </a:r>
            <a:r>
              <a:rPr lang="he-IL" dirty="0"/>
              <a:t> מבוצע סונר </a:t>
            </a:r>
            <a:r>
              <a:rPr lang="he-IL" dirty="0" err="1"/>
              <a:t>לאמא</a:t>
            </a:r>
            <a:r>
              <a:rPr lang="he-IL" dirty="0"/>
              <a:t> בת 26, שמדגים לולאת מעי ברוחב 1.5 ס״מ, חשודה לחסימה, בעובר ממין זכר. בשבוע 28 יש עליה בקוטר הלולאה ל- 2.3, והגניקולוג חושד שמדובר בחסימה </a:t>
            </a:r>
            <a:r>
              <a:rPr lang="he-IL" dirty="0" err="1"/>
              <a:t>קולונית</a:t>
            </a:r>
            <a:r>
              <a:rPr lang="he-IL" dirty="0"/>
              <a:t> עקב מראה הלולאה- </a:t>
            </a:r>
            <a:r>
              <a:rPr lang="he-IL" dirty="0" err="1"/>
              <a:t>scalloped</a:t>
            </a:r>
            <a:r>
              <a:rPr lang="he-IL" dirty="0"/>
              <a:t>. שאר הבדיקה תקינה, ללא ריבוי מי שפיר וללא בעיות אחרות. </a:t>
            </a:r>
          </a:p>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dirty="0"/>
              <a:t>הגניקולוג שולח את ההורים לשיחה </a:t>
            </a:r>
            <a:r>
              <a:rPr lang="he-IL" dirty="0" err="1"/>
              <a:t>עימך</a:t>
            </a:r>
            <a:r>
              <a:rPr lang="he-IL" dirty="0"/>
              <a:t>. מה צריך להיות בשיחה, לגבי אבחנה מבדלת, המשך מעקב הריון והמשך מעקב לאחר הלידה וסיבוכים ככל שישנם? </a:t>
            </a:r>
            <a:endParaRPr lang="en-IL" dirty="0"/>
          </a:p>
        </p:txBody>
      </p:sp>
    </p:spTree>
    <p:extLst>
      <p:ext uri="{BB962C8B-B14F-4D97-AF65-F5344CB8AC3E}">
        <p14:creationId xmlns:p14="http://schemas.microsoft.com/office/powerpoint/2010/main" val="275551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12B83-1459-9743-BD60-68F03C9C8758}"/>
              </a:ext>
            </a:extLst>
          </p:cNvPr>
          <p:cNvSpPr>
            <a:spLocks noGrp="1"/>
          </p:cNvSpPr>
          <p:nvPr>
            <p:ph type="title"/>
          </p:nvPr>
        </p:nvSpPr>
        <p:spPr>
          <a:xfrm>
            <a:off x="761803" y="350196"/>
            <a:ext cx="4646904" cy="1624520"/>
          </a:xfrm>
        </p:spPr>
        <p:txBody>
          <a:bodyPr anchor="ctr">
            <a:normAutofit/>
          </a:bodyPr>
          <a:lstStyle/>
          <a:p>
            <a:pPr defTabSz="914400" rtl="1" eaLnBrk="1" latinLnBrk="0" hangingPunct="1">
              <a:spcBef>
                <a:spcPct val="0"/>
              </a:spcBef>
              <a:buNone/>
            </a:pPr>
            <a:r>
              <a:rPr lang="he-IL" sz="4000"/>
              <a:t>כרטיסיה </a:t>
            </a:r>
            <a:r>
              <a:rPr lang="en-US" sz="4000"/>
              <a:t>2</a:t>
            </a:r>
            <a:endParaRPr lang="en-IL" sz="4000"/>
          </a:p>
        </p:txBody>
      </p:sp>
      <p:sp>
        <p:nvSpPr>
          <p:cNvPr id="3" name="Content Placeholder 2">
            <a:extLst>
              <a:ext uri="{FF2B5EF4-FFF2-40B4-BE49-F238E27FC236}">
                <a16:creationId xmlns:a16="http://schemas.microsoft.com/office/drawing/2014/main" id="{43510E62-4A59-8047-9157-F1DD6C8A558B}"/>
              </a:ext>
            </a:extLst>
          </p:cNvPr>
          <p:cNvSpPr>
            <a:spLocks noGrp="1"/>
          </p:cNvSpPr>
          <p:nvPr>
            <p:ph idx="1"/>
          </p:nvPr>
        </p:nvSpPr>
        <p:spPr>
          <a:xfrm>
            <a:off x="761802" y="2743200"/>
            <a:ext cx="4646905" cy="3613149"/>
          </a:xfrm>
        </p:spPr>
        <p:txBody>
          <a:bodyPr anchor="ctr">
            <a:normAutofit/>
          </a:bodyPr>
          <a:lstStyle/>
          <a:p>
            <a:pPr marL="182880" indent="-182880"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a:t>במהלך ההריון של זוג הורים שזה ההריון הראשון (שבוע 20) נצפית מסה היפראקואית בבטן ועדות ללולאות מעי מעט מורחבות מהרגיל, והסונר במהלך הסקירה השניה מצביע על תמונה דומה. </a:t>
            </a:r>
          </a:p>
          <a:p>
            <a:pPr lvl="1" rtl="1">
              <a:spcBef>
                <a:spcPts val="900"/>
              </a:spcBef>
            </a:pPr>
            <a:r>
              <a:rPr lang="he-IL" sz="2000"/>
              <a:t>מה הפתופיזיולוגיה של מעי היפראקואי בסונר עוברי?</a:t>
            </a:r>
          </a:p>
          <a:p>
            <a:pPr lvl="1" rtl="1">
              <a:spcBef>
                <a:spcPts val="900"/>
              </a:spcBef>
            </a:pPr>
            <a:r>
              <a:rPr lang="he-IL" sz="2000"/>
              <a:t>מהן האבחנות המבדלות?</a:t>
            </a:r>
            <a:endParaRPr lang="en-US" sz="2000"/>
          </a:p>
          <a:p>
            <a:pPr lvl="1" rtl="1">
              <a:spcBef>
                <a:spcPts val="900"/>
              </a:spcBef>
            </a:pPr>
            <a:endParaRPr lang="he-IL" sz="2000"/>
          </a:p>
          <a:p>
            <a:pPr marL="182880" indent="-182880" defTabSz="914400" rtl="1" eaLnBrk="1" latinLnBrk="0" hangingPunct="1">
              <a:spcBef>
                <a:spcPts val="900"/>
              </a:spcBef>
              <a:spcAft>
                <a:spcPts val="0"/>
              </a:spcAft>
              <a:buClr>
                <a:schemeClr val="tx1">
                  <a:lumMod val="85000"/>
                  <a:lumOff val="15000"/>
                </a:schemeClr>
              </a:buClr>
              <a:buFont typeface="Garamond" pitchFamily="18" charset="0"/>
              <a:buChar char="◦"/>
            </a:pPr>
            <a:endParaRPr lang="en-IL" sz="2000"/>
          </a:p>
        </p:txBody>
      </p:sp>
      <p:pic>
        <p:nvPicPr>
          <p:cNvPr id="5" name="Picture 4" descr="חתיכות פאזל">
            <a:extLst>
              <a:ext uri="{FF2B5EF4-FFF2-40B4-BE49-F238E27FC236}">
                <a16:creationId xmlns:a16="http://schemas.microsoft.com/office/drawing/2014/main" id="{FF08CB39-366D-35AE-2A1F-5BF76D74DE77}"/>
              </a:ext>
            </a:extLst>
          </p:cNvPr>
          <p:cNvPicPr>
            <a:picLocks noChangeAspect="1"/>
          </p:cNvPicPr>
          <p:nvPr/>
        </p:nvPicPr>
        <p:blipFill rotWithShape="1">
          <a:blip r:embed="rId3"/>
          <a:srcRect l="24220" r="16603"/>
          <a:stretch/>
        </p:blipFill>
        <p:spPr>
          <a:xfrm>
            <a:off x="6096000" y="1"/>
            <a:ext cx="6102825" cy="6858000"/>
          </a:xfrm>
          <a:prstGeom prst="rect">
            <a:avLst/>
          </a:prstGeom>
        </p:spPr>
      </p:pic>
    </p:spTree>
    <p:extLst>
      <p:ext uri="{BB962C8B-B14F-4D97-AF65-F5344CB8AC3E}">
        <p14:creationId xmlns:p14="http://schemas.microsoft.com/office/powerpoint/2010/main" val="41430081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984A-0457-6347-A670-C476645BB84C}"/>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29</a:t>
            </a:r>
            <a:endParaRPr lang="en-IL" dirty="0"/>
          </a:p>
        </p:txBody>
      </p:sp>
      <p:sp>
        <p:nvSpPr>
          <p:cNvPr id="3" name="Content Placeholder 2">
            <a:extLst>
              <a:ext uri="{FF2B5EF4-FFF2-40B4-BE49-F238E27FC236}">
                <a16:creationId xmlns:a16="http://schemas.microsoft.com/office/drawing/2014/main" id="{10E879EA-B69A-8E48-A5AC-29E064491DC3}"/>
              </a:ext>
            </a:extLst>
          </p:cNvPr>
          <p:cNvSpPr>
            <a:spLocks noGrp="1"/>
          </p:cNvSpPr>
          <p:nvPr>
            <p:ph idx="1"/>
          </p:nvPr>
        </p:nvSpPr>
        <p:spPr/>
        <p:txBody>
          <a:bodyPr>
            <a:normAutofit fontScale="70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בשבוע 24 במהלך </a:t>
            </a:r>
            <a:r>
              <a:rPr lang="he-IL" dirty="0" err="1"/>
              <a:t>ההריון</a:t>
            </a:r>
            <a:r>
              <a:rPr lang="he-IL" dirty="0"/>
              <a:t> מבוצע סונר </a:t>
            </a:r>
            <a:r>
              <a:rPr lang="he-IL" dirty="0" err="1"/>
              <a:t>לאמא</a:t>
            </a:r>
            <a:r>
              <a:rPr lang="he-IL" dirty="0"/>
              <a:t> בת 26, שמדגים לולאת מעי ברוחב 1.5 ס״מ, חשודה לחסימה, בעובר ממין זכר. בשבוע 28 יש עליה בקוטר הלולאה ל- 2.3, והגניקולוג חושד שמדובר בחסימה </a:t>
            </a:r>
            <a:r>
              <a:rPr lang="he-IL" dirty="0" err="1"/>
              <a:t>קולונית</a:t>
            </a:r>
            <a:r>
              <a:rPr lang="he-IL" dirty="0"/>
              <a:t> עקב מראה הלולאה- </a:t>
            </a:r>
            <a:r>
              <a:rPr lang="he-IL" dirty="0" err="1"/>
              <a:t>scalloped</a:t>
            </a:r>
            <a:r>
              <a:rPr lang="he-IL" dirty="0"/>
              <a:t>. שאר הבדיקה תקינה, ללא ריבוי מי שפיר וללא בעיות אחרות.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הגניקולוג שולח את ההורים לשיחה </a:t>
            </a:r>
            <a:r>
              <a:rPr lang="he-IL" dirty="0" err="1"/>
              <a:t>עימך</a:t>
            </a:r>
            <a:r>
              <a:rPr lang="he-IL" dirty="0"/>
              <a:t>. מה צריך להיות בשיחה, לגבי אבחנה מבדלת, המשך מעקב הריון והמשך מעקב לאחר הלידה וסיבוכים ככל שישנם?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לולאת מעי מורחבת פרוגרסיבית מצביעה על חסימה. האבחנה המבדלת בהקשר של אטיולוגיה לחסימה תחתונה של מערכת העיכול כוללת חסימה </a:t>
            </a:r>
            <a:r>
              <a:rPr lang="he-IL" dirty="0" err="1"/>
              <a:t>קולונית</a:t>
            </a:r>
            <a:r>
              <a:rPr lang="he-IL" dirty="0"/>
              <a:t>, חסימת מעי דק, </a:t>
            </a:r>
            <a:r>
              <a:rPr lang="he-IL" dirty="0" err="1"/>
              <a:t>מקוניום</a:t>
            </a:r>
            <a:r>
              <a:rPr lang="he-IL" dirty="0"/>
              <a:t> </a:t>
            </a:r>
            <a:r>
              <a:rPr lang="he-IL" dirty="0" err="1"/>
              <a:t>אילאוס</a:t>
            </a:r>
            <a:r>
              <a:rPr lang="he-IL" dirty="0"/>
              <a:t>, </a:t>
            </a:r>
            <a:r>
              <a:rPr lang="he-IL" dirty="0" err="1"/>
              <a:t>מקוניום</a:t>
            </a:r>
            <a:r>
              <a:rPr lang="he-IL" dirty="0"/>
              <a:t> פלאג, וגם </a:t>
            </a:r>
            <a:r>
              <a:rPr lang="he-IL" dirty="0" err="1"/>
              <a:t>הירשפרונג</a:t>
            </a:r>
            <a:r>
              <a:rPr lang="he-IL" dirty="0"/>
              <a:t>- שכמעט ולא מאובחן אם בכלל טרם הלידה.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צריך להסביר להורים שבחלק קטן מן המקרים- 20%- של לולאה מורחבת- יש רזולוציה עד הלידה, אבל במידה וממשיכה להיות מודגמת חסימה זה מצביע על </a:t>
            </a:r>
            <a:r>
              <a:rPr lang="he-IL" dirty="0" err="1"/>
              <a:t>איזושהיא</a:t>
            </a:r>
            <a:r>
              <a:rPr lang="he-IL" dirty="0"/>
              <a:t> אבנורמליות במערכת העיכול, ומקושר ביותר סיכונים להפלה או </a:t>
            </a:r>
            <a:r>
              <a:rPr lang="he-IL" dirty="0" err="1"/>
              <a:t>למקוניום</a:t>
            </a:r>
            <a:r>
              <a:rPr lang="he-IL" dirty="0"/>
              <a:t> </a:t>
            </a:r>
            <a:r>
              <a:rPr lang="he-IL" dirty="0" err="1"/>
              <a:t>פריטוניטיס</a:t>
            </a:r>
            <a:r>
              <a:rPr lang="he-IL" dirty="0"/>
              <a:t>- כלומר מדובר בהריון בסיכון מוגבר. על כן יש צורך במעקב צמוד כולל סונר ביקורת כל שבועיים, תלוי במצב הרחבת המעי. במידה ורואים בנוסף מעי </a:t>
            </a:r>
            <a:r>
              <a:rPr lang="he-IL" dirty="0" err="1"/>
              <a:t>היפראקוגני</a:t>
            </a:r>
            <a:r>
              <a:rPr lang="he-IL" dirty="0"/>
              <a:t> יש לחשוד </a:t>
            </a:r>
            <a:r>
              <a:rPr lang="he-IL" dirty="0" err="1"/>
              <a:t>במקוניום</a:t>
            </a:r>
            <a:r>
              <a:rPr lang="he-IL" dirty="0"/>
              <a:t> </a:t>
            </a:r>
            <a:r>
              <a:rPr lang="he-IL" dirty="0" err="1"/>
              <a:t>אילאוס</a:t>
            </a:r>
            <a:r>
              <a:rPr lang="he-IL" dirty="0"/>
              <a:t> ולהציע בדיקה גנטית להורים. </a:t>
            </a:r>
            <a:endParaRPr lang="en-IL" dirty="0"/>
          </a:p>
        </p:txBody>
      </p:sp>
    </p:spTree>
    <p:extLst>
      <p:ext uri="{BB962C8B-B14F-4D97-AF65-F5344CB8AC3E}">
        <p14:creationId xmlns:p14="http://schemas.microsoft.com/office/powerpoint/2010/main" val="36288640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E5E2-55CD-AC4D-B8D7-87F6C5579C8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5D6A44A-86BE-B74F-B2C0-2C1FFFADCE0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ההורים לא מעוניינים לבצע דיקור מי שפיר ובדיקה גנטית, </a:t>
            </a:r>
            <a:r>
              <a:rPr lang="he-IL" dirty="0" err="1"/>
              <a:t>ההריון</a:t>
            </a:r>
            <a:r>
              <a:rPr lang="he-IL" dirty="0"/>
              <a:t> מתקדם והלולאה נמדדת 4.2 ס״מ בסונר שמבוצע בשבוע 36. התינוק נולד בשבוע 39 בלידה ווגינלית, שוקל 3.5 </a:t>
            </a:r>
            <a:r>
              <a:rPr lang="he-IL" dirty="0" err="1"/>
              <a:t>קג</a:t>
            </a:r>
            <a:r>
              <a:rPr lang="he-IL" dirty="0"/>
              <a:t>, עם ציון אפגאר טוב. הוא מועבר לפגיה ואנחנו נקראים לבדוק אותו כשעתיים לאחר הלידה.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הבטן רכה ללא מסות נמושות וללא </a:t>
            </a:r>
            <a:r>
              <a:rPr lang="he-IL" dirty="0" err="1"/>
              <a:t>דיסקולורציה</a:t>
            </a:r>
            <a:r>
              <a:rPr lang="he-IL" dirty="0"/>
              <a:t>. האנוס </a:t>
            </a:r>
            <a:r>
              <a:rPr lang="he-IL" dirty="0" err="1"/>
              <a:t>פטנטי</a:t>
            </a:r>
            <a:r>
              <a:rPr lang="he-IL" dirty="0"/>
              <a:t> והרקטום ריק. צילום בטן הוזמן- לא מראה אויר </a:t>
            </a:r>
            <a:r>
              <a:rPr lang="he-IL" dirty="0" err="1"/>
              <a:t>דיסטלי</a:t>
            </a:r>
            <a:r>
              <a:rPr lang="he-IL" dirty="0"/>
              <a:t>, אבל גם לא מראה סמני חסימה ברורה בשלב זה.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הצעד הבא בניהול המטופל? </a:t>
            </a:r>
            <a:endParaRPr lang="en-IL" dirty="0"/>
          </a:p>
        </p:txBody>
      </p:sp>
    </p:spTree>
    <p:extLst>
      <p:ext uri="{BB962C8B-B14F-4D97-AF65-F5344CB8AC3E}">
        <p14:creationId xmlns:p14="http://schemas.microsoft.com/office/powerpoint/2010/main" val="239654623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E5E2-55CD-AC4D-B8D7-87F6C5579C8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5D6A44A-86BE-B74F-B2C0-2C1FFFADCE03}"/>
              </a:ext>
            </a:extLst>
          </p:cNvPr>
          <p:cNvSpPr>
            <a:spLocks noGrp="1"/>
          </p:cNvSpPr>
          <p:nvPr>
            <p:ph idx="1"/>
          </p:nvPr>
        </p:nvSpPr>
        <p:spPr/>
        <p:txBody>
          <a:bodyPr>
            <a:normAutofit fontScale="92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ההורים לא מעוניינים לבצע דיקור מי שפיר ובדיקה גנטית, </a:t>
            </a:r>
            <a:r>
              <a:rPr lang="he-IL" dirty="0" err="1"/>
              <a:t>ההריון</a:t>
            </a:r>
            <a:r>
              <a:rPr lang="he-IL" dirty="0"/>
              <a:t> מתקדם והלולאה נמדדת 4.2 ס״מ בסונר שמבוצע בשבוע 36. התינוק נולד בשבוע 39 בלידה ווגינלית, שוקל 3.5 </a:t>
            </a:r>
            <a:r>
              <a:rPr lang="he-IL" dirty="0" err="1"/>
              <a:t>קג</a:t>
            </a:r>
            <a:r>
              <a:rPr lang="he-IL" dirty="0"/>
              <a:t>, עם ציון אפגאר טוב. הוא מועבר לפגיה ואנחנו נקראים לבדוק אותו כשעתיים לאחר הלידה.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הבטן רכה ללא מסות נמושות וללא </a:t>
            </a:r>
            <a:r>
              <a:rPr lang="he-IL" dirty="0" err="1"/>
              <a:t>דיסקולורציה</a:t>
            </a:r>
            <a:r>
              <a:rPr lang="he-IL" dirty="0"/>
              <a:t>. האנוס </a:t>
            </a:r>
            <a:r>
              <a:rPr lang="he-IL" dirty="0" err="1"/>
              <a:t>פטנטי</a:t>
            </a:r>
            <a:r>
              <a:rPr lang="he-IL" dirty="0"/>
              <a:t> והרקטום ריק. צילום בטן הוזמן- לא מראה אויר </a:t>
            </a:r>
            <a:r>
              <a:rPr lang="he-IL" dirty="0" err="1"/>
              <a:t>דיסטלי</a:t>
            </a:r>
            <a:r>
              <a:rPr lang="he-IL" dirty="0"/>
              <a:t>, אבל גם לא מראה סמני חסימה ברורה בשלב זה.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הצעד הבא בניהול המטופל?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להשלים בירור של המטופל- בדיקות מעבדה, ליין, זונדה מנקזת, להתחיל טיפול אנטיביוטי מאחר ויש חשד לחסימה ולהזמין צילום בטן חוזר בתוך 24 שעות. (מאחר ולוקח זמן </a:t>
            </a:r>
            <a:r>
              <a:rPr lang="he-IL" dirty="0" err="1"/>
              <a:t>לאויר</a:t>
            </a:r>
            <a:r>
              <a:rPr lang="he-IL" dirty="0"/>
              <a:t> להגיע למערכת העיכול התחתונה). </a:t>
            </a:r>
            <a:endParaRPr lang="en-IL" dirty="0"/>
          </a:p>
        </p:txBody>
      </p:sp>
    </p:spTree>
    <p:extLst>
      <p:ext uri="{BB962C8B-B14F-4D97-AF65-F5344CB8AC3E}">
        <p14:creationId xmlns:p14="http://schemas.microsoft.com/office/powerpoint/2010/main" val="184466318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BF81-655D-ED40-BFC6-2B7DE8961A8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FCD9AF6-7681-B340-9100-0B736BC30A8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בתוך 18 שעות המטופל מחמיר תפיחות </a:t>
            </a:r>
            <a:r>
              <a:rPr lang="he-IL" dirty="0" err="1"/>
              <a:t>בטנית</a:t>
            </a:r>
            <a:r>
              <a:rPr lang="he-IL" dirty="0"/>
              <a:t>, בזונדה יש מעט מרה, המצב הלבבי יציב. מוזמן צילום בטן שמדגים לולאה מורחבת באופן מסיבי, עם רושם לחסימה תחתונה. לא נראה שיש אויר חופשי בצילום בטן חריפה.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יש לעשות כעת? </a:t>
            </a:r>
            <a:endParaRPr lang="en-IL" dirty="0"/>
          </a:p>
        </p:txBody>
      </p:sp>
    </p:spTree>
    <p:extLst>
      <p:ext uri="{BB962C8B-B14F-4D97-AF65-F5344CB8AC3E}">
        <p14:creationId xmlns:p14="http://schemas.microsoft.com/office/powerpoint/2010/main" val="63661754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BF81-655D-ED40-BFC6-2B7DE8961A8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FCD9AF6-7681-B340-9100-0B736BC30A8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בתוך 18 שעות המטופל מחמיר תפיחות </a:t>
            </a:r>
            <a:r>
              <a:rPr lang="he-IL" dirty="0" err="1"/>
              <a:t>בטנית</a:t>
            </a:r>
            <a:r>
              <a:rPr lang="he-IL" dirty="0"/>
              <a:t>, בזונדה יש מעט מרה, המצב הלבבי יציב. מוזמן צילום בטן שמדגים לולאה מורחבת באופן מסיבי, עם רושם לחסימה תחתונה. לא נראה שיש אויר חופשי בצילום בטן חריפה.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יש לעשות כעת?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קיימות שתי אופציות עיקריות- האחת ללכת לאקספלורציה כעת, </a:t>
            </a:r>
            <a:r>
              <a:rPr lang="he-IL" dirty="0" err="1"/>
              <a:t>והשניה</a:t>
            </a:r>
            <a:r>
              <a:rPr lang="he-IL" dirty="0"/>
              <a:t> להשלים שיקוף חוקן כדי לנסות לזהות את מיקום החסימה- יעזור בתכנון הניתוח. </a:t>
            </a:r>
            <a:endParaRPr lang="en-IL" dirty="0"/>
          </a:p>
        </p:txBody>
      </p:sp>
    </p:spTree>
    <p:extLst>
      <p:ext uri="{BB962C8B-B14F-4D97-AF65-F5344CB8AC3E}">
        <p14:creationId xmlns:p14="http://schemas.microsoft.com/office/powerpoint/2010/main" val="3644272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8B11-11F2-CC40-BC4C-598228DEE2E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65BB5B4-7B07-DA44-AE8D-88A6130E4F1E}"/>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הוזמן צילום חוקן שמדגים </a:t>
            </a:r>
            <a:r>
              <a:rPr lang="he-IL" dirty="0" err="1"/>
              <a:t>מיקרוקולון</a:t>
            </a:r>
            <a:r>
              <a:rPr lang="he-IL" dirty="0"/>
              <a:t> עם מילוי חומר ניגודי לקולון </a:t>
            </a:r>
            <a:r>
              <a:rPr lang="he-IL" dirty="0" err="1"/>
              <a:t>פרוקסימלי</a:t>
            </a:r>
            <a:r>
              <a:rPr lang="he-IL" dirty="0"/>
              <a:t> עד </a:t>
            </a:r>
            <a:r>
              <a:rPr lang="he-IL" dirty="0" err="1"/>
              <a:t>לפלקסורה</a:t>
            </a:r>
            <a:r>
              <a:rPr lang="he-IL" dirty="0"/>
              <a:t> </a:t>
            </a:r>
            <a:r>
              <a:rPr lang="he-IL" dirty="0" err="1"/>
              <a:t>ספלנית</a:t>
            </a:r>
            <a:r>
              <a:rPr lang="he-IL" dirty="0"/>
              <a:t> אבל ללא </a:t>
            </a:r>
            <a:r>
              <a:rPr lang="he-IL" dirty="0" err="1"/>
              <a:t>ריפלוקס</a:t>
            </a:r>
            <a:r>
              <a:rPr lang="he-IL" dirty="0"/>
              <a:t> ללולאה המורחבת שנצפתה או למעי הדק. הרקטום בעל קליבר גבוה יותר מאשר שאר הקולון- ולכן זה פחות מתאים </a:t>
            </a:r>
            <a:r>
              <a:rPr lang="he-IL" dirty="0" err="1"/>
              <a:t>להירשפרונג</a:t>
            </a:r>
            <a:r>
              <a:rPr lang="he-IL" dirty="0"/>
              <a:t>. זה הכי נראה כמו </a:t>
            </a:r>
            <a:r>
              <a:rPr lang="he-IL" dirty="0" err="1"/>
              <a:t>אטרזיה</a:t>
            </a:r>
            <a:r>
              <a:rPr lang="he-IL" dirty="0"/>
              <a:t> </a:t>
            </a:r>
            <a:r>
              <a:rPr lang="he-IL" dirty="0" err="1"/>
              <a:t>קולונית</a:t>
            </a:r>
            <a:r>
              <a:rPr lang="he-IL" dirty="0"/>
              <a:t> עם שסתום קומפטנטי שמונע הרחבה של לולאות מעי דק. </a:t>
            </a:r>
            <a:endParaRPr lang="en-IL" dirty="0"/>
          </a:p>
        </p:txBody>
      </p:sp>
    </p:spTree>
    <p:extLst>
      <p:ext uri="{BB962C8B-B14F-4D97-AF65-F5344CB8AC3E}">
        <p14:creationId xmlns:p14="http://schemas.microsoft.com/office/powerpoint/2010/main" val="309098921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DCBB-338A-904A-8F38-DE8AC499E042}"/>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75E36E5D-4DF3-A249-9BF1-AF862FC01C5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נלקח לניתוח, ובניתוח נצפה קולון ימני מורחב מאוד, כשהקולון </a:t>
            </a:r>
            <a:r>
              <a:rPr lang="he-IL" dirty="0" err="1"/>
              <a:t>הדיסטלי</a:t>
            </a:r>
            <a:r>
              <a:rPr lang="he-IL" dirty="0"/>
              <a:t> </a:t>
            </a:r>
            <a:r>
              <a:rPr lang="he-IL" dirty="0" err="1"/>
              <a:t>לאטרזיה</a:t>
            </a:r>
            <a:r>
              <a:rPr lang="he-IL" dirty="0"/>
              <a:t> הוא בקוטר קטן ביותר. מהן האופציות הכירורגיות? (היחס בין הקטרים עומד על 10:1 בערך). </a:t>
            </a:r>
            <a:endParaRPr lang="en-IL" dirty="0"/>
          </a:p>
        </p:txBody>
      </p:sp>
    </p:spTree>
    <p:extLst>
      <p:ext uri="{BB962C8B-B14F-4D97-AF65-F5344CB8AC3E}">
        <p14:creationId xmlns:p14="http://schemas.microsoft.com/office/powerpoint/2010/main" val="21812235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DCBB-338A-904A-8F38-DE8AC499E042}"/>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75E36E5D-4DF3-A249-9BF1-AF862FC01C5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נלקח לניתוח, ובניתוח נצפה קולון ימני מורחב מאוד, כשהקולון </a:t>
            </a:r>
            <a:r>
              <a:rPr lang="he-IL" dirty="0" err="1"/>
              <a:t>הדיסטלי</a:t>
            </a:r>
            <a:r>
              <a:rPr lang="he-IL" dirty="0"/>
              <a:t> </a:t>
            </a:r>
            <a:r>
              <a:rPr lang="he-IL" dirty="0" err="1"/>
              <a:t>לאטרזיה</a:t>
            </a:r>
            <a:r>
              <a:rPr lang="he-IL" dirty="0"/>
              <a:t> שמתחיל </a:t>
            </a:r>
            <a:r>
              <a:rPr lang="he-IL" dirty="0" err="1"/>
              <a:t>הפלקסורה</a:t>
            </a:r>
            <a:r>
              <a:rPr lang="he-IL" dirty="0"/>
              <a:t> </a:t>
            </a:r>
            <a:r>
              <a:rPr lang="he-IL" dirty="0" err="1"/>
              <a:t>ההפטית</a:t>
            </a:r>
            <a:r>
              <a:rPr lang="he-IL" dirty="0"/>
              <a:t> הוא בקוטר קטן ביותר. מהן האופציות הכירורגיות? (היחס בין הקטרים עומד על 10:1 בערך).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ביצוע השקה עם </a:t>
            </a:r>
            <a:r>
              <a:rPr lang="he-IL" dirty="0" err="1"/>
              <a:t>טאפרינג</a:t>
            </a:r>
            <a:r>
              <a:rPr lang="he-IL" dirty="0"/>
              <a:t> של הקולון.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הוצאת </a:t>
            </a:r>
            <a:r>
              <a:rPr lang="he-IL" dirty="0" err="1"/>
              <a:t>קולוסטומיה</a:t>
            </a:r>
            <a:endParaRPr lang="he-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כריתת המעי הגס הימני וביצוע </a:t>
            </a:r>
            <a:r>
              <a:rPr lang="he-IL" dirty="0" err="1"/>
              <a:t>אילאו-קולוסטומי</a:t>
            </a:r>
            <a:r>
              <a:rPr lang="he-IL" dirty="0"/>
              <a:t>. </a:t>
            </a:r>
            <a:endParaRPr lang="en-IL" dirty="0"/>
          </a:p>
        </p:txBody>
      </p:sp>
    </p:spTree>
    <p:extLst>
      <p:ext uri="{BB962C8B-B14F-4D97-AF65-F5344CB8AC3E}">
        <p14:creationId xmlns:p14="http://schemas.microsoft.com/office/powerpoint/2010/main" val="223910117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5B6A-3D60-9F46-9687-8BFD2992F1C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57568FD-6F16-264C-8367-D890C6B872D9}"/>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עוד נעשה בניתוח? מלבד השקה או הוצאת </a:t>
            </a:r>
            <a:r>
              <a:rPr lang="he-IL" dirty="0" err="1"/>
              <a:t>סטומה</a:t>
            </a:r>
            <a:r>
              <a:rPr lang="he-IL" dirty="0"/>
              <a:t>?  </a:t>
            </a:r>
            <a:endParaRPr lang="en-IL" dirty="0"/>
          </a:p>
        </p:txBody>
      </p:sp>
    </p:spTree>
    <p:extLst>
      <p:ext uri="{BB962C8B-B14F-4D97-AF65-F5344CB8AC3E}">
        <p14:creationId xmlns:p14="http://schemas.microsoft.com/office/powerpoint/2010/main" val="38143431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5B6A-3D60-9F46-9687-8BFD2992F1C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57568FD-6F16-264C-8367-D890C6B872D9}"/>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עוד נעשה בניתוח? מלבד השקה או הוצאת </a:t>
            </a:r>
            <a:r>
              <a:rPr lang="he-IL" dirty="0" err="1"/>
              <a:t>סטומה</a:t>
            </a:r>
            <a:r>
              <a:rPr lang="he-IL" dirty="0"/>
              <a:t>?</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צריך לזכור </a:t>
            </a:r>
            <a:r>
              <a:rPr lang="he-IL" dirty="0" err="1"/>
              <a:t>שאטרזיה</a:t>
            </a:r>
            <a:r>
              <a:rPr lang="he-IL" dirty="0"/>
              <a:t> של הקולון משנית למחלת </a:t>
            </a:r>
            <a:r>
              <a:rPr lang="he-IL" dirty="0" err="1"/>
              <a:t>הירשפרונג</a:t>
            </a:r>
            <a:r>
              <a:rPr lang="he-IL" dirty="0"/>
              <a:t> יכולה להתרחש. צריך להשלים ביופסיה של גנגליונים </a:t>
            </a:r>
            <a:r>
              <a:rPr lang="he-IL" dirty="0" err="1"/>
              <a:t>בפרוזן</a:t>
            </a:r>
            <a:r>
              <a:rPr lang="he-IL" dirty="0"/>
              <a:t> מהקולון </a:t>
            </a:r>
            <a:r>
              <a:rPr lang="he-IL" dirty="0" err="1"/>
              <a:t>הדיסטלי</a:t>
            </a:r>
            <a:r>
              <a:rPr lang="he-IL" dirty="0"/>
              <a:t>.   </a:t>
            </a:r>
            <a:endParaRPr lang="en-IL" dirty="0"/>
          </a:p>
        </p:txBody>
      </p:sp>
    </p:spTree>
    <p:extLst>
      <p:ext uri="{BB962C8B-B14F-4D97-AF65-F5344CB8AC3E}">
        <p14:creationId xmlns:p14="http://schemas.microsoft.com/office/powerpoint/2010/main" val="223651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12B83-1459-9743-BD60-68F03C9C8758}"/>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2</a:t>
            </a:r>
            <a:endParaRPr lang="en-IL" dirty="0"/>
          </a:p>
        </p:txBody>
      </p:sp>
      <p:sp>
        <p:nvSpPr>
          <p:cNvPr id="3" name="Content Placeholder 2">
            <a:extLst>
              <a:ext uri="{FF2B5EF4-FFF2-40B4-BE49-F238E27FC236}">
                <a16:creationId xmlns:a16="http://schemas.microsoft.com/office/drawing/2014/main" id="{43510E62-4A59-8047-9157-F1DD6C8A558B}"/>
              </a:ext>
            </a:extLst>
          </p:cNvPr>
          <p:cNvSpPr>
            <a:spLocks noGrp="1"/>
          </p:cNvSpPr>
          <p:nvPr>
            <p:ph idx="1"/>
          </p:nvPr>
        </p:nvSpPr>
        <p:spPr/>
        <p:txBody>
          <a:bodyPr>
            <a:normAutofit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במהלך </a:t>
            </a:r>
            <a:r>
              <a:rPr lang="he-IL" dirty="0" err="1"/>
              <a:t>ההריון</a:t>
            </a:r>
            <a:r>
              <a:rPr lang="he-IL" dirty="0"/>
              <a:t> של זוג הורים שזה </a:t>
            </a:r>
            <a:r>
              <a:rPr lang="he-IL" dirty="0" err="1"/>
              <a:t>ההריון</a:t>
            </a:r>
            <a:r>
              <a:rPr lang="he-IL" dirty="0"/>
              <a:t> הראשון (שבוע 20) נצפית מסה </a:t>
            </a:r>
            <a:r>
              <a:rPr lang="he-IL" dirty="0" err="1"/>
              <a:t>היפראקואית</a:t>
            </a:r>
            <a:r>
              <a:rPr lang="he-IL" dirty="0"/>
              <a:t> בבטן ועדות ללולאות מעי מעט מורחבות מהרגיל, והסונר במהלך הסקירה </a:t>
            </a:r>
            <a:r>
              <a:rPr lang="he-IL" dirty="0" err="1"/>
              <a:t>השניה</a:t>
            </a:r>
            <a:r>
              <a:rPr lang="he-IL" dirty="0"/>
              <a:t> מצביע על תמונה דומה. </a:t>
            </a:r>
          </a:p>
          <a:p>
            <a:pPr lvl="1" algn="r" rtl="1">
              <a:spcBef>
                <a:spcPts val="900"/>
              </a:spcBef>
            </a:pPr>
            <a:r>
              <a:rPr lang="he-IL" dirty="0"/>
              <a:t>מה </a:t>
            </a:r>
            <a:r>
              <a:rPr lang="he-IL" dirty="0" err="1"/>
              <a:t>הפתופיזיולוגיה</a:t>
            </a:r>
            <a:r>
              <a:rPr lang="he-IL" dirty="0"/>
              <a:t> של מעי </a:t>
            </a:r>
            <a:r>
              <a:rPr lang="he-IL" dirty="0" err="1"/>
              <a:t>היפראקואי</a:t>
            </a:r>
            <a:r>
              <a:rPr lang="he-IL" dirty="0"/>
              <a:t> בסונר עוברי?</a:t>
            </a:r>
          </a:p>
          <a:p>
            <a:pPr lvl="1" algn="r" rtl="1">
              <a:spcBef>
                <a:spcPts val="900"/>
              </a:spcBef>
            </a:pPr>
            <a:r>
              <a:rPr lang="he-IL" dirty="0"/>
              <a:t>מעי </a:t>
            </a:r>
            <a:r>
              <a:rPr lang="he-IL" dirty="0" err="1"/>
              <a:t>היפראקואי</a:t>
            </a:r>
            <a:r>
              <a:rPr lang="he-IL" dirty="0"/>
              <a:t> מרמז למחלת </a:t>
            </a:r>
            <a:r>
              <a:rPr lang="he-IL" dirty="0" err="1"/>
              <a:t>מקוניום</a:t>
            </a:r>
            <a:r>
              <a:rPr lang="he-IL" dirty="0"/>
              <a:t> </a:t>
            </a:r>
            <a:r>
              <a:rPr lang="he-IL" dirty="0" err="1"/>
              <a:t>אילאוס</a:t>
            </a:r>
            <a:r>
              <a:rPr lang="he-IL" dirty="0"/>
              <a:t> וזה נגרם עקב חסימה </a:t>
            </a:r>
            <a:r>
              <a:rPr lang="he-IL" dirty="0" err="1"/>
              <a:t>שהמקוניום</a:t>
            </a:r>
            <a:r>
              <a:rPr lang="he-IL" dirty="0"/>
              <a:t> יוצר. </a:t>
            </a:r>
          </a:p>
          <a:p>
            <a:pPr lvl="1" algn="r" rtl="1">
              <a:spcBef>
                <a:spcPts val="900"/>
              </a:spcBef>
            </a:pPr>
            <a:r>
              <a:rPr lang="he-IL" dirty="0"/>
              <a:t>מהן האבחנות המבדלות?</a:t>
            </a:r>
          </a:p>
          <a:p>
            <a:pPr lvl="1" algn="r" rtl="1">
              <a:spcBef>
                <a:spcPts val="900"/>
              </a:spcBef>
            </a:pPr>
            <a:r>
              <a:rPr lang="he-IL" dirty="0"/>
              <a:t>כל חסימת מעי יכולה להביא לתמונה </a:t>
            </a:r>
            <a:r>
              <a:rPr lang="he-IL" dirty="0" err="1"/>
              <a:t>סונוגרפית</a:t>
            </a:r>
            <a:r>
              <a:rPr lang="he-IL" dirty="0"/>
              <a:t> של אקוגניות מוגברת. השילוב של </a:t>
            </a:r>
            <a:r>
              <a:rPr lang="he-IL" dirty="0" err="1"/>
              <a:t>קלציפיקציות</a:t>
            </a:r>
            <a:r>
              <a:rPr lang="he-IL" dirty="0"/>
              <a:t>, היעדר כיס מרה, או מסה אבדומינלית </a:t>
            </a:r>
            <a:r>
              <a:rPr lang="he-IL" dirty="0" err="1"/>
              <a:t>ציסטית</a:t>
            </a:r>
            <a:r>
              <a:rPr lang="he-IL" dirty="0"/>
              <a:t> יחד עם הרחבת לולאות מעי- מעלה את החשד לציסטיק פיברוזיס ומכתיבה בדיקה לגילוי. ניתן להשלים בדיקת </a:t>
            </a:r>
            <a:r>
              <a:rPr lang="he-IL" dirty="0" err="1"/>
              <a:t>mri</a:t>
            </a:r>
            <a:r>
              <a:rPr lang="he-IL" dirty="0"/>
              <a:t> ולראות את תוכן </a:t>
            </a:r>
            <a:r>
              <a:rPr lang="he-IL" dirty="0" err="1"/>
              <a:t>המקוניום</a:t>
            </a:r>
            <a:r>
              <a:rPr lang="he-IL" dirty="0"/>
              <a:t> בקולון, נמצא כי בדיקת </a:t>
            </a:r>
            <a:r>
              <a:rPr lang="he-IL" dirty="0" err="1"/>
              <a:t>mri</a:t>
            </a:r>
            <a:r>
              <a:rPr lang="he-IL" dirty="0"/>
              <a:t> עוזרת באישוש האבחנה. </a:t>
            </a:r>
            <a:endParaRPr lang="en-US" dirty="0"/>
          </a:p>
          <a:p>
            <a:pPr lvl="1" algn="r" rtl="1">
              <a:spcBef>
                <a:spcPts val="900"/>
              </a:spcBef>
            </a:pPr>
            <a:endParaRPr lang="he-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92391880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נקודות צהובות על כחול">
            <a:extLst>
              <a:ext uri="{FF2B5EF4-FFF2-40B4-BE49-F238E27FC236}">
                <a16:creationId xmlns:a16="http://schemas.microsoft.com/office/drawing/2014/main" id="{6DB8CD9A-B7DF-D2BB-8F46-7DB564BE0826}"/>
              </a:ext>
            </a:extLst>
          </p:cNvPr>
          <p:cNvPicPr>
            <a:picLocks noChangeAspect="1"/>
          </p:cNvPicPr>
          <p:nvPr/>
        </p:nvPicPr>
        <p:blipFill rotWithShape="1">
          <a:blip r:embed="rId3"/>
          <a:srcRect l="26710" r="2638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D2CE4C-E182-3B4D-BBAF-7E1FC2C83C74}"/>
              </a:ext>
            </a:extLst>
          </p:cNvPr>
          <p:cNvSpPr>
            <a:spLocks noGrp="1"/>
          </p:cNvSpPr>
          <p:nvPr>
            <p:ph type="title"/>
          </p:nvPr>
        </p:nvSpPr>
        <p:spPr>
          <a:xfrm>
            <a:off x="5827048" y="407987"/>
            <a:ext cx="5721484" cy="1325563"/>
          </a:xfrm>
        </p:spPr>
        <p:txBody>
          <a:bodyPr>
            <a:normAutofit/>
          </a:bodyPr>
          <a:lstStyle/>
          <a:p>
            <a:pPr defTabSz="914400" rtl="1" eaLnBrk="1" latinLnBrk="0" hangingPunct="1">
              <a:spcBef>
                <a:spcPct val="0"/>
              </a:spcBef>
              <a:buNone/>
            </a:pPr>
            <a:r>
              <a:rPr lang="he-IL" dirty="0"/>
              <a:t>כרטיסיה </a:t>
            </a:r>
            <a:r>
              <a:rPr lang="en-US" dirty="0"/>
              <a:t>14</a:t>
            </a:r>
            <a:endParaRPr lang="en-IL" dirty="0"/>
          </a:p>
        </p:txBody>
      </p:sp>
      <p:sp>
        <p:nvSpPr>
          <p:cNvPr id="3" name="Content Placeholder 2">
            <a:extLst>
              <a:ext uri="{FF2B5EF4-FFF2-40B4-BE49-F238E27FC236}">
                <a16:creationId xmlns:a16="http://schemas.microsoft.com/office/drawing/2014/main" id="{3F091891-A338-8A42-8DFD-CD003494737E}"/>
              </a:ext>
            </a:extLst>
          </p:cNvPr>
          <p:cNvSpPr>
            <a:spLocks noGrp="1"/>
          </p:cNvSpPr>
          <p:nvPr>
            <p:ph idx="1"/>
          </p:nvPr>
        </p:nvSpPr>
        <p:spPr>
          <a:xfrm>
            <a:off x="5827048" y="1868487"/>
            <a:ext cx="5721484" cy="4351338"/>
          </a:xfrm>
        </p:spPr>
        <p:txBody>
          <a:bodyP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1800" dirty="0"/>
              <a:t>ילד בן 9, ללא סיפור רפואי קודם, מגיעה לקליניקה עקב סיפור של שנה כאבי בטן </a:t>
            </a:r>
            <a:r>
              <a:rPr lang="he-IL" sz="1800" dirty="0" err="1"/>
              <a:t>אינטרמיטנטיים</a:t>
            </a:r>
            <a:r>
              <a:rPr lang="he-IL" sz="1800" dirty="0"/>
              <a:t>. בהתחלה זה היה חולף מהר וכאבים קלים, אולם בחצי השנה האחרונה הכאבים מלווים בהקאות ומחמירים בתדירות ובחומרת הכאב. ההקאה לעיתים כוללת מרה. בשלושת החודשים האחרונים הצואה היא יותר שומנית מהרגיל ומסריחה. רופא הילדים רשם </a:t>
            </a:r>
            <a:r>
              <a:rPr lang="he-IL" sz="1800" dirty="0" err="1"/>
              <a:t>ppi</a:t>
            </a:r>
            <a:r>
              <a:rPr lang="he-IL" sz="1800" dirty="0"/>
              <a:t> כדי לנסות ולהקל על הסימפטומים. </a:t>
            </a:r>
          </a:p>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endParaRPr lang="he-IL" sz="1800" dirty="0"/>
          </a:p>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1800" dirty="0"/>
              <a:t>בבדיקה הילד </a:t>
            </a:r>
            <a:r>
              <a:rPr lang="he-IL" sz="1800" dirty="0" err="1"/>
              <a:t>סהכ</a:t>
            </a:r>
            <a:r>
              <a:rPr lang="he-IL" sz="1800" dirty="0"/>
              <a:t> נראה במצב כללי תקין, הוא שוקל באחוזון המתאים לגילו, הבטן רכה לחלוטין ולא רגישה, ללא עדות למסות, ללא רושם להרניות. בצילום בטן שבוצע רואים </a:t>
            </a:r>
            <a:r>
              <a:rPr lang="he-IL" sz="1800" dirty="0" err="1"/>
              <a:t>סהכ</a:t>
            </a:r>
            <a:r>
              <a:rPr lang="he-IL" sz="1800" dirty="0"/>
              <a:t> תבנית גזים תקינה, והמעבדה כולל אלבומין, כימיה </a:t>
            </a:r>
            <a:r>
              <a:rPr lang="he-IL" sz="1800" dirty="0" err="1"/>
              <a:t>וכו</a:t>
            </a:r>
            <a:r>
              <a:rPr lang="he-IL" sz="1800" dirty="0"/>
              <a:t> היא תקינה לחלוטין. </a:t>
            </a:r>
          </a:p>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1800" dirty="0"/>
              <a:t>מהו החשד הקליני? </a:t>
            </a:r>
            <a:endParaRPr lang="en-IL" sz="1800" dirty="0"/>
          </a:p>
        </p:txBody>
      </p:sp>
    </p:spTree>
    <p:extLst>
      <p:ext uri="{BB962C8B-B14F-4D97-AF65-F5344CB8AC3E}">
        <p14:creationId xmlns:p14="http://schemas.microsoft.com/office/powerpoint/2010/main" val="84960261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CE4C-E182-3B4D-BBAF-7E1FC2C83C74}"/>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30</a:t>
            </a:r>
            <a:endParaRPr lang="en-IL" dirty="0"/>
          </a:p>
        </p:txBody>
      </p:sp>
      <p:sp>
        <p:nvSpPr>
          <p:cNvPr id="3" name="Content Placeholder 2">
            <a:extLst>
              <a:ext uri="{FF2B5EF4-FFF2-40B4-BE49-F238E27FC236}">
                <a16:creationId xmlns:a16="http://schemas.microsoft.com/office/drawing/2014/main" id="{3F091891-A338-8A42-8DFD-CD003494737E}"/>
              </a:ext>
            </a:extLst>
          </p:cNvPr>
          <p:cNvSpPr>
            <a:spLocks noGrp="1"/>
          </p:cNvSpPr>
          <p:nvPr>
            <p:ph idx="1"/>
          </p:nvPr>
        </p:nvSpPr>
        <p:spPr/>
        <p:txBody>
          <a:bodyPr>
            <a:normAutofit fontScale="77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ילד בן 9, ללא סיפור רפואי קודם, מגיעה לקליניקה עקב סיפור של שנה כאבי בטן </a:t>
            </a:r>
            <a:r>
              <a:rPr lang="he-IL" dirty="0" err="1"/>
              <a:t>אינטרמיטנטיים</a:t>
            </a:r>
            <a:r>
              <a:rPr lang="he-IL" dirty="0"/>
              <a:t>. בהתחלה זה היה חולף מהר וכאבים קלים, אולם בחצי השנה האחרונה הכאבים מלווים בהקאות ומחמירים בתדירות ובחומרת הכאב. ההקאה לעיתים כוללת מרה. בשלושת החודשים האחרונים הצואה היא יותר שומנית מהרגיל ומסריחה. רופא הילדים רשם </a:t>
            </a:r>
            <a:r>
              <a:rPr lang="he-IL" dirty="0" err="1"/>
              <a:t>ppi</a:t>
            </a:r>
            <a:r>
              <a:rPr lang="he-IL" dirty="0"/>
              <a:t> כדי לנסות ולהקל על הסימפטומים.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he-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בבדיקה הילד </a:t>
            </a:r>
            <a:r>
              <a:rPr lang="he-IL" dirty="0" err="1"/>
              <a:t>סהכ</a:t>
            </a:r>
            <a:r>
              <a:rPr lang="he-IL" dirty="0"/>
              <a:t> נראה במצב כללי תקין, הוא שוקל באחוזון המתאים לגילו, הבטן רכה לחלוטין ולא רגישה, ללא עדות למסות, ללא רושם להרניות. בצילום בטן שבוצע רואים </a:t>
            </a:r>
            <a:r>
              <a:rPr lang="he-IL" dirty="0" err="1"/>
              <a:t>סהכ</a:t>
            </a:r>
            <a:r>
              <a:rPr lang="he-IL" dirty="0"/>
              <a:t> תבנית גזים תקינה, והמעבדה כולל אלבומין, כימיה </a:t>
            </a:r>
            <a:r>
              <a:rPr lang="he-IL" dirty="0" err="1"/>
              <a:t>וכו</a:t>
            </a:r>
            <a:r>
              <a:rPr lang="he-IL" dirty="0"/>
              <a:t> היא תקינה לחלוטין.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מהו החשד הקליני?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מדובר במטופל </a:t>
            </a:r>
            <a:r>
              <a:rPr lang="he-IL" dirty="0" err="1"/>
              <a:t>המתייצג</a:t>
            </a:r>
            <a:r>
              <a:rPr lang="he-IL" dirty="0"/>
              <a:t> עם החמרה פרוגרסיבית בכאבי בטן </a:t>
            </a:r>
            <a:r>
              <a:rPr lang="he-IL" dirty="0" err="1"/>
              <a:t>עוייתים</a:t>
            </a:r>
            <a:r>
              <a:rPr lang="he-IL" dirty="0"/>
              <a:t> המלווים בהקאות </a:t>
            </a:r>
            <a:r>
              <a:rPr lang="he-IL" dirty="0" err="1"/>
              <a:t>מרתיות</a:t>
            </a:r>
            <a:r>
              <a:rPr lang="he-IL" dirty="0"/>
              <a:t>. יש לשלול </a:t>
            </a:r>
            <a:r>
              <a:rPr lang="he-IL" dirty="0" err="1"/>
              <a:t>מלרוטציה</a:t>
            </a:r>
            <a:r>
              <a:rPr lang="he-IL" dirty="0"/>
              <a:t> כאטיולוגיה בשלב הראשון. בנוסף, הסיפור של צואה שמונית מחשיד לבעיה בספיגת שומנים ושילוב התלונות צריך להחשיד </a:t>
            </a:r>
            <a:r>
              <a:rPr lang="he-IL" dirty="0" err="1"/>
              <a:t>לוולוולוס</a:t>
            </a:r>
            <a:r>
              <a:rPr lang="he-IL" dirty="0"/>
              <a:t> כרוני משני </a:t>
            </a:r>
            <a:r>
              <a:rPr lang="he-IL" dirty="0" err="1"/>
              <a:t>למלרוטציה</a:t>
            </a:r>
            <a:r>
              <a:rPr lang="he-IL" dirty="0"/>
              <a:t>. </a:t>
            </a:r>
            <a:endParaRPr lang="en-IL" dirty="0"/>
          </a:p>
        </p:txBody>
      </p:sp>
    </p:spTree>
    <p:extLst>
      <p:ext uri="{BB962C8B-B14F-4D97-AF65-F5344CB8AC3E}">
        <p14:creationId xmlns:p14="http://schemas.microsoft.com/office/powerpoint/2010/main" val="211686616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F18B-72CC-4F42-AD18-F4FEA478F5E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8F8248A0-5CFA-F64F-AE35-AD15F66699D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מהו הצעד הבא? </a:t>
            </a:r>
            <a:endParaRPr lang="en-IL" dirty="0"/>
          </a:p>
        </p:txBody>
      </p:sp>
    </p:spTree>
    <p:extLst>
      <p:ext uri="{BB962C8B-B14F-4D97-AF65-F5344CB8AC3E}">
        <p14:creationId xmlns:p14="http://schemas.microsoft.com/office/powerpoint/2010/main" val="212975615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F18B-72CC-4F42-AD18-F4FEA478F5E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8F8248A0-5CFA-F64F-AE35-AD15F66699D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מהו הצעד הבא?</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הצעד הבא הינו ביצוע שיקוף בליעה פורמלי כדי להעריך את מיקום התריסריון. ניתן גם לבצע סונר כדי להעריך האם ה- </a:t>
            </a:r>
            <a:r>
              <a:rPr lang="he-IL" dirty="0" err="1"/>
              <a:t>smv</a:t>
            </a:r>
            <a:r>
              <a:rPr lang="he-IL" dirty="0"/>
              <a:t> עוטף את ה- </a:t>
            </a:r>
            <a:r>
              <a:rPr lang="he-IL" dirty="0" err="1"/>
              <a:t>sma</a:t>
            </a:r>
            <a:r>
              <a:rPr lang="he-IL" dirty="0"/>
              <a:t> ונמצא </a:t>
            </a:r>
            <a:r>
              <a:rPr lang="he-IL" dirty="0" err="1"/>
              <a:t>מדיאלית</a:t>
            </a:r>
            <a:r>
              <a:rPr lang="he-IL" dirty="0"/>
              <a:t> אליו- נקרא גם ה- </a:t>
            </a:r>
            <a:r>
              <a:rPr lang="he-IL" dirty="0" err="1"/>
              <a:t>whirlpool</a:t>
            </a:r>
            <a:r>
              <a:rPr lang="he-IL" dirty="0"/>
              <a:t> </a:t>
            </a:r>
            <a:r>
              <a:rPr lang="he-IL" dirty="0" err="1"/>
              <a:t>sign</a:t>
            </a:r>
            <a:r>
              <a:rPr lang="he-IL" dirty="0"/>
              <a:t> ומחשיד כמובן </a:t>
            </a:r>
            <a:r>
              <a:rPr lang="he-IL" dirty="0" err="1"/>
              <a:t>למידגאט</a:t>
            </a:r>
            <a:r>
              <a:rPr lang="he-IL" dirty="0"/>
              <a:t> </a:t>
            </a:r>
            <a:r>
              <a:rPr lang="he-IL" dirty="0" err="1"/>
              <a:t>וולוולוס</a:t>
            </a:r>
            <a:r>
              <a:rPr lang="he-IL" dirty="0"/>
              <a:t>. הבעיה היא שסונר אינו נחשב עדיין לגולד סטנדרט.  </a:t>
            </a:r>
            <a:endParaRPr lang="en-IL" dirty="0"/>
          </a:p>
        </p:txBody>
      </p:sp>
    </p:spTree>
    <p:extLst>
      <p:ext uri="{BB962C8B-B14F-4D97-AF65-F5344CB8AC3E}">
        <p14:creationId xmlns:p14="http://schemas.microsoft.com/office/powerpoint/2010/main" val="19835991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B8B7-B513-204B-A3CA-128ED639459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4A750452-C897-3D41-BD7D-2636F804835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צילום שיקוף בליעה </a:t>
            </a:r>
            <a:r>
              <a:rPr lang="he-IL" dirty="0" err="1"/>
              <a:t>מדגימם</a:t>
            </a:r>
            <a:r>
              <a:rPr lang="he-IL" dirty="0"/>
              <a:t> </a:t>
            </a:r>
            <a:r>
              <a:rPr lang="he-IL" dirty="0" err="1"/>
              <a:t>שהדואדנום</a:t>
            </a:r>
            <a:r>
              <a:rPr lang="he-IL" dirty="0"/>
              <a:t> אינו עושה </a:t>
            </a:r>
            <a:r>
              <a:rPr lang="he-IL" dirty="0" err="1"/>
              <a:t>c</a:t>
            </a:r>
            <a:r>
              <a:rPr lang="he-IL" dirty="0"/>
              <a:t> </a:t>
            </a:r>
            <a:r>
              <a:rPr lang="he-IL" dirty="0" err="1"/>
              <a:t>loop</a:t>
            </a:r>
            <a:r>
              <a:rPr lang="he-IL" dirty="0"/>
              <a:t>. ולא עובר את קו האמצע, כאשר לולאת </a:t>
            </a:r>
            <a:r>
              <a:rPr lang="he-IL" dirty="0" err="1"/>
              <a:t>הגגונום</a:t>
            </a:r>
            <a:r>
              <a:rPr lang="he-IL" dirty="0"/>
              <a:t> הראשונה נמצאת מימין </a:t>
            </a:r>
            <a:r>
              <a:rPr lang="he-IL" dirty="0" err="1"/>
              <a:t>למידליין</a:t>
            </a:r>
            <a:r>
              <a:rPr lang="he-IL" dirty="0"/>
              <a:t> ויש סימן של </a:t>
            </a:r>
            <a:r>
              <a:rPr lang="he-IL" dirty="0" err="1"/>
              <a:t>corkscrew</a:t>
            </a:r>
            <a:r>
              <a:rPr lang="he-IL" dirty="0"/>
              <a:t> המעיד על </a:t>
            </a:r>
            <a:r>
              <a:rPr lang="he-IL" dirty="0" err="1"/>
              <a:t>וולוולוס</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הילד מתאשפז במטרה לעבור ניתוח בבוקר, מהן המטרות, ומהם השלבים בניתוח? </a:t>
            </a:r>
            <a:endParaRPr lang="en-IL" dirty="0"/>
          </a:p>
        </p:txBody>
      </p:sp>
    </p:spTree>
    <p:extLst>
      <p:ext uri="{BB962C8B-B14F-4D97-AF65-F5344CB8AC3E}">
        <p14:creationId xmlns:p14="http://schemas.microsoft.com/office/powerpoint/2010/main" val="11154227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B8B7-B513-204B-A3CA-128ED639459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4A750452-C897-3D41-BD7D-2636F8048352}"/>
              </a:ext>
            </a:extLst>
          </p:cNvPr>
          <p:cNvSpPr>
            <a:spLocks noGrp="1"/>
          </p:cNvSpPr>
          <p:nvPr>
            <p:ph idx="1"/>
          </p:nvPr>
        </p:nvSpPr>
        <p:spPr/>
        <p:txBody>
          <a:bodyPr>
            <a:normAutofit fontScale="85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צילום שיקוף בליעה </a:t>
            </a:r>
            <a:r>
              <a:rPr lang="he-IL" dirty="0" err="1"/>
              <a:t>מדגימם</a:t>
            </a:r>
            <a:r>
              <a:rPr lang="he-IL" dirty="0"/>
              <a:t> </a:t>
            </a:r>
            <a:r>
              <a:rPr lang="he-IL" dirty="0" err="1"/>
              <a:t>שהדואדנום</a:t>
            </a:r>
            <a:r>
              <a:rPr lang="he-IL" dirty="0"/>
              <a:t> אינו עושה </a:t>
            </a:r>
            <a:r>
              <a:rPr lang="he-IL" dirty="0" err="1"/>
              <a:t>c</a:t>
            </a:r>
            <a:r>
              <a:rPr lang="he-IL" dirty="0"/>
              <a:t> </a:t>
            </a:r>
            <a:r>
              <a:rPr lang="he-IL" dirty="0" err="1"/>
              <a:t>loop</a:t>
            </a:r>
            <a:r>
              <a:rPr lang="he-IL" dirty="0"/>
              <a:t>. ולא עובר את קו האמצע, כאשר לולאת </a:t>
            </a:r>
            <a:r>
              <a:rPr lang="he-IL" dirty="0" err="1"/>
              <a:t>הגגונום</a:t>
            </a:r>
            <a:r>
              <a:rPr lang="he-IL" dirty="0"/>
              <a:t> הראשונה נמצאת מימין </a:t>
            </a:r>
            <a:r>
              <a:rPr lang="he-IL" dirty="0" err="1"/>
              <a:t>למידליין</a:t>
            </a:r>
            <a:r>
              <a:rPr lang="he-IL" dirty="0"/>
              <a:t> ויש סימן של </a:t>
            </a:r>
            <a:r>
              <a:rPr lang="he-IL" dirty="0" err="1"/>
              <a:t>corkscrew</a:t>
            </a:r>
            <a:r>
              <a:rPr lang="he-IL" dirty="0"/>
              <a:t> המעיד על </a:t>
            </a:r>
            <a:r>
              <a:rPr lang="he-IL" dirty="0" err="1"/>
              <a:t>וולוולוס</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הילד מתאשפז במטרה לעבור ניתוח בבוקר, מהן המטרות, ומהם השלבים בניתוח?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הניתוח יכול להתבצע בגישה לפרוסקופית או פתוחה אבל המטרות הינן זהות-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אביסרציה</a:t>
            </a:r>
            <a:r>
              <a:rPr lang="he-IL" dirty="0"/>
              <a:t> של המעי.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רדוקציה של </a:t>
            </a:r>
            <a:r>
              <a:rPr lang="he-IL" dirty="0" err="1"/>
              <a:t>הוולוולוס</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חיתוך ה- </a:t>
            </a:r>
            <a:r>
              <a:rPr lang="he-IL" dirty="0" err="1"/>
              <a:t>ladd</a:t>
            </a:r>
            <a:r>
              <a:rPr lang="he-IL" dirty="0"/>
              <a:t> </a:t>
            </a:r>
            <a:r>
              <a:rPr lang="he-IL" dirty="0" err="1"/>
              <a:t>bands</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הרחבת </a:t>
            </a:r>
            <a:r>
              <a:rPr lang="he-IL" dirty="0" err="1"/>
              <a:t>המזו</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כריתת התוספתן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הנחת המעי הגס הימני בבטן שמאלית, והמעי הדק בבטן ימנית. </a:t>
            </a:r>
            <a:endParaRPr lang="en-IL" dirty="0"/>
          </a:p>
        </p:txBody>
      </p:sp>
    </p:spTree>
    <p:extLst>
      <p:ext uri="{BB962C8B-B14F-4D97-AF65-F5344CB8AC3E}">
        <p14:creationId xmlns:p14="http://schemas.microsoft.com/office/powerpoint/2010/main" val="13618273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CC82-6937-7749-801B-D73BB05A081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1F3A864F-D39B-1F4C-AC93-58425471EF0F}"/>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הממצאים בניתוח כוללים רדוקציה של </a:t>
            </a:r>
            <a:r>
              <a:rPr lang="he-IL" dirty="0" err="1"/>
              <a:t>וולולוס</a:t>
            </a:r>
            <a:r>
              <a:rPr lang="he-IL" dirty="0"/>
              <a:t> 720 מעלות, הרחבת </a:t>
            </a:r>
            <a:r>
              <a:rPr lang="he-IL" dirty="0" err="1"/>
              <a:t>המזו</a:t>
            </a:r>
            <a:r>
              <a:rPr lang="he-IL" dirty="0"/>
              <a:t> וכריתת ה- </a:t>
            </a:r>
            <a:r>
              <a:rPr lang="he-IL" dirty="0" err="1"/>
              <a:t>ladd</a:t>
            </a:r>
            <a:r>
              <a:rPr lang="he-IL" dirty="0"/>
              <a:t>. רואים גם ורידים מעט מורחבים- מתאים </a:t>
            </a:r>
            <a:r>
              <a:rPr lang="he-IL" dirty="0" err="1"/>
              <a:t>למידגרט</a:t>
            </a:r>
            <a:r>
              <a:rPr lang="he-IL" dirty="0"/>
              <a:t> כרוני ולחסימה </a:t>
            </a:r>
            <a:r>
              <a:rPr lang="he-IL" dirty="0" err="1"/>
              <a:t>לימפטית</a:t>
            </a:r>
            <a:r>
              <a:rPr lang="he-IL" dirty="0"/>
              <a:t> ולסיפור של </a:t>
            </a:r>
            <a:r>
              <a:rPr lang="he-IL" dirty="0" err="1"/>
              <a:t>הסטאוטוריאה</a:t>
            </a:r>
            <a:r>
              <a:rPr lang="he-IL" dirty="0"/>
              <a:t>. </a:t>
            </a:r>
            <a:endParaRPr lang="en-IL" dirty="0"/>
          </a:p>
        </p:txBody>
      </p:sp>
    </p:spTree>
    <p:extLst>
      <p:ext uri="{BB962C8B-B14F-4D97-AF65-F5344CB8AC3E}">
        <p14:creationId xmlns:p14="http://schemas.microsoft.com/office/powerpoint/2010/main" val="46578153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32AC-7F2F-1541-9B85-860C8D66C92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1A8F6E2D-3263-2349-BF77-43267F5C7849}"/>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תינוקת מועברת לפגיעה כ- 12 שעות לאחר לידתה עקב רושם </a:t>
            </a:r>
            <a:r>
              <a:rPr lang="he-IL" dirty="0" err="1"/>
              <a:t>לפיסטולה</a:t>
            </a:r>
            <a:r>
              <a:rPr lang="he-IL" dirty="0"/>
              <a:t> </a:t>
            </a:r>
            <a:r>
              <a:rPr lang="he-IL" dirty="0" err="1"/>
              <a:t>רקטוווגינלית</a:t>
            </a:r>
            <a:r>
              <a:rPr lang="he-IL" dirty="0"/>
              <a:t>. בדיקות רוטיניות בפגיה לא הדגימו אנוס, והמטופלת העבירה </a:t>
            </a:r>
            <a:r>
              <a:rPr lang="he-IL" dirty="0" err="1"/>
              <a:t>מקוניום</a:t>
            </a:r>
            <a:r>
              <a:rPr lang="he-IL" dirty="0"/>
              <a:t> מפתח הווגינה ככל הנראה במהלך הבדיקה. התינוקת נולדה בשבוע 39 בלידה וגינלית לאישה בריאה בת 32, שעברה סקירה מורחבת במהלך </a:t>
            </a:r>
            <a:r>
              <a:rPr lang="he-IL" dirty="0" err="1"/>
              <a:t>ההריון</a:t>
            </a:r>
            <a:r>
              <a:rPr lang="he-IL" dirty="0"/>
              <a:t> ללא עדות לבעיות כלשהן.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ההנחה הראשונית לגבי המידע שניתן מבחינת האבחנה? </a:t>
            </a:r>
            <a:endParaRPr lang="en-IL" dirty="0"/>
          </a:p>
        </p:txBody>
      </p:sp>
    </p:spTree>
    <p:extLst>
      <p:ext uri="{BB962C8B-B14F-4D97-AF65-F5344CB8AC3E}">
        <p14:creationId xmlns:p14="http://schemas.microsoft.com/office/powerpoint/2010/main" val="332450325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32AC-7F2F-1541-9B85-860C8D66C92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1A8F6E2D-3263-2349-BF77-43267F5C7849}"/>
              </a:ext>
            </a:extLst>
          </p:cNvPr>
          <p:cNvSpPr>
            <a:spLocks noGrp="1"/>
          </p:cNvSpPr>
          <p:nvPr>
            <p:ph idx="1"/>
          </p:nvPr>
        </p:nvSpPr>
        <p:spPr/>
        <p:txBody>
          <a:bodyPr>
            <a:normAutofit fontScale="925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תינוקת מועברת לפגיעה כ- 12 שעות לאחר לידתה עקב רושם </a:t>
            </a:r>
            <a:r>
              <a:rPr lang="he-IL" dirty="0" err="1"/>
              <a:t>לפיסטולה</a:t>
            </a:r>
            <a:r>
              <a:rPr lang="he-IL" dirty="0"/>
              <a:t> </a:t>
            </a:r>
            <a:r>
              <a:rPr lang="he-IL" dirty="0" err="1"/>
              <a:t>רקטוווגינלית</a:t>
            </a:r>
            <a:r>
              <a:rPr lang="he-IL" dirty="0"/>
              <a:t>. בדיקות רוטיניות בפגיה לא הדגימו אנוס, והמטופלת העבירה </a:t>
            </a:r>
            <a:r>
              <a:rPr lang="he-IL" dirty="0" err="1"/>
              <a:t>מקוניום</a:t>
            </a:r>
            <a:r>
              <a:rPr lang="he-IL" dirty="0"/>
              <a:t> מפתח הווגינה ככל הנראה במהלך הבדיקה. התינוקת נולדה בשבוע 39 בלידה וגינלית לאישה בריאה בת 32, שעברה סקירה מורחבת במהלך </a:t>
            </a:r>
            <a:r>
              <a:rPr lang="he-IL" dirty="0" err="1"/>
              <a:t>ההריון</a:t>
            </a:r>
            <a:r>
              <a:rPr lang="he-IL" dirty="0"/>
              <a:t> ללא עדות לבעיות כלשהן.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ההנחה הראשונית לגבי המידע שניתן מבחינת האבחנה?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מתואר מקרה של מטופלת שנולדה עם רושם </a:t>
            </a:r>
            <a:r>
              <a:rPr lang="he-IL" dirty="0" err="1"/>
              <a:t>לפיסטולה</a:t>
            </a:r>
            <a:r>
              <a:rPr lang="he-IL" dirty="0"/>
              <a:t> </a:t>
            </a:r>
            <a:r>
              <a:rPr lang="he-IL" dirty="0" err="1"/>
              <a:t>רקטו</a:t>
            </a:r>
            <a:r>
              <a:rPr lang="he-IL" dirty="0"/>
              <a:t>-ווגינלית. </a:t>
            </a:r>
            <a:r>
              <a:rPr lang="he-IL" dirty="0" err="1"/>
              <a:t>פיסטולה</a:t>
            </a:r>
            <a:r>
              <a:rPr lang="he-IL" dirty="0"/>
              <a:t> </a:t>
            </a:r>
            <a:r>
              <a:rPr lang="he-IL" dirty="0" err="1"/>
              <a:t>רקטוווגינלית</a:t>
            </a:r>
            <a:r>
              <a:rPr lang="he-IL" dirty="0"/>
              <a:t> הינה המום </a:t>
            </a:r>
            <a:r>
              <a:rPr lang="he-IL" dirty="0" err="1"/>
              <a:t>האנורקטלי</a:t>
            </a:r>
            <a:r>
              <a:rPr lang="he-IL" dirty="0"/>
              <a:t> הכי נדיר אצל תינוקות בנות ופעמים רבות </a:t>
            </a:r>
            <a:r>
              <a:rPr lang="he-IL" dirty="0" err="1"/>
              <a:t>פיסטולות</a:t>
            </a:r>
            <a:r>
              <a:rPr lang="he-IL" dirty="0"/>
              <a:t> </a:t>
            </a:r>
            <a:r>
              <a:rPr lang="he-IL" dirty="0" err="1"/>
              <a:t>ווסטיבולריות</a:t>
            </a:r>
            <a:r>
              <a:rPr lang="he-IL" dirty="0"/>
              <a:t> סווגו בעבר </a:t>
            </a:r>
            <a:r>
              <a:rPr lang="he-IL" dirty="0" err="1"/>
              <a:t>כפיסטולות</a:t>
            </a:r>
            <a:r>
              <a:rPr lang="he-IL" dirty="0"/>
              <a:t> </a:t>
            </a:r>
            <a:r>
              <a:rPr lang="he-IL" dirty="0" err="1"/>
              <a:t>רקטו</a:t>
            </a:r>
            <a:r>
              <a:rPr lang="he-IL" dirty="0"/>
              <a:t>-ווגינליות. כדי לקבל אבחנה מדויקת יש לעשות אינספקציה מדוקדקת של </a:t>
            </a:r>
            <a:r>
              <a:rPr lang="he-IL" dirty="0" err="1"/>
              <a:t>האינטרואיטוס</a:t>
            </a:r>
            <a:r>
              <a:rPr lang="he-IL" dirty="0"/>
              <a:t> עם אור טוב ולפעמים משקפי הגדלה על מנת לאבחן בוודאות את סוג </a:t>
            </a:r>
            <a:r>
              <a:rPr lang="he-IL" dirty="0" err="1"/>
              <a:t>המלפורמציה</a:t>
            </a:r>
            <a:r>
              <a:rPr lang="he-IL" dirty="0"/>
              <a:t>. </a:t>
            </a:r>
            <a:endParaRPr lang="en-IL" dirty="0"/>
          </a:p>
        </p:txBody>
      </p:sp>
    </p:spTree>
    <p:extLst>
      <p:ext uri="{BB962C8B-B14F-4D97-AF65-F5344CB8AC3E}">
        <p14:creationId xmlns:p14="http://schemas.microsoft.com/office/powerpoint/2010/main" val="292535389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71DA-510F-A245-8A0D-4A831131A03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16A6E2B-5BDB-314D-8542-82530695303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נבחין בין </a:t>
            </a:r>
            <a:r>
              <a:rPr lang="he-IL" dirty="0" err="1"/>
              <a:t>פיסטולה</a:t>
            </a:r>
            <a:r>
              <a:rPr lang="he-IL" dirty="0"/>
              <a:t> </a:t>
            </a:r>
            <a:r>
              <a:rPr lang="he-IL" dirty="0" err="1"/>
              <a:t>רקטו-ווסטיבולרית</a:t>
            </a:r>
            <a:r>
              <a:rPr lang="he-IL" dirty="0"/>
              <a:t> לעומת </a:t>
            </a:r>
            <a:r>
              <a:rPr lang="he-IL" dirty="0" err="1"/>
              <a:t>קלואקה</a:t>
            </a:r>
            <a:r>
              <a:rPr lang="he-IL" dirty="0"/>
              <a:t>? </a:t>
            </a:r>
            <a:endParaRPr lang="en-IL" dirty="0"/>
          </a:p>
        </p:txBody>
      </p:sp>
    </p:spTree>
    <p:extLst>
      <p:ext uri="{BB962C8B-B14F-4D97-AF65-F5344CB8AC3E}">
        <p14:creationId xmlns:p14="http://schemas.microsoft.com/office/powerpoint/2010/main" val="74965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0542-4B07-B742-B0F4-BD84F9DCC6CA}"/>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49AE0D0B-3B8B-684F-AC99-500F961BB91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הגניקולוג חושד באופציה של ציסטיק פיברוזיס לעובר ובמחלת </a:t>
            </a:r>
            <a:r>
              <a:rPr lang="he-IL" dirty="0" err="1"/>
              <a:t>מקוניום</a:t>
            </a:r>
            <a:r>
              <a:rPr lang="he-IL" dirty="0"/>
              <a:t> </a:t>
            </a:r>
            <a:r>
              <a:rPr lang="he-IL" dirty="0" err="1"/>
              <a:t>אילאוס</a:t>
            </a:r>
            <a:r>
              <a:rPr lang="he-IL" dirty="0"/>
              <a:t>. </a:t>
            </a:r>
          </a:p>
          <a:p>
            <a:pPr lvl="1" algn="r" rtl="1">
              <a:spcBef>
                <a:spcPts val="900"/>
              </a:spcBef>
            </a:pPr>
            <a:r>
              <a:rPr lang="he-IL" dirty="0"/>
              <a:t>מה הפרוטוקול המוצע כעת להורים במהלך </a:t>
            </a:r>
            <a:r>
              <a:rPr lang="he-IL" dirty="0" err="1"/>
              <a:t>ההריון</a:t>
            </a:r>
            <a:r>
              <a:rPr lang="he-IL" dirty="0"/>
              <a:t>?</a:t>
            </a:r>
          </a:p>
          <a:p>
            <a:pPr lvl="1" algn="r" rtl="1">
              <a:spcBef>
                <a:spcPts val="900"/>
              </a:spcBef>
            </a:pPr>
            <a:r>
              <a:rPr lang="he-IL" dirty="0"/>
              <a:t>ההורים מתעניינים לגבי ציסטיק פיברוזיס, מה אפשר לספר להם על המחלה עצמה?</a:t>
            </a:r>
          </a:p>
          <a:p>
            <a:pPr lvl="1" algn="r" rtl="1">
              <a:spcBef>
                <a:spcPts val="900"/>
              </a:spcBef>
            </a:pPr>
            <a:r>
              <a:rPr lang="he-IL" dirty="0"/>
              <a:t>כיצד עושים אבחנה של ציסטיק פיברוזיס </a:t>
            </a:r>
            <a:r>
              <a:rPr lang="he-IL"/>
              <a:t>לאחר הלידה?</a:t>
            </a:r>
            <a:endParaRPr lang="he-IL" dirty="0"/>
          </a:p>
        </p:txBody>
      </p:sp>
    </p:spTree>
    <p:extLst>
      <p:ext uri="{BB962C8B-B14F-4D97-AF65-F5344CB8AC3E}">
        <p14:creationId xmlns:p14="http://schemas.microsoft.com/office/powerpoint/2010/main" val="41424473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71DA-510F-A245-8A0D-4A831131A03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16A6E2B-5BDB-314D-8542-82530695303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נבחין בין </a:t>
            </a:r>
            <a:r>
              <a:rPr lang="he-IL" dirty="0" err="1"/>
              <a:t>פיסטולה</a:t>
            </a:r>
            <a:r>
              <a:rPr lang="he-IL" dirty="0"/>
              <a:t> </a:t>
            </a:r>
            <a:r>
              <a:rPr lang="he-IL" dirty="0" err="1"/>
              <a:t>רקטו-ווסטיבולרית</a:t>
            </a:r>
            <a:r>
              <a:rPr lang="he-IL" dirty="0"/>
              <a:t> לעומת </a:t>
            </a:r>
            <a:r>
              <a:rPr lang="he-IL" dirty="0" err="1"/>
              <a:t>קלואקה</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באופן כללי בדיקה של תינוקת עם מום </a:t>
            </a:r>
            <a:r>
              <a:rPr lang="he-IL" dirty="0" err="1"/>
              <a:t>אנורקטלי</a:t>
            </a:r>
            <a:r>
              <a:rPr lang="he-IL" dirty="0"/>
              <a:t> צריכה להתמקד ראשית במספר הפתחים הנצפים באינספקציה של </a:t>
            </a:r>
            <a:r>
              <a:rPr lang="he-IL" dirty="0" err="1"/>
              <a:t>הפרינאום</a:t>
            </a:r>
            <a:r>
              <a:rPr lang="he-IL" dirty="0"/>
              <a:t> ובפישוק טוב של השפתיים.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פתח אחד בודד- </a:t>
            </a:r>
            <a:r>
              <a:rPr lang="he-IL" dirty="0" err="1"/>
              <a:t>קלואקה</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שני פתחים- יכול להיות </a:t>
            </a:r>
            <a:r>
              <a:rPr lang="he-IL" dirty="0" err="1"/>
              <a:t>רקטוווגינל</a:t>
            </a:r>
            <a:r>
              <a:rPr lang="he-IL" dirty="0"/>
              <a:t> </a:t>
            </a:r>
            <a:r>
              <a:rPr lang="he-IL" dirty="0" err="1"/>
              <a:t>פיסטולה</a:t>
            </a:r>
            <a:r>
              <a:rPr lang="he-IL" dirty="0"/>
              <a:t>, </a:t>
            </a:r>
            <a:r>
              <a:rPr lang="he-IL" dirty="0" err="1"/>
              <a:t>אטרזיה</a:t>
            </a:r>
            <a:r>
              <a:rPr lang="he-IL" dirty="0"/>
              <a:t> ללא </a:t>
            </a:r>
            <a:r>
              <a:rPr lang="he-IL" dirty="0" err="1"/>
              <a:t>פיסטולה</a:t>
            </a:r>
            <a:r>
              <a:rPr lang="he-IL" dirty="0"/>
              <a:t>, או </a:t>
            </a:r>
            <a:r>
              <a:rPr lang="he-IL" dirty="0" err="1"/>
              <a:t>אגנזיס</a:t>
            </a:r>
            <a:r>
              <a:rPr lang="he-IL" dirty="0"/>
              <a:t> של הווגינה (נדיר).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שלושה פתחים- יכול להיות </a:t>
            </a:r>
            <a:r>
              <a:rPr lang="he-IL" dirty="0" err="1"/>
              <a:t>פיסטולה</a:t>
            </a:r>
            <a:r>
              <a:rPr lang="he-IL" dirty="0"/>
              <a:t> </a:t>
            </a:r>
            <a:r>
              <a:rPr lang="he-IL" dirty="0" err="1"/>
              <a:t>פרינאלית</a:t>
            </a:r>
            <a:r>
              <a:rPr lang="he-IL" dirty="0"/>
              <a:t> או </a:t>
            </a:r>
            <a:r>
              <a:rPr lang="he-IL" dirty="0" err="1"/>
              <a:t>ווסטיבולרית</a:t>
            </a:r>
            <a:r>
              <a:rPr lang="he-IL" dirty="0"/>
              <a:t>. </a:t>
            </a:r>
            <a:endParaRPr lang="en-IL" dirty="0"/>
          </a:p>
        </p:txBody>
      </p:sp>
    </p:spTree>
    <p:extLst>
      <p:ext uri="{BB962C8B-B14F-4D97-AF65-F5344CB8AC3E}">
        <p14:creationId xmlns:p14="http://schemas.microsoft.com/office/powerpoint/2010/main" val="13437896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E16F-1B45-904E-81F7-4CE1AC76CA7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CC826CC-FD1D-A743-A2FC-F27ACE9064F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אילו עוד בדיקות או הדמיות יש לעשות טרם המשך ניהול המטופלת? </a:t>
            </a:r>
            <a:endParaRPr lang="en-IL" dirty="0"/>
          </a:p>
        </p:txBody>
      </p:sp>
    </p:spTree>
    <p:extLst>
      <p:ext uri="{BB962C8B-B14F-4D97-AF65-F5344CB8AC3E}">
        <p14:creationId xmlns:p14="http://schemas.microsoft.com/office/powerpoint/2010/main" val="335942075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E16F-1B45-904E-81F7-4CE1AC76CA7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CC826CC-FD1D-A743-A2FC-F27ACE9064F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אילו עוד בדיקות או הדמיות יש לעשות טרם המשך ניהול המטופלת?</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מלפורמציה</a:t>
            </a:r>
            <a:r>
              <a:rPr lang="he-IL" dirty="0"/>
              <a:t> </a:t>
            </a:r>
            <a:r>
              <a:rPr lang="he-IL" dirty="0" err="1"/>
              <a:t>אנורקטלית</a:t>
            </a:r>
            <a:r>
              <a:rPr lang="he-IL" dirty="0"/>
              <a:t> יכולה להגיע כמום בודד או להיות מקושרת </a:t>
            </a:r>
            <a:r>
              <a:rPr lang="he-IL" dirty="0" err="1"/>
              <a:t>באסוציאצית</a:t>
            </a:r>
            <a:r>
              <a:rPr lang="he-IL" dirty="0"/>
              <a:t> </a:t>
            </a:r>
            <a:r>
              <a:rPr lang="he-IL" dirty="0" err="1"/>
              <a:t>ווקטרל</a:t>
            </a:r>
            <a:r>
              <a:rPr lang="he-IL" dirty="0"/>
              <a:t> ולכן נרצה לעשות סקירה מלאה שכוללת את הבאים- </a:t>
            </a:r>
            <a:r>
              <a:rPr lang="he-IL" dirty="0" err="1"/>
              <a:t>וורטרברה</a:t>
            </a:r>
            <a:r>
              <a:rPr lang="he-IL" dirty="0"/>
              <a:t>- השלמת צילום חזה לשלילת מומים </a:t>
            </a:r>
            <a:r>
              <a:rPr lang="he-IL" dirty="0" err="1"/>
              <a:t>וורטברליים</a:t>
            </a:r>
            <a:r>
              <a:rPr lang="he-IL" dirty="0"/>
              <a:t>, להשלים בירור לבבי, בירור לשלילת </a:t>
            </a:r>
            <a:r>
              <a:rPr lang="he-IL" dirty="0" err="1"/>
              <a:t>אטרזיה</a:t>
            </a:r>
            <a:r>
              <a:rPr lang="he-IL" dirty="0"/>
              <a:t> </a:t>
            </a:r>
            <a:r>
              <a:rPr lang="he-IL" dirty="0" err="1"/>
              <a:t>וושטית</a:t>
            </a:r>
            <a:r>
              <a:rPr lang="he-IL" dirty="0"/>
              <a:t>, בירור כלייתי והשלמת בירור הנוגע לגפיים במידה ויש עדות למומים בגפיים. </a:t>
            </a:r>
            <a:endParaRPr lang="en-US"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בנוסף- נשלים סונר חוט שדרה וצילום עמוד שדרה כדי להעריך </a:t>
            </a:r>
            <a:r>
              <a:rPr lang="he-IL" dirty="0" err="1"/>
              <a:t>קונטניננטיות</a:t>
            </a:r>
            <a:r>
              <a:rPr lang="he-IL" dirty="0"/>
              <a:t> ואת האופציה של </a:t>
            </a:r>
            <a:r>
              <a:rPr lang="he-IL" dirty="0" err="1"/>
              <a:t>tethered</a:t>
            </a:r>
            <a:r>
              <a:rPr lang="he-IL" dirty="0"/>
              <a:t> </a:t>
            </a:r>
            <a:r>
              <a:rPr lang="he-IL" dirty="0" err="1"/>
              <a:t>cord</a:t>
            </a:r>
            <a:r>
              <a:rPr lang="he-IL" dirty="0"/>
              <a:t>.  </a:t>
            </a:r>
            <a:endParaRPr lang="en-IL" dirty="0"/>
          </a:p>
        </p:txBody>
      </p:sp>
    </p:spTree>
    <p:extLst>
      <p:ext uri="{BB962C8B-B14F-4D97-AF65-F5344CB8AC3E}">
        <p14:creationId xmlns:p14="http://schemas.microsoft.com/office/powerpoint/2010/main" val="28980999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2031-B3E8-444D-8759-3C56E68A2B9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079DF65-BFF4-FF47-AD5F-7837FAFD5DE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הבדיקה של המטופלת </a:t>
            </a:r>
            <a:r>
              <a:rPr lang="he-IL" dirty="0" err="1"/>
              <a:t>סהכ</a:t>
            </a:r>
            <a:r>
              <a:rPr lang="he-IL" dirty="0"/>
              <a:t> תקינה ואין עדות למומים נוספים. מה נציג להורים מבחינת הפרוגנוזה הצפויה לעניין </a:t>
            </a:r>
            <a:r>
              <a:rPr lang="he-IL" dirty="0" err="1"/>
              <a:t>קונטיננטיות</a:t>
            </a:r>
            <a:r>
              <a:rPr lang="he-IL" dirty="0"/>
              <a:t> ותפקוד מעי?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249326444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2031-B3E8-444D-8759-3C56E68A2B9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079DF65-BFF4-FF47-AD5F-7837FAFD5DE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הבדיקה של המטופלת </a:t>
            </a:r>
            <a:r>
              <a:rPr lang="he-IL" dirty="0" err="1"/>
              <a:t>סהכ</a:t>
            </a:r>
            <a:r>
              <a:rPr lang="he-IL" dirty="0"/>
              <a:t> תקינה ואין עדות למומים נוספים. מה נציג להורים מבחינת הפרוגנוזה הצפויה לעניין </a:t>
            </a:r>
            <a:r>
              <a:rPr lang="he-IL" dirty="0" err="1"/>
              <a:t>קונטיננטיות</a:t>
            </a:r>
            <a:r>
              <a:rPr lang="he-IL" dirty="0"/>
              <a:t> ותפקוד מעי?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למטופלת יש </a:t>
            </a:r>
            <a:r>
              <a:rPr lang="he-IL" dirty="0" err="1"/>
              <a:t>low</a:t>
            </a:r>
            <a:r>
              <a:rPr lang="he-IL" dirty="0"/>
              <a:t> </a:t>
            </a:r>
            <a:r>
              <a:rPr lang="he-IL" dirty="0" err="1"/>
              <a:t>arm</a:t>
            </a:r>
            <a:r>
              <a:rPr lang="he-IL" dirty="0"/>
              <a:t>, </a:t>
            </a:r>
            <a:r>
              <a:rPr lang="he-IL" dirty="0" err="1"/>
              <a:t>הקונטיננטיות</a:t>
            </a:r>
            <a:r>
              <a:rPr lang="he-IL" dirty="0"/>
              <a:t> היא טובה מאוד במומים נמוכים ולכן בשיחה עם ההורים יש לציין שמבחינת שליטה על יציאות ועל מתן שתן היא צפויה לפרוגנוזה טובה. יש להשלים בדיקת </a:t>
            </a:r>
            <a:r>
              <a:rPr lang="he-IL" dirty="0" err="1"/>
              <a:t>sacral</a:t>
            </a:r>
            <a:r>
              <a:rPr lang="he-IL" dirty="0"/>
              <a:t> </a:t>
            </a:r>
            <a:r>
              <a:rPr lang="he-IL" dirty="0" err="1"/>
              <a:t>ratio</a:t>
            </a:r>
            <a:r>
              <a:rPr lang="he-IL" dirty="0"/>
              <a:t> ולהתייחס למומים כמו </a:t>
            </a:r>
            <a:r>
              <a:rPr lang="he-IL" dirty="0" err="1"/>
              <a:t>tethered</a:t>
            </a:r>
            <a:r>
              <a:rPr lang="he-IL" dirty="0"/>
              <a:t> </a:t>
            </a:r>
            <a:r>
              <a:rPr lang="he-IL" dirty="0" err="1"/>
              <a:t>cord</a:t>
            </a:r>
            <a:r>
              <a:rPr lang="he-IL" dirty="0"/>
              <a:t>. בהקשר זה, אולם בכל מקרה </a:t>
            </a:r>
            <a:r>
              <a:rPr lang="he-IL" dirty="0" err="1"/>
              <a:t>פיסטולה</a:t>
            </a:r>
            <a:r>
              <a:rPr lang="he-IL" dirty="0"/>
              <a:t> </a:t>
            </a:r>
            <a:r>
              <a:rPr lang="he-IL" dirty="0" err="1"/>
              <a:t>רקטוווסטיבולרית</a:t>
            </a:r>
            <a:r>
              <a:rPr lang="he-IL" dirty="0"/>
              <a:t> מקושרת במעל 90% שליטה רצונית על תנועות מעי. עם זאת יש לציין כי בחלק לא קטן מהמקרים יש תלונות על עצירות ו- </a:t>
            </a:r>
            <a:r>
              <a:rPr lang="he-IL" dirty="0" err="1"/>
              <a:t>soil</a:t>
            </a:r>
            <a:r>
              <a:rPr lang="he-IL" dirty="0"/>
              <a:t>, אפילו בעד חצי מהמטופלים, ולכן יש צורך במעקב צמוד. </a:t>
            </a:r>
            <a:endParaRPr lang="en-IL" dirty="0"/>
          </a:p>
        </p:txBody>
      </p:sp>
    </p:spTree>
    <p:extLst>
      <p:ext uri="{BB962C8B-B14F-4D97-AF65-F5344CB8AC3E}">
        <p14:creationId xmlns:p14="http://schemas.microsoft.com/office/powerpoint/2010/main" val="1927812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12B6-DBEE-C447-A3E4-52CBDF3C56AD}"/>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4B3CE4B-C127-984A-9366-FBF4428E26A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ניגש לטפל בבעיה? </a:t>
            </a:r>
            <a:endParaRPr lang="en-IL" dirty="0"/>
          </a:p>
        </p:txBody>
      </p:sp>
    </p:spTree>
    <p:extLst>
      <p:ext uri="{BB962C8B-B14F-4D97-AF65-F5344CB8AC3E}">
        <p14:creationId xmlns:p14="http://schemas.microsoft.com/office/powerpoint/2010/main" val="372670609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12B6-DBEE-C447-A3E4-52CBDF3C56AD}"/>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4B3CE4B-C127-984A-9366-FBF4428E26A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ניגש לטפל בבעיה?</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מדובר במטופלת עם מום </a:t>
            </a:r>
            <a:r>
              <a:rPr lang="he-IL" dirty="0" err="1"/>
              <a:t>אנורקטלי</a:t>
            </a:r>
            <a:r>
              <a:rPr lang="he-IL" dirty="0"/>
              <a:t> </a:t>
            </a:r>
            <a:r>
              <a:rPr lang="he-IL" dirty="0" err="1"/>
              <a:t>ווסטיבולרי</a:t>
            </a:r>
            <a:r>
              <a:rPr lang="he-IL" dirty="0"/>
              <a:t>, שנולדה במשקל סביר ללא עדות למומים משמעותיים אחרים. הגישה למום כאמור תלוי בגיל המטופלת, גודל </a:t>
            </a:r>
            <a:r>
              <a:rPr lang="he-IL" dirty="0" err="1"/>
              <a:t>הפיסטולה</a:t>
            </a:r>
            <a:r>
              <a:rPr lang="he-IL" dirty="0"/>
              <a:t> ונוכחות של </a:t>
            </a:r>
            <a:r>
              <a:rPr lang="he-IL" dirty="0" err="1"/>
              <a:t>קומורבידות</a:t>
            </a:r>
            <a:r>
              <a:rPr lang="he-IL" dirty="0"/>
              <a:t> משמעותית. לעיתים אם מדובר בפגית או כשיש </a:t>
            </a:r>
            <a:r>
              <a:rPr lang="he-IL" dirty="0" err="1"/>
              <a:t>קומורבידיות</a:t>
            </a:r>
            <a:r>
              <a:rPr lang="he-IL" dirty="0"/>
              <a:t> משמעותית- יש המלצה להתקדם </a:t>
            </a:r>
            <a:r>
              <a:rPr lang="he-IL" dirty="0" err="1"/>
              <a:t>לקולוסטומיה</a:t>
            </a:r>
            <a:r>
              <a:rPr lang="he-IL" dirty="0"/>
              <a:t> מטה בשלב הראשון. אחרת, ניתן לבצע </a:t>
            </a:r>
            <a:r>
              <a:rPr lang="he-IL" dirty="0" err="1"/>
              <a:t>psarp</a:t>
            </a:r>
            <a:r>
              <a:rPr lang="he-IL" dirty="0"/>
              <a:t>. עוד אופציה זה לבצע הרחבות ולחכות שהמטופלת תגדל קצת.  </a:t>
            </a:r>
            <a:endParaRPr lang="en-IL" dirty="0"/>
          </a:p>
        </p:txBody>
      </p:sp>
    </p:spTree>
    <p:extLst>
      <p:ext uri="{BB962C8B-B14F-4D97-AF65-F5344CB8AC3E}">
        <p14:creationId xmlns:p14="http://schemas.microsoft.com/office/powerpoint/2010/main" val="315106295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42B0-45D3-5149-87BA-84F5F9E5D91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3EEF336E-432B-1849-805B-244299F6A9E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מהם שלבי הניתוח? </a:t>
            </a:r>
            <a:endParaRPr lang="en-IL" dirty="0"/>
          </a:p>
        </p:txBody>
      </p:sp>
    </p:spTree>
    <p:extLst>
      <p:ext uri="{BB962C8B-B14F-4D97-AF65-F5344CB8AC3E}">
        <p14:creationId xmlns:p14="http://schemas.microsoft.com/office/powerpoint/2010/main" val="335109853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42B0-45D3-5149-87BA-84F5F9E5D91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3EEF336E-432B-1849-805B-244299F6A9ED}"/>
              </a:ext>
            </a:extLst>
          </p:cNvPr>
          <p:cNvSpPr>
            <a:spLocks noGrp="1"/>
          </p:cNvSpPr>
          <p:nvPr>
            <p:ph idx="1"/>
          </p:nvPr>
        </p:nvSpPr>
        <p:spPr/>
        <p:txBody>
          <a:bodyPr>
            <a:normAutofit fontScale="850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מהם שלבי הניתוח?</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הניתוח הינו ניתוח </a:t>
            </a:r>
            <a:r>
              <a:rPr lang="he-IL" dirty="0" err="1"/>
              <a:t>posterior</a:t>
            </a:r>
            <a:r>
              <a:rPr lang="he-IL" dirty="0"/>
              <a:t> </a:t>
            </a:r>
            <a:r>
              <a:rPr lang="he-IL" dirty="0" err="1"/>
              <a:t>sagital</a:t>
            </a:r>
            <a:r>
              <a:rPr lang="he-IL" dirty="0"/>
              <a:t> </a:t>
            </a:r>
            <a:r>
              <a:rPr lang="he-IL" dirty="0" err="1"/>
              <a:t>anorectoplasty</a:t>
            </a:r>
            <a:r>
              <a:rPr lang="he-IL" dirty="0"/>
              <a:t>. במהלך הניתוח המטרה הינה לייצר נאו-אנוס חדש במיקום אנטומי תקין, ולהפריד את </a:t>
            </a:r>
            <a:r>
              <a:rPr lang="he-IL" dirty="0" err="1"/>
              <a:t>הפיסטולה</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מושכבת בתנוחת </a:t>
            </a:r>
            <a:r>
              <a:rPr lang="en-US" dirty="0"/>
              <a:t>JACK KNIFE</a:t>
            </a:r>
            <a:r>
              <a:rPr lang="he-IL" dirty="0"/>
              <a:t>, עם הכנסת קתטר שתן לווגינה וכן קתטר שתן לשלפוחית וקיבועה. ביצוע שטיפות דרך פתח </a:t>
            </a:r>
            <a:r>
              <a:rPr lang="he-IL" dirty="0" err="1"/>
              <a:t>הפיסטולה</a:t>
            </a:r>
            <a:r>
              <a:rPr lang="he-IL" dirty="0"/>
              <a:t> עד שהתוכן צלול. ביצוע בדיקת מגרה שריר למיקום הנאו אנוס והנחת שני תפרים משני הצדדים. חתך המשתרע מפתח </a:t>
            </a:r>
            <a:r>
              <a:rPr lang="he-IL" dirty="0" err="1"/>
              <a:t>הפיסטולה</a:t>
            </a:r>
            <a:r>
              <a:rPr lang="he-IL" dirty="0"/>
              <a:t> ועד </a:t>
            </a:r>
            <a:r>
              <a:rPr lang="he-IL" dirty="0" err="1"/>
              <a:t>הקוקסיקס</a:t>
            </a:r>
            <a:r>
              <a:rPr lang="he-IL" dirty="0"/>
              <a:t>, פתיחה על קו האמצע ומעבר לפי שכבות עד זיהוי הרקטום. הנחת תפרי אחיזה על קיר הרקטום ופתיחתו </a:t>
            </a:r>
            <a:r>
              <a:rPr lang="he-IL" dirty="0" err="1"/>
              <a:t>טרנסברסלית</a:t>
            </a:r>
            <a:r>
              <a:rPr lang="he-IL" dirty="0"/>
              <a:t> בקיר </a:t>
            </a:r>
            <a:r>
              <a:rPr lang="he-IL" dirty="0" err="1"/>
              <a:t>הפוסטריורי</a:t>
            </a:r>
            <a:r>
              <a:rPr lang="he-IL" dirty="0"/>
              <a:t>. הנחת קו תפרים והפרדתו לטרלית ובהמשך </a:t>
            </a:r>
            <a:r>
              <a:rPr lang="he-IL" dirty="0" err="1"/>
              <a:t>פוסטריורית</a:t>
            </a:r>
            <a:r>
              <a:rPr lang="he-IL" dirty="0"/>
              <a:t> וניתוק </a:t>
            </a:r>
            <a:r>
              <a:rPr lang="he-IL" dirty="0" err="1"/>
              <a:t>הפיסטולה</a:t>
            </a:r>
            <a:r>
              <a:rPr lang="he-IL" dirty="0"/>
              <a:t> עם הפרדת הקיר המשותף ללא פגיעה בקיר הרקטום או בווגינה. וידוא כי יש מספיק אורך לביצוע השקה, ואז קיבוע </a:t>
            </a:r>
            <a:r>
              <a:rPr lang="he-IL" dirty="0" err="1"/>
              <a:t>הלבטורים</a:t>
            </a:r>
            <a:r>
              <a:rPr lang="he-IL" dirty="0"/>
              <a:t> יחד עם הרקטום באמצע, וסגירת שאר השכבות טרם העור עצמו, קיבוע הרקטום לנאו אנוס ובדיקה חוזרת עם מגרה שריר, ויצירת </a:t>
            </a:r>
            <a:r>
              <a:rPr lang="he-IL" dirty="0" err="1"/>
              <a:t>perineal</a:t>
            </a:r>
            <a:r>
              <a:rPr lang="he-IL" dirty="0"/>
              <a:t> </a:t>
            </a:r>
            <a:r>
              <a:rPr lang="he-IL" dirty="0" err="1"/>
              <a:t>body</a:t>
            </a:r>
            <a:r>
              <a:rPr lang="he-IL" dirty="0"/>
              <a:t>. </a:t>
            </a:r>
            <a:endParaRPr lang="en-IL" dirty="0"/>
          </a:p>
        </p:txBody>
      </p:sp>
    </p:spTree>
    <p:extLst>
      <p:ext uri="{BB962C8B-B14F-4D97-AF65-F5344CB8AC3E}">
        <p14:creationId xmlns:p14="http://schemas.microsoft.com/office/powerpoint/2010/main" val="152421512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135BD92-2EB7-C06D-C9B0-6C91A69CFA85}"/>
              </a:ext>
            </a:extLst>
          </p:cNvPr>
          <p:cNvPicPr>
            <a:picLocks noChangeAspect="1"/>
          </p:cNvPicPr>
          <p:nvPr/>
        </p:nvPicPr>
        <p:blipFill rotWithShape="1">
          <a:blip r:embed="rId3"/>
          <a:srcRect l="11759" r="45760"/>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E4EA2-DF08-3941-A565-875BFB1C33EB}"/>
              </a:ext>
            </a:extLst>
          </p:cNvPr>
          <p:cNvSpPr>
            <a:spLocks noGrp="1"/>
          </p:cNvSpPr>
          <p:nvPr>
            <p:ph type="title"/>
          </p:nvPr>
        </p:nvSpPr>
        <p:spPr>
          <a:xfrm>
            <a:off x="5827048" y="407987"/>
            <a:ext cx="5721484" cy="1325563"/>
          </a:xfrm>
        </p:spPr>
        <p:txBody>
          <a:bodyPr>
            <a:normAutofit/>
          </a:bodyPr>
          <a:lstStyle/>
          <a:p>
            <a:pPr defTabSz="914400" rtl="1" eaLnBrk="1" latinLnBrk="0" hangingPunct="1">
              <a:spcBef>
                <a:spcPct val="0"/>
              </a:spcBef>
              <a:buNone/>
            </a:pPr>
            <a:r>
              <a:rPr lang="he-IL" dirty="0"/>
              <a:t>כרטיסיה </a:t>
            </a:r>
            <a:r>
              <a:rPr lang="en-US" dirty="0"/>
              <a:t>15</a:t>
            </a:r>
            <a:endParaRPr lang="en-IL" dirty="0"/>
          </a:p>
        </p:txBody>
      </p:sp>
      <p:graphicFrame>
        <p:nvGraphicFramePr>
          <p:cNvPr id="5" name="Content Placeholder 2">
            <a:extLst>
              <a:ext uri="{FF2B5EF4-FFF2-40B4-BE49-F238E27FC236}">
                <a16:creationId xmlns:a16="http://schemas.microsoft.com/office/drawing/2014/main" id="{1B5AB9F7-39B2-C937-BAF0-F176ADD884DC}"/>
              </a:ext>
            </a:extLst>
          </p:cNvPr>
          <p:cNvGraphicFramePr>
            <a:graphicFrameLocks noGrp="1"/>
          </p:cNvGraphicFramePr>
          <p:nvPr>
            <p:ph idx="1"/>
            <p:extLst>
              <p:ext uri="{D42A27DB-BD31-4B8C-83A1-F6EECF244321}">
                <p14:modId xmlns:p14="http://schemas.microsoft.com/office/powerpoint/2010/main" val="3146090197"/>
              </p:ext>
            </p:extLst>
          </p:nvPr>
        </p:nvGraphicFramePr>
        <p:xfrm>
          <a:off x="5827048" y="1868487"/>
          <a:ext cx="5721484"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000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80D3-3F41-D644-A01E-9D5C19D61B68}"/>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תיאור מקרה</a:t>
            </a:r>
            <a:endParaRPr lang="en-IL" dirty="0"/>
          </a:p>
        </p:txBody>
      </p:sp>
      <p:sp>
        <p:nvSpPr>
          <p:cNvPr id="3" name="Content Placeholder 2">
            <a:extLst>
              <a:ext uri="{FF2B5EF4-FFF2-40B4-BE49-F238E27FC236}">
                <a16:creationId xmlns:a16="http://schemas.microsoft.com/office/drawing/2014/main" id="{3F9A91CB-5893-4C41-BA75-6AC92E6B82E9}"/>
              </a:ext>
            </a:extLst>
          </p:cNvPr>
          <p:cNvSpPr>
            <a:spLocks noGrp="1"/>
          </p:cNvSpPr>
          <p:nvPr>
            <p:ph idx="1"/>
          </p:nvPr>
        </p:nvSpPr>
        <p:spPr/>
        <p:txBody>
          <a:bodyPr>
            <a:normAutofit fontScale="77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תינוקת בת שבוע וחצי, נולדה בשבוע 28 במשקל 1 ק״ג. מהלך הריון תקין, ירידת מים מוקדמת. לפני מספר ימים החלה כלכלה והתקדמה בהדרגה. כעת מתארים בפגיה כי יש תפיחות </a:t>
            </a:r>
            <a:r>
              <a:rPr lang="he-IL" dirty="0" err="1"/>
              <a:t>בטנית</a:t>
            </a:r>
            <a:r>
              <a:rPr lang="he-IL" dirty="0"/>
              <a:t> קלה ויותר שאריות בזונדה. </a:t>
            </a:r>
          </a:p>
          <a:p>
            <a:pPr lvl="1" algn="r" rtl="1">
              <a:spcBef>
                <a:spcPts val="900"/>
              </a:spcBef>
            </a:pPr>
            <a:r>
              <a:rPr lang="he-IL" dirty="0"/>
              <a:t>שכיחות של </a:t>
            </a:r>
            <a:r>
              <a:rPr lang="he-IL" dirty="0" err="1"/>
              <a:t>אנטרוקוליטיס</a:t>
            </a:r>
            <a:r>
              <a:rPr lang="he-IL" dirty="0"/>
              <a:t>. </a:t>
            </a:r>
          </a:p>
          <a:p>
            <a:pPr lvl="1" algn="r" rtl="1">
              <a:spcBef>
                <a:spcPts val="900"/>
              </a:spcBef>
            </a:pPr>
            <a:r>
              <a:rPr lang="he-IL" dirty="0"/>
              <a:t>ההיארעות הינה 1:1000, כשהמחלה בעיקר משפיעה על פגים (תינוקות שהם </a:t>
            </a:r>
            <a:r>
              <a:rPr lang="he-IL" dirty="0" err="1"/>
              <a:t>full</a:t>
            </a:r>
            <a:r>
              <a:rPr lang="he-IL" dirty="0"/>
              <a:t> </a:t>
            </a:r>
            <a:r>
              <a:rPr lang="he-IL" dirty="0" err="1"/>
              <a:t>term</a:t>
            </a:r>
            <a:r>
              <a:rPr lang="he-IL" dirty="0"/>
              <a:t>  ההיארעות היא פחות מפרומיל). המחלה רווחות בקרב כ- 10% מהפגים שהם </a:t>
            </a:r>
            <a:r>
              <a:rPr lang="he-IL" dirty="0" err="1"/>
              <a:t>vlbw</a:t>
            </a:r>
            <a:r>
              <a:rPr lang="he-IL" dirty="0"/>
              <a:t>  כלומר מתחת ל1.5 ק״ג, והיא הופכית בשכיחות שלה ביחס למשקל. התמותה נעה סביב 30% ובקרב פגים שנותחו יכולה להגיע </a:t>
            </a:r>
            <a:r>
              <a:rPr lang="he-IL" dirty="0" err="1"/>
              <a:t>לכ</a:t>
            </a:r>
            <a:r>
              <a:rPr lang="he-IL" dirty="0"/>
              <a:t>- 50%. </a:t>
            </a:r>
          </a:p>
          <a:p>
            <a:pPr lvl="1" algn="r" rtl="1">
              <a:spcBef>
                <a:spcPts val="900"/>
              </a:spcBef>
            </a:pPr>
            <a:r>
              <a:rPr lang="he-IL" dirty="0"/>
              <a:t>מה הטיפול בשלב הראשון המוצג בשאלה?</a:t>
            </a:r>
          </a:p>
          <a:p>
            <a:pPr lvl="1" algn="r" rtl="1">
              <a:spcBef>
                <a:spcPts val="900"/>
              </a:spcBef>
            </a:pPr>
            <a:r>
              <a:rPr lang="he-IL" dirty="0"/>
              <a:t>המטופלת מציגה תמונה קלינית המתאימה להתפתחות של </a:t>
            </a:r>
            <a:r>
              <a:rPr lang="he-IL" dirty="0" err="1"/>
              <a:t>אנטרקוליטיס</a:t>
            </a:r>
            <a:r>
              <a:rPr lang="he-IL" dirty="0"/>
              <a:t> עם </a:t>
            </a:r>
            <a:r>
              <a:rPr lang="he-IL" dirty="0" err="1"/>
              <a:t>feeding</a:t>
            </a:r>
            <a:r>
              <a:rPr lang="he-IL" dirty="0"/>
              <a:t> </a:t>
            </a:r>
            <a:r>
              <a:rPr lang="he-IL" dirty="0" err="1"/>
              <a:t>intolerance</a:t>
            </a:r>
            <a:r>
              <a:rPr lang="he-IL" dirty="0"/>
              <a:t>  ועליה בתפיחות </a:t>
            </a:r>
            <a:r>
              <a:rPr lang="he-IL" dirty="0" err="1"/>
              <a:t>הבטנית</a:t>
            </a:r>
            <a:r>
              <a:rPr lang="he-IL" dirty="0"/>
              <a:t>. סמנים מוקדמים ולא ספציפיים אחרים יכולים להיות </a:t>
            </a:r>
            <a:r>
              <a:rPr lang="he-IL" dirty="0" err="1"/>
              <a:t>אפנאה</a:t>
            </a:r>
            <a:r>
              <a:rPr lang="he-IL" dirty="0"/>
              <a:t>, </a:t>
            </a:r>
            <a:r>
              <a:rPr lang="he-IL" dirty="0" err="1"/>
              <a:t>ברדיקרדיה</a:t>
            </a:r>
            <a:r>
              <a:rPr lang="he-IL" dirty="0"/>
              <a:t>, לתרגיה, ואי יציבות מבחינת טמפרטורה. הטיפול הינו צום, תמיכת נוזלים ו- </a:t>
            </a:r>
            <a:r>
              <a:rPr lang="he-IL" dirty="0" err="1"/>
              <a:t>tpn</a:t>
            </a:r>
            <a:r>
              <a:rPr lang="he-IL" dirty="0"/>
              <a:t>, זונדה מנקזת, ותמיכת נשימתית במידת הצורך עם ניטור מלא. הזמנת צילום. במקרים רבים כבר בשלבים אלו יתחילו טיפול אנטיביוטי. </a:t>
            </a:r>
          </a:p>
          <a:p>
            <a:pPr lvl="1" algn="r" rtl="1">
              <a:spcBef>
                <a:spcPts val="900"/>
              </a:spcBef>
            </a:pPr>
            <a:r>
              <a:rPr lang="he-IL" dirty="0"/>
              <a:t>איזו אנטיביוטיקה נבחר?</a:t>
            </a:r>
          </a:p>
          <a:p>
            <a:pPr lvl="1" algn="r" rtl="1">
              <a:spcBef>
                <a:spcPts val="900"/>
              </a:spcBef>
            </a:pPr>
            <a:r>
              <a:rPr lang="he-IL" dirty="0"/>
              <a:t>נרצה כיסוי אנארובי וכיסוי </a:t>
            </a:r>
            <a:r>
              <a:rPr lang="he-IL" dirty="0" err="1"/>
              <a:t>לגראם</a:t>
            </a:r>
            <a:r>
              <a:rPr lang="he-IL" dirty="0"/>
              <a:t> נגטיב. יש כמה קומבינציות אבל אין אחת שהיא </a:t>
            </a:r>
            <a:r>
              <a:rPr lang="he-IL" dirty="0" err="1"/>
              <a:t>סופריורית</a:t>
            </a:r>
            <a:r>
              <a:rPr lang="he-IL" dirty="0"/>
              <a:t>. </a:t>
            </a:r>
            <a:r>
              <a:rPr lang="en-US" dirty="0"/>
              <a:t> </a:t>
            </a:r>
            <a:r>
              <a:rPr lang="he-IL" dirty="0" err="1"/>
              <a:t>מישלב</a:t>
            </a:r>
            <a:r>
              <a:rPr lang="he-IL" dirty="0"/>
              <a:t> שרשום </a:t>
            </a:r>
            <a:r>
              <a:rPr lang="he-IL" dirty="0" err="1"/>
              <a:t>באפטודייט</a:t>
            </a:r>
            <a:r>
              <a:rPr lang="he-IL" dirty="0"/>
              <a:t> כולל </a:t>
            </a:r>
            <a:r>
              <a:rPr lang="he-IL" dirty="0" err="1"/>
              <a:t>אמפיצילין</a:t>
            </a:r>
            <a:r>
              <a:rPr lang="he-IL" dirty="0"/>
              <a:t>, </a:t>
            </a:r>
            <a:r>
              <a:rPr lang="he-IL" dirty="0" err="1"/>
              <a:t>גנטמיצין</a:t>
            </a:r>
            <a:r>
              <a:rPr lang="he-IL" dirty="0"/>
              <a:t>, </a:t>
            </a:r>
            <a:r>
              <a:rPr lang="he-IL" dirty="0" err="1"/>
              <a:t>פלאגיל</a:t>
            </a:r>
            <a:r>
              <a:rPr lang="he-IL" dirty="0"/>
              <a:t>, לעיתים הוספת </a:t>
            </a:r>
            <a:r>
              <a:rPr lang="he-IL" dirty="0" err="1"/>
              <a:t>וונקומיצין</a:t>
            </a:r>
            <a:r>
              <a:rPr lang="he-IL" dirty="0"/>
              <a:t>. </a:t>
            </a:r>
          </a:p>
        </p:txBody>
      </p:sp>
    </p:spTree>
    <p:extLst>
      <p:ext uri="{BB962C8B-B14F-4D97-AF65-F5344CB8AC3E}">
        <p14:creationId xmlns:p14="http://schemas.microsoft.com/office/powerpoint/2010/main" val="1047889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0542-4B07-B742-B0F4-BD84F9DCC6CA}"/>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49AE0D0B-3B8B-684F-AC99-500F961BB91D}"/>
              </a:ext>
            </a:extLst>
          </p:cNvPr>
          <p:cNvSpPr>
            <a:spLocks noGrp="1"/>
          </p:cNvSpPr>
          <p:nvPr>
            <p:ph idx="1"/>
          </p:nvPr>
        </p:nvSpPr>
        <p:spPr/>
        <p:txBody>
          <a:bodyPr>
            <a:normAutofit fontScale="85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הגניקולוג חושד באופציה של ציסטיק פיברוזיס לעובר ובמחלת </a:t>
            </a:r>
            <a:r>
              <a:rPr lang="he-IL" dirty="0" err="1"/>
              <a:t>מקוניום</a:t>
            </a:r>
            <a:r>
              <a:rPr lang="he-IL" dirty="0"/>
              <a:t> </a:t>
            </a:r>
            <a:r>
              <a:rPr lang="he-IL" dirty="0" err="1"/>
              <a:t>אילאוס</a:t>
            </a:r>
            <a:r>
              <a:rPr lang="he-IL" dirty="0"/>
              <a:t>. </a:t>
            </a:r>
          </a:p>
          <a:p>
            <a:pPr lvl="1" algn="r" rtl="1">
              <a:spcBef>
                <a:spcPts val="900"/>
              </a:spcBef>
            </a:pPr>
            <a:r>
              <a:rPr lang="he-IL" dirty="0"/>
              <a:t>מה הפרוטוקול המוצע כעת להורים במהלך </a:t>
            </a:r>
            <a:r>
              <a:rPr lang="he-IL" dirty="0" err="1"/>
              <a:t>ההריון</a:t>
            </a:r>
            <a:r>
              <a:rPr lang="he-IL" dirty="0"/>
              <a:t>?</a:t>
            </a:r>
          </a:p>
          <a:p>
            <a:pPr lvl="1" algn="r" rtl="1">
              <a:spcBef>
                <a:spcPts val="900"/>
              </a:spcBef>
            </a:pPr>
            <a:r>
              <a:rPr lang="he-IL" dirty="0"/>
              <a:t>כשיש חשד לציסטיק פיברוזיס במהלך </a:t>
            </a:r>
            <a:r>
              <a:rPr lang="he-IL" dirty="0" err="1"/>
              <a:t>ההריון</a:t>
            </a:r>
            <a:r>
              <a:rPr lang="he-IL" dirty="0"/>
              <a:t> ניתן להציע בדיקת </a:t>
            </a:r>
            <a:r>
              <a:rPr lang="he-IL" dirty="0" err="1"/>
              <a:t>נשאות</a:t>
            </a:r>
            <a:r>
              <a:rPr lang="he-IL" dirty="0"/>
              <a:t> לשני ההורים לגן </a:t>
            </a:r>
            <a:r>
              <a:rPr lang="he-IL" dirty="0" err="1"/>
              <a:t>cftr</a:t>
            </a:r>
            <a:r>
              <a:rPr lang="he-IL" dirty="0"/>
              <a:t>. במידה וזוהו שתי מוטציות מוצע להשלים דיקור מי שפיר לקבלת אבחנה סופית. במידה ואין עדות למוטציה ואין ילד נוסף במשפחה עם מחלה- עושים סונר </a:t>
            </a:r>
            <a:r>
              <a:rPr lang="he-IL" dirty="0" err="1"/>
              <a:t>פולואפ</a:t>
            </a:r>
            <a:r>
              <a:rPr lang="he-IL" dirty="0"/>
              <a:t> כל 6 שבועות. אם יש חשד </a:t>
            </a:r>
            <a:r>
              <a:rPr lang="he-IL" dirty="0" err="1"/>
              <a:t>למקוניום</a:t>
            </a:r>
            <a:r>
              <a:rPr lang="he-IL" dirty="0"/>
              <a:t> </a:t>
            </a:r>
            <a:r>
              <a:rPr lang="he-IL" dirty="0" err="1"/>
              <a:t>אילאוס</a:t>
            </a:r>
            <a:r>
              <a:rPr lang="he-IL" dirty="0"/>
              <a:t> מפנים למרכז שלישוני. </a:t>
            </a:r>
          </a:p>
          <a:p>
            <a:pPr lvl="1" algn="r" rtl="1">
              <a:spcBef>
                <a:spcPts val="900"/>
              </a:spcBef>
            </a:pPr>
            <a:r>
              <a:rPr lang="he-IL" dirty="0"/>
              <a:t>ההורים מתעניינים לגבי ציסטיק פיברוזיס, מה אפשר לספר להם על המחלה עצמה?</a:t>
            </a:r>
          </a:p>
          <a:p>
            <a:pPr lvl="1" algn="r" rtl="1">
              <a:spcBef>
                <a:spcPts val="900"/>
              </a:spcBef>
            </a:pPr>
            <a:r>
              <a:rPr lang="he-IL" dirty="0"/>
              <a:t>מדובר במחלה </a:t>
            </a:r>
            <a:r>
              <a:rPr lang="he-IL" dirty="0" err="1"/>
              <a:t>אוטוזומלית</a:t>
            </a:r>
            <a:r>
              <a:rPr lang="he-IL" dirty="0"/>
              <a:t> רצסיבית שמועברת על ידי </a:t>
            </a:r>
            <a:r>
              <a:rPr lang="he-IL" dirty="0" err="1"/>
              <a:t>נשאות</a:t>
            </a:r>
            <a:r>
              <a:rPr lang="he-IL" dirty="0"/>
              <a:t> של שני ההורים. המחלה מאופיינת בגן פגום שאחראי על חלבון שתפקידו להעביר יוני כלור. כתוצאה מאי תפקודו נוצרות הפרשות סמיכות מאוד באיברים מפרישים בגוף- הלבלב, כיס המרה, מערכת העיכול, ריאות וכדומה, עם תסמינים רלוונטיים בהתאם למערכות. </a:t>
            </a:r>
            <a:r>
              <a:rPr lang="he-IL" dirty="0" err="1"/>
              <a:t>בכ</a:t>
            </a:r>
            <a:r>
              <a:rPr lang="he-IL" dirty="0"/>
              <a:t>- 16% מהחולים המחלה תתבטא בזמן הלידה עם חסימת מעי כתוצאה </a:t>
            </a:r>
            <a:r>
              <a:rPr lang="he-IL" dirty="0" err="1"/>
              <a:t>ממקוניום</a:t>
            </a:r>
            <a:r>
              <a:rPr lang="he-IL" dirty="0"/>
              <a:t> </a:t>
            </a:r>
            <a:r>
              <a:rPr lang="he-IL" dirty="0" err="1"/>
              <a:t>אילאוס</a:t>
            </a:r>
            <a:r>
              <a:rPr lang="he-IL" dirty="0"/>
              <a:t>, זה יכול להסתדר שמרנית עם חוקן אבל לעיתים ידרוש ניתוח. </a:t>
            </a:r>
          </a:p>
          <a:p>
            <a:pPr lvl="1" algn="r" rtl="1">
              <a:spcBef>
                <a:spcPts val="900"/>
              </a:spcBef>
            </a:pPr>
            <a:r>
              <a:rPr lang="he-IL" dirty="0"/>
              <a:t>כיצד עושים אבחנה של ציסטיק פיברוזיס לאחר הלידה? אבחנה של ציסטיק פיברוזיס נעשית על ידי מבחן זיעה והוכחה של מעל 60 </a:t>
            </a:r>
            <a:r>
              <a:rPr lang="he-IL" dirty="0" err="1"/>
              <a:t>מילימול</a:t>
            </a:r>
            <a:r>
              <a:rPr lang="he-IL" dirty="0"/>
              <a:t> סודיום ל- 100 מג. לרוב עושים את הבדיקה בין גיל שבועיים לגיל ארבעה שבועות. </a:t>
            </a:r>
          </a:p>
        </p:txBody>
      </p:sp>
    </p:spTree>
    <p:extLst>
      <p:ext uri="{BB962C8B-B14F-4D97-AF65-F5344CB8AC3E}">
        <p14:creationId xmlns:p14="http://schemas.microsoft.com/office/powerpoint/2010/main" val="389662603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4EA2-DF08-3941-A565-875BFB1C33EB}"/>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15</a:t>
            </a:r>
            <a:endParaRPr lang="en-IL" dirty="0"/>
          </a:p>
        </p:txBody>
      </p:sp>
      <p:sp>
        <p:nvSpPr>
          <p:cNvPr id="3" name="Content Placeholder 2">
            <a:extLst>
              <a:ext uri="{FF2B5EF4-FFF2-40B4-BE49-F238E27FC236}">
                <a16:creationId xmlns:a16="http://schemas.microsoft.com/office/drawing/2014/main" id="{1A471FF1-E9DD-7F4C-8072-EF6AAEB755CA}"/>
              </a:ext>
            </a:extLst>
          </p:cNvPr>
          <p:cNvSpPr>
            <a:spLocks noGrp="1"/>
          </p:cNvSpPr>
          <p:nvPr>
            <p:ph idx="1"/>
          </p:nvPr>
        </p:nvSpPr>
        <p:spPr/>
        <p:txBody>
          <a:bodyPr>
            <a:normAutofit fontScale="77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למיון מגיעה נערה בת 14, עם סיפור של שלשולים לאחרונה, בהתחלה בצבע תקין אולם בהמשך דמיים. מלווים בכאבי בטן, ובירידה קלה במשקל.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האבחנה המבדלת?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שלשולים דמיים יכולים להיות קשורים לאטיולוגיה זיהומית- קוליטיס זיהומי, או קוליטיס דלקתי, במרבית המקרים- עם מרכיב אוטואימוני (קוליטיס כיבי).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בבדיקה פיזיקלית ובאנמנזה?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באנמנזה- מהלך הריון, לידה ומעקב עד כה. האם ישנן תלונות נלוות- בחילות והקאות, אבצסים, פריחות ונגעים בעור, </a:t>
            </a:r>
            <a:r>
              <a:rPr lang="he-IL" dirty="0" err="1"/>
              <a:t>אפטות</a:t>
            </a:r>
            <a:r>
              <a:rPr lang="he-IL" dirty="0"/>
              <a:t>, כאבים במפרקים. האם יש חשד לאטיולוגיה זיהומית כלשהיא, האם </a:t>
            </a:r>
            <a:r>
              <a:rPr lang="he-IL" dirty="0" err="1"/>
              <a:t>היתה</a:t>
            </a:r>
            <a:r>
              <a:rPr lang="he-IL" dirty="0"/>
              <a:t> חשיפה לאנטיביוטיקה לאחרונה. האם במשפחה יש מישהו עם מחלות מעי דלקתיות. לגבי היציאות- האם מלוות בריר, דם, האם יש </a:t>
            </a:r>
            <a:r>
              <a:rPr lang="he-IL" dirty="0" err="1"/>
              <a:t>טנזמוס</a:t>
            </a:r>
            <a:r>
              <a:rPr lang="he-IL" dirty="0"/>
              <a:t>, כמה יציאות ביום.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בבדיקה- מעקב אחר סמנים חיוניים, דופק, חום. הערכת </a:t>
            </a:r>
            <a:r>
              <a:rPr lang="he-IL" dirty="0" err="1"/>
              <a:t>bmi</a:t>
            </a:r>
            <a:r>
              <a:rPr lang="he-IL" dirty="0"/>
              <a:t> </a:t>
            </a:r>
            <a:r>
              <a:rPr lang="he-IL" dirty="0" err="1"/>
              <a:t>ואחוזוני</a:t>
            </a:r>
            <a:r>
              <a:rPr lang="he-IL" dirty="0"/>
              <a:t> גדילה. הערכת מצב התפתחות מינית, בדיקת העור, בדיקת הבטן- האם תפוחה, האם יש רגישות או גושים למישוש. </a:t>
            </a:r>
            <a:r>
              <a:rPr lang="he-IL" dirty="0" err="1"/>
              <a:t>אובאיטיס</a:t>
            </a:r>
            <a:r>
              <a:rPr lang="he-IL" dirty="0"/>
              <a:t>. </a:t>
            </a:r>
            <a:endParaRPr lang="en-IL" dirty="0"/>
          </a:p>
        </p:txBody>
      </p:sp>
    </p:spTree>
    <p:extLst>
      <p:ext uri="{BB962C8B-B14F-4D97-AF65-F5344CB8AC3E}">
        <p14:creationId xmlns:p14="http://schemas.microsoft.com/office/powerpoint/2010/main" val="266558691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09DE-780F-9D45-B3BE-4BF39E07A55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7AC6390E-3AD1-BC4E-BE3C-2C080E4743F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a:t>
            </a:r>
            <a:r>
              <a:rPr lang="he-IL" dirty="0" err="1"/>
              <a:t>הוורקאפ</a:t>
            </a:r>
            <a:r>
              <a:rPr lang="he-IL" dirty="0"/>
              <a:t> הראשוני? </a:t>
            </a:r>
            <a:endParaRPr lang="en-IL" dirty="0"/>
          </a:p>
        </p:txBody>
      </p:sp>
    </p:spTree>
    <p:extLst>
      <p:ext uri="{BB962C8B-B14F-4D97-AF65-F5344CB8AC3E}">
        <p14:creationId xmlns:p14="http://schemas.microsoft.com/office/powerpoint/2010/main" val="32801897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09DE-780F-9D45-B3BE-4BF39E07A55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7AC6390E-3AD1-BC4E-BE3C-2C080E4743F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a:t>
            </a:r>
            <a:r>
              <a:rPr lang="he-IL" dirty="0" err="1"/>
              <a:t>הוורקאפ</a:t>
            </a:r>
            <a:r>
              <a:rPr lang="he-IL" dirty="0"/>
              <a:t> הראשוני?</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עירוי, בדיקות מעבדה כולל מדדי דלקת, אלבומין, שקיעת דם, תפקודי קרישה, ספירה ודיפרנציאל.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צואה לתרבית, </a:t>
            </a:r>
            <a:r>
              <a:rPr lang="he-IL" dirty="0" err="1"/>
              <a:t>ולקלפרוטקטין</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השלמת יעוץ גסטרו ובהתאם התקדמות </a:t>
            </a:r>
            <a:r>
              <a:rPr lang="he-IL" dirty="0" err="1"/>
              <a:t>לסיטי</a:t>
            </a:r>
            <a:r>
              <a:rPr lang="he-IL" dirty="0"/>
              <a:t>, </a:t>
            </a:r>
            <a:r>
              <a:rPr lang="he-IL" dirty="0" err="1"/>
              <a:t>mri</a:t>
            </a:r>
            <a:r>
              <a:rPr lang="he-IL" dirty="0"/>
              <a:t>  וקולונוסקופיה.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נטילת נוגדנים- </a:t>
            </a:r>
            <a:r>
              <a:rPr lang="he-IL" dirty="0" err="1"/>
              <a:t>panca</a:t>
            </a:r>
            <a:r>
              <a:rPr lang="he-IL" dirty="0"/>
              <a:t> </a:t>
            </a:r>
            <a:r>
              <a:rPr lang="he-IL" dirty="0" err="1"/>
              <a:t>asca</a:t>
            </a:r>
            <a:r>
              <a:rPr lang="he-IL" dirty="0"/>
              <a:t> </a:t>
            </a:r>
            <a:endParaRPr lang="en-IL" dirty="0"/>
          </a:p>
        </p:txBody>
      </p:sp>
    </p:spTree>
    <p:extLst>
      <p:ext uri="{BB962C8B-B14F-4D97-AF65-F5344CB8AC3E}">
        <p14:creationId xmlns:p14="http://schemas.microsoft.com/office/powerpoint/2010/main" val="410747529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63CC-3E89-7543-B9E5-F00F4E18ACF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92A6897-D533-A54F-B969-D4890188650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למטופלת מדד </a:t>
            </a:r>
            <a:r>
              <a:rPr lang="he-IL" dirty="0" err="1"/>
              <a:t>pucai</a:t>
            </a:r>
            <a:r>
              <a:rPr lang="he-IL" dirty="0"/>
              <a:t> של 80. מה זה אומר? </a:t>
            </a:r>
            <a:endParaRPr lang="en-IL" dirty="0"/>
          </a:p>
        </p:txBody>
      </p:sp>
    </p:spTree>
    <p:extLst>
      <p:ext uri="{BB962C8B-B14F-4D97-AF65-F5344CB8AC3E}">
        <p14:creationId xmlns:p14="http://schemas.microsoft.com/office/powerpoint/2010/main" val="176518969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63CC-3E89-7543-B9E5-F00F4E18ACF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92A6897-D533-A54F-B969-D4890188650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למטופלת מדד </a:t>
            </a:r>
            <a:r>
              <a:rPr lang="he-IL" dirty="0" err="1"/>
              <a:t>pucai</a:t>
            </a:r>
            <a:r>
              <a:rPr lang="he-IL" dirty="0"/>
              <a:t> של 80. מה זה אומר?</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מדד זה הינו מדד המעריך את חומרת המחלה וכולל ניקוד לכאבי בטן ביום, דמם </a:t>
            </a:r>
            <a:r>
              <a:rPr lang="he-IL" dirty="0" err="1"/>
              <a:t>רקטלי</a:t>
            </a:r>
            <a:r>
              <a:rPr lang="he-IL" dirty="0"/>
              <a:t>, מספר יציאות, קונסיסטנטיות של יציאות, יציאות ליליות ורמת פעילות. רמת </a:t>
            </a:r>
            <a:r>
              <a:rPr lang="he-IL" dirty="0" err="1"/>
              <a:t>פוקאי</a:t>
            </a:r>
            <a:r>
              <a:rPr lang="he-IL" dirty="0"/>
              <a:t> של מעל 65 מדגימה מחלה חמורה, המקסימום זה 85.  </a:t>
            </a:r>
            <a:endParaRPr lang="en-IL" dirty="0"/>
          </a:p>
        </p:txBody>
      </p:sp>
    </p:spTree>
    <p:extLst>
      <p:ext uri="{BB962C8B-B14F-4D97-AF65-F5344CB8AC3E}">
        <p14:creationId xmlns:p14="http://schemas.microsoft.com/office/powerpoint/2010/main" val="163535536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1BBB-4E39-8845-8419-2E3054DAE7E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CFD54311-9FC3-1D48-A80A-C0A0C5E2E60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בסיטי</a:t>
            </a:r>
            <a:r>
              <a:rPr lang="he-IL" dirty="0"/>
              <a:t> הודגם עיבוי דופן ניכר של הקולון השמאלי, בקולונוסקופיה רירית פריכה ומדממת למגע, נלקחו ביופסיות ובוצעה אבחנה של קוליטיס.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נטפל? </a:t>
            </a:r>
            <a:endParaRPr lang="en-IL" dirty="0"/>
          </a:p>
        </p:txBody>
      </p:sp>
    </p:spTree>
    <p:extLst>
      <p:ext uri="{BB962C8B-B14F-4D97-AF65-F5344CB8AC3E}">
        <p14:creationId xmlns:p14="http://schemas.microsoft.com/office/powerpoint/2010/main" val="168752638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1BBB-4E39-8845-8419-2E3054DAE7E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CFD54311-9FC3-1D48-A80A-C0A0C5E2E60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בסיטי</a:t>
            </a:r>
            <a:r>
              <a:rPr lang="he-IL" dirty="0"/>
              <a:t> הודגם עיבוי דופן ניכר של הקולון השמאלי, בקולונוסקופיה רירית פריכה ומדממת למגע, נלקחו ביופסיות ובוצעה אבחנה של קוליטיס.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נטפל?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בשלב הראשוני נאשפז את המטופלת לטיפול תוך ורידי שכולל צום, נוזלים, אנטיביוטיקה וסטרואידים ומתן תזונה על ורידית לפי הצורך. הטיפול התרופתי מתחלק לטיפול </a:t>
            </a:r>
            <a:r>
              <a:rPr lang="he-IL" dirty="0" err="1"/>
              <a:t>אימונוסופרסיבי</a:t>
            </a:r>
            <a:r>
              <a:rPr lang="he-IL" dirty="0"/>
              <a:t> וטיפול אנטי-</a:t>
            </a:r>
            <a:r>
              <a:rPr lang="he-IL" dirty="0" err="1"/>
              <a:t>אינפלמטורי</a:t>
            </a:r>
            <a:r>
              <a:rPr lang="he-IL" dirty="0"/>
              <a:t>, כשמחלה קלה יכולה להיות מטופלת עם </a:t>
            </a:r>
            <a:r>
              <a:rPr lang="he-IL" dirty="0" err="1"/>
              <a:t>פנטסה</a:t>
            </a:r>
            <a:r>
              <a:rPr lang="he-IL" dirty="0"/>
              <a:t>, מחלה בינונית כוללת </a:t>
            </a:r>
            <a:r>
              <a:rPr lang="he-IL" dirty="0" err="1"/>
              <a:t>אימוראן</a:t>
            </a:r>
            <a:r>
              <a:rPr lang="he-IL" dirty="0"/>
              <a:t> ולעיתים סטרואידים, ובהמשך טיפולים ביולוגיים כגון </a:t>
            </a:r>
            <a:r>
              <a:rPr lang="he-IL" dirty="0" err="1"/>
              <a:t>אינפליקסימאב</a:t>
            </a:r>
            <a:r>
              <a:rPr lang="he-IL" dirty="0"/>
              <a:t> או </a:t>
            </a:r>
            <a:r>
              <a:rPr lang="he-IL" dirty="0" err="1"/>
              <a:t>רמיקייד</a:t>
            </a:r>
            <a:r>
              <a:rPr lang="he-IL" dirty="0"/>
              <a:t>. </a:t>
            </a:r>
            <a:endParaRPr lang="en-IL" dirty="0"/>
          </a:p>
        </p:txBody>
      </p:sp>
    </p:spTree>
    <p:extLst>
      <p:ext uri="{BB962C8B-B14F-4D97-AF65-F5344CB8AC3E}">
        <p14:creationId xmlns:p14="http://schemas.microsoft.com/office/powerpoint/2010/main" val="413285516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4F91-CE60-2845-8C63-537ED817C5A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AB5E94E-5DD0-9F4D-8FBC-8486AE6BB3CB}"/>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מהן ההתוויות לניתוח דחוף ומה נעשה בניתוח דחוף? </a:t>
            </a:r>
            <a:endParaRPr lang="en-IL" dirty="0"/>
          </a:p>
        </p:txBody>
      </p:sp>
    </p:spTree>
    <p:extLst>
      <p:ext uri="{BB962C8B-B14F-4D97-AF65-F5344CB8AC3E}">
        <p14:creationId xmlns:p14="http://schemas.microsoft.com/office/powerpoint/2010/main" val="245454187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4F91-CE60-2845-8C63-537ED817C5A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AB5E94E-5DD0-9F4D-8FBC-8486AE6BB3CB}"/>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מהן ההתוויות לניתוח דחוף ומה נעשה בניתוח דחוף?</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ההתוויות לניתוח דחוף כוללות- </a:t>
            </a:r>
            <a:r>
              <a:rPr lang="he-IL" dirty="0" err="1"/>
              <a:t>טוקסיק</a:t>
            </a:r>
            <a:r>
              <a:rPr lang="he-IL" dirty="0"/>
              <a:t> </a:t>
            </a:r>
            <a:r>
              <a:rPr lang="he-IL" dirty="0" err="1"/>
              <a:t>מגהקולון</a:t>
            </a:r>
            <a:r>
              <a:rPr lang="he-IL" dirty="0"/>
              <a:t> ללא תגובה לטיפול בסטרואידים </a:t>
            </a:r>
            <a:r>
              <a:rPr lang="he-IL" dirty="0" err="1"/>
              <a:t>ובציקלוספורין</a:t>
            </a:r>
            <a:r>
              <a:rPr lang="he-IL" dirty="0"/>
              <a:t> במינון גבוה, </a:t>
            </a:r>
            <a:r>
              <a:rPr lang="he-IL" dirty="0" err="1"/>
              <a:t>פרפורציה</a:t>
            </a:r>
            <a:r>
              <a:rPr lang="he-IL" dirty="0"/>
              <a:t>, או דימום משמעותי.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הניתוח הינו </a:t>
            </a:r>
            <a:r>
              <a:rPr lang="he-IL" dirty="0" err="1"/>
              <a:t>subtotal</a:t>
            </a:r>
            <a:r>
              <a:rPr lang="he-IL" dirty="0"/>
              <a:t> </a:t>
            </a:r>
            <a:r>
              <a:rPr lang="he-IL" dirty="0" err="1"/>
              <a:t>colectomy</a:t>
            </a:r>
            <a:r>
              <a:rPr lang="he-IL" dirty="0"/>
              <a:t> עם הוצאת </a:t>
            </a:r>
            <a:r>
              <a:rPr lang="he-IL" dirty="0" err="1"/>
              <a:t>אילאוסטומיה</a:t>
            </a:r>
            <a:r>
              <a:rPr lang="he-IL" dirty="0"/>
              <a:t> סופית.  </a:t>
            </a:r>
            <a:endParaRPr lang="en-IL" dirty="0"/>
          </a:p>
        </p:txBody>
      </p:sp>
    </p:spTree>
    <p:extLst>
      <p:ext uri="{BB962C8B-B14F-4D97-AF65-F5344CB8AC3E}">
        <p14:creationId xmlns:p14="http://schemas.microsoft.com/office/powerpoint/2010/main" val="29734753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4AFF-59F8-424D-8C9E-4C73B043C3D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13200AC-AAD6-9845-9977-5B3B6335A26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מתייצבת לאחר טיפול ראשוני עם סטרואידים ובהמשך טיפול ביולוגי אולם לאחר כשנתיים ועקב היעדר עליה מספקת במשקל ורושם להחמרה במחלה למרות טיפול מיטבי מתבצע דיון עם צוות גסטרו אשר ממליצים על ביצוע </a:t>
            </a:r>
            <a:r>
              <a:rPr lang="he-IL" dirty="0" err="1"/>
              <a:t>פרוקטו-קולקטומי</a:t>
            </a:r>
            <a:r>
              <a:rPr lang="he-IL" dirty="0"/>
              <a:t>. ההורים מבקשים לדעת מהן האופציות העומדות ומה היתרונות והחסרונות בכל אחת מן האופציות. </a:t>
            </a:r>
            <a:endParaRPr lang="en-IL" dirty="0"/>
          </a:p>
        </p:txBody>
      </p:sp>
    </p:spTree>
    <p:extLst>
      <p:ext uri="{BB962C8B-B14F-4D97-AF65-F5344CB8AC3E}">
        <p14:creationId xmlns:p14="http://schemas.microsoft.com/office/powerpoint/2010/main" val="2436011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764F-7BDF-E44F-BC42-35DE339F2C6C}"/>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C6D4562A-0145-814B-B2CF-0B76324B673E}"/>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ההורים עברו המשך הריון עם דיקור מי שפיר שהדגים מוטציות לציסטיק פיברוזיס. התינוק נולד במשקל תקין והועבר לפגיה. ביממה הראשונה הוא נראה חיוני ונינוח אולם לאחר 24 שעות מתפתחת תפיחות </a:t>
            </a:r>
            <a:r>
              <a:rPr lang="he-IL" dirty="0" err="1"/>
              <a:t>בטנית</a:t>
            </a:r>
            <a:r>
              <a:rPr lang="he-IL" dirty="0"/>
              <a:t>. הוא לא העביר </a:t>
            </a:r>
            <a:r>
              <a:rPr lang="he-IL" dirty="0" err="1"/>
              <a:t>מקוניום</a:t>
            </a:r>
            <a:r>
              <a:rPr lang="he-IL" dirty="0"/>
              <a:t> ויש הקאה </a:t>
            </a:r>
            <a:r>
              <a:rPr lang="he-IL" dirty="0" err="1"/>
              <a:t>מרתית</a:t>
            </a:r>
            <a:r>
              <a:rPr lang="he-IL" dirty="0"/>
              <a:t>. </a:t>
            </a:r>
          </a:p>
          <a:p>
            <a:pPr lvl="1" algn="r" rtl="1">
              <a:spcBef>
                <a:spcPts val="900"/>
              </a:spcBef>
            </a:pPr>
            <a:r>
              <a:rPr lang="he-IL" dirty="0"/>
              <a:t>מה הניהול של המטופל?</a:t>
            </a:r>
            <a:endParaRPr lang="en-IL" dirty="0"/>
          </a:p>
        </p:txBody>
      </p:sp>
    </p:spTree>
    <p:extLst>
      <p:ext uri="{BB962C8B-B14F-4D97-AF65-F5344CB8AC3E}">
        <p14:creationId xmlns:p14="http://schemas.microsoft.com/office/powerpoint/2010/main" val="130484333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4AFF-59F8-424D-8C9E-4C73B043C3D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13200AC-AAD6-9845-9977-5B3B6335A264}"/>
              </a:ext>
            </a:extLst>
          </p:cNvPr>
          <p:cNvSpPr>
            <a:spLocks noGrp="1"/>
          </p:cNvSpPr>
          <p:nvPr>
            <p:ph idx="1"/>
          </p:nvPr>
        </p:nvSpPr>
        <p:spPr/>
        <p:txBody>
          <a:bodyPr>
            <a:normAutofit fontScale="85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מתייצבת לאחר טיפול ראשוני עם סטרואידים ובהמשך טיפול ביולוגי אולם לאחר כשנתיים ועקב היעדר עליה מספקת במשקל ורושם להחמרה במחלה למרות טיפול מיטבי מתבצע דיון עם צוות גסטרו אשר ממליצים על ביצוע </a:t>
            </a:r>
            <a:r>
              <a:rPr lang="he-IL" dirty="0" err="1"/>
              <a:t>פרוקטו-קולקטומי</a:t>
            </a:r>
            <a:r>
              <a:rPr lang="he-IL" dirty="0"/>
              <a:t>. ההורים מבקשים לדעת מהן האופציות העומדות ומה היתרונות והחסרונות בכל אחת מן האופציות.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האופציות הקיימות לצורך ניתוח </a:t>
            </a:r>
            <a:r>
              <a:rPr lang="he-IL" dirty="0" err="1"/>
              <a:t>פרוקטוקולקטומי</a:t>
            </a:r>
            <a:r>
              <a:rPr lang="he-IL" dirty="0"/>
              <a:t> כוללות ניתוח בשלב אחד, ניתוח בשני שלבים, או ניתוח בשלושה שלבים. לכל ניתוח יש יתרונות וחסרונות כמפורט להלן. </a:t>
            </a:r>
          </a:p>
          <a:p>
            <a:pPr lvl="1" algn="r" rtl="1">
              <a:spcBef>
                <a:spcPts val="900"/>
              </a:spcBef>
            </a:pPr>
            <a:r>
              <a:rPr lang="he-IL" dirty="0"/>
              <a:t>ניתוח בשלושה שלבים- מותווה בדרך כלל למצבים יותר דחופים והוא נחשב עם פחות סיבוכים- בניתוח הראשון עושים </a:t>
            </a:r>
            <a:r>
              <a:rPr lang="he-IL" dirty="0" err="1"/>
              <a:t>קולקטומיה</a:t>
            </a:r>
            <a:r>
              <a:rPr lang="he-IL" dirty="0"/>
              <a:t> </a:t>
            </a:r>
            <a:r>
              <a:rPr lang="he-IL" dirty="0" err="1"/>
              <a:t>וסטומה</a:t>
            </a:r>
            <a:r>
              <a:rPr lang="he-IL" dirty="0"/>
              <a:t> מגנה, בניתוח השני מבצעים </a:t>
            </a:r>
            <a:r>
              <a:rPr lang="he-IL" dirty="0" err="1"/>
              <a:t>j</a:t>
            </a:r>
            <a:r>
              <a:rPr lang="he-IL" dirty="0"/>
              <a:t> </a:t>
            </a:r>
            <a:r>
              <a:rPr lang="he-IL" dirty="0" err="1"/>
              <a:t>pouch</a:t>
            </a:r>
            <a:r>
              <a:rPr lang="he-IL" dirty="0"/>
              <a:t>, ובניתוח השלישי סוגרים את </a:t>
            </a:r>
            <a:r>
              <a:rPr lang="he-IL" dirty="0" err="1"/>
              <a:t>הסטומה</a:t>
            </a:r>
            <a:r>
              <a:rPr lang="he-IL" dirty="0"/>
              <a:t>. </a:t>
            </a:r>
          </a:p>
          <a:p>
            <a:pPr lvl="1" algn="r" rtl="1">
              <a:spcBef>
                <a:spcPts val="900"/>
              </a:spcBef>
            </a:pPr>
            <a:r>
              <a:rPr lang="he-IL" dirty="0"/>
              <a:t>ניתוח בשני שלבים- לרוב ניתוח אלקטיבי עם רצון להגן על </a:t>
            </a:r>
            <a:r>
              <a:rPr lang="he-IL" dirty="0" err="1"/>
              <a:t>הפאוץ</a:t>
            </a:r>
            <a:r>
              <a:rPr lang="he-IL" dirty="0"/>
              <a:t>׳, בניתוח הראשון עושים </a:t>
            </a:r>
            <a:r>
              <a:rPr lang="he-IL" dirty="0" err="1"/>
              <a:t>קולקטומיה</a:t>
            </a:r>
            <a:r>
              <a:rPr lang="he-IL" dirty="0"/>
              <a:t>, בונים </a:t>
            </a:r>
            <a:r>
              <a:rPr lang="he-IL" dirty="0" err="1"/>
              <a:t>פאוץ</a:t>
            </a:r>
            <a:r>
              <a:rPr lang="he-IL" dirty="0"/>
              <a:t> ומוצאים </a:t>
            </a:r>
            <a:r>
              <a:rPr lang="he-IL" dirty="0" err="1"/>
              <a:t>סטומה</a:t>
            </a:r>
            <a:r>
              <a:rPr lang="he-IL" dirty="0"/>
              <a:t> מגנה, ובניתוח השני סוגרים את </a:t>
            </a:r>
            <a:r>
              <a:rPr lang="he-IL" dirty="0" err="1"/>
              <a:t>הסטומה</a:t>
            </a:r>
            <a:r>
              <a:rPr lang="he-IL" dirty="0"/>
              <a:t>. </a:t>
            </a:r>
          </a:p>
          <a:p>
            <a:pPr lvl="1" algn="r" rtl="1">
              <a:spcBef>
                <a:spcPts val="900"/>
              </a:spcBef>
            </a:pPr>
            <a:r>
              <a:rPr lang="he-IL" dirty="0"/>
              <a:t>ניתוח בשלב אחד בלב- מותווה למטופלים אלקטיביים עם מצב תזונתי מעולה. כרוך ביותר סיבוכים עקב ליק </a:t>
            </a:r>
            <a:r>
              <a:rPr lang="he-IL" dirty="0" err="1"/>
              <a:t>וספסיס</a:t>
            </a:r>
            <a:r>
              <a:rPr lang="he-IL" dirty="0"/>
              <a:t> של </a:t>
            </a:r>
            <a:r>
              <a:rPr lang="he-IL" dirty="0" err="1"/>
              <a:t>הפאוץ</a:t>
            </a:r>
            <a:r>
              <a:rPr lang="he-IL" dirty="0"/>
              <a:t>. בניתוח עושים </a:t>
            </a:r>
            <a:r>
              <a:rPr lang="he-IL" dirty="0" err="1"/>
              <a:t>פרוקטוקולקטומי</a:t>
            </a:r>
            <a:r>
              <a:rPr lang="he-IL" dirty="0"/>
              <a:t> עם </a:t>
            </a:r>
            <a:r>
              <a:rPr lang="he-IL" dirty="0" err="1"/>
              <a:t>אילאואנאל</a:t>
            </a:r>
            <a:r>
              <a:rPr lang="he-IL" dirty="0"/>
              <a:t> </a:t>
            </a:r>
            <a:r>
              <a:rPr lang="he-IL" dirty="0" err="1"/>
              <a:t>פאוץ</a:t>
            </a:r>
            <a:r>
              <a:rPr lang="he-IL" dirty="0"/>
              <a:t> ללא </a:t>
            </a:r>
            <a:r>
              <a:rPr lang="he-IL" dirty="0" err="1"/>
              <a:t>סטומה</a:t>
            </a:r>
            <a:r>
              <a:rPr lang="he-IL" dirty="0"/>
              <a:t> מגנה. </a:t>
            </a:r>
            <a:endParaRPr lang="en-IL" dirty="0"/>
          </a:p>
        </p:txBody>
      </p:sp>
    </p:spTree>
    <p:extLst>
      <p:ext uri="{BB962C8B-B14F-4D97-AF65-F5344CB8AC3E}">
        <p14:creationId xmlns:p14="http://schemas.microsoft.com/office/powerpoint/2010/main" val="122830551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199AC-3419-5446-B64A-72629B227AF8}"/>
              </a:ext>
            </a:extLst>
          </p:cNvPr>
          <p:cNvSpPr>
            <a:spLocks noGrp="1"/>
          </p:cNvSpPr>
          <p:nvPr>
            <p:ph type="title"/>
          </p:nvPr>
        </p:nvSpPr>
        <p:spPr>
          <a:xfrm>
            <a:off x="1171074" y="1396686"/>
            <a:ext cx="3240506" cy="4064628"/>
          </a:xfrm>
        </p:spPr>
        <p:txBody>
          <a:bodyPr>
            <a:normAutofit/>
          </a:bodyPr>
          <a:lstStyle/>
          <a:p>
            <a:pPr defTabSz="914400" rtl="1" eaLnBrk="1" latinLnBrk="0" hangingPunct="1">
              <a:spcBef>
                <a:spcPct val="0"/>
              </a:spcBef>
              <a:buNone/>
            </a:pPr>
            <a:r>
              <a:rPr lang="he-IL">
                <a:solidFill>
                  <a:srgbClr val="FFFFFF"/>
                </a:solidFill>
              </a:rPr>
              <a:t>כרטיסיה </a:t>
            </a:r>
            <a:r>
              <a:rPr lang="en-US">
                <a:solidFill>
                  <a:srgbClr val="FFFFFF"/>
                </a:solidFill>
              </a:rPr>
              <a:t>16</a:t>
            </a:r>
            <a:endParaRPr lang="en-IL">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033230-392C-E04D-A252-8E9D98C43280}"/>
              </a:ext>
            </a:extLst>
          </p:cNvPr>
          <p:cNvSpPr>
            <a:spLocks noGrp="1"/>
          </p:cNvSpPr>
          <p:nvPr>
            <p:ph idx="1"/>
          </p:nvPr>
        </p:nvSpPr>
        <p:spPr>
          <a:xfrm>
            <a:off x="5370153" y="1526033"/>
            <a:ext cx="5536397" cy="3935281"/>
          </a:xfrm>
        </p:spPr>
        <p:txBody>
          <a:bodyP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dirty="0"/>
              <a:t>אישה ובעלה מגיעים ליעוץ טרום לידתי. האישה בת 29, בשבוע 20 עלה חשד להרניה </a:t>
            </a:r>
            <a:r>
              <a:rPr lang="he-IL" dirty="0" err="1"/>
              <a:t>סרעפתית</a:t>
            </a:r>
            <a:r>
              <a:rPr lang="he-IL" dirty="0"/>
              <a:t> משמאל בעובר ממין זכר. אין סיפור משפחתי כלשהוא. </a:t>
            </a:r>
          </a:p>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dirty="0"/>
              <a:t>איזה עוד מידע נרצה לדעת מהסונר? </a:t>
            </a:r>
            <a:endParaRPr lang="en-IL" dirty="0"/>
          </a:p>
        </p:txBody>
      </p:sp>
    </p:spTree>
    <p:extLst>
      <p:ext uri="{BB962C8B-B14F-4D97-AF65-F5344CB8AC3E}">
        <p14:creationId xmlns:p14="http://schemas.microsoft.com/office/powerpoint/2010/main" val="126970786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99AC-3419-5446-B64A-72629B227AF8}"/>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16</a:t>
            </a:r>
            <a:endParaRPr lang="en-IL" dirty="0"/>
          </a:p>
        </p:txBody>
      </p:sp>
      <p:sp>
        <p:nvSpPr>
          <p:cNvPr id="3" name="Content Placeholder 2">
            <a:extLst>
              <a:ext uri="{FF2B5EF4-FFF2-40B4-BE49-F238E27FC236}">
                <a16:creationId xmlns:a16="http://schemas.microsoft.com/office/drawing/2014/main" id="{9E033230-392C-E04D-A252-8E9D98C43280}"/>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אישה ובעלה מגיעים ליעוץ טרום לידתי. האישה בת 29, בשבוע 20 עלה חשד להרניה </a:t>
            </a:r>
            <a:r>
              <a:rPr lang="he-IL" dirty="0" err="1"/>
              <a:t>סרעפתית</a:t>
            </a:r>
            <a:r>
              <a:rPr lang="he-IL" dirty="0"/>
              <a:t> משמאל בעובר ממין זכר. אין סיפור משפחתי כלשהוא.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איזה עוד מידע נרצה לדעת מהסונר?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בסונר נרצה לדעת אם נראו אנומליות או מומים נוספים, נרצה לדעת האם נצפה כבד בתוך בית החזה, האם נמדד קוטר הריאה </a:t>
            </a:r>
            <a:r>
              <a:rPr lang="he-IL" dirty="0" err="1"/>
              <a:t>הקונטרקלטרלית</a:t>
            </a:r>
            <a:r>
              <a:rPr lang="he-IL" dirty="0"/>
              <a:t> ביחס לראש (</a:t>
            </a:r>
            <a:r>
              <a:rPr lang="he-IL" dirty="0" err="1"/>
              <a:t>lhr</a:t>
            </a:r>
            <a:r>
              <a:rPr lang="he-IL" dirty="0"/>
              <a:t>), האם יש ריבוי מי שפיר, האם יש מומים לבביים. </a:t>
            </a:r>
            <a:endParaRPr lang="en-IL" dirty="0"/>
          </a:p>
        </p:txBody>
      </p:sp>
    </p:spTree>
    <p:extLst>
      <p:ext uri="{BB962C8B-B14F-4D97-AF65-F5344CB8AC3E}">
        <p14:creationId xmlns:p14="http://schemas.microsoft.com/office/powerpoint/2010/main" val="75832225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8B36-5A48-4542-B04E-F4E76BB6CDD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8A22EBDB-BA18-2145-96FF-8AD92E2249B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בסונר לא התגלו אנומליות או סינדרומים כלשהם. הכבד נראה מתחת לסרעפת. ה- </a:t>
            </a:r>
            <a:r>
              <a:rPr lang="he-IL" dirty="0" err="1"/>
              <a:t>lhr</a:t>
            </a:r>
            <a:r>
              <a:rPr lang="he-IL" dirty="0"/>
              <a:t> הינו 1.39, </a:t>
            </a:r>
            <a:r>
              <a:rPr lang="he-IL" dirty="0" err="1"/>
              <a:t>וה</a:t>
            </a:r>
            <a:r>
              <a:rPr lang="he-IL" dirty="0"/>
              <a:t>- </a:t>
            </a:r>
            <a:r>
              <a:rPr lang="he-IL" dirty="0" err="1"/>
              <a:t>observed</a:t>
            </a:r>
            <a:r>
              <a:rPr lang="he-IL" dirty="0"/>
              <a:t> </a:t>
            </a:r>
            <a:r>
              <a:rPr lang="he-IL" dirty="0" err="1"/>
              <a:t>lhr</a:t>
            </a:r>
            <a:r>
              <a:rPr lang="he-IL" dirty="0"/>
              <a:t> הינו 70%.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עוד הדמיות או בדיקות שיש לעשות לעובר? </a:t>
            </a:r>
            <a:endParaRPr lang="en-IL" dirty="0"/>
          </a:p>
        </p:txBody>
      </p:sp>
    </p:spTree>
    <p:extLst>
      <p:ext uri="{BB962C8B-B14F-4D97-AF65-F5344CB8AC3E}">
        <p14:creationId xmlns:p14="http://schemas.microsoft.com/office/powerpoint/2010/main" val="300321417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8B36-5A48-4542-B04E-F4E76BB6CDD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8A22EBDB-BA18-2145-96FF-8AD92E2249B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בסונר לא התגלו אנומליות או סינדרומים כלשהם. הכבד נראה מתחת לסרעפת. ה- </a:t>
            </a:r>
            <a:r>
              <a:rPr lang="he-IL" dirty="0" err="1"/>
              <a:t>lhr</a:t>
            </a:r>
            <a:r>
              <a:rPr lang="he-IL" dirty="0"/>
              <a:t> הינו 1.39, </a:t>
            </a:r>
            <a:r>
              <a:rPr lang="he-IL" dirty="0" err="1"/>
              <a:t>וה</a:t>
            </a:r>
            <a:r>
              <a:rPr lang="he-IL" dirty="0"/>
              <a:t>- </a:t>
            </a:r>
            <a:r>
              <a:rPr lang="he-IL" dirty="0" err="1"/>
              <a:t>observed</a:t>
            </a:r>
            <a:r>
              <a:rPr lang="he-IL" dirty="0"/>
              <a:t> </a:t>
            </a:r>
            <a:r>
              <a:rPr lang="he-IL" dirty="0" err="1"/>
              <a:t>lhr</a:t>
            </a:r>
            <a:r>
              <a:rPr lang="he-IL" dirty="0"/>
              <a:t> הינו 70%.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עוד הדמיות או בדיקות שיש לעשות לעובר?</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לבצע אקו לב עוברי.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בנוסף, בדיקת </a:t>
            </a:r>
            <a:r>
              <a:rPr lang="he-IL" dirty="0" err="1"/>
              <a:t>mri</a:t>
            </a:r>
            <a:r>
              <a:rPr lang="he-IL" dirty="0"/>
              <a:t> יכולה לתת מידע יותר מדויק לעניין ריאות העובר- זה לא צורך חיוני במהלך ההערכה אבל זה נותן הערכה אנטומית טובה, מידע מדויק לגבי מיקום הכבד, ומידע מדויק לגבי </a:t>
            </a:r>
            <a:r>
              <a:rPr lang="he-IL" dirty="0" err="1"/>
              <a:t>total</a:t>
            </a:r>
            <a:r>
              <a:rPr lang="he-IL" dirty="0"/>
              <a:t> </a:t>
            </a:r>
            <a:r>
              <a:rPr lang="he-IL" dirty="0" err="1"/>
              <a:t>fetal</a:t>
            </a:r>
            <a:r>
              <a:rPr lang="he-IL" dirty="0"/>
              <a:t> </a:t>
            </a:r>
            <a:r>
              <a:rPr lang="he-IL" dirty="0" err="1"/>
              <a:t>lung</a:t>
            </a:r>
            <a:r>
              <a:rPr lang="he-IL" dirty="0"/>
              <a:t> </a:t>
            </a:r>
            <a:r>
              <a:rPr lang="he-IL" dirty="0" err="1"/>
              <a:t>volume</a:t>
            </a:r>
            <a:endParaRPr lang="he-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ניתן להציע לזוג השלמת דיקור מי שפיר </a:t>
            </a:r>
            <a:r>
              <a:rPr lang="he-IL" dirty="0" err="1"/>
              <a:t>לקריוטיפ</a:t>
            </a:r>
            <a:r>
              <a:rPr lang="he-IL" dirty="0"/>
              <a:t>, תסמונות גנטיות.  </a:t>
            </a:r>
            <a:endParaRPr lang="en-IL" dirty="0"/>
          </a:p>
        </p:txBody>
      </p:sp>
    </p:spTree>
    <p:extLst>
      <p:ext uri="{BB962C8B-B14F-4D97-AF65-F5344CB8AC3E}">
        <p14:creationId xmlns:p14="http://schemas.microsoft.com/office/powerpoint/2010/main" val="84073842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FE33-5EFE-2F48-98F2-5A313368E21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EFA65F1-C6E2-DE4A-8398-3E803ACF806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אקו לב מבוצע יחד עם ה- </a:t>
            </a:r>
            <a:r>
              <a:rPr lang="he-IL" dirty="0" err="1"/>
              <a:t>mri</a:t>
            </a:r>
            <a:r>
              <a:rPr lang="he-IL" dirty="0"/>
              <a:t> בשבוע 21. האקו מדגים </a:t>
            </a:r>
            <a:r>
              <a:rPr lang="he-IL" dirty="0" err="1"/>
              <a:t>סטיה</a:t>
            </a:r>
            <a:r>
              <a:rPr lang="he-IL" dirty="0"/>
              <a:t> קלה לימין אבל ללא אנומליות אחרות. יש עדות להרניה </a:t>
            </a:r>
            <a:r>
              <a:rPr lang="he-IL" dirty="0" err="1"/>
              <a:t>סרעפתית</a:t>
            </a:r>
            <a:r>
              <a:rPr lang="he-IL" dirty="0"/>
              <a:t> משמאל. הקיבה והכבד הינם בתוך הבטן. ה- </a:t>
            </a:r>
            <a:r>
              <a:rPr lang="he-IL" dirty="0" err="1"/>
              <a:t>tflv</a:t>
            </a:r>
            <a:r>
              <a:rPr lang="he-IL" dirty="0"/>
              <a:t> מחושב והוא 19 מל, כלומר ה- </a:t>
            </a:r>
            <a:r>
              <a:rPr lang="he-IL" dirty="0" err="1"/>
              <a:t>observed</a:t>
            </a:r>
            <a:r>
              <a:rPr lang="he-IL" dirty="0"/>
              <a:t> </a:t>
            </a:r>
            <a:r>
              <a:rPr lang="he-IL" dirty="0" err="1"/>
              <a:t>to</a:t>
            </a:r>
            <a:r>
              <a:rPr lang="he-IL" dirty="0"/>
              <a:t> </a:t>
            </a:r>
            <a:r>
              <a:rPr lang="he-IL" dirty="0" err="1"/>
              <a:t>except</a:t>
            </a:r>
            <a:r>
              <a:rPr lang="he-IL" dirty="0"/>
              <a:t> </a:t>
            </a:r>
            <a:r>
              <a:rPr lang="he-IL" dirty="0" err="1"/>
              <a:t>tflv</a:t>
            </a:r>
            <a:r>
              <a:rPr lang="he-IL" dirty="0"/>
              <a:t>. הוא 59%.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בהתבסס על המידה האמור? מהי הפרוגנוזה הצפויה של העובר? </a:t>
            </a:r>
            <a:endParaRPr lang="en-IL" dirty="0"/>
          </a:p>
        </p:txBody>
      </p:sp>
    </p:spTree>
    <p:extLst>
      <p:ext uri="{BB962C8B-B14F-4D97-AF65-F5344CB8AC3E}">
        <p14:creationId xmlns:p14="http://schemas.microsoft.com/office/powerpoint/2010/main" val="68314100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FE33-5EFE-2F48-98F2-5A313368E21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EFA65F1-C6E2-DE4A-8398-3E803ACF806A}"/>
              </a:ext>
            </a:extLst>
          </p:cNvPr>
          <p:cNvSpPr>
            <a:spLocks noGrp="1"/>
          </p:cNvSpPr>
          <p:nvPr>
            <p:ph idx="1"/>
          </p:nvPr>
        </p:nvSpPr>
        <p:spPr/>
        <p:txBody>
          <a:bodyPr>
            <a:normAutofit fontScale="925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אקו לב מבוצע יחד עם ה- </a:t>
            </a:r>
            <a:r>
              <a:rPr lang="he-IL" dirty="0" err="1"/>
              <a:t>mri</a:t>
            </a:r>
            <a:r>
              <a:rPr lang="he-IL" dirty="0"/>
              <a:t> בשבוע 21. האקו מדגים </a:t>
            </a:r>
            <a:r>
              <a:rPr lang="he-IL" dirty="0" err="1"/>
              <a:t>סטיה</a:t>
            </a:r>
            <a:r>
              <a:rPr lang="he-IL" dirty="0"/>
              <a:t> קלה לימין אבל ללא אנומליות אחרות. יש עדות להרניה </a:t>
            </a:r>
            <a:r>
              <a:rPr lang="he-IL" dirty="0" err="1"/>
              <a:t>סרעפתית</a:t>
            </a:r>
            <a:r>
              <a:rPr lang="he-IL" dirty="0"/>
              <a:t> משמאל. הקיבה והכבד הינם בתוך הבטן. ה- </a:t>
            </a:r>
            <a:r>
              <a:rPr lang="he-IL" dirty="0" err="1"/>
              <a:t>tflv</a:t>
            </a:r>
            <a:r>
              <a:rPr lang="he-IL" dirty="0"/>
              <a:t> מחושב והוא 19 מל, כלומר ה- </a:t>
            </a:r>
            <a:r>
              <a:rPr lang="he-IL" dirty="0" err="1"/>
              <a:t>observed</a:t>
            </a:r>
            <a:r>
              <a:rPr lang="he-IL" dirty="0"/>
              <a:t> </a:t>
            </a:r>
            <a:r>
              <a:rPr lang="he-IL" dirty="0" err="1"/>
              <a:t>to</a:t>
            </a:r>
            <a:r>
              <a:rPr lang="he-IL" dirty="0"/>
              <a:t> </a:t>
            </a:r>
            <a:r>
              <a:rPr lang="he-IL" dirty="0" err="1"/>
              <a:t>except</a:t>
            </a:r>
            <a:r>
              <a:rPr lang="he-IL" dirty="0"/>
              <a:t> </a:t>
            </a:r>
            <a:r>
              <a:rPr lang="he-IL" dirty="0" err="1"/>
              <a:t>tflv</a:t>
            </a:r>
            <a:r>
              <a:rPr lang="he-IL" dirty="0"/>
              <a:t>. הוא 59%.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בהתבסס על המידה האמור? מהי הפרוגנוזה הצפויה של העובר?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המדדים שנמדדו הם טובים-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1. אין מומים נוספים.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2. הכבד למטה.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3. היחס </a:t>
            </a:r>
            <a:r>
              <a:rPr lang="he-IL" dirty="0" err="1"/>
              <a:t>lhr</a:t>
            </a:r>
            <a:r>
              <a:rPr lang="he-IL" dirty="0"/>
              <a:t> הוא 1.39- נמצא בטווח המצוין וקרוב ל- 1.4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4. ה- </a:t>
            </a:r>
            <a:r>
              <a:rPr lang="he-IL" dirty="0" err="1"/>
              <a:t>observed</a:t>
            </a:r>
            <a:r>
              <a:rPr lang="he-IL" dirty="0"/>
              <a:t> </a:t>
            </a:r>
            <a:r>
              <a:rPr lang="he-IL" dirty="0" err="1"/>
              <a:t>to</a:t>
            </a:r>
            <a:r>
              <a:rPr lang="he-IL" dirty="0"/>
              <a:t> </a:t>
            </a:r>
            <a:r>
              <a:rPr lang="he-IL" dirty="0" err="1"/>
              <a:t>expected</a:t>
            </a:r>
            <a:r>
              <a:rPr lang="he-IL" dirty="0"/>
              <a:t>. הינו מעל 45% ולכן זה גם נחשד מדד טוב. </a:t>
            </a:r>
            <a:endParaRPr lang="en-IL" dirty="0"/>
          </a:p>
        </p:txBody>
      </p:sp>
    </p:spTree>
    <p:extLst>
      <p:ext uri="{BB962C8B-B14F-4D97-AF65-F5344CB8AC3E}">
        <p14:creationId xmlns:p14="http://schemas.microsoft.com/office/powerpoint/2010/main" val="403086693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1043-4FBC-5241-A826-89D42034EA8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CECBD1C-6BED-0949-B5C4-54316ABEBD9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הנושאים שיש לדבר עליהם עם ההורים?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368890736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1043-4FBC-5241-A826-89D42034EA8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CECBD1C-6BED-0949-B5C4-54316ABEBD9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הנושאים שיש לדבר עליהם עם ההורים?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לדבר ראשית על המשך מעקב הריון ועל הילוד של העובר.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לדבר על יתר לחץ ריאתי </a:t>
            </a:r>
            <a:r>
              <a:rPr lang="he-IL" dirty="0" err="1"/>
              <a:t>והיפופלזיה</a:t>
            </a:r>
            <a:r>
              <a:rPr lang="he-IL" dirty="0"/>
              <a:t> </a:t>
            </a:r>
            <a:r>
              <a:rPr lang="he-IL" dirty="0" err="1"/>
              <a:t>ריאתית</a:t>
            </a:r>
            <a:r>
              <a:rPr lang="he-IL" dirty="0"/>
              <a:t> והדרך שבה יטופל התינוק </a:t>
            </a:r>
            <a:r>
              <a:rPr lang="he-IL" dirty="0" err="1"/>
              <a:t>כשיוולד</a:t>
            </a:r>
            <a:endParaRPr lang="he-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להסביר על הניתוח, האופציות שקיימות, משך ההחלמה, להסביר גם על </a:t>
            </a:r>
            <a:r>
              <a:rPr lang="he-IL" dirty="0" err="1"/>
              <a:t>אקמו</a:t>
            </a:r>
            <a:r>
              <a:rPr lang="he-IL" dirty="0"/>
              <a:t>, ליין מרכזי.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לדבר על סיבוכים לאורך טווח ועל </a:t>
            </a:r>
            <a:r>
              <a:rPr lang="he-IL" dirty="0" err="1"/>
              <a:t>סקוולות</a:t>
            </a:r>
            <a:r>
              <a:rPr lang="he-IL" dirty="0"/>
              <a:t> לאורך טווח.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309978619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0801-8128-C344-8D08-A2E8C957395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7FAA7991-58B3-B640-8B63-F354CA8BB6F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 נולד בלידה ווגינלית ספונטנית בשבוע 39, במשקל 3.4 </a:t>
            </a:r>
            <a:r>
              <a:rPr lang="he-IL" dirty="0" err="1"/>
              <a:t>קג</a:t>
            </a:r>
            <a:r>
              <a:rPr lang="he-IL" dirty="0"/>
              <a:t>, הונשם והורדם והועבר לפגיה, והוזמן צילום חזה שהדגים הרניה </a:t>
            </a:r>
            <a:r>
              <a:rPr lang="he-IL" dirty="0" err="1"/>
              <a:t>סרעפתית</a:t>
            </a:r>
            <a:r>
              <a:rPr lang="he-IL" dirty="0"/>
              <a:t> משמאל.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סוג המוניטור </a:t>
            </a:r>
            <a:r>
              <a:rPr lang="he-IL" dirty="0" err="1"/>
              <a:t>וה</a:t>
            </a:r>
            <a:r>
              <a:rPr lang="he-IL" dirty="0"/>
              <a:t>- </a:t>
            </a:r>
            <a:r>
              <a:rPr lang="he-IL" dirty="0" err="1"/>
              <a:t>vascular</a:t>
            </a:r>
            <a:r>
              <a:rPr lang="he-IL" dirty="0"/>
              <a:t> </a:t>
            </a:r>
            <a:r>
              <a:rPr lang="he-IL" dirty="0" err="1"/>
              <a:t>access</a:t>
            </a:r>
            <a:r>
              <a:rPr lang="he-IL" dirty="0"/>
              <a:t>. שיש להיות על התינוק שנולד? </a:t>
            </a:r>
            <a:endParaRPr lang="en-IL" dirty="0"/>
          </a:p>
        </p:txBody>
      </p:sp>
    </p:spTree>
    <p:extLst>
      <p:ext uri="{BB962C8B-B14F-4D97-AF65-F5344CB8AC3E}">
        <p14:creationId xmlns:p14="http://schemas.microsoft.com/office/powerpoint/2010/main" val="96658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764F-7BDF-E44F-BC42-35DE339F2C6C}"/>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C6D4562A-0145-814B-B2CF-0B76324B673E}"/>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ההורים עברו המשך הריון עם דיקור מי שפיר שהדגים מוטציות לציסטיק פיברוזיס. התינוק נולד במשקל תקין והועבר לפגיה. ביממה הראשונה הוא נראה חיוני ונינוח אולם לאחר 24 שעות מתפתחת תפיחות </a:t>
            </a:r>
            <a:r>
              <a:rPr lang="he-IL" dirty="0" err="1"/>
              <a:t>בטנית</a:t>
            </a:r>
            <a:r>
              <a:rPr lang="he-IL" dirty="0"/>
              <a:t>. הוא לא העביר </a:t>
            </a:r>
            <a:r>
              <a:rPr lang="he-IL" dirty="0" err="1"/>
              <a:t>מקוניום</a:t>
            </a:r>
            <a:r>
              <a:rPr lang="he-IL" dirty="0"/>
              <a:t> ויש הקאה </a:t>
            </a:r>
            <a:r>
              <a:rPr lang="he-IL" dirty="0" err="1"/>
              <a:t>מרתית</a:t>
            </a:r>
            <a:r>
              <a:rPr lang="he-IL" dirty="0"/>
              <a:t>. </a:t>
            </a:r>
          </a:p>
          <a:p>
            <a:pPr lvl="1" algn="r" rtl="1">
              <a:spcBef>
                <a:spcPts val="900"/>
              </a:spcBef>
            </a:pPr>
            <a:r>
              <a:rPr lang="he-IL" dirty="0"/>
              <a:t>מה הניהול של המטופל?</a:t>
            </a:r>
          </a:p>
          <a:p>
            <a:pPr lvl="1" algn="r" rtl="1">
              <a:spcBef>
                <a:spcPts val="900"/>
              </a:spcBef>
            </a:pPr>
            <a:r>
              <a:rPr lang="he-IL" dirty="0"/>
              <a:t>הכנסת זונדה, ניטור, בדיקות מעבדה, הידרציה, אנטיביוטיקה אמפירית, צילום בטן. </a:t>
            </a:r>
            <a:endParaRPr lang="en-IL" dirty="0"/>
          </a:p>
        </p:txBody>
      </p:sp>
    </p:spTree>
    <p:extLst>
      <p:ext uri="{BB962C8B-B14F-4D97-AF65-F5344CB8AC3E}">
        <p14:creationId xmlns:p14="http://schemas.microsoft.com/office/powerpoint/2010/main" val="182910313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0801-8128-C344-8D08-A2E8C957395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7FAA7991-58B3-B640-8B63-F354CA8BB6F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 נולד בלידה ווגינלית ספונטנית בשבוע 39, במשקל 3.4 </a:t>
            </a:r>
            <a:r>
              <a:rPr lang="he-IL" dirty="0" err="1"/>
              <a:t>קג</a:t>
            </a:r>
            <a:r>
              <a:rPr lang="he-IL" dirty="0"/>
              <a:t>, הונשם והורדם והועבר לפגיה, והוזמן צילום חזה שהדגים הרניה </a:t>
            </a:r>
            <a:r>
              <a:rPr lang="he-IL" dirty="0" err="1"/>
              <a:t>סרעפתית</a:t>
            </a:r>
            <a:r>
              <a:rPr lang="he-IL" dirty="0"/>
              <a:t> משמאל.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סוג המוניטור </a:t>
            </a:r>
            <a:r>
              <a:rPr lang="he-IL" dirty="0" err="1"/>
              <a:t>וה</a:t>
            </a:r>
            <a:r>
              <a:rPr lang="he-IL" dirty="0"/>
              <a:t>- </a:t>
            </a:r>
            <a:r>
              <a:rPr lang="he-IL" dirty="0" err="1"/>
              <a:t>vascular</a:t>
            </a:r>
            <a:r>
              <a:rPr lang="he-IL" dirty="0"/>
              <a:t> </a:t>
            </a:r>
            <a:r>
              <a:rPr lang="he-IL" dirty="0" err="1"/>
              <a:t>access</a:t>
            </a:r>
            <a:r>
              <a:rPr lang="he-IL" dirty="0"/>
              <a:t>. שיש להיות על התינוק שנולד?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צריך לדאוג למינימום שני </a:t>
            </a:r>
            <a:r>
              <a:rPr lang="he-IL" dirty="0" err="1"/>
              <a:t>ליינים</a:t>
            </a:r>
            <a:r>
              <a:rPr lang="he-IL" dirty="0"/>
              <a:t> ורידיים או לחלופין לליין מרכזי.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צריך שיהיה ליין </a:t>
            </a:r>
            <a:r>
              <a:rPr lang="he-IL" dirty="0" err="1"/>
              <a:t>ארטריאלי</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ניטור שכולל פרה-</a:t>
            </a:r>
            <a:r>
              <a:rPr lang="he-IL" dirty="0" err="1"/>
              <a:t>דוקטל</a:t>
            </a:r>
            <a:r>
              <a:rPr lang="he-IL" dirty="0"/>
              <a:t> ופוסט </a:t>
            </a:r>
            <a:r>
              <a:rPr lang="he-IL" dirty="0" err="1"/>
              <a:t>דוקטל</a:t>
            </a:r>
            <a:r>
              <a:rPr lang="he-IL" dirty="0"/>
              <a:t> </a:t>
            </a:r>
            <a:r>
              <a:rPr lang="he-IL" dirty="0" err="1"/>
              <a:t>סטורציה</a:t>
            </a:r>
            <a:r>
              <a:rPr lang="he-IL" dirty="0"/>
              <a:t>- יד ימין ואחת מהרגליים, </a:t>
            </a:r>
            <a:r>
              <a:rPr lang="he-IL" dirty="0" err="1"/>
              <a:t>קרדיוגראם</a:t>
            </a:r>
            <a:r>
              <a:rPr lang="he-IL" dirty="0"/>
              <a:t>, טמפרטורה, לחצי דם. </a:t>
            </a:r>
            <a:endParaRPr lang="en-IL" dirty="0"/>
          </a:p>
        </p:txBody>
      </p:sp>
    </p:spTree>
    <p:extLst>
      <p:ext uri="{BB962C8B-B14F-4D97-AF65-F5344CB8AC3E}">
        <p14:creationId xmlns:p14="http://schemas.microsoft.com/office/powerpoint/2010/main" val="386428452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0C85-A5CC-4C41-8D2E-0B5C015F2E6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D1F8020-FBB4-C04D-B270-DF384A7F2D07}"/>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מכונת ההנשמה מתוכננת ל- fio2. של 0.5, </a:t>
            </a:r>
            <a:r>
              <a:rPr lang="he-IL" dirty="0" err="1"/>
              <a:t>pip</a:t>
            </a:r>
            <a:r>
              <a:rPr lang="he-IL" dirty="0"/>
              <a:t> של 20, ו- </a:t>
            </a:r>
            <a:r>
              <a:rPr lang="he-IL" dirty="0" err="1"/>
              <a:t>peep</a:t>
            </a:r>
            <a:r>
              <a:rPr lang="he-IL" dirty="0"/>
              <a:t>. של 3. הגזים בדם (העורקיים) מציגים </a:t>
            </a:r>
            <a:r>
              <a:rPr lang="he-IL" dirty="0" err="1"/>
              <a:t>ph</a:t>
            </a:r>
            <a:r>
              <a:rPr lang="he-IL" dirty="0"/>
              <a:t>. של 7.2, pao2. של 85, paco2. של 57, </a:t>
            </a:r>
            <a:r>
              <a:rPr lang="he-IL" dirty="0" err="1"/>
              <a:t>ביקרברונט</a:t>
            </a:r>
            <a:r>
              <a:rPr lang="he-IL" dirty="0"/>
              <a:t>- 22, </a:t>
            </a:r>
            <a:r>
              <a:rPr lang="he-IL" dirty="0" err="1"/>
              <a:t>לקטט</a:t>
            </a:r>
            <a:r>
              <a:rPr lang="he-IL" dirty="0"/>
              <a:t> תקין, </a:t>
            </a:r>
            <a:r>
              <a:rPr lang="he-IL" dirty="0" err="1"/>
              <a:t>סטורציה</a:t>
            </a:r>
            <a:r>
              <a:rPr lang="he-IL" dirty="0"/>
              <a:t> 95%. </a:t>
            </a:r>
            <a:r>
              <a:rPr lang="he-IL" dirty="0" err="1"/>
              <a:t>בייס</a:t>
            </a:r>
            <a:r>
              <a:rPr lang="he-IL" dirty="0"/>
              <a:t> </a:t>
            </a:r>
            <a:r>
              <a:rPr lang="he-IL" dirty="0" err="1"/>
              <a:t>אקסס</a:t>
            </a:r>
            <a:r>
              <a:rPr lang="he-IL" dirty="0"/>
              <a:t> של -5. </a:t>
            </a:r>
            <a:r>
              <a:rPr lang="he-IL" dirty="0" err="1"/>
              <a:t>הסטורציה</a:t>
            </a:r>
            <a:r>
              <a:rPr lang="he-IL" dirty="0"/>
              <a:t> שנמדדת על יד ימין ויד שמאל הינן 95% ו- 89%, בהתאמה.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אלו מדדים מקובלים? </a:t>
            </a:r>
            <a:endParaRPr lang="en-IL" dirty="0"/>
          </a:p>
        </p:txBody>
      </p:sp>
    </p:spTree>
    <p:extLst>
      <p:ext uri="{BB962C8B-B14F-4D97-AF65-F5344CB8AC3E}">
        <p14:creationId xmlns:p14="http://schemas.microsoft.com/office/powerpoint/2010/main" val="372726884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0C85-A5CC-4C41-8D2E-0B5C015F2E6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D1F8020-FBB4-C04D-B270-DF384A7F2D07}"/>
              </a:ext>
            </a:extLst>
          </p:cNvPr>
          <p:cNvSpPr>
            <a:spLocks noGrp="1"/>
          </p:cNvSpPr>
          <p:nvPr>
            <p:ph idx="1"/>
          </p:nvPr>
        </p:nvSpPr>
        <p:spPr/>
        <p:txBody>
          <a:bodyPr>
            <a:normAutofit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מכונת ההנשמה מתוכננת ל- fio2. של 0.5, </a:t>
            </a:r>
            <a:r>
              <a:rPr lang="he-IL" dirty="0" err="1"/>
              <a:t>pip</a:t>
            </a:r>
            <a:r>
              <a:rPr lang="he-IL" dirty="0"/>
              <a:t> של 20, ו- </a:t>
            </a:r>
            <a:r>
              <a:rPr lang="he-IL" dirty="0" err="1"/>
              <a:t>peep</a:t>
            </a:r>
            <a:r>
              <a:rPr lang="he-IL" dirty="0"/>
              <a:t>. של 3. הגזים בדם (העורקיים) מציגים </a:t>
            </a:r>
            <a:r>
              <a:rPr lang="he-IL" dirty="0" err="1"/>
              <a:t>ph</a:t>
            </a:r>
            <a:r>
              <a:rPr lang="he-IL" dirty="0"/>
              <a:t>. של 7.2, pao2. של 85, paco2. של 57, </a:t>
            </a:r>
            <a:r>
              <a:rPr lang="he-IL" dirty="0" err="1"/>
              <a:t>ביקרברונט</a:t>
            </a:r>
            <a:r>
              <a:rPr lang="he-IL" dirty="0"/>
              <a:t>- 22, </a:t>
            </a:r>
            <a:r>
              <a:rPr lang="he-IL" dirty="0" err="1"/>
              <a:t>לקטט</a:t>
            </a:r>
            <a:r>
              <a:rPr lang="he-IL" dirty="0"/>
              <a:t> תקין, </a:t>
            </a:r>
            <a:r>
              <a:rPr lang="he-IL" dirty="0" err="1"/>
              <a:t>סטורציה</a:t>
            </a:r>
            <a:r>
              <a:rPr lang="he-IL" dirty="0"/>
              <a:t> 95%. </a:t>
            </a:r>
            <a:r>
              <a:rPr lang="he-IL" dirty="0" err="1"/>
              <a:t>בייס</a:t>
            </a:r>
            <a:r>
              <a:rPr lang="he-IL" dirty="0"/>
              <a:t> </a:t>
            </a:r>
            <a:r>
              <a:rPr lang="he-IL" dirty="0" err="1"/>
              <a:t>אקסס</a:t>
            </a:r>
            <a:r>
              <a:rPr lang="he-IL" dirty="0"/>
              <a:t> של -5. </a:t>
            </a:r>
            <a:r>
              <a:rPr lang="he-IL" dirty="0" err="1"/>
              <a:t>הסטורציה</a:t>
            </a:r>
            <a:r>
              <a:rPr lang="he-IL" dirty="0"/>
              <a:t> שנמדדת על יד ימין ויד שמאל הינן 95% ו- 89%, בהתאמה.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אלו מדדים מקובלים?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אצל תינוק שנולד עם הרניה </a:t>
            </a:r>
            <a:r>
              <a:rPr lang="he-IL" dirty="0" err="1"/>
              <a:t>סרעפתית</a:t>
            </a:r>
            <a:r>
              <a:rPr lang="he-IL" dirty="0"/>
              <a:t> צריך לוודא שה- </a:t>
            </a:r>
            <a:r>
              <a:rPr lang="he-IL" dirty="0" err="1"/>
              <a:t>ph</a:t>
            </a:r>
            <a:r>
              <a:rPr lang="he-IL" dirty="0"/>
              <a:t> הוא מינימום 7.2, ועדיף מעל 7.25, </a:t>
            </a:r>
            <a:r>
              <a:rPr lang="he-IL" dirty="0" err="1"/>
              <a:t>וה</a:t>
            </a:r>
            <a:r>
              <a:rPr lang="he-IL" dirty="0"/>
              <a:t>- paco2. הוא סביב 45-60, ולא מעבר אם כי יש שיטות הנשמה המאפשרות </a:t>
            </a:r>
            <a:r>
              <a:rPr lang="he-IL" dirty="0" err="1"/>
              <a:t>permissive</a:t>
            </a:r>
            <a:r>
              <a:rPr lang="he-IL" dirty="0"/>
              <a:t> </a:t>
            </a:r>
            <a:r>
              <a:rPr lang="he-IL" dirty="0" err="1"/>
              <a:t>hypercapnea</a:t>
            </a:r>
            <a:r>
              <a:rPr lang="he-IL" dirty="0"/>
              <a:t> עד 70. הפרש </a:t>
            </a:r>
            <a:r>
              <a:rPr lang="he-IL" dirty="0" err="1"/>
              <a:t>הסטורציות</a:t>
            </a:r>
            <a:r>
              <a:rPr lang="he-IL" dirty="0"/>
              <a:t> לא צריך לעלות מעל 10, </a:t>
            </a:r>
            <a:r>
              <a:rPr lang="he-IL" dirty="0" err="1"/>
              <a:t>וה</a:t>
            </a:r>
            <a:r>
              <a:rPr lang="he-IL" dirty="0"/>
              <a:t>- </a:t>
            </a:r>
            <a:r>
              <a:rPr lang="he-IL" dirty="0" err="1"/>
              <a:t>pip</a:t>
            </a:r>
            <a:r>
              <a:rPr lang="he-IL" dirty="0"/>
              <a:t> לא מעבר ל- 25. ההפרש – 6% </a:t>
            </a:r>
            <a:r>
              <a:rPr lang="he-IL" dirty="0" err="1"/>
              <a:t>בסטורציות</a:t>
            </a:r>
            <a:r>
              <a:rPr lang="he-IL" dirty="0"/>
              <a:t> מלמד על כך שיש יתר לחץ ריאתי עם שאנט מימין לשמאל. </a:t>
            </a:r>
            <a:endParaRPr lang="en-IL" dirty="0"/>
          </a:p>
        </p:txBody>
      </p:sp>
    </p:spTree>
    <p:extLst>
      <p:ext uri="{BB962C8B-B14F-4D97-AF65-F5344CB8AC3E}">
        <p14:creationId xmlns:p14="http://schemas.microsoft.com/office/powerpoint/2010/main" val="203385844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7484-D1F4-3546-AD25-7623F3C328E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8C6F6EAB-B95C-E949-95DB-187E71376C2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מהם העקרונות העיקריים בניהול מטופל עם </a:t>
            </a:r>
            <a:r>
              <a:rPr lang="he-IL" dirty="0" err="1"/>
              <a:t>cdh</a:t>
            </a:r>
            <a:r>
              <a:rPr lang="he-IL" dirty="0"/>
              <a:t>. טרם ניתוח? (עקרונות הנשמה, בדיקות שיש לעשות, טיפול תרופתי וכדומה)</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266735085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7484-D1F4-3546-AD25-7623F3C328E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8C6F6EAB-B95C-E949-95DB-187E71376C22}"/>
              </a:ext>
            </a:extLst>
          </p:cNvPr>
          <p:cNvSpPr>
            <a:spLocks noGrp="1"/>
          </p:cNvSpPr>
          <p:nvPr>
            <p:ph idx="1"/>
          </p:nvPr>
        </p:nvSpPr>
        <p:spPr/>
        <p:txBody>
          <a:bodyPr>
            <a:normAutofit fontScale="850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מהם העקרונות העיקריים בניהול מטופל עם </a:t>
            </a:r>
            <a:r>
              <a:rPr lang="he-IL" dirty="0" err="1"/>
              <a:t>cdh</a:t>
            </a:r>
            <a:r>
              <a:rPr lang="he-IL" dirty="0"/>
              <a:t>. טרם ניתוח? (עקרונות הנשמה, בדיקות שיש לעשות, טיפול תרופתי וכדומה)</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1. עקרונות הנשמה- הנשמה שמטרתה להימנע ככל האפשר </a:t>
            </a:r>
            <a:r>
              <a:rPr lang="he-IL" dirty="0" err="1"/>
              <a:t>מברוטראומה</a:t>
            </a:r>
            <a:r>
              <a:rPr lang="he-IL" dirty="0"/>
              <a:t> ומפגיעה </a:t>
            </a:r>
            <a:r>
              <a:rPr lang="he-IL" dirty="0" err="1"/>
              <a:t>יאטרוגנית</a:t>
            </a:r>
            <a:r>
              <a:rPr lang="he-IL" dirty="0"/>
              <a:t>, גם אם זה במחיר של מעט פחות </a:t>
            </a:r>
            <a:r>
              <a:rPr lang="he-IL" dirty="0" err="1"/>
              <a:t>אוקסיגנציה</a:t>
            </a:r>
            <a:r>
              <a:rPr lang="he-IL" dirty="0"/>
              <a:t> וונטילציה. יש להימנע מ- </a:t>
            </a:r>
            <a:r>
              <a:rPr lang="he-IL" dirty="0" err="1"/>
              <a:t>peep</a:t>
            </a:r>
            <a:r>
              <a:rPr lang="he-IL" dirty="0"/>
              <a:t> שהוא מעל 25. כשלא ניתן בהנשמה </a:t>
            </a:r>
            <a:r>
              <a:rPr lang="he-IL" dirty="0" err="1"/>
              <a:t>קונבציונלית</a:t>
            </a:r>
            <a:r>
              <a:rPr lang="he-IL" dirty="0"/>
              <a:t> להגיע לערכים אלו ניתן לנסות זאת על ידי </a:t>
            </a:r>
            <a:r>
              <a:rPr lang="he-IL" dirty="0" err="1"/>
              <a:t>high</a:t>
            </a:r>
            <a:r>
              <a:rPr lang="he-IL" dirty="0"/>
              <a:t> </a:t>
            </a:r>
            <a:r>
              <a:rPr lang="he-IL" dirty="0" err="1"/>
              <a:t>frequency</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2. בדיקות שיש לעשות- השלמת אקו לב, סקירת מערכות מלאה, השלמת סונר מוח וסונר בטן, וידוא זונדה, וידוא בדיקות דם לסוג והצלבה, ספירה וכימיה וקרישה.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3. טיפול תרופתי- מתחלק לתרופות </a:t>
            </a:r>
            <a:r>
              <a:rPr lang="he-IL" dirty="0" err="1"/>
              <a:t>אינוטרופיות</a:t>
            </a:r>
            <a:r>
              <a:rPr lang="he-IL" dirty="0"/>
              <a:t>, תרופות שמטרתן הרחבת כלי דם, תרופות להבשלת ריאות וכדומה. צריך לוודא שאין תת לחץ דם </a:t>
            </a:r>
            <a:r>
              <a:rPr lang="he-IL" dirty="0" err="1"/>
              <a:t>ופרפוזיה</a:t>
            </a:r>
            <a:r>
              <a:rPr lang="he-IL" dirty="0"/>
              <a:t> ירודה- על ידי מתן נוזלים ואם צריך </a:t>
            </a:r>
            <a:r>
              <a:rPr lang="he-IL" dirty="0" err="1"/>
              <a:t>אינוטרופים</a:t>
            </a:r>
            <a:r>
              <a:rPr lang="he-IL" dirty="0"/>
              <a:t>. צריך לשקול מתן ויאגרה, </a:t>
            </a:r>
            <a:r>
              <a:rPr lang="he-IL" dirty="0" err="1"/>
              <a:t>no</a:t>
            </a:r>
            <a:r>
              <a:rPr lang="he-IL" dirty="0"/>
              <a:t>, וכן מתן </a:t>
            </a:r>
            <a:r>
              <a:rPr lang="he-IL" dirty="0" err="1"/>
              <a:t>tpn</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234985257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029D-644D-7144-A4F6-995647DA5D8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9CAABF6-D71E-954B-B5BC-A0EA92FA508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במהלך 48 השעות הקרובות, רמת </a:t>
            </a:r>
            <a:r>
              <a:rPr lang="he-IL" dirty="0" err="1"/>
              <a:t>האוקסיגנציה</a:t>
            </a:r>
            <a:r>
              <a:rPr lang="he-IL" dirty="0"/>
              <a:t> של המטופל הופכת להיות יותר </a:t>
            </a:r>
            <a:r>
              <a:rPr lang="he-IL" dirty="0" err="1"/>
              <a:t>לבילית</a:t>
            </a:r>
            <a:r>
              <a:rPr lang="he-IL" dirty="0"/>
              <a:t>, האקו מדגים הרחבה בינונית עד חמורה בחדר הימני, עם </a:t>
            </a:r>
            <a:r>
              <a:rPr lang="he-IL" dirty="0" err="1"/>
              <a:t>רגורגיטציה</a:t>
            </a:r>
            <a:r>
              <a:rPr lang="he-IL" dirty="0"/>
              <a:t> של המסתם </a:t>
            </a:r>
            <a:r>
              <a:rPr lang="he-IL" dirty="0" err="1"/>
              <a:t>הטריקוספידלי</a:t>
            </a:r>
            <a:r>
              <a:rPr lang="he-IL" dirty="0"/>
              <a:t>. יש ירידה בינונית בתפקוד הסיסטולי של חדר ימין, אבל עדיין תפקוד תקין של חדר שמאלי. </a:t>
            </a:r>
            <a:r>
              <a:rPr lang="he-IL" dirty="0" err="1"/>
              <a:t>הספטום</a:t>
            </a:r>
            <a:r>
              <a:rPr lang="he-IL" dirty="0"/>
              <a:t> הוא ישר.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ביום החמישי לחיים, ה- fio2 במכונת הנשמה הינו מעל 0.65 על מנת לשמר </a:t>
            </a:r>
            <a:r>
              <a:rPr lang="he-IL" dirty="0" err="1"/>
              <a:t>סטורציה</a:t>
            </a:r>
            <a:r>
              <a:rPr lang="he-IL" dirty="0"/>
              <a:t> פרה-</a:t>
            </a:r>
            <a:r>
              <a:rPr lang="he-IL" dirty="0" err="1"/>
              <a:t>דוקטלית</a:t>
            </a:r>
            <a:r>
              <a:rPr lang="he-IL" dirty="0"/>
              <a:t> מעל 85%. </a:t>
            </a:r>
            <a:r>
              <a:rPr lang="he-IL" dirty="0" err="1"/>
              <a:t>הגרדיאנט</a:t>
            </a:r>
            <a:r>
              <a:rPr lang="he-IL" dirty="0"/>
              <a:t> פרה-פוסט הינו 5-10%. הוונטילציה תקינה. אקו לב מדגים את אותם ממצאים אולם כעת יש יתר לחץ ריאתי </a:t>
            </a:r>
            <a:r>
              <a:rPr lang="he-IL" dirty="0" err="1"/>
              <a:t>סופרא</a:t>
            </a:r>
            <a:r>
              <a:rPr lang="he-IL" dirty="0"/>
              <a:t>-סיסטמי. מתחילים טיפול ב- </a:t>
            </a:r>
            <a:r>
              <a:rPr lang="he-IL" dirty="0" err="1"/>
              <a:t>no</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מתי נחליט על הפסקת הטיפול ב- </a:t>
            </a:r>
            <a:r>
              <a:rPr lang="he-IL" dirty="0" err="1"/>
              <a:t>no</a:t>
            </a:r>
            <a:r>
              <a:rPr lang="he-IL" dirty="0"/>
              <a:t>? </a:t>
            </a:r>
            <a:endParaRPr lang="en-IL" dirty="0"/>
          </a:p>
        </p:txBody>
      </p:sp>
    </p:spTree>
    <p:extLst>
      <p:ext uri="{BB962C8B-B14F-4D97-AF65-F5344CB8AC3E}">
        <p14:creationId xmlns:p14="http://schemas.microsoft.com/office/powerpoint/2010/main" val="90477698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029D-644D-7144-A4F6-995647DA5D8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9CAABF6-D71E-954B-B5BC-A0EA92FA5083}"/>
              </a:ext>
            </a:extLst>
          </p:cNvPr>
          <p:cNvSpPr>
            <a:spLocks noGrp="1"/>
          </p:cNvSpPr>
          <p:nvPr>
            <p:ph idx="1"/>
          </p:nvPr>
        </p:nvSpPr>
        <p:spPr/>
        <p:txBody>
          <a:bodyPr>
            <a:normAutofit fontScale="92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במהלך 48 השעות הקרובות, רמת </a:t>
            </a:r>
            <a:r>
              <a:rPr lang="he-IL" dirty="0" err="1"/>
              <a:t>האוקסיגנציה</a:t>
            </a:r>
            <a:r>
              <a:rPr lang="he-IL" dirty="0"/>
              <a:t> של המטופל הופכת להיות יותר </a:t>
            </a:r>
            <a:r>
              <a:rPr lang="he-IL" dirty="0" err="1"/>
              <a:t>לבילית</a:t>
            </a:r>
            <a:r>
              <a:rPr lang="he-IL" dirty="0"/>
              <a:t>, האקו מדגים הרחבה בינונית עד חמורה בחדר הימני, עם </a:t>
            </a:r>
            <a:r>
              <a:rPr lang="he-IL" dirty="0" err="1"/>
              <a:t>רגורגיטציה</a:t>
            </a:r>
            <a:r>
              <a:rPr lang="he-IL" dirty="0"/>
              <a:t> של המסתם </a:t>
            </a:r>
            <a:r>
              <a:rPr lang="he-IL" dirty="0" err="1"/>
              <a:t>הטריקוספידלי</a:t>
            </a:r>
            <a:r>
              <a:rPr lang="he-IL" dirty="0"/>
              <a:t>. יש ירידה בינונית בתפקוד הסיסטולי של חדר ימין, אבל עדיין תפקוד תקין של חדר שמאלי. </a:t>
            </a:r>
            <a:r>
              <a:rPr lang="he-IL" dirty="0" err="1"/>
              <a:t>הספטום</a:t>
            </a:r>
            <a:r>
              <a:rPr lang="he-IL" dirty="0"/>
              <a:t> הוא ישר.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ביום החמישי לחיים, ה- fio2 במכונת הנשמה הינו מעל 0.65 על מנת לשמר </a:t>
            </a:r>
            <a:r>
              <a:rPr lang="he-IL" dirty="0" err="1"/>
              <a:t>סטורציה</a:t>
            </a:r>
            <a:r>
              <a:rPr lang="he-IL" dirty="0"/>
              <a:t> פרה-</a:t>
            </a:r>
            <a:r>
              <a:rPr lang="he-IL" dirty="0" err="1"/>
              <a:t>דוקטלית</a:t>
            </a:r>
            <a:r>
              <a:rPr lang="he-IL" dirty="0"/>
              <a:t> מעל 85%. </a:t>
            </a:r>
            <a:r>
              <a:rPr lang="he-IL" dirty="0" err="1"/>
              <a:t>הגרדיאנט</a:t>
            </a:r>
            <a:r>
              <a:rPr lang="he-IL" dirty="0"/>
              <a:t> פרה-פוסט הינו 5-10%. הוונטילציה תקינה. אקו לב מדגים את אותם ממצאים אולם כעת יש יתר לחץ ריאתי </a:t>
            </a:r>
            <a:r>
              <a:rPr lang="he-IL" dirty="0" err="1"/>
              <a:t>סופרא</a:t>
            </a:r>
            <a:r>
              <a:rPr lang="he-IL" dirty="0"/>
              <a:t>-סיסטמי. מתחילים טיפול ב- </a:t>
            </a:r>
            <a:r>
              <a:rPr lang="he-IL" dirty="0" err="1"/>
              <a:t>no</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מתי נחליט על הפסקת הטיפול ב- </a:t>
            </a:r>
            <a:r>
              <a:rPr lang="he-IL" dirty="0" err="1"/>
              <a:t>no</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הקונצנזוס היחיד לגבי הפסקת הטיפול ב- </a:t>
            </a:r>
            <a:r>
              <a:rPr lang="he-IL" dirty="0" err="1"/>
              <a:t>no</a:t>
            </a:r>
            <a:r>
              <a:rPr lang="he-IL" dirty="0"/>
              <a:t>. הינו כשאין שום תגובה לתרופה (או לחלופין כשיש תגובה טובה מאוד לטיפול כמו ירידה ב- fio2. מתחת ל- 0.5 וכדומה). </a:t>
            </a:r>
            <a:endParaRPr lang="en-IL" dirty="0"/>
          </a:p>
        </p:txBody>
      </p:sp>
    </p:spTree>
    <p:extLst>
      <p:ext uri="{BB962C8B-B14F-4D97-AF65-F5344CB8AC3E}">
        <p14:creationId xmlns:p14="http://schemas.microsoft.com/office/powerpoint/2010/main" val="84683469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52F6-D105-2249-B803-0B469D562E9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4572385A-88CC-0F45-8DCD-983B99E5117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מתי יש לתקן את ההרניה? </a:t>
            </a:r>
            <a:endParaRPr lang="en-IL" dirty="0"/>
          </a:p>
        </p:txBody>
      </p:sp>
    </p:spTree>
    <p:extLst>
      <p:ext uri="{BB962C8B-B14F-4D97-AF65-F5344CB8AC3E}">
        <p14:creationId xmlns:p14="http://schemas.microsoft.com/office/powerpoint/2010/main" val="395749826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52F6-D105-2249-B803-0B469D562E9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4572385A-88CC-0F45-8DCD-983B99E5117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מתי יש לתקן את ההרניה?</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אנחנו מעוניינים שמבחינה </a:t>
            </a:r>
            <a:r>
              <a:rPr lang="he-IL" dirty="0" err="1"/>
              <a:t>קרדיופולמונרית</a:t>
            </a:r>
            <a:r>
              <a:rPr lang="he-IL" dirty="0"/>
              <a:t> המצב יתייצב וניתן לשלוט על יתר הלחץ </a:t>
            </a:r>
            <a:r>
              <a:rPr lang="he-IL" dirty="0" err="1"/>
              <a:t>הריאתי</a:t>
            </a:r>
            <a:r>
              <a:rPr lang="he-IL" dirty="0"/>
              <a:t>. יש מספר אינדיקטורים שמצביעים על מוכנות לניתוח-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כשיש </a:t>
            </a:r>
            <a:r>
              <a:rPr lang="he-IL" dirty="0" err="1"/>
              <a:t>סטורציה</a:t>
            </a:r>
            <a:r>
              <a:rPr lang="he-IL" dirty="0"/>
              <a:t> שהיא מעל 85-90, שה- fio2 פחות מ- 0.5, כשיש לחצי דם סיסטמיים תקינים מלווים במתן שתן בכמות טובה, וכשיש יתר לחץ ריאתי שנמוך מהלחץ הסיסטמי.  </a:t>
            </a:r>
            <a:endParaRPr lang="en-IL" dirty="0"/>
          </a:p>
        </p:txBody>
      </p:sp>
    </p:spTree>
    <p:extLst>
      <p:ext uri="{BB962C8B-B14F-4D97-AF65-F5344CB8AC3E}">
        <p14:creationId xmlns:p14="http://schemas.microsoft.com/office/powerpoint/2010/main" val="221797496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C083-653F-4143-8A21-6D56605738D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74E38E6-8D3D-A140-A40E-2316DDC7556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 מדגים שיפור בערכים </a:t>
            </a:r>
            <a:r>
              <a:rPr lang="he-IL" dirty="0" err="1"/>
              <a:t>והפגיסט</a:t>
            </a:r>
            <a:r>
              <a:rPr lang="he-IL" dirty="0"/>
              <a:t> מציין שכעת ניתן להתקדם לניתוח. איזה ניתוח ניתן לבצע? </a:t>
            </a:r>
            <a:endParaRPr lang="en-IL" dirty="0"/>
          </a:p>
        </p:txBody>
      </p:sp>
    </p:spTree>
    <p:extLst>
      <p:ext uri="{BB962C8B-B14F-4D97-AF65-F5344CB8AC3E}">
        <p14:creationId xmlns:p14="http://schemas.microsoft.com/office/powerpoint/2010/main" val="3265567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5CE8-D0F8-7B4A-8090-63FE8E271C8E}"/>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pic>
        <p:nvPicPr>
          <p:cNvPr id="4" name="Picture 3">
            <a:extLst>
              <a:ext uri="{FF2B5EF4-FFF2-40B4-BE49-F238E27FC236}">
                <a16:creationId xmlns:a16="http://schemas.microsoft.com/office/drawing/2014/main" id="{9040E704-D2CD-6342-8519-A834B2CC211A}"/>
              </a:ext>
            </a:extLst>
          </p:cNvPr>
          <p:cNvPicPr>
            <a:picLocks noChangeAspect="1"/>
          </p:cNvPicPr>
          <p:nvPr/>
        </p:nvPicPr>
        <p:blipFill rotWithShape="1">
          <a:blip r:embed="rId3"/>
          <a:srcRect b="19311"/>
          <a:stretch/>
        </p:blipFill>
        <p:spPr>
          <a:xfrm>
            <a:off x="2044700" y="974725"/>
            <a:ext cx="8102600" cy="4908550"/>
          </a:xfrm>
          <a:prstGeom prst="rect">
            <a:avLst/>
          </a:prstGeom>
        </p:spPr>
      </p:pic>
    </p:spTree>
    <p:extLst>
      <p:ext uri="{BB962C8B-B14F-4D97-AF65-F5344CB8AC3E}">
        <p14:creationId xmlns:p14="http://schemas.microsoft.com/office/powerpoint/2010/main" val="86102801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C083-653F-4143-8A21-6D56605738D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74E38E6-8D3D-A140-A40E-2316DDC7556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 מדגים שיפור בערכים </a:t>
            </a:r>
            <a:r>
              <a:rPr lang="he-IL" dirty="0" err="1"/>
              <a:t>והפגיסט</a:t>
            </a:r>
            <a:r>
              <a:rPr lang="he-IL" dirty="0"/>
              <a:t> מציין שכעת ניתן להתקדם לניתוח. איזה ניתוח ניתן לבצע?</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במקרה האמור מומלץ לבצע ניתוח בגישה פתוחה </a:t>
            </a:r>
            <a:r>
              <a:rPr lang="he-IL" dirty="0" err="1"/>
              <a:t>left</a:t>
            </a:r>
            <a:r>
              <a:rPr lang="he-IL" dirty="0"/>
              <a:t> </a:t>
            </a:r>
            <a:r>
              <a:rPr lang="he-IL" dirty="0" err="1"/>
              <a:t>subcostal</a:t>
            </a:r>
            <a:r>
              <a:rPr lang="he-IL" dirty="0"/>
              <a:t>. ניתוחים </a:t>
            </a:r>
            <a:r>
              <a:rPr lang="he-IL" dirty="0" err="1"/>
              <a:t>תורקוסקופיים</a:t>
            </a:r>
            <a:r>
              <a:rPr lang="he-IL" dirty="0"/>
              <a:t> גם עקרונית יכולים להתבצע, במקרים </a:t>
            </a:r>
            <a:r>
              <a:rPr lang="he-IL" dirty="0" err="1"/>
              <a:t>מסויימים</a:t>
            </a:r>
            <a:r>
              <a:rPr lang="he-IL" dirty="0"/>
              <a:t>. עדיין יותר מקושרים עם הישנות גבוהה יותר.  </a:t>
            </a:r>
            <a:endParaRPr lang="en-IL" dirty="0"/>
          </a:p>
        </p:txBody>
      </p:sp>
    </p:spTree>
    <p:extLst>
      <p:ext uri="{BB962C8B-B14F-4D97-AF65-F5344CB8AC3E}">
        <p14:creationId xmlns:p14="http://schemas.microsoft.com/office/powerpoint/2010/main" val="235175430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79E2E8-9943-7344-BE96-275903CC30E7}"/>
              </a:ext>
            </a:extLst>
          </p:cNvPr>
          <p:cNvSpPr>
            <a:spLocks noGrp="1"/>
          </p:cNvSpPr>
          <p:nvPr>
            <p:ph type="title"/>
          </p:nvPr>
        </p:nvSpPr>
        <p:spPr>
          <a:xfrm>
            <a:off x="761800" y="762001"/>
            <a:ext cx="5334197" cy="1708242"/>
          </a:xfrm>
        </p:spPr>
        <p:txBody>
          <a:bodyPr anchor="ctr">
            <a:normAutofit/>
          </a:bodyPr>
          <a:lstStyle/>
          <a:p>
            <a:pPr defTabSz="914400" rtl="1" eaLnBrk="1" latinLnBrk="0" hangingPunct="1">
              <a:spcBef>
                <a:spcPct val="0"/>
              </a:spcBef>
              <a:buNone/>
            </a:pPr>
            <a:r>
              <a:rPr lang="he-IL" sz="4000"/>
              <a:t>כרטיסיה </a:t>
            </a:r>
            <a:r>
              <a:rPr lang="en-US" sz="4000"/>
              <a:t>17</a:t>
            </a:r>
            <a:endParaRPr lang="en-IL" sz="4000"/>
          </a:p>
        </p:txBody>
      </p:sp>
      <p:sp>
        <p:nvSpPr>
          <p:cNvPr id="3" name="Content Placeholder 2">
            <a:extLst>
              <a:ext uri="{FF2B5EF4-FFF2-40B4-BE49-F238E27FC236}">
                <a16:creationId xmlns:a16="http://schemas.microsoft.com/office/drawing/2014/main" id="{6FE1B8FF-B84C-634F-9552-BAFA20D6F6A2}"/>
              </a:ext>
            </a:extLst>
          </p:cNvPr>
          <p:cNvSpPr>
            <a:spLocks noGrp="1"/>
          </p:cNvSpPr>
          <p:nvPr>
            <p:ph idx="1"/>
          </p:nvPr>
        </p:nvSpPr>
        <p:spPr>
          <a:xfrm>
            <a:off x="761800" y="2470244"/>
            <a:ext cx="5334197" cy="3769835"/>
          </a:xfrm>
        </p:spPr>
        <p:txBody>
          <a:bodyPr anchor="ct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תינוק בן 56 ימים מגיע למיון עקב צהבת. התינוק נולד בלידה וגינלית ספונטנית להורים בריאים. הוא עלה במשקל יפה, אולם בגיל חודשיים רופא הילדים שם לב לצהבת. ההורים ציינו שבימים האחרונים הצואה יותר לבנה והשתן נהיה כהה יותר. בבדיקות מעבדה יש רמת בילירובין טוטאלית של 11.5 מג, מתוכו ישיר 6.9. רמות </a:t>
            </a:r>
            <a:r>
              <a:rPr lang="he-IL" sz="2000" dirty="0" err="1"/>
              <a:t>ggt</a:t>
            </a:r>
            <a:r>
              <a:rPr lang="he-IL" sz="2000" dirty="0"/>
              <a:t> הינן 626. שאר הבדיקות תקינות. </a:t>
            </a:r>
          </a:p>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מהי האבחנה המבדלת, ומה חשוב לשלול במהירות. </a:t>
            </a:r>
            <a:endParaRPr lang="en-IL" sz="2000" dirty="0"/>
          </a:p>
        </p:txBody>
      </p:sp>
      <p:pic>
        <p:nvPicPr>
          <p:cNvPr id="5" name="Picture 4" descr="שולחן עבודה עם סטטוסקופ ומקלדת מחשב">
            <a:extLst>
              <a:ext uri="{FF2B5EF4-FFF2-40B4-BE49-F238E27FC236}">
                <a16:creationId xmlns:a16="http://schemas.microsoft.com/office/drawing/2014/main" id="{1B3DC5CB-45C2-685C-F7DF-7CBC6E5C1C63}"/>
              </a:ext>
            </a:extLst>
          </p:cNvPr>
          <p:cNvPicPr>
            <a:picLocks noChangeAspect="1"/>
          </p:cNvPicPr>
          <p:nvPr/>
        </p:nvPicPr>
        <p:blipFill rotWithShape="1">
          <a:blip r:embed="rId3"/>
          <a:srcRect l="48164" r="-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58161950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E2E8-9943-7344-BE96-275903CC30E7}"/>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17</a:t>
            </a:r>
            <a:endParaRPr lang="en-IL" dirty="0"/>
          </a:p>
        </p:txBody>
      </p:sp>
      <p:sp>
        <p:nvSpPr>
          <p:cNvPr id="3" name="Content Placeholder 2">
            <a:extLst>
              <a:ext uri="{FF2B5EF4-FFF2-40B4-BE49-F238E27FC236}">
                <a16:creationId xmlns:a16="http://schemas.microsoft.com/office/drawing/2014/main" id="{6FE1B8FF-B84C-634F-9552-BAFA20D6F6A2}"/>
              </a:ext>
            </a:extLst>
          </p:cNvPr>
          <p:cNvSpPr>
            <a:spLocks noGrp="1"/>
          </p:cNvSpPr>
          <p:nvPr>
            <p:ph idx="1"/>
          </p:nvPr>
        </p:nvSpPr>
        <p:spPr/>
        <p:txBody>
          <a:bodyPr>
            <a:normAutofit fontScale="77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תינוק בן 56 ימים מגיע למיון עקב צהבת. התינוק נולד בלידה וגינלית ספונטנית להורים בריאים. הוא עלה במשקל יפה, אולם בגיל חודשיים רופא הילדים שם לב לצהבת. ההורים ציינו שבימים האחרונים הצואה יותר לבנה והשתן נהיה כהה יותר. בבדיקות מעבדה יש רמת בילירובין טוטאלית של 11.5 מג, מתוכו ישיר 6.9. רמות </a:t>
            </a:r>
            <a:r>
              <a:rPr lang="he-IL" dirty="0" err="1"/>
              <a:t>ggt</a:t>
            </a:r>
            <a:r>
              <a:rPr lang="he-IL" dirty="0"/>
              <a:t> הינן 626. שאר הבדיקות תקינות.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האבחנה המבדלת, ומה חשוב לשלול במהירות.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 מציג תמונה של צהבת ישירה (מעל 20% מהבילירובין הינו בילירובין ישיר) – דבר המכוון לסיבות חסימתיות כגון </a:t>
            </a:r>
            <a:r>
              <a:rPr lang="he-IL" dirty="0" err="1"/>
              <a:t>אטרזיה</a:t>
            </a:r>
            <a:r>
              <a:rPr lang="he-IL" dirty="0"/>
              <a:t> של דרכי המרה. אטיולוגיות נוספות המקושרות בצהבת ישירה הינן ציסטה </a:t>
            </a:r>
            <a:r>
              <a:rPr lang="he-IL" dirty="0" err="1"/>
              <a:t>כולדוכלית</a:t>
            </a:r>
            <a:r>
              <a:rPr lang="he-IL" dirty="0"/>
              <a:t>, תסמונת </a:t>
            </a:r>
            <a:r>
              <a:rPr lang="he-IL" dirty="0" err="1"/>
              <a:t>אלאגיל</a:t>
            </a:r>
            <a:r>
              <a:rPr lang="he-IL" dirty="0"/>
              <a:t>, ציסטיק פיברוזיס ועוד. עוד אופציה הינה הפטיטיס </a:t>
            </a:r>
            <a:r>
              <a:rPr lang="he-IL" dirty="0" err="1"/>
              <a:t>אידיופתי</a:t>
            </a:r>
            <a:r>
              <a:rPr lang="he-IL" dirty="0"/>
              <a:t> </a:t>
            </a:r>
            <a:r>
              <a:rPr lang="he-IL" dirty="0" err="1"/>
              <a:t>נאונטלי</a:t>
            </a:r>
            <a:r>
              <a:rPr lang="he-IL" dirty="0"/>
              <a:t>- שיחד עם </a:t>
            </a:r>
            <a:r>
              <a:rPr lang="he-IL" dirty="0" err="1"/>
              <a:t>אטרזיה</a:t>
            </a:r>
            <a:r>
              <a:rPr lang="he-IL" dirty="0"/>
              <a:t> של דרכי המרה אחראית לרוב המקרים בגיל הזה.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החשיבות של שלילת </a:t>
            </a:r>
            <a:r>
              <a:rPr lang="he-IL" dirty="0" err="1"/>
              <a:t>אטרזיה</a:t>
            </a:r>
            <a:r>
              <a:rPr lang="he-IL" dirty="0"/>
              <a:t> </a:t>
            </a:r>
            <a:r>
              <a:rPr lang="he-IL" dirty="0" err="1"/>
              <a:t>ביליארית</a:t>
            </a:r>
            <a:r>
              <a:rPr lang="he-IL" dirty="0"/>
              <a:t> במהירות טמונה בכך שהתינוק כבר בן חודשיים, ומחקרים הצביעו על פרוגנוזה טובה פחות מעל גיל 60 יום מבחינת תוצאות ניתוחיות עקב תחילת תהליך פיברוזיס כבדי. </a:t>
            </a:r>
            <a:endParaRPr lang="en-IL" dirty="0"/>
          </a:p>
        </p:txBody>
      </p:sp>
    </p:spTree>
    <p:extLst>
      <p:ext uri="{BB962C8B-B14F-4D97-AF65-F5344CB8AC3E}">
        <p14:creationId xmlns:p14="http://schemas.microsoft.com/office/powerpoint/2010/main" val="190865697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0554-6F5C-B94C-88D3-CEEB4B86D1D0}"/>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86059865-70BD-5649-9158-CA27677B7E6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הבדיקה הראשונה שנזמין? </a:t>
            </a:r>
            <a:endParaRPr lang="en-IL" dirty="0"/>
          </a:p>
        </p:txBody>
      </p:sp>
    </p:spTree>
    <p:extLst>
      <p:ext uri="{BB962C8B-B14F-4D97-AF65-F5344CB8AC3E}">
        <p14:creationId xmlns:p14="http://schemas.microsoft.com/office/powerpoint/2010/main" val="250399444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0554-6F5C-B94C-88D3-CEEB4B86D1D0}"/>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86059865-70BD-5649-9158-CA27677B7E6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הבדיקה הראשונה שנזמין?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הבדיקה הראשונה תהיה סונר כדי לשלול אטיולוגיות כגון ציסטה </a:t>
            </a:r>
            <a:r>
              <a:rPr lang="he-IL" dirty="0" err="1"/>
              <a:t>כולדוכלית</a:t>
            </a:r>
            <a:r>
              <a:rPr lang="he-IL" dirty="0"/>
              <a:t>, ולנסות להדגים את מבנה דרכי המרה ומאפיינים שיכולים להצביע על </a:t>
            </a:r>
            <a:r>
              <a:rPr lang="he-IL" dirty="0" err="1"/>
              <a:t>אטרזיה</a:t>
            </a:r>
            <a:r>
              <a:rPr lang="he-IL" dirty="0"/>
              <a:t> </a:t>
            </a:r>
            <a:r>
              <a:rPr lang="he-IL" dirty="0" err="1"/>
              <a:t>ביליארית</a:t>
            </a:r>
            <a:r>
              <a:rPr lang="he-IL" dirty="0"/>
              <a:t>- אי נוכחות של כיס מרה, הדגמת </a:t>
            </a:r>
            <a:r>
              <a:rPr lang="he-IL" dirty="0" err="1"/>
              <a:t>איזור</a:t>
            </a:r>
            <a:r>
              <a:rPr lang="he-IL" dirty="0"/>
              <a:t> </a:t>
            </a:r>
            <a:r>
              <a:rPr lang="he-IL" dirty="0" err="1"/>
              <a:t>טריאנגולרי</a:t>
            </a:r>
            <a:r>
              <a:rPr lang="he-IL" dirty="0"/>
              <a:t> אקוגני </a:t>
            </a:r>
            <a:r>
              <a:rPr lang="he-IL" dirty="0" err="1"/>
              <a:t>באיזור</a:t>
            </a:r>
            <a:r>
              <a:rPr lang="he-IL" dirty="0"/>
              <a:t> </a:t>
            </a:r>
            <a:r>
              <a:rPr lang="he-IL" dirty="0" err="1"/>
              <a:t>הפורטה</a:t>
            </a:r>
            <a:r>
              <a:rPr lang="he-IL" dirty="0"/>
              <a:t> </a:t>
            </a:r>
            <a:r>
              <a:rPr lang="he-IL" dirty="0" err="1"/>
              <a:t>הפטיס</a:t>
            </a:r>
            <a:r>
              <a:rPr lang="he-IL" dirty="0"/>
              <a:t>, </a:t>
            </a:r>
            <a:r>
              <a:rPr lang="he-IL" dirty="0" err="1"/>
              <a:t>פוליספלניה</a:t>
            </a:r>
            <a:r>
              <a:rPr lang="he-IL" dirty="0"/>
              <a:t> שהולך עם </a:t>
            </a:r>
            <a:r>
              <a:rPr lang="he-IL" dirty="0" err="1"/>
              <a:t>אטרזיה</a:t>
            </a:r>
            <a:r>
              <a:rPr lang="he-IL" dirty="0"/>
              <a:t>. </a:t>
            </a:r>
            <a:endParaRPr lang="en-IL" dirty="0"/>
          </a:p>
        </p:txBody>
      </p:sp>
    </p:spTree>
    <p:extLst>
      <p:ext uri="{BB962C8B-B14F-4D97-AF65-F5344CB8AC3E}">
        <p14:creationId xmlns:p14="http://schemas.microsoft.com/office/powerpoint/2010/main" val="123189982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5415-87DB-224B-A612-92174E4CA19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DB38AF6-6C41-1B48-A409-F32B581F121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בסונר שמוזמן אין עדות להרחבת דרכי מרה ונצפה כיס מרה, הכבד נראה מעט מוגדל אבל אם טקסטורה תקינה. רופא הילדים לא חושב כי מדובר </a:t>
            </a:r>
            <a:r>
              <a:rPr lang="he-IL" dirty="0" err="1"/>
              <a:t>באטרזיה</a:t>
            </a:r>
            <a:r>
              <a:rPr lang="he-IL" dirty="0"/>
              <a:t> של דרכי המרה היות ונצפה כיס מרה. מה נציין? </a:t>
            </a:r>
            <a:endParaRPr lang="en-IL" dirty="0"/>
          </a:p>
        </p:txBody>
      </p:sp>
    </p:spTree>
    <p:extLst>
      <p:ext uri="{BB962C8B-B14F-4D97-AF65-F5344CB8AC3E}">
        <p14:creationId xmlns:p14="http://schemas.microsoft.com/office/powerpoint/2010/main" val="3300872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5415-87DB-224B-A612-92174E4CA19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DB38AF6-6C41-1B48-A409-F32B581F121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בסונר שמוזמן אין עדות להרחבת דרכי מרה ונצפה כיס מרה, הכבד נראה מעט מוגדל אבל אם טקסטורה תקינה. רופא הילדים לא חושב כי מדובר </a:t>
            </a:r>
            <a:r>
              <a:rPr lang="he-IL" dirty="0" err="1"/>
              <a:t>באטרזיה</a:t>
            </a:r>
            <a:r>
              <a:rPr lang="he-IL" dirty="0"/>
              <a:t> של דרכי המרה היות ונצפה כיס מרה. מה נציין?</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העובדה שרואים כיס מרה לא אומרת שאין </a:t>
            </a:r>
            <a:r>
              <a:rPr lang="he-IL" dirty="0" err="1"/>
              <a:t>אטרזיה</a:t>
            </a:r>
            <a:r>
              <a:rPr lang="he-IL" dirty="0"/>
              <a:t> של דרכי המרה. בחלק מן המקרים נצפה בכיס מרה בסונר במקרים אלו.  </a:t>
            </a:r>
            <a:endParaRPr lang="en-IL" dirty="0"/>
          </a:p>
        </p:txBody>
      </p:sp>
    </p:spTree>
    <p:extLst>
      <p:ext uri="{BB962C8B-B14F-4D97-AF65-F5344CB8AC3E}">
        <p14:creationId xmlns:p14="http://schemas.microsoft.com/office/powerpoint/2010/main" val="399959106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5FD3-D095-D947-8AFB-622E814A2B8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18E6535-DA8D-A742-9D8E-0B25E13E87E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תתקדם בהינתן תשובת הסונר? </a:t>
            </a:r>
            <a:endParaRPr lang="en-IL" dirty="0"/>
          </a:p>
        </p:txBody>
      </p:sp>
    </p:spTree>
    <p:extLst>
      <p:ext uri="{BB962C8B-B14F-4D97-AF65-F5344CB8AC3E}">
        <p14:creationId xmlns:p14="http://schemas.microsoft.com/office/powerpoint/2010/main" val="252028075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5FD3-D095-D947-8AFB-622E814A2B8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18E6535-DA8D-A742-9D8E-0B25E13E87E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כיצד תתקדם בהינתן תשובת הסונר?</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כמה אופציות ובהן-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1. ביצוע בדיקת </a:t>
            </a:r>
            <a:r>
              <a:rPr lang="he-IL" dirty="0" err="1"/>
              <a:t>hida</a:t>
            </a:r>
            <a:endParaRPr lang="he-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2. התקדמות לביופסיה </a:t>
            </a:r>
            <a:r>
              <a:rPr lang="he-IL" dirty="0" err="1"/>
              <a:t>כבדית</a:t>
            </a:r>
            <a:r>
              <a:rPr lang="he-IL" dirty="0"/>
              <a:t> </a:t>
            </a:r>
            <a:r>
              <a:rPr lang="he-IL" dirty="0" err="1"/>
              <a:t>וכולנגיוגראם</a:t>
            </a:r>
            <a:r>
              <a:rPr lang="he-IL" dirty="0"/>
              <a:t> תוך ניתוחי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3. ביצוע </a:t>
            </a:r>
            <a:r>
              <a:rPr lang="he-IL" dirty="0" err="1"/>
              <a:t>mrcp</a:t>
            </a:r>
            <a:endParaRPr lang="he-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he-IL"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בדיקת </a:t>
            </a:r>
            <a:r>
              <a:rPr lang="he-IL" dirty="0" err="1"/>
              <a:t>הגולד-סדנטדרט</a:t>
            </a:r>
            <a:r>
              <a:rPr lang="he-IL" dirty="0"/>
              <a:t> המקובלת הינה השלמת </a:t>
            </a:r>
            <a:r>
              <a:rPr lang="he-IL" dirty="0" err="1"/>
              <a:t>כולנגיוגרפיה</a:t>
            </a:r>
            <a:r>
              <a:rPr lang="he-IL" dirty="0"/>
              <a:t> תוך ניתוחית והדגמה אין קומוניקציה בין דרכי המרה לבין התריסריון.  </a:t>
            </a:r>
            <a:endParaRPr lang="en-IL" dirty="0"/>
          </a:p>
        </p:txBody>
      </p:sp>
    </p:spTree>
    <p:extLst>
      <p:ext uri="{BB962C8B-B14F-4D97-AF65-F5344CB8AC3E}">
        <p14:creationId xmlns:p14="http://schemas.microsoft.com/office/powerpoint/2010/main" val="131573244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85A0-A817-B243-B804-7D14BC52B57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77F8ECE8-DDE2-2743-BDD7-F41E14C2391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עד לביצוע </a:t>
            </a:r>
            <a:r>
              <a:rPr lang="he-IL" dirty="0" err="1"/>
              <a:t>כולנגיוגראם</a:t>
            </a:r>
            <a:r>
              <a:rPr lang="he-IL" dirty="0"/>
              <a:t>, התינוק מספיק לבצע בדיקת </a:t>
            </a:r>
            <a:r>
              <a:rPr lang="he-IL" dirty="0" err="1"/>
              <a:t>hida</a:t>
            </a:r>
            <a:r>
              <a:rPr lang="he-IL" dirty="0"/>
              <a:t>- שמדגימה היעדר הפרשה של מרה למערכת העיכול. האם זה מספיק בשביל לקבוע </a:t>
            </a:r>
            <a:r>
              <a:rPr lang="he-IL" dirty="0" err="1"/>
              <a:t>אטרזיה</a:t>
            </a:r>
            <a:r>
              <a:rPr lang="he-IL" dirty="0"/>
              <a:t> של דרכי המרה? </a:t>
            </a:r>
            <a:endParaRPr lang="en-IL" dirty="0"/>
          </a:p>
        </p:txBody>
      </p:sp>
    </p:spTree>
    <p:extLst>
      <p:ext uri="{BB962C8B-B14F-4D97-AF65-F5344CB8AC3E}">
        <p14:creationId xmlns:p14="http://schemas.microsoft.com/office/powerpoint/2010/main" val="44842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A027-EABD-F545-98FD-5E9220813FB7}"/>
              </a:ext>
            </a:extLst>
          </p:cNvPr>
          <p:cNvSpPr>
            <a:spLocks noGrp="1"/>
          </p:cNvSpPr>
          <p:nvPr>
            <p:ph type="title"/>
          </p:nvPr>
        </p:nvSpPr>
        <p:spPr/>
        <p:txBody>
          <a:bodyPr/>
          <a:lstStyle/>
          <a:p>
            <a:endParaRPr lang="en-IL" dirty="0"/>
          </a:p>
        </p:txBody>
      </p:sp>
      <p:sp>
        <p:nvSpPr>
          <p:cNvPr id="3" name="Content Placeholder 2">
            <a:extLst>
              <a:ext uri="{FF2B5EF4-FFF2-40B4-BE49-F238E27FC236}">
                <a16:creationId xmlns:a16="http://schemas.microsoft.com/office/drawing/2014/main" id="{5223A257-883F-9E4E-8BC0-3137A5F68DC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התמונה נראית כמו </a:t>
            </a:r>
            <a:r>
              <a:rPr lang="he-IL" dirty="0" err="1"/>
              <a:t>simple</a:t>
            </a:r>
            <a:r>
              <a:rPr lang="he-IL" dirty="0"/>
              <a:t> </a:t>
            </a:r>
            <a:r>
              <a:rPr lang="he-IL" dirty="0" err="1"/>
              <a:t>meconium</a:t>
            </a:r>
            <a:r>
              <a:rPr lang="he-IL" dirty="0"/>
              <a:t> </a:t>
            </a:r>
            <a:r>
              <a:rPr lang="he-IL" dirty="0" err="1"/>
              <a:t>i</a:t>
            </a:r>
            <a:r>
              <a:rPr lang="en-US" dirty="0" err="1"/>
              <a:t>leus</a:t>
            </a:r>
            <a:r>
              <a:rPr lang="he-IL" dirty="0"/>
              <a:t>, התינוק יציב. </a:t>
            </a:r>
          </a:p>
          <a:p>
            <a:pPr lvl="1" algn="r" rtl="1">
              <a:spcBef>
                <a:spcPts val="900"/>
              </a:spcBef>
            </a:pPr>
            <a:r>
              <a:rPr lang="he-IL" dirty="0"/>
              <a:t>מה הטיפול?</a:t>
            </a:r>
          </a:p>
          <a:p>
            <a:pPr lvl="1" algn="r" rtl="1">
              <a:spcBef>
                <a:spcPts val="900"/>
              </a:spcBef>
            </a:pPr>
            <a:r>
              <a:rPr lang="he-IL" dirty="0"/>
              <a:t>מתי תהיה אינדיקציה לניתוח?</a:t>
            </a:r>
          </a:p>
          <a:p>
            <a:pPr lvl="1" algn="r" rtl="1">
              <a:spcBef>
                <a:spcPts val="900"/>
              </a:spcBef>
            </a:pPr>
            <a:r>
              <a:rPr lang="he-IL" dirty="0"/>
              <a:t>מה נעשה בניתוח?</a:t>
            </a:r>
          </a:p>
          <a:p>
            <a:pPr lvl="1" algn="r" rtl="1">
              <a:spcBef>
                <a:spcPts val="900"/>
              </a:spcBef>
            </a:pPr>
            <a:r>
              <a:rPr lang="he-IL" dirty="0"/>
              <a:t>איזה עוד ניתוחים ניתן לשקול?</a:t>
            </a:r>
            <a:endParaRPr lang="en-IL" dirty="0"/>
          </a:p>
        </p:txBody>
      </p:sp>
    </p:spTree>
    <p:extLst>
      <p:ext uri="{BB962C8B-B14F-4D97-AF65-F5344CB8AC3E}">
        <p14:creationId xmlns:p14="http://schemas.microsoft.com/office/powerpoint/2010/main" val="336875031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85A0-A817-B243-B804-7D14BC52B57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77F8ECE8-DDE2-2743-BDD7-F41E14C2391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עד לביצוע </a:t>
            </a:r>
            <a:r>
              <a:rPr lang="he-IL" dirty="0" err="1"/>
              <a:t>כולנגיוגראם</a:t>
            </a:r>
            <a:r>
              <a:rPr lang="he-IL" dirty="0"/>
              <a:t>, התינוק מספיק לבצע בדיקת </a:t>
            </a:r>
            <a:r>
              <a:rPr lang="he-IL" dirty="0" err="1"/>
              <a:t>hida</a:t>
            </a:r>
            <a:r>
              <a:rPr lang="he-IL" dirty="0"/>
              <a:t>- שמדגימה היעדר הפרשה של מרה למערכת העיכול. האם זה מספיק בשביל לקבוע </a:t>
            </a:r>
            <a:r>
              <a:rPr lang="he-IL" dirty="0" err="1"/>
              <a:t>אטרזיה</a:t>
            </a:r>
            <a:r>
              <a:rPr lang="he-IL" dirty="0"/>
              <a:t> של דרכי המרה?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 זה מאוד מחשיד </a:t>
            </a:r>
            <a:r>
              <a:rPr lang="he-IL" dirty="0" err="1"/>
              <a:t>לאטרזיה</a:t>
            </a:r>
            <a:r>
              <a:rPr lang="he-IL" dirty="0"/>
              <a:t> אולם לא יכול להוות אבחנה חד משמעית היות ויכולות להיות סיבות נוספות שמביאות </a:t>
            </a:r>
            <a:r>
              <a:rPr lang="he-IL" dirty="0" err="1"/>
              <a:t>לכולסטזיס</a:t>
            </a:r>
            <a:r>
              <a:rPr lang="he-IL" dirty="0"/>
              <a:t> משמעותי. </a:t>
            </a:r>
            <a:endParaRPr lang="en-IL" dirty="0"/>
          </a:p>
        </p:txBody>
      </p:sp>
    </p:spTree>
    <p:extLst>
      <p:ext uri="{BB962C8B-B14F-4D97-AF65-F5344CB8AC3E}">
        <p14:creationId xmlns:p14="http://schemas.microsoft.com/office/powerpoint/2010/main" val="120794587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123C-8FBE-D742-BB9A-628C15C85393}"/>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56E42E0-0518-FC44-AE42-240C9E024CA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לאחר </a:t>
            </a:r>
            <a:r>
              <a:rPr lang="he-IL" dirty="0" err="1"/>
              <a:t>כולנגיוגראם</a:t>
            </a:r>
            <a:r>
              <a:rPr lang="he-IL" dirty="0"/>
              <a:t> שמדגים היעדר הפרשה של מרה לדרכי העיכול נקבע תאריך לניתוח עש </a:t>
            </a:r>
            <a:r>
              <a:rPr lang="he-IL" dirty="0" err="1"/>
              <a:t>קאסאי</a:t>
            </a:r>
            <a:r>
              <a:rPr lang="he-IL" dirty="0"/>
              <a:t>, שמתבצע בגיל 62 ימים. מהם השלבים בניתוח? </a:t>
            </a:r>
          </a:p>
        </p:txBody>
      </p:sp>
    </p:spTree>
    <p:extLst>
      <p:ext uri="{BB962C8B-B14F-4D97-AF65-F5344CB8AC3E}">
        <p14:creationId xmlns:p14="http://schemas.microsoft.com/office/powerpoint/2010/main" val="100058168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123C-8FBE-D742-BB9A-628C15C85393}"/>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56E42E0-0518-FC44-AE42-240C9E024CA2}"/>
              </a:ext>
            </a:extLst>
          </p:cNvPr>
          <p:cNvSpPr>
            <a:spLocks noGrp="1"/>
          </p:cNvSpPr>
          <p:nvPr>
            <p:ph idx="1"/>
          </p:nvPr>
        </p:nvSpPr>
        <p:spPr/>
        <p:txBody>
          <a:bodyPr>
            <a:normAutofit fontScale="925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לאחר </a:t>
            </a:r>
            <a:r>
              <a:rPr lang="he-IL" dirty="0" err="1"/>
              <a:t>כולנגיוגראם</a:t>
            </a:r>
            <a:r>
              <a:rPr lang="he-IL" dirty="0"/>
              <a:t> שמדגים היעדר הפרשה של מרה לדרכי העיכול נקבע תאריך לניתוח עש </a:t>
            </a:r>
            <a:r>
              <a:rPr lang="he-IL" dirty="0" err="1"/>
              <a:t>קאסאי</a:t>
            </a:r>
            <a:r>
              <a:rPr lang="he-IL" dirty="0"/>
              <a:t>, שמתבצע בגיל 62 ימים. מהם השלבים בניתוח?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ההורים מוחתמים על ביצוע פורטו-</a:t>
            </a:r>
            <a:r>
              <a:rPr lang="he-IL" dirty="0" err="1"/>
              <a:t>אנטרוסטומיה</a:t>
            </a:r>
            <a:r>
              <a:rPr lang="he-IL" dirty="0"/>
              <a:t> עם השקה </a:t>
            </a:r>
            <a:r>
              <a:rPr lang="he-IL" dirty="0" err="1"/>
              <a:t>roux</a:t>
            </a:r>
            <a:r>
              <a:rPr lang="he-IL" dirty="0"/>
              <a:t> </a:t>
            </a:r>
            <a:r>
              <a:rPr lang="he-IL" dirty="0" err="1"/>
              <a:t>n</a:t>
            </a:r>
            <a:r>
              <a:rPr lang="he-IL" dirty="0"/>
              <a:t> </a:t>
            </a:r>
            <a:r>
              <a:rPr lang="he-IL" dirty="0" err="1"/>
              <a:t>y</a:t>
            </a:r>
            <a:r>
              <a:rPr lang="he-IL" dirty="0"/>
              <a:t>, וביצוע </a:t>
            </a:r>
            <a:r>
              <a:rPr lang="he-IL" dirty="0" err="1"/>
              <a:t>ביופסית</a:t>
            </a:r>
            <a:r>
              <a:rPr lang="he-IL" dirty="0"/>
              <a:t> כבד.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מבוצע חתך שברון, חשיפת הכבד וביצוע </a:t>
            </a:r>
            <a:r>
              <a:rPr lang="he-IL" dirty="0" err="1"/>
              <a:t>כולנגיוגרפיה</a:t>
            </a:r>
            <a:r>
              <a:rPr lang="he-IL" dirty="0"/>
              <a:t> ניתוחית דרך כיס המרה.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סימון </a:t>
            </a:r>
            <a:r>
              <a:rPr lang="he-IL" dirty="0" err="1"/>
              <a:t>הפורטה</a:t>
            </a:r>
            <a:r>
              <a:rPr lang="he-IL" dirty="0"/>
              <a:t> והעורק </a:t>
            </a:r>
            <a:r>
              <a:rPr lang="he-IL" dirty="0" err="1"/>
              <a:t>ההפטי</a:t>
            </a:r>
            <a:r>
              <a:rPr lang="he-IL" dirty="0"/>
              <a:t>. הסרת הפלטה שמעליהם ושליחתה לפתולוגיה. היערכות לביצוע ההשקה- ראשית השקה גגונו-</a:t>
            </a:r>
            <a:r>
              <a:rPr lang="he-IL" dirty="0" err="1"/>
              <a:t>גגונוסטומיה</a:t>
            </a:r>
            <a:r>
              <a:rPr lang="he-IL" dirty="0"/>
              <a:t>, במרחק כ- 15-20 </a:t>
            </a:r>
            <a:r>
              <a:rPr lang="he-IL" dirty="0" err="1"/>
              <a:t>סמ</a:t>
            </a:r>
            <a:r>
              <a:rPr lang="he-IL" dirty="0"/>
              <a:t> </a:t>
            </a:r>
            <a:r>
              <a:rPr lang="he-IL" dirty="0" err="1"/>
              <a:t>מהטרייטז</a:t>
            </a:r>
            <a:r>
              <a:rPr lang="he-IL" dirty="0"/>
              <a:t>, ולאחר מכן העברת לולאת ה- </a:t>
            </a:r>
            <a:r>
              <a:rPr lang="he-IL" dirty="0" err="1"/>
              <a:t>roux</a:t>
            </a:r>
            <a:r>
              <a:rPr lang="he-IL" dirty="0"/>
              <a:t> טרנס </a:t>
            </a:r>
            <a:r>
              <a:rPr lang="he-IL" dirty="0" err="1"/>
              <a:t>מזוקולית</a:t>
            </a:r>
            <a:r>
              <a:rPr lang="he-IL" dirty="0"/>
              <a:t> וביצוע השקה צד לקצה פורטו-</a:t>
            </a:r>
            <a:r>
              <a:rPr lang="he-IL" dirty="0" err="1"/>
              <a:t>אנטרוסטומיה</a:t>
            </a:r>
            <a:r>
              <a:rPr lang="he-IL" dirty="0"/>
              <a:t>. השארת נקזים. השלמת </a:t>
            </a:r>
            <a:r>
              <a:rPr lang="he-IL" dirty="0" err="1"/>
              <a:t>ביופסית</a:t>
            </a:r>
            <a:r>
              <a:rPr lang="he-IL" dirty="0"/>
              <a:t> כבד. יש לוודא שאכן יש דרכי מרה </a:t>
            </a:r>
            <a:r>
              <a:rPr lang="he-IL" dirty="0" err="1"/>
              <a:t>בספסימן</a:t>
            </a:r>
            <a:r>
              <a:rPr lang="he-IL" dirty="0"/>
              <a:t> שנשלח לפתולוג, אחרת יש להמשיך </a:t>
            </a:r>
            <a:r>
              <a:rPr lang="he-IL" dirty="0" err="1"/>
              <a:t>בדיסקציה</a:t>
            </a:r>
            <a:r>
              <a:rPr lang="he-IL" dirty="0"/>
              <a:t>. </a:t>
            </a:r>
          </a:p>
        </p:txBody>
      </p:sp>
    </p:spTree>
    <p:extLst>
      <p:ext uri="{BB962C8B-B14F-4D97-AF65-F5344CB8AC3E}">
        <p14:creationId xmlns:p14="http://schemas.microsoft.com/office/powerpoint/2010/main" val="162911554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9BCD-D8B3-B240-B2FB-FC28613BD870}"/>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7A808EC-6335-1440-A1BD-1BD26FB7DF07}"/>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לתת למטופל אנטיביוטיקה או סטרואידים אחרי הניתוח?</a:t>
            </a:r>
            <a:endParaRPr lang="en-IL" dirty="0"/>
          </a:p>
        </p:txBody>
      </p:sp>
    </p:spTree>
    <p:extLst>
      <p:ext uri="{BB962C8B-B14F-4D97-AF65-F5344CB8AC3E}">
        <p14:creationId xmlns:p14="http://schemas.microsoft.com/office/powerpoint/2010/main" val="78579971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9BCD-D8B3-B240-B2FB-FC28613BD870}"/>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7A808EC-6335-1440-A1BD-1BD26FB7DF07}"/>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לתת למטופל אנטיביוטיקה או סטרואידים אחרי הניתוח?</a:t>
            </a:r>
            <a:endParaRPr lang="en-US"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לגבי </a:t>
            </a:r>
            <a:r>
              <a:rPr lang="he-IL" dirty="0" err="1"/>
              <a:t>אנטביוטיקה</a:t>
            </a:r>
            <a:r>
              <a:rPr lang="he-IL" dirty="0"/>
              <a:t> מקובל לתת קורס אנטיביוטי לאחר הניתוח ולאחר מכן לתת אנטיביוטיקה פרופילקטית, גם פה אין </a:t>
            </a:r>
            <a:r>
              <a:rPr lang="he-IL" dirty="0" err="1"/>
              <a:t>גיידליינס</a:t>
            </a:r>
            <a:r>
              <a:rPr lang="he-IL" dirty="0"/>
              <a:t> מסודרים למשך כמה זמן.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לגבי סטרואידים אין כל כך הסכמה, וכל מרכז נוהג לעשות את מה שהוא רגיל. </a:t>
            </a:r>
            <a:endParaRPr lang="en-IL" dirty="0"/>
          </a:p>
        </p:txBody>
      </p:sp>
    </p:spTree>
    <p:extLst>
      <p:ext uri="{BB962C8B-B14F-4D97-AF65-F5344CB8AC3E}">
        <p14:creationId xmlns:p14="http://schemas.microsoft.com/office/powerpoint/2010/main" val="875798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A027-EABD-F545-98FD-5E9220813FB7}"/>
              </a:ext>
            </a:extLst>
          </p:cNvPr>
          <p:cNvSpPr>
            <a:spLocks noGrp="1"/>
          </p:cNvSpPr>
          <p:nvPr>
            <p:ph type="title"/>
          </p:nvPr>
        </p:nvSpPr>
        <p:spPr/>
        <p:txBody>
          <a:bodyPr/>
          <a:lstStyle/>
          <a:p>
            <a:endParaRPr lang="en-IL" dirty="0"/>
          </a:p>
        </p:txBody>
      </p:sp>
      <p:sp>
        <p:nvSpPr>
          <p:cNvPr id="3" name="Content Placeholder 2">
            <a:extLst>
              <a:ext uri="{FF2B5EF4-FFF2-40B4-BE49-F238E27FC236}">
                <a16:creationId xmlns:a16="http://schemas.microsoft.com/office/drawing/2014/main" id="{5223A257-883F-9E4E-8BC0-3137A5F68DC2}"/>
              </a:ext>
            </a:extLst>
          </p:cNvPr>
          <p:cNvSpPr>
            <a:spLocks noGrp="1"/>
          </p:cNvSpPr>
          <p:nvPr>
            <p:ph idx="1"/>
          </p:nvPr>
        </p:nvSpPr>
        <p:spPr/>
        <p:txBody>
          <a:bodyPr>
            <a:normAutofit fontScale="70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התמונה נראית כמו </a:t>
            </a:r>
            <a:r>
              <a:rPr lang="he-IL" dirty="0" err="1"/>
              <a:t>simple</a:t>
            </a:r>
            <a:r>
              <a:rPr lang="he-IL" dirty="0"/>
              <a:t> </a:t>
            </a:r>
            <a:r>
              <a:rPr lang="he-IL" dirty="0" err="1"/>
              <a:t>meconium</a:t>
            </a:r>
            <a:r>
              <a:rPr lang="he-IL" dirty="0"/>
              <a:t> </a:t>
            </a:r>
            <a:r>
              <a:rPr lang="he-IL" dirty="0" err="1"/>
              <a:t>i</a:t>
            </a:r>
            <a:r>
              <a:rPr lang="en-US" dirty="0" err="1"/>
              <a:t>leus</a:t>
            </a:r>
            <a:r>
              <a:rPr lang="he-IL" dirty="0"/>
              <a:t>, התינוק יציב. </a:t>
            </a:r>
          </a:p>
          <a:p>
            <a:pPr lvl="1" algn="r" rtl="1">
              <a:spcBef>
                <a:spcPts val="900"/>
              </a:spcBef>
            </a:pPr>
            <a:r>
              <a:rPr lang="he-IL" dirty="0"/>
              <a:t>מה הטיפול?</a:t>
            </a:r>
          </a:p>
          <a:p>
            <a:pPr lvl="1" algn="r" rtl="1">
              <a:spcBef>
                <a:spcPts val="900"/>
              </a:spcBef>
            </a:pPr>
            <a:r>
              <a:rPr lang="he-IL" dirty="0"/>
              <a:t>בתינוק שהתמונה נראית כמו </a:t>
            </a:r>
            <a:r>
              <a:rPr lang="he-IL" dirty="0" err="1"/>
              <a:t>simpe</a:t>
            </a:r>
            <a:r>
              <a:rPr lang="he-IL" dirty="0"/>
              <a:t> </a:t>
            </a:r>
            <a:r>
              <a:rPr lang="he-IL" dirty="0" err="1"/>
              <a:t>meconium</a:t>
            </a:r>
            <a:r>
              <a:rPr lang="he-IL" dirty="0"/>
              <a:t> </a:t>
            </a:r>
            <a:r>
              <a:rPr lang="he-IL" dirty="0" err="1"/>
              <a:t>ileus</a:t>
            </a:r>
            <a:r>
              <a:rPr lang="he-IL" dirty="0"/>
              <a:t>  הבסיס הטיפולי הינו ביצוע חוקן איזוטוני מסיס במים (לא </a:t>
            </a:r>
            <a:r>
              <a:rPr lang="he-IL" dirty="0" err="1"/>
              <a:t>גסטרוגרפין</a:t>
            </a:r>
            <a:r>
              <a:rPr lang="he-IL" dirty="0"/>
              <a:t>!) תחת הדמיה. יש להקפיד על מתן נוזלים, </a:t>
            </a:r>
            <a:r>
              <a:rPr lang="he-IL" dirty="0" err="1"/>
              <a:t>נורמותרמיה</a:t>
            </a:r>
            <a:r>
              <a:rPr lang="he-IL" dirty="0"/>
              <a:t> ותיקון אלקטרוליטים טרם ביצוע הפעולה. דגשים לביצוע החוקן- </a:t>
            </a:r>
          </a:p>
          <a:p>
            <a:pPr lvl="2" algn="r" rtl="1">
              <a:spcBef>
                <a:spcPts val="900"/>
              </a:spcBef>
            </a:pPr>
            <a:r>
              <a:rPr lang="he-IL" dirty="0"/>
              <a:t>מזרימים את החוקן בלחץ נמוך ובאופן איטי דרך קתטר המוכנס לרקטום. </a:t>
            </a:r>
          </a:p>
          <a:p>
            <a:pPr lvl="2" algn="r" rtl="1">
              <a:spcBef>
                <a:spcPts val="900"/>
              </a:spcBef>
            </a:pPr>
            <a:r>
              <a:rPr lang="he-IL" dirty="0"/>
              <a:t>אין לנפח את </a:t>
            </a:r>
            <a:r>
              <a:rPr lang="he-IL" dirty="0" err="1"/>
              <a:t>הבלונית</a:t>
            </a:r>
            <a:r>
              <a:rPr lang="he-IL" dirty="0"/>
              <a:t> לפי הספר. </a:t>
            </a:r>
          </a:p>
          <a:p>
            <a:pPr lvl="2" algn="r" rtl="1">
              <a:spcBef>
                <a:spcPts val="900"/>
              </a:spcBef>
            </a:pPr>
            <a:r>
              <a:rPr lang="he-IL" dirty="0"/>
              <a:t>לאחר שמשלימים, מבצעים צילום לוודא שאין </a:t>
            </a:r>
            <a:r>
              <a:rPr lang="he-IL" dirty="0" err="1"/>
              <a:t>פרפורציה</a:t>
            </a:r>
            <a:r>
              <a:rPr lang="he-IL" dirty="0"/>
              <a:t>. לרוב יש יציאה מהירה של </a:t>
            </a:r>
            <a:r>
              <a:rPr lang="he-IL" dirty="0" err="1"/>
              <a:t>מקוניום</a:t>
            </a:r>
            <a:r>
              <a:rPr lang="he-IL" dirty="0"/>
              <a:t> שממשיכה ב- 24-48 השעות הקרובות. </a:t>
            </a:r>
          </a:p>
          <a:p>
            <a:pPr lvl="2" algn="r" rtl="1">
              <a:spcBef>
                <a:spcPts val="900"/>
              </a:spcBef>
            </a:pPr>
            <a:r>
              <a:rPr lang="he-IL" dirty="0"/>
              <a:t>יש להמשיך לתת חוקן מים חמימים המכילים </a:t>
            </a:r>
            <a:r>
              <a:rPr lang="he-IL" dirty="0" err="1"/>
              <a:t>מוקומיסט</a:t>
            </a:r>
            <a:r>
              <a:rPr lang="he-IL" dirty="0"/>
              <a:t> 1% כדי להשלים את הפעולה. במידה </a:t>
            </a:r>
            <a:r>
              <a:rPr lang="he-IL" dirty="0" err="1"/>
              <a:t>והנסיון</a:t>
            </a:r>
            <a:r>
              <a:rPr lang="he-IL" dirty="0"/>
              <a:t> הראשון לא הביא לפתרון המצב או שלא היה תוכן שעבר </a:t>
            </a:r>
            <a:r>
              <a:rPr lang="he-IL" dirty="0" err="1"/>
              <a:t>ריפלוקס</a:t>
            </a:r>
            <a:r>
              <a:rPr lang="he-IL" dirty="0"/>
              <a:t>  ללולאה המורחבת- מתבצע </a:t>
            </a:r>
            <a:r>
              <a:rPr lang="he-IL" dirty="0" err="1"/>
              <a:t>נסיון</a:t>
            </a:r>
            <a:r>
              <a:rPr lang="he-IL" dirty="0"/>
              <a:t> נוסף. </a:t>
            </a:r>
          </a:p>
          <a:p>
            <a:pPr lvl="2" algn="r" rtl="1">
              <a:spcBef>
                <a:spcPts val="900"/>
              </a:spcBef>
            </a:pPr>
            <a:r>
              <a:rPr lang="he-IL" dirty="0"/>
              <a:t>יש לתת בזונדה תמיסה של 5 מיליליטר </a:t>
            </a:r>
            <a:r>
              <a:rPr lang="he-IL" dirty="0" err="1"/>
              <a:t>מוקומיסט</a:t>
            </a:r>
            <a:r>
              <a:rPr lang="he-IL" dirty="0"/>
              <a:t> כל 6 שעות. </a:t>
            </a:r>
          </a:p>
          <a:p>
            <a:pPr lvl="1" algn="r" rtl="1">
              <a:spcBef>
                <a:spcPts val="900"/>
              </a:spcBef>
            </a:pPr>
            <a:r>
              <a:rPr lang="he-IL" dirty="0"/>
              <a:t>מתי תהיה אינדיקציה לניתוח? שני </a:t>
            </a:r>
            <a:r>
              <a:rPr lang="he-IL" dirty="0" err="1"/>
              <a:t>נסיונות</a:t>
            </a:r>
            <a:r>
              <a:rPr lang="he-IL" dirty="0"/>
              <a:t> כושלים לפנות את </a:t>
            </a:r>
            <a:r>
              <a:rPr lang="he-IL" dirty="0" err="1"/>
              <a:t>המקוניום</a:t>
            </a:r>
            <a:r>
              <a:rPr lang="he-IL" dirty="0"/>
              <a:t> או התהוות סיבוך כגון </a:t>
            </a:r>
            <a:r>
              <a:rPr lang="he-IL" dirty="0" err="1"/>
              <a:t>פרפורציה</a:t>
            </a:r>
            <a:r>
              <a:rPr lang="he-IL" dirty="0"/>
              <a:t>. </a:t>
            </a:r>
          </a:p>
          <a:p>
            <a:pPr lvl="1" algn="r" rtl="1">
              <a:spcBef>
                <a:spcPts val="900"/>
              </a:spcBef>
            </a:pPr>
            <a:r>
              <a:rPr lang="he-IL" dirty="0"/>
              <a:t>מה נעשה בניתוח? הניתוח הקלאסי הינו </a:t>
            </a:r>
            <a:r>
              <a:rPr lang="he-IL" dirty="0" err="1"/>
              <a:t>אפנדקטומיה</a:t>
            </a:r>
            <a:r>
              <a:rPr lang="he-IL" dirty="0"/>
              <a:t> עם </a:t>
            </a:r>
            <a:r>
              <a:rPr lang="he-IL" dirty="0" err="1"/>
              <a:t>איריגציות</a:t>
            </a:r>
            <a:r>
              <a:rPr lang="he-IL" dirty="0"/>
              <a:t> דרך </a:t>
            </a:r>
            <a:r>
              <a:rPr lang="he-IL" dirty="0" err="1"/>
              <a:t>stump</a:t>
            </a:r>
            <a:r>
              <a:rPr lang="he-IL" dirty="0"/>
              <a:t> של </a:t>
            </a:r>
            <a:r>
              <a:rPr lang="he-IL" dirty="0" err="1"/>
              <a:t>אפנדיקס</a:t>
            </a:r>
            <a:r>
              <a:rPr lang="he-IL" dirty="0"/>
              <a:t> או דרך </a:t>
            </a:r>
            <a:r>
              <a:rPr lang="he-IL" dirty="0" err="1"/>
              <a:t>אנטרוטומיה</a:t>
            </a:r>
            <a:r>
              <a:rPr lang="he-IL" dirty="0"/>
              <a:t> וביצוע </a:t>
            </a:r>
            <a:r>
              <a:rPr lang="he-IL" dirty="0" err="1"/>
              <a:t>איריגציות</a:t>
            </a:r>
            <a:r>
              <a:rPr lang="he-IL" dirty="0"/>
              <a:t> עם </a:t>
            </a:r>
            <a:r>
              <a:rPr lang="he-IL" dirty="0" err="1"/>
              <a:t>אציטילציסטאין</a:t>
            </a:r>
            <a:r>
              <a:rPr lang="he-IL" dirty="0"/>
              <a:t>. </a:t>
            </a:r>
          </a:p>
          <a:p>
            <a:pPr lvl="1" algn="r" rtl="1">
              <a:spcBef>
                <a:spcPts val="900"/>
              </a:spcBef>
            </a:pPr>
            <a:r>
              <a:rPr lang="he-IL" dirty="0"/>
              <a:t>איזה עוד ניתוחים ניתן לשקול? במקרים יותר נדירים מבצעים כריתה והשקה, עוד אופציות הינן יצירת </a:t>
            </a:r>
            <a:r>
              <a:rPr lang="he-IL" dirty="0" err="1"/>
              <a:t>אילאוסטומיה</a:t>
            </a:r>
            <a:r>
              <a:rPr lang="he-IL" dirty="0"/>
              <a:t> כפולת קנה, </a:t>
            </a:r>
            <a:r>
              <a:rPr lang="he-IL" dirty="0" err="1"/>
              <a:t>בישופ</a:t>
            </a:r>
            <a:r>
              <a:rPr lang="he-IL" dirty="0"/>
              <a:t> </a:t>
            </a:r>
            <a:r>
              <a:rPr lang="he-IL" dirty="0" err="1"/>
              <a:t>קופ</a:t>
            </a:r>
            <a:r>
              <a:rPr lang="he-IL" dirty="0"/>
              <a:t>, </a:t>
            </a:r>
            <a:r>
              <a:rPr lang="he-IL" dirty="0" err="1"/>
              <a:t>סנטולי</a:t>
            </a:r>
            <a:r>
              <a:rPr lang="he-IL" dirty="0"/>
              <a:t>. חשוב לציין שבחלק לא קטן ממטופלים עם </a:t>
            </a:r>
            <a:r>
              <a:rPr lang="he-IL" dirty="0" err="1"/>
              <a:t>גגונל</a:t>
            </a:r>
            <a:r>
              <a:rPr lang="he-IL" dirty="0"/>
              <a:t> </a:t>
            </a:r>
            <a:r>
              <a:rPr lang="he-IL" dirty="0" err="1"/>
              <a:t>אילאל</a:t>
            </a:r>
            <a:r>
              <a:rPr lang="he-IL" dirty="0"/>
              <a:t> </a:t>
            </a:r>
            <a:r>
              <a:rPr lang="he-IL" dirty="0" err="1"/>
              <a:t>אטרזיה</a:t>
            </a:r>
            <a:r>
              <a:rPr lang="he-IL" dirty="0"/>
              <a:t> יש מחלת </a:t>
            </a:r>
            <a:r>
              <a:rPr lang="he-IL" dirty="0" err="1"/>
              <a:t>מקוניום</a:t>
            </a:r>
            <a:r>
              <a:rPr lang="he-IL" dirty="0"/>
              <a:t> ויש לשלול ציסטיק פיברוזיס. </a:t>
            </a:r>
            <a:endParaRPr lang="en-IL" dirty="0"/>
          </a:p>
        </p:txBody>
      </p:sp>
    </p:spTree>
    <p:extLst>
      <p:ext uri="{BB962C8B-B14F-4D97-AF65-F5344CB8AC3E}">
        <p14:creationId xmlns:p14="http://schemas.microsoft.com/office/powerpoint/2010/main" val="236883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1DAE-2FC0-CD4A-9747-814E96C50D4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856F2A0F-695B-214E-A403-23E67B07475F}"/>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לאחר טיפול בחוקן התינוק מעביר היטב </a:t>
            </a:r>
            <a:r>
              <a:rPr lang="he-IL" dirty="0" err="1"/>
              <a:t>מקוניום</a:t>
            </a:r>
            <a:r>
              <a:rPr lang="he-IL" dirty="0"/>
              <a:t> ויציאות וצילום חוזר מדגים שיפור משמעותי. רופא הילדים בפגיה שואל לגבי המשך </a:t>
            </a:r>
            <a:r>
              <a:rPr lang="he-IL" dirty="0" err="1"/>
              <a:t>המנג׳מנט</a:t>
            </a:r>
            <a:r>
              <a:rPr lang="he-IL" dirty="0"/>
              <a:t>. </a:t>
            </a:r>
          </a:p>
          <a:p>
            <a:pPr lvl="1" algn="r" rtl="1">
              <a:spcBef>
                <a:spcPts val="900"/>
              </a:spcBef>
            </a:pPr>
            <a:r>
              <a:rPr lang="he-IL" dirty="0"/>
              <a:t>מה נכתוב ביעוץ הכירורגי ובאופן כללי לגבי המשך הטיפול?</a:t>
            </a:r>
            <a:endParaRPr lang="en-IL" dirty="0"/>
          </a:p>
        </p:txBody>
      </p:sp>
    </p:spTree>
    <p:extLst>
      <p:ext uri="{BB962C8B-B14F-4D97-AF65-F5344CB8AC3E}">
        <p14:creationId xmlns:p14="http://schemas.microsoft.com/office/powerpoint/2010/main" val="1263271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1DAE-2FC0-CD4A-9747-814E96C50D4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856F2A0F-695B-214E-A403-23E67B07475F}"/>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לאחר טיפול בחוקן התינוק מעביר היטב </a:t>
            </a:r>
            <a:r>
              <a:rPr lang="he-IL" dirty="0" err="1"/>
              <a:t>מקוניום</a:t>
            </a:r>
            <a:r>
              <a:rPr lang="he-IL" dirty="0"/>
              <a:t> ויציאות וצילום חוזר מדגים שיפור משמעותי. רופא הילדים בפגיה שואל לגבי המשך </a:t>
            </a:r>
            <a:r>
              <a:rPr lang="he-IL" dirty="0" err="1"/>
              <a:t>המנג׳מנט</a:t>
            </a:r>
            <a:r>
              <a:rPr lang="he-IL" dirty="0"/>
              <a:t>. </a:t>
            </a:r>
          </a:p>
          <a:p>
            <a:pPr lvl="1" algn="r" rtl="1">
              <a:spcBef>
                <a:spcPts val="900"/>
              </a:spcBef>
            </a:pPr>
            <a:r>
              <a:rPr lang="he-IL" dirty="0"/>
              <a:t>מה נכתוב ביעוץ הכירורגי ובאופן כללי לגבי המשך הטיפול?</a:t>
            </a:r>
          </a:p>
          <a:p>
            <a:pPr lvl="2" algn="r" rtl="1">
              <a:spcBef>
                <a:spcPts val="900"/>
              </a:spcBef>
            </a:pPr>
            <a:r>
              <a:rPr lang="he-IL" dirty="0"/>
              <a:t>המלצה להמשך מעקב ריאות, </a:t>
            </a:r>
            <a:r>
              <a:rPr lang="he-IL" dirty="0" err="1"/>
              <a:t>אלבוטרול</a:t>
            </a:r>
            <a:r>
              <a:rPr lang="he-IL" dirty="0"/>
              <a:t>, פיזיותרפיה נשימתית. </a:t>
            </a:r>
          </a:p>
          <a:p>
            <a:pPr lvl="2" algn="r" rtl="1">
              <a:spcBef>
                <a:spcPts val="900"/>
              </a:spcBef>
            </a:pPr>
            <a:r>
              <a:rPr lang="he-IL" dirty="0"/>
              <a:t>המלצות תזונתיות- תחליפי אנזימי לבלב (קראון), חשוב לא לתת יותר מדי כדי לא ליצור </a:t>
            </a:r>
            <a:r>
              <a:rPr lang="he-IL" dirty="0" err="1"/>
              <a:t>פיברוזינג</a:t>
            </a:r>
            <a:r>
              <a:rPr lang="he-IL" dirty="0"/>
              <a:t> </a:t>
            </a:r>
            <a:r>
              <a:rPr lang="he-IL" dirty="0" err="1"/>
              <a:t>קולונפתיה</a:t>
            </a:r>
            <a:r>
              <a:rPr lang="he-IL" dirty="0"/>
              <a:t>, או לא לתת פחות מדי ולגרום לתמונה המדמה חסימת מעי- </a:t>
            </a:r>
            <a:r>
              <a:rPr lang="he-IL" dirty="0" err="1"/>
              <a:t>dios</a:t>
            </a:r>
            <a:r>
              <a:rPr lang="he-IL" dirty="0"/>
              <a:t>. כמו כן כלכלה בהדרגה עם חלב אם או פורמולה ובמידת הצורך דילול. </a:t>
            </a:r>
          </a:p>
          <a:p>
            <a:pPr lvl="2" algn="r" rtl="1">
              <a:spcBef>
                <a:spcPts val="900"/>
              </a:spcBef>
            </a:pPr>
            <a:r>
              <a:rPr lang="he-IL" dirty="0"/>
              <a:t>מעקב </a:t>
            </a:r>
            <a:r>
              <a:rPr lang="he-IL" dirty="0" err="1"/>
              <a:t>אלקטרוליטרי</a:t>
            </a:r>
            <a:r>
              <a:rPr lang="he-IL" dirty="0"/>
              <a:t>- </a:t>
            </a:r>
            <a:r>
              <a:rPr lang="he-IL" dirty="0" err="1"/>
              <a:t>נטיה</a:t>
            </a:r>
            <a:r>
              <a:rPr lang="he-IL" dirty="0"/>
              <a:t> לאבד מלח. </a:t>
            </a:r>
            <a:endParaRPr lang="en-IL" dirty="0"/>
          </a:p>
        </p:txBody>
      </p:sp>
    </p:spTree>
    <p:extLst>
      <p:ext uri="{BB962C8B-B14F-4D97-AF65-F5344CB8AC3E}">
        <p14:creationId xmlns:p14="http://schemas.microsoft.com/office/powerpoint/2010/main" val="1988678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FFCB-E817-F540-A7CC-34F66CD2F7C1}"/>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 </a:t>
            </a:r>
            <a:endParaRPr lang="en-IL" dirty="0"/>
          </a:p>
        </p:txBody>
      </p:sp>
      <p:sp>
        <p:nvSpPr>
          <p:cNvPr id="3" name="Content Placeholder 2">
            <a:extLst>
              <a:ext uri="{FF2B5EF4-FFF2-40B4-BE49-F238E27FC236}">
                <a16:creationId xmlns:a16="http://schemas.microsoft.com/office/drawing/2014/main" id="{38E6608D-AC2A-FE48-A320-9267281F767B}"/>
              </a:ext>
            </a:extLst>
          </p:cNvPr>
          <p:cNvSpPr>
            <a:spLocks noGrp="1"/>
          </p:cNvSpPr>
          <p:nvPr>
            <p:ph idx="1"/>
          </p:nvPr>
        </p:nvSpPr>
        <p:spPr/>
        <p:txBody>
          <a:bodyPr>
            <a:normAutofit fontScale="925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עברו כ- 7 שנים והמטופל גדל היטב והוא במעקב ריאות ונוטל טיפול תחליפי של אנזימי לבלב. כעת הוא הגיע למיון עם התקף של כאב בטן יותר מימין, עוויתי. </a:t>
            </a:r>
          </a:p>
          <a:p>
            <a:pPr lvl="1" algn="r" rtl="1">
              <a:spcBef>
                <a:spcPts val="900"/>
              </a:spcBef>
            </a:pPr>
            <a:r>
              <a:rPr lang="he-IL" dirty="0"/>
              <a:t>מהן האבחנות המבדלות?</a:t>
            </a:r>
          </a:p>
          <a:p>
            <a:pPr lvl="2" algn="r" rtl="1">
              <a:spcBef>
                <a:spcPts val="900"/>
              </a:spcBef>
            </a:pPr>
            <a:r>
              <a:rPr lang="he-IL" dirty="0"/>
              <a:t>כאב בטן ימני בחולה עם ציסטיק פיברוזיס יכול להיות אפנדיציטיס, חסימת מעי, </a:t>
            </a:r>
            <a:r>
              <a:rPr lang="he-IL" dirty="0" err="1"/>
              <a:t>התפשלות</a:t>
            </a:r>
            <a:r>
              <a:rPr lang="he-IL" dirty="0"/>
              <a:t>, מחלה הקשורה לדרכי המרה (</a:t>
            </a:r>
            <a:r>
              <a:rPr lang="he-IL" dirty="0" err="1"/>
              <a:t>כולליתיאזיס</a:t>
            </a:r>
            <a:r>
              <a:rPr lang="he-IL" dirty="0"/>
              <a:t>, יכולה להיות </a:t>
            </a:r>
            <a:r>
              <a:rPr lang="he-IL" dirty="0" err="1"/>
              <a:t>בכעד</a:t>
            </a:r>
            <a:r>
              <a:rPr lang="he-IL" dirty="0"/>
              <a:t> רבע מהמקרים). חסימת מעי נקראת </a:t>
            </a:r>
            <a:r>
              <a:rPr lang="he-IL" dirty="0" err="1"/>
              <a:t>distal</a:t>
            </a:r>
            <a:r>
              <a:rPr lang="he-IL" dirty="0"/>
              <a:t> </a:t>
            </a:r>
            <a:r>
              <a:rPr lang="he-IL" dirty="0" err="1"/>
              <a:t>inestinal</a:t>
            </a:r>
            <a:r>
              <a:rPr lang="he-IL" dirty="0"/>
              <a:t> </a:t>
            </a:r>
            <a:r>
              <a:rPr lang="he-IL" dirty="0" err="1"/>
              <a:t>obstruction</a:t>
            </a:r>
            <a:r>
              <a:rPr lang="he-IL" dirty="0"/>
              <a:t> </a:t>
            </a:r>
            <a:r>
              <a:rPr lang="he-IL" dirty="0" err="1"/>
              <a:t>syndrome</a:t>
            </a:r>
            <a:r>
              <a:rPr lang="he-IL" dirty="0"/>
              <a:t> ומדובר בחסימה מלאה או חלקית, אופיינית למתבגרים- עם סיפור של </a:t>
            </a:r>
            <a:r>
              <a:rPr lang="he-IL" dirty="0" err="1"/>
              <a:t>סטאוטוריאה</a:t>
            </a:r>
            <a:r>
              <a:rPr lang="he-IL" dirty="0"/>
              <a:t> בחלק מהמקרים כתוצאה מנטילה לא מספקת של אנזימי לבלב תחליפיים. </a:t>
            </a:r>
          </a:p>
          <a:p>
            <a:pPr lvl="1" algn="r" rtl="1">
              <a:spcBef>
                <a:spcPts val="900"/>
              </a:spcBef>
            </a:pPr>
            <a:r>
              <a:rPr lang="he-IL" dirty="0"/>
              <a:t>אילו שאלות נשאל כדי להתקדם באבחנה המבדלת?</a:t>
            </a:r>
          </a:p>
          <a:p>
            <a:pPr lvl="1" algn="r" rtl="1">
              <a:spcBef>
                <a:spcPts val="900"/>
              </a:spcBef>
            </a:pPr>
            <a:r>
              <a:rPr lang="he-IL" dirty="0"/>
              <a:t>חשוב לשלול מחלות כירורגיות כגון אפנדיציטיס, דלקת כיס מרה, </a:t>
            </a:r>
            <a:r>
              <a:rPr lang="he-IL" dirty="0" err="1"/>
              <a:t>אדהזיות</a:t>
            </a:r>
            <a:r>
              <a:rPr lang="he-IL" dirty="0"/>
              <a:t> מניתוח קודם, </a:t>
            </a:r>
            <a:r>
              <a:rPr lang="he-IL" dirty="0" err="1"/>
              <a:t>התפשלות</a:t>
            </a:r>
            <a:r>
              <a:rPr lang="he-IL" dirty="0"/>
              <a:t>. במידה והאבחנה היא </a:t>
            </a:r>
            <a:r>
              <a:rPr lang="he-IL" dirty="0" err="1"/>
              <a:t>dios</a:t>
            </a:r>
            <a:r>
              <a:rPr lang="he-IL" dirty="0"/>
              <a:t> אפשר להתקדם בביצוע חוקן וזונדה עם </a:t>
            </a:r>
            <a:r>
              <a:rPr lang="he-IL" dirty="0" err="1"/>
              <a:t>גסטרוגרפין</a:t>
            </a:r>
            <a:r>
              <a:rPr lang="he-IL" dirty="0"/>
              <a:t>. </a:t>
            </a:r>
          </a:p>
          <a:p>
            <a:pPr lvl="1" algn="r" rtl="1">
              <a:spcBef>
                <a:spcPts val="900"/>
              </a:spcBef>
            </a:pPr>
            <a:endParaRPr lang="he-IL" dirty="0"/>
          </a:p>
          <a:p>
            <a:pPr lvl="1" algn="r" rtl="1">
              <a:spcBef>
                <a:spcPts val="900"/>
              </a:spcBef>
            </a:pPr>
            <a:endParaRPr lang="he-IL" dirty="0"/>
          </a:p>
          <a:p>
            <a:pPr marL="274320" lvl="1" indent="0" algn="r" rtl="1">
              <a:spcBef>
                <a:spcPts val="900"/>
              </a:spcBef>
              <a:buNone/>
            </a:pPr>
            <a:endParaRPr lang="he-IL" dirty="0"/>
          </a:p>
          <a:p>
            <a:pPr lvl="1" algn="r" rtl="1">
              <a:spcBef>
                <a:spcPts val="900"/>
              </a:spcBef>
            </a:pPr>
            <a:endParaRPr lang="en-IL" dirty="0"/>
          </a:p>
        </p:txBody>
      </p:sp>
    </p:spTree>
    <p:extLst>
      <p:ext uri="{BB962C8B-B14F-4D97-AF65-F5344CB8AC3E}">
        <p14:creationId xmlns:p14="http://schemas.microsoft.com/office/powerpoint/2010/main" val="4009760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3DE3-A00E-1F44-9BEA-F2AD7739768F}"/>
              </a:ext>
            </a:extLst>
          </p:cNvPr>
          <p:cNvSpPr>
            <a:spLocks noGrp="1"/>
          </p:cNvSpPr>
          <p:nvPr>
            <p:ph type="title"/>
          </p:nvPr>
        </p:nvSpPr>
        <p:spPr>
          <a:xfrm>
            <a:off x="8079978" y="741391"/>
            <a:ext cx="3369234" cy="1616203"/>
          </a:xfrm>
        </p:spPr>
        <p:txBody>
          <a:bodyPr anchor="b">
            <a:normAutofit/>
          </a:bodyPr>
          <a:lstStyle/>
          <a:p>
            <a:pPr defTabSz="914400" rtl="1" eaLnBrk="1" latinLnBrk="0" hangingPunct="1">
              <a:spcBef>
                <a:spcPct val="0"/>
              </a:spcBef>
              <a:buNone/>
            </a:pPr>
            <a:r>
              <a:rPr lang="he-IL" sz="3200"/>
              <a:t>כרטיסיה </a:t>
            </a:r>
            <a:r>
              <a:rPr lang="en-US" sz="3200"/>
              <a:t>3</a:t>
            </a:r>
            <a:endParaRPr lang="en-IL" sz="3200"/>
          </a:p>
        </p:txBody>
      </p:sp>
      <p:pic>
        <p:nvPicPr>
          <p:cNvPr id="5" name="Picture 4" descr="צילום תקריב של חפיסות כדורים שלא נפתחו">
            <a:extLst>
              <a:ext uri="{FF2B5EF4-FFF2-40B4-BE49-F238E27FC236}">
                <a16:creationId xmlns:a16="http://schemas.microsoft.com/office/drawing/2014/main" id="{8A71E955-B937-61C8-15B5-70E669F44739}"/>
              </a:ext>
            </a:extLst>
          </p:cNvPr>
          <p:cNvPicPr>
            <a:picLocks noChangeAspect="1"/>
          </p:cNvPicPr>
          <p:nvPr/>
        </p:nvPicPr>
        <p:blipFill rotWithShape="1">
          <a:blip r:embed="rId3"/>
          <a:srcRect l="17599" r="11548"/>
          <a:stretch/>
        </p:blipFill>
        <p:spPr>
          <a:xfrm>
            <a:off x="20" y="10"/>
            <a:ext cx="7390243"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66BADD31-D3B7-044E-BB5E-732C1762E951}"/>
              </a:ext>
            </a:extLst>
          </p:cNvPr>
          <p:cNvSpPr>
            <a:spLocks noGrp="1"/>
          </p:cNvSpPr>
          <p:nvPr>
            <p:ph idx="1"/>
          </p:nvPr>
        </p:nvSpPr>
        <p:spPr>
          <a:xfrm>
            <a:off x="8079978" y="2533476"/>
            <a:ext cx="3369234" cy="3447832"/>
          </a:xfrm>
        </p:spPr>
        <p:txBody>
          <a:bodyPr anchor="t">
            <a:normAutofit/>
          </a:bodyPr>
          <a:lstStyle/>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למרפאה מגיע מטופל בן 14, בחודשים האחרונים כאבי בטן וירידה במשקל, ללא הקאות, יותר שלשולים לאחרונה, אינם דמיים. </a:t>
            </a:r>
          </a:p>
          <a:p>
            <a:pPr lvl="1" algn="r" rtl="1">
              <a:spcBef>
                <a:spcPts val="900"/>
              </a:spcBef>
            </a:pPr>
            <a:r>
              <a:rPr lang="he-IL" sz="2000" dirty="0"/>
              <a:t>אנמנזה ואבחנה מבדלת?</a:t>
            </a:r>
          </a:p>
          <a:p>
            <a:pPr marL="457200" lvl="1" indent="0" rtl="1">
              <a:spcBef>
                <a:spcPts val="900"/>
              </a:spcBef>
              <a:buNone/>
            </a:pPr>
            <a:r>
              <a:rPr lang="he-IL" sz="2000"/>
              <a:t> </a:t>
            </a:r>
            <a:endParaRPr lang="en-IL" sz="2000" dirty="0"/>
          </a:p>
        </p:txBody>
      </p:sp>
    </p:spTree>
    <p:extLst>
      <p:ext uri="{BB962C8B-B14F-4D97-AF65-F5344CB8AC3E}">
        <p14:creationId xmlns:p14="http://schemas.microsoft.com/office/powerpoint/2010/main" val="245853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8070-CA9F-0741-878C-E6D3B488715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54BA169-8CF7-9B43-95EE-D5FC74714AF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התינוקת עם זונדה וצום ומתן </a:t>
            </a:r>
            <a:r>
              <a:rPr lang="he-IL" dirty="0" err="1"/>
              <a:t>tpn</a:t>
            </a:r>
            <a:r>
              <a:rPr lang="he-IL" dirty="0"/>
              <a:t>. נלקחו בדיקות מעבדה והוזמן צילום. </a:t>
            </a:r>
          </a:p>
          <a:p>
            <a:pPr lvl="1" algn="r" rtl="1">
              <a:spcBef>
                <a:spcPts val="900"/>
              </a:spcBef>
            </a:pPr>
            <a:r>
              <a:rPr lang="he-IL" dirty="0"/>
              <a:t>מה בבדיקות מעבדה מחשיד </a:t>
            </a:r>
            <a:r>
              <a:rPr lang="he-IL" dirty="0" err="1"/>
              <a:t>לאנטרוקוליטיס</a:t>
            </a:r>
            <a:r>
              <a:rPr lang="he-IL" dirty="0"/>
              <a:t>?</a:t>
            </a:r>
          </a:p>
          <a:p>
            <a:pPr lvl="1" algn="r" rtl="1">
              <a:spcBef>
                <a:spcPts val="900"/>
              </a:spcBef>
            </a:pPr>
            <a:r>
              <a:rPr lang="he-IL" dirty="0"/>
              <a:t>אילו פרמטרים בצילום יכולים להצביע על </a:t>
            </a:r>
            <a:r>
              <a:rPr lang="he-IL" dirty="0" err="1"/>
              <a:t>אנטרוקוליטיס</a:t>
            </a:r>
            <a:r>
              <a:rPr lang="he-IL" dirty="0"/>
              <a:t>?</a:t>
            </a:r>
          </a:p>
          <a:p>
            <a:pPr lvl="1" algn="r" rtl="1">
              <a:spcBef>
                <a:spcPts val="900"/>
              </a:spcBef>
            </a:pPr>
            <a:endParaRPr lang="en-IL" dirty="0"/>
          </a:p>
        </p:txBody>
      </p:sp>
    </p:spTree>
    <p:extLst>
      <p:ext uri="{BB962C8B-B14F-4D97-AF65-F5344CB8AC3E}">
        <p14:creationId xmlns:p14="http://schemas.microsoft.com/office/powerpoint/2010/main" val="1408365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3DE3-A00E-1F44-9BEA-F2AD7739768F}"/>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3</a:t>
            </a:r>
            <a:endParaRPr lang="en-IL" dirty="0"/>
          </a:p>
        </p:txBody>
      </p:sp>
      <p:sp>
        <p:nvSpPr>
          <p:cNvPr id="3" name="Content Placeholder 2">
            <a:extLst>
              <a:ext uri="{FF2B5EF4-FFF2-40B4-BE49-F238E27FC236}">
                <a16:creationId xmlns:a16="http://schemas.microsoft.com/office/drawing/2014/main" id="{66BADD31-D3B7-044E-BB5E-732C1762E951}"/>
              </a:ext>
            </a:extLst>
          </p:cNvPr>
          <p:cNvSpPr>
            <a:spLocks noGrp="1"/>
          </p:cNvSpPr>
          <p:nvPr>
            <p:ph idx="1"/>
          </p:nvPr>
        </p:nvSpPr>
        <p:spPr/>
        <p:txBody>
          <a:bodyPr>
            <a:normAutofit fontScale="925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למרפאה מגיע מטופל בן 14, בחודשים האחרונים כאבי בטן וירידה במשקל, ללא הקאות, יותר שלשולים לאחרונה, אינם דמיים. </a:t>
            </a:r>
          </a:p>
          <a:p>
            <a:pPr lvl="1" algn="r" rtl="1">
              <a:spcBef>
                <a:spcPts val="900"/>
              </a:spcBef>
            </a:pPr>
            <a:r>
              <a:rPr lang="he-IL" dirty="0"/>
              <a:t>אנמנזה ואבחנה מבדלת?</a:t>
            </a:r>
          </a:p>
          <a:p>
            <a:pPr lvl="1" algn="r" rtl="1">
              <a:spcBef>
                <a:spcPts val="900"/>
              </a:spcBef>
            </a:pPr>
            <a:r>
              <a:rPr lang="he-IL" dirty="0"/>
              <a:t>כאבי בטן וירידה במשקל בשילוב שלשולים צריך להחשיד למחלת מעי דלקתית- </a:t>
            </a:r>
            <a:r>
              <a:rPr lang="he-IL" dirty="0" err="1"/>
              <a:t>קרוהן</a:t>
            </a:r>
            <a:r>
              <a:rPr lang="he-IL" dirty="0"/>
              <a:t> מתבטא יותר בירידה במשקל בעוד שקוליטיס יתבטא יותר בשלשולים ובכאבי בטן. אופציות נוספות כוללות מחלות שאינן כירורגיות כגון צליאק, או לחלופין גידולים. </a:t>
            </a:r>
          </a:p>
          <a:p>
            <a:pPr lvl="1" algn="r" rtl="1">
              <a:spcBef>
                <a:spcPts val="900"/>
              </a:spcBef>
            </a:pPr>
            <a:r>
              <a:rPr lang="he-IL" dirty="0"/>
              <a:t>בדיקה גופנית?</a:t>
            </a:r>
          </a:p>
          <a:p>
            <a:pPr lvl="1" algn="r" rtl="1">
              <a:spcBef>
                <a:spcPts val="900"/>
              </a:spcBef>
            </a:pPr>
            <a:r>
              <a:rPr lang="he-IL" dirty="0"/>
              <a:t>בבדיקה גופנית נעריך סמנים חיוניים- דופק, האם יש חום, לחצי דם וכדומה. בדיקה גופנית מלאה שכוללת רושם לאנמיה, צהבת, הערכת התבגרות מינית, </a:t>
            </a:r>
            <a:r>
              <a:rPr lang="he-IL" dirty="0" err="1"/>
              <a:t>bmi</a:t>
            </a:r>
            <a:r>
              <a:rPr lang="he-IL" dirty="0"/>
              <a:t>, </a:t>
            </a:r>
            <a:r>
              <a:rPr lang="he-IL" dirty="0" err="1"/>
              <a:t>ftt</a:t>
            </a:r>
            <a:r>
              <a:rPr lang="he-IL" dirty="0"/>
              <a:t>. בדיקת </a:t>
            </a:r>
            <a:r>
              <a:rPr lang="he-IL" dirty="0" err="1"/>
              <a:t>אפטות</a:t>
            </a:r>
            <a:r>
              <a:rPr lang="he-IL" dirty="0"/>
              <a:t>, בדיקת מפרקים, בדיקת העור להערכת נגעים, וכמובן בדיקת הבטן ופי הטבעת</a:t>
            </a:r>
          </a:p>
          <a:p>
            <a:pPr lvl="1" algn="r" rtl="1">
              <a:spcBef>
                <a:spcPts val="900"/>
              </a:spcBef>
            </a:pPr>
            <a:r>
              <a:rPr lang="he-IL" dirty="0"/>
              <a:t>. </a:t>
            </a:r>
            <a:endParaRPr lang="en-IL" dirty="0"/>
          </a:p>
        </p:txBody>
      </p:sp>
    </p:spTree>
    <p:extLst>
      <p:ext uri="{BB962C8B-B14F-4D97-AF65-F5344CB8AC3E}">
        <p14:creationId xmlns:p14="http://schemas.microsoft.com/office/powerpoint/2010/main" val="106098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1C37-A494-0442-A7D8-0A0514A5DC61}"/>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EFB750BB-3904-C640-87B4-910057F360A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ההורים מציינים שהדוד סובל ממחלת </a:t>
            </a:r>
            <a:r>
              <a:rPr lang="he-IL" dirty="0" err="1"/>
              <a:t>קרוהן</a:t>
            </a:r>
            <a:r>
              <a:rPr lang="he-IL" dirty="0"/>
              <a:t>. בבדיקה גופנית הנער רזה ונמוך לגילו, ויש מלאות קלה בבטן ימנית תחתונה. </a:t>
            </a:r>
          </a:p>
          <a:p>
            <a:pPr lvl="1" algn="r" rtl="1">
              <a:spcBef>
                <a:spcPts val="900"/>
              </a:spcBef>
            </a:pPr>
            <a:r>
              <a:rPr lang="he-IL" dirty="0"/>
              <a:t>בהנחה ומדובר במחלת </a:t>
            </a:r>
            <a:r>
              <a:rPr lang="he-IL" dirty="0" err="1"/>
              <a:t>קרוהן</a:t>
            </a:r>
            <a:r>
              <a:rPr lang="he-IL" dirty="0"/>
              <a:t>, אילו </a:t>
            </a:r>
            <a:r>
              <a:rPr lang="he-IL" dirty="0" err="1"/>
              <a:t>מניפסטציות</a:t>
            </a:r>
            <a:r>
              <a:rPr lang="he-IL" dirty="0"/>
              <a:t> מחוץ למערכת העיכול ישנן?</a:t>
            </a:r>
          </a:p>
          <a:p>
            <a:pPr lvl="1" algn="r" rtl="1">
              <a:spcBef>
                <a:spcPts val="900"/>
              </a:spcBef>
            </a:pPr>
            <a:r>
              <a:rPr lang="he-IL" dirty="0"/>
              <a:t>מהו המשך הבירור?</a:t>
            </a:r>
          </a:p>
          <a:p>
            <a:pPr lvl="1" algn="r" rtl="1">
              <a:spcBef>
                <a:spcPts val="900"/>
              </a:spcBef>
            </a:pPr>
            <a:r>
              <a:rPr lang="he-IL" dirty="0"/>
              <a:t>מה נחפש בבדיקות הדם?</a:t>
            </a:r>
          </a:p>
          <a:p>
            <a:pPr lvl="1" algn="r" rtl="1">
              <a:spcBef>
                <a:spcPts val="900"/>
              </a:spcBef>
            </a:pPr>
            <a:r>
              <a:rPr lang="he-IL" dirty="0"/>
              <a:t>איזה מדד יש להערכת המחלה?</a:t>
            </a:r>
            <a:endParaRPr lang="en-IL" dirty="0"/>
          </a:p>
        </p:txBody>
      </p:sp>
    </p:spTree>
    <p:extLst>
      <p:ext uri="{BB962C8B-B14F-4D97-AF65-F5344CB8AC3E}">
        <p14:creationId xmlns:p14="http://schemas.microsoft.com/office/powerpoint/2010/main" val="39712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1C37-A494-0442-A7D8-0A0514A5DC61}"/>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EFB750BB-3904-C640-87B4-910057F360AD}"/>
              </a:ext>
            </a:extLst>
          </p:cNvPr>
          <p:cNvSpPr>
            <a:spLocks noGrp="1"/>
          </p:cNvSpPr>
          <p:nvPr>
            <p:ph idx="1"/>
          </p:nvPr>
        </p:nvSpPr>
        <p:spPr/>
        <p:txBody>
          <a:bodyPr>
            <a:normAutofit fontScale="92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ההורים מציינים שהדוד סובל ממחלת </a:t>
            </a:r>
            <a:r>
              <a:rPr lang="he-IL" dirty="0" err="1"/>
              <a:t>קרוהן</a:t>
            </a:r>
            <a:r>
              <a:rPr lang="he-IL" dirty="0"/>
              <a:t>. בבדיקה גופנית הנער רזה ונמוך לגילו, ויש מלאות קלה בבטן ימנית תחתונה. </a:t>
            </a:r>
          </a:p>
          <a:p>
            <a:pPr lvl="1" algn="r" rtl="1">
              <a:spcBef>
                <a:spcPts val="900"/>
              </a:spcBef>
            </a:pPr>
            <a:r>
              <a:rPr lang="he-IL" dirty="0"/>
              <a:t>בהנחה ומדובר במחלת </a:t>
            </a:r>
            <a:r>
              <a:rPr lang="he-IL" dirty="0" err="1"/>
              <a:t>קרוהן</a:t>
            </a:r>
            <a:r>
              <a:rPr lang="he-IL" dirty="0"/>
              <a:t>, אילו </a:t>
            </a:r>
            <a:r>
              <a:rPr lang="he-IL" dirty="0" err="1"/>
              <a:t>מניפסטציות</a:t>
            </a:r>
            <a:r>
              <a:rPr lang="he-IL" dirty="0"/>
              <a:t> מחוץ למערכת העיכול ישנן?</a:t>
            </a:r>
          </a:p>
          <a:p>
            <a:pPr lvl="2" algn="r" rtl="1">
              <a:spcBef>
                <a:spcPts val="900"/>
              </a:spcBef>
            </a:pPr>
            <a:r>
              <a:rPr lang="he-IL" dirty="0" err="1"/>
              <a:t>מניפסטציות</a:t>
            </a:r>
            <a:r>
              <a:rPr lang="he-IL" dirty="0"/>
              <a:t> </a:t>
            </a:r>
            <a:r>
              <a:rPr lang="he-IL" dirty="0" err="1"/>
              <a:t>אקסטרא-אינטסטינאליות</a:t>
            </a:r>
            <a:r>
              <a:rPr lang="he-IL" dirty="0"/>
              <a:t> כוללות מחלות מפרקים- </a:t>
            </a:r>
            <a:r>
              <a:rPr lang="he-IL" dirty="0" err="1"/>
              <a:t>ארתריטיס</a:t>
            </a:r>
            <a:r>
              <a:rPr lang="he-IL" dirty="0"/>
              <a:t>, מעורבות עורית- </a:t>
            </a:r>
            <a:r>
              <a:rPr lang="he-IL" dirty="0" err="1"/>
              <a:t>פיודרמה</a:t>
            </a:r>
            <a:r>
              <a:rPr lang="he-IL" dirty="0"/>
              <a:t> </a:t>
            </a:r>
            <a:r>
              <a:rPr lang="he-IL" dirty="0" err="1"/>
              <a:t>גנגרנוסום</a:t>
            </a:r>
            <a:r>
              <a:rPr lang="he-IL" dirty="0"/>
              <a:t>, </a:t>
            </a:r>
            <a:r>
              <a:rPr lang="he-IL" dirty="0" err="1"/>
              <a:t>אריתמה</a:t>
            </a:r>
            <a:r>
              <a:rPr lang="he-IL" dirty="0"/>
              <a:t> </a:t>
            </a:r>
            <a:r>
              <a:rPr lang="he-IL" dirty="0" err="1"/>
              <a:t>נודוסום</a:t>
            </a:r>
            <a:r>
              <a:rPr lang="he-IL" dirty="0"/>
              <a:t>, מחלות הקשורות לדרכי המרה ולכבד- </a:t>
            </a:r>
            <a:r>
              <a:rPr lang="he-IL" dirty="0" err="1"/>
              <a:t>סקלרוזינג</a:t>
            </a:r>
            <a:r>
              <a:rPr lang="he-IL" dirty="0"/>
              <a:t> </a:t>
            </a:r>
            <a:r>
              <a:rPr lang="he-IL" dirty="0" err="1"/>
              <a:t>כולנגיטיס</a:t>
            </a:r>
            <a:r>
              <a:rPr lang="he-IL" dirty="0"/>
              <a:t>, עדות לאוסטאופורוזיס, </a:t>
            </a:r>
            <a:r>
              <a:rPr lang="he-IL" dirty="0" err="1"/>
              <a:t>אובאיטיס</a:t>
            </a:r>
            <a:r>
              <a:rPr lang="he-IL" dirty="0"/>
              <a:t>, </a:t>
            </a:r>
            <a:r>
              <a:rPr lang="he-IL" dirty="0" err="1"/>
              <a:t>סטומטיטיס</a:t>
            </a:r>
            <a:r>
              <a:rPr lang="he-IL" dirty="0"/>
              <a:t>. </a:t>
            </a:r>
          </a:p>
          <a:p>
            <a:pPr lvl="1" algn="r" rtl="1">
              <a:spcBef>
                <a:spcPts val="900"/>
              </a:spcBef>
            </a:pPr>
            <a:r>
              <a:rPr lang="he-IL" dirty="0"/>
              <a:t>מהו המשך הבירור? בדיקות דם מלאות, קולונוסקופיה וגסטרוסקופיה, והשלמת </a:t>
            </a:r>
            <a:r>
              <a:rPr lang="he-IL" dirty="0" err="1"/>
              <a:t>mre</a:t>
            </a:r>
            <a:r>
              <a:rPr lang="he-IL" dirty="0"/>
              <a:t>. בשלב ראשון במיון נתקדם עם סונר בטן. </a:t>
            </a:r>
          </a:p>
          <a:p>
            <a:pPr lvl="1" algn="r" rtl="1">
              <a:spcBef>
                <a:spcPts val="900"/>
              </a:spcBef>
            </a:pPr>
            <a:r>
              <a:rPr lang="he-IL" dirty="0"/>
              <a:t>מה נחפש בבדיקות הדם? בספירה עצמה- סמנים לאנמיה כרונית, </a:t>
            </a:r>
            <a:r>
              <a:rPr lang="he-IL" dirty="0" err="1"/>
              <a:t>לויקוציטוזיס</a:t>
            </a:r>
            <a:r>
              <a:rPr lang="he-IL" dirty="0"/>
              <a:t> כביטוי לדלקת פעילה עם עליית </a:t>
            </a:r>
            <a:r>
              <a:rPr lang="he-IL" dirty="0" err="1"/>
              <a:t>crp</a:t>
            </a:r>
            <a:r>
              <a:rPr lang="he-IL" dirty="0"/>
              <a:t>, אלבומין ירוד. בדיקות נוספות כוללות שקיעת דם, רמת </a:t>
            </a:r>
            <a:r>
              <a:rPr lang="he-IL" dirty="0" err="1"/>
              <a:t>קלפרוטקטין</a:t>
            </a:r>
            <a:r>
              <a:rPr lang="he-IL" dirty="0"/>
              <a:t> בצואה, בדיקות </a:t>
            </a:r>
            <a:r>
              <a:rPr lang="he-IL" dirty="0" err="1"/>
              <a:t>panca</a:t>
            </a:r>
            <a:r>
              <a:rPr lang="he-IL" dirty="0"/>
              <a:t> </a:t>
            </a:r>
            <a:r>
              <a:rPr lang="he-IL" dirty="0" err="1"/>
              <a:t>asca</a:t>
            </a:r>
            <a:r>
              <a:rPr lang="he-IL" dirty="0"/>
              <a:t>. </a:t>
            </a:r>
          </a:p>
          <a:p>
            <a:pPr lvl="1" algn="r" rtl="1">
              <a:spcBef>
                <a:spcPts val="900"/>
              </a:spcBef>
            </a:pPr>
            <a:r>
              <a:rPr lang="he-IL" dirty="0"/>
              <a:t>איזה מדד יש להערכת המחלה? </a:t>
            </a:r>
            <a:r>
              <a:rPr lang="he-IL" dirty="0" err="1"/>
              <a:t>בקרוהן</a:t>
            </a:r>
            <a:r>
              <a:rPr lang="he-IL" dirty="0"/>
              <a:t> יש מדד הנקרא </a:t>
            </a:r>
            <a:r>
              <a:rPr lang="he-IL" dirty="0" err="1"/>
              <a:t>pdcai</a:t>
            </a:r>
            <a:r>
              <a:rPr lang="he-IL" dirty="0"/>
              <a:t>- שמסתכל על היבטים קליניים, מעבדתיים וגופניים וכולל ניקוד עד 70. מעל 40 מדובר במחלה חמורה, מתחת ל- 10- מחלה לא פעילה.  (בקוליטיס המדד הוא </a:t>
            </a:r>
            <a:r>
              <a:rPr lang="he-IL" dirty="0" err="1"/>
              <a:t>pucai</a:t>
            </a:r>
            <a:r>
              <a:rPr lang="he-IL" dirty="0"/>
              <a:t>- מסתכל כל צואה, מאפיינים, כאבי בטן ורמת פעילות </a:t>
            </a:r>
            <a:r>
              <a:rPr lang="he-IL" dirty="0" err="1"/>
              <a:t>וסהכ</a:t>
            </a:r>
            <a:r>
              <a:rPr lang="he-IL" dirty="0"/>
              <a:t> הניקוד הוא 85 כשמעל 65 המחלה מוגדרת חמורה). </a:t>
            </a:r>
            <a:endParaRPr lang="en-IL" dirty="0"/>
          </a:p>
        </p:txBody>
      </p:sp>
    </p:spTree>
    <p:extLst>
      <p:ext uri="{BB962C8B-B14F-4D97-AF65-F5344CB8AC3E}">
        <p14:creationId xmlns:p14="http://schemas.microsoft.com/office/powerpoint/2010/main" val="88509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3997-15C4-1547-B670-A456E478FA08}"/>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240493DF-692E-BE4B-A804-831EBDCCB2EF}"/>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השלים יעוץ </a:t>
            </a:r>
            <a:r>
              <a:rPr lang="he-IL" dirty="0" err="1"/>
              <a:t>גסטרואנטרולוגי</a:t>
            </a:r>
            <a:r>
              <a:rPr lang="he-IL" dirty="0"/>
              <a:t> וביצע קולונוסקופיה, גסטרוסקופיה ו</a:t>
            </a:r>
            <a:r>
              <a:rPr lang="en-US" dirty="0"/>
              <a:t> </a:t>
            </a:r>
            <a:r>
              <a:rPr lang="he-IL" dirty="0" err="1"/>
              <a:t>mre</a:t>
            </a:r>
            <a:r>
              <a:rPr lang="he-IL" dirty="0"/>
              <a:t>. הודגמה היצרות וסמני דלקת והתכייבות </a:t>
            </a:r>
            <a:r>
              <a:rPr lang="he-IL" dirty="0" err="1"/>
              <a:t>באילאום</a:t>
            </a:r>
            <a:r>
              <a:rPr lang="he-IL" dirty="0"/>
              <a:t> הסופי, ללא מעורבות של המעי הגס. גסטרוסקופיה תקינה. </a:t>
            </a:r>
          </a:p>
          <a:p>
            <a:pPr lvl="1" algn="r" rtl="1">
              <a:spcBef>
                <a:spcPts val="900"/>
              </a:spcBef>
            </a:pPr>
            <a:r>
              <a:rPr lang="he-IL" dirty="0"/>
              <a:t>התקבלה ביופסיה </a:t>
            </a:r>
            <a:r>
              <a:rPr lang="he-IL" dirty="0" err="1"/>
              <a:t>מהאילאום</a:t>
            </a:r>
            <a:r>
              <a:rPr lang="he-IL" dirty="0"/>
              <a:t> הסופי. מה נצפה לראות בביופסיה במידה ומדובר במחלת </a:t>
            </a:r>
            <a:r>
              <a:rPr lang="he-IL" dirty="0" err="1"/>
              <a:t>קרוהן</a:t>
            </a:r>
            <a:r>
              <a:rPr lang="he-IL" dirty="0"/>
              <a:t>?</a:t>
            </a:r>
          </a:p>
          <a:p>
            <a:pPr lvl="1" algn="r" rtl="1">
              <a:spcBef>
                <a:spcPts val="900"/>
              </a:spcBef>
            </a:pPr>
            <a:r>
              <a:rPr lang="he-IL" dirty="0"/>
              <a:t>מהו הטיפול התרופתי אותו ניתן לתת למטופל עם מחלת </a:t>
            </a:r>
            <a:r>
              <a:rPr lang="he-IL" dirty="0" err="1"/>
              <a:t>קרוהן</a:t>
            </a:r>
            <a:r>
              <a:rPr lang="he-IL" dirty="0"/>
              <a:t>?</a:t>
            </a:r>
          </a:p>
          <a:p>
            <a:pPr lvl="1" algn="r" rtl="1">
              <a:spcBef>
                <a:spcPts val="900"/>
              </a:spcBef>
            </a:pPr>
            <a:r>
              <a:rPr lang="he-IL" dirty="0"/>
              <a:t>מתי נחליט על טיפול כירורגי ומהן האינדיקציות לכך?</a:t>
            </a:r>
          </a:p>
          <a:p>
            <a:pPr lvl="1" algn="r" rtl="1">
              <a:spcBef>
                <a:spcPts val="900"/>
              </a:spcBef>
            </a:pPr>
            <a:endParaRPr lang="en-IL" dirty="0"/>
          </a:p>
        </p:txBody>
      </p:sp>
    </p:spTree>
    <p:extLst>
      <p:ext uri="{BB962C8B-B14F-4D97-AF65-F5344CB8AC3E}">
        <p14:creationId xmlns:p14="http://schemas.microsoft.com/office/powerpoint/2010/main" val="195817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3997-15C4-1547-B670-A456E478FA08}"/>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240493DF-692E-BE4B-A804-831EBDCCB2EF}"/>
              </a:ext>
            </a:extLst>
          </p:cNvPr>
          <p:cNvSpPr>
            <a:spLocks noGrp="1"/>
          </p:cNvSpPr>
          <p:nvPr>
            <p:ph idx="1"/>
          </p:nvPr>
        </p:nvSpPr>
        <p:spPr/>
        <p:txBody>
          <a:bodyPr>
            <a:normAutofit fontScale="85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השלים יעוץ </a:t>
            </a:r>
            <a:r>
              <a:rPr lang="he-IL" dirty="0" err="1"/>
              <a:t>גסטרואנטרולוגי</a:t>
            </a:r>
            <a:r>
              <a:rPr lang="he-IL" dirty="0"/>
              <a:t> וביצע קולונוסקופיה, גסטרוסקופיה ו</a:t>
            </a:r>
            <a:r>
              <a:rPr lang="en-US" dirty="0"/>
              <a:t> </a:t>
            </a:r>
            <a:r>
              <a:rPr lang="he-IL" dirty="0" err="1"/>
              <a:t>mre</a:t>
            </a:r>
            <a:r>
              <a:rPr lang="he-IL" dirty="0"/>
              <a:t>. הודגמה היצרות וסמני דלקת והתכייבות </a:t>
            </a:r>
            <a:r>
              <a:rPr lang="he-IL" dirty="0" err="1"/>
              <a:t>באילאום</a:t>
            </a:r>
            <a:r>
              <a:rPr lang="he-IL" dirty="0"/>
              <a:t> הסופי, ללא מעורבות של המעי הגס. גסטרוסקופיה תקינה. </a:t>
            </a:r>
          </a:p>
          <a:p>
            <a:pPr lvl="1" algn="r" rtl="1">
              <a:spcBef>
                <a:spcPts val="900"/>
              </a:spcBef>
            </a:pPr>
            <a:r>
              <a:rPr lang="he-IL" dirty="0"/>
              <a:t>התקבלה ביופסיה </a:t>
            </a:r>
            <a:r>
              <a:rPr lang="he-IL" dirty="0" err="1"/>
              <a:t>מהאילאום</a:t>
            </a:r>
            <a:r>
              <a:rPr lang="he-IL" dirty="0"/>
              <a:t> הסופי. מה נצפה לראות בביופסיה במידה ומדובר במחלת </a:t>
            </a:r>
            <a:r>
              <a:rPr lang="he-IL" dirty="0" err="1"/>
              <a:t>קרוהן</a:t>
            </a:r>
            <a:r>
              <a:rPr lang="he-IL" dirty="0"/>
              <a:t>?</a:t>
            </a:r>
          </a:p>
          <a:p>
            <a:pPr lvl="1" algn="r" rtl="1">
              <a:spcBef>
                <a:spcPts val="900"/>
              </a:spcBef>
            </a:pPr>
            <a:r>
              <a:rPr lang="he-IL" dirty="0"/>
              <a:t>בביופסיה לעיתים רואים </a:t>
            </a:r>
            <a:r>
              <a:rPr lang="he-IL" dirty="0" err="1"/>
              <a:t>גרנולומות</a:t>
            </a:r>
            <a:r>
              <a:rPr lang="he-IL" dirty="0"/>
              <a:t> שהן המאפיין העיקרי של מחלת </a:t>
            </a:r>
            <a:r>
              <a:rPr lang="he-IL" dirty="0" err="1"/>
              <a:t>קרוהן</a:t>
            </a:r>
            <a:r>
              <a:rPr lang="he-IL" dirty="0"/>
              <a:t>, </a:t>
            </a:r>
            <a:r>
              <a:rPr lang="he-IL" dirty="0" err="1"/>
              <a:t>אינפילטרציה</a:t>
            </a:r>
            <a:r>
              <a:rPr lang="he-IL" dirty="0"/>
              <a:t> של לימפוציטים </a:t>
            </a:r>
            <a:r>
              <a:rPr lang="he-IL" dirty="0" err="1"/>
              <a:t>ואאדוניפילים</a:t>
            </a:r>
            <a:r>
              <a:rPr lang="he-IL" dirty="0"/>
              <a:t>, פיברוזיס, בצקת, </a:t>
            </a:r>
            <a:r>
              <a:rPr lang="he-IL" dirty="0" err="1"/>
              <a:t>פיסורות</a:t>
            </a:r>
            <a:r>
              <a:rPr lang="he-IL" dirty="0"/>
              <a:t> עמוקות. </a:t>
            </a:r>
          </a:p>
          <a:p>
            <a:pPr lvl="1" algn="r" rtl="1">
              <a:spcBef>
                <a:spcPts val="900"/>
              </a:spcBef>
            </a:pPr>
            <a:r>
              <a:rPr lang="he-IL" dirty="0"/>
              <a:t>מהו הטיפול התרופתי אותו ניתן לתת למטופל עם מחלת </a:t>
            </a:r>
            <a:r>
              <a:rPr lang="he-IL" dirty="0" err="1"/>
              <a:t>קרוהן</a:t>
            </a:r>
            <a:r>
              <a:rPr lang="he-IL" dirty="0"/>
              <a:t>?</a:t>
            </a:r>
          </a:p>
          <a:p>
            <a:pPr lvl="1" algn="r" rtl="1">
              <a:spcBef>
                <a:spcPts val="900"/>
              </a:spcBef>
            </a:pPr>
            <a:r>
              <a:rPr lang="he-IL" dirty="0"/>
              <a:t>הטיפול התרופתי מתחלק לשלושה מרכיבים עיקריים- </a:t>
            </a:r>
          </a:p>
          <a:p>
            <a:pPr lvl="1" algn="r" rtl="1">
              <a:spcBef>
                <a:spcPts val="900"/>
              </a:spcBef>
            </a:pPr>
            <a:r>
              <a:rPr lang="he-IL" dirty="0"/>
              <a:t>טיפול בזמן האינדוקציה- כולל סטרואידים, אנטיביוטיקה. </a:t>
            </a:r>
          </a:p>
          <a:p>
            <a:pPr lvl="1" algn="r" rtl="1">
              <a:spcBef>
                <a:spcPts val="900"/>
              </a:spcBef>
            </a:pPr>
            <a:r>
              <a:rPr lang="he-IL" dirty="0"/>
              <a:t>טיפול לגמילה מסטרואידים- </a:t>
            </a:r>
            <a:r>
              <a:rPr lang="he-IL" dirty="0" err="1"/>
              <a:t>sterodi</a:t>
            </a:r>
            <a:r>
              <a:rPr lang="he-IL" dirty="0"/>
              <a:t> </a:t>
            </a:r>
            <a:r>
              <a:rPr lang="he-IL" dirty="0" err="1"/>
              <a:t>sparing</a:t>
            </a:r>
            <a:r>
              <a:rPr lang="he-IL" dirty="0"/>
              <a:t>- </a:t>
            </a:r>
            <a:r>
              <a:rPr lang="he-IL" dirty="0" err="1"/>
              <a:t>אימוראן</a:t>
            </a:r>
            <a:r>
              <a:rPr lang="he-IL" dirty="0"/>
              <a:t>, </a:t>
            </a:r>
            <a:r>
              <a:rPr lang="he-IL" dirty="0" err="1"/>
              <a:t>מתוטרקסט</a:t>
            </a:r>
            <a:endParaRPr lang="he-IL" dirty="0"/>
          </a:p>
          <a:p>
            <a:pPr lvl="1" algn="r" rtl="1">
              <a:spcBef>
                <a:spcPts val="900"/>
              </a:spcBef>
            </a:pPr>
            <a:r>
              <a:rPr lang="he-IL" dirty="0"/>
              <a:t>טיפול ביולוגי- </a:t>
            </a:r>
            <a:r>
              <a:rPr lang="he-IL" dirty="0" err="1"/>
              <a:t>אינפליקסימאב</a:t>
            </a:r>
            <a:r>
              <a:rPr lang="he-IL" dirty="0"/>
              <a:t>, </a:t>
            </a:r>
            <a:r>
              <a:rPr lang="he-IL" dirty="0" err="1"/>
              <a:t>אנטיביו</a:t>
            </a:r>
            <a:r>
              <a:rPr lang="he-IL" dirty="0"/>
              <a:t>, </a:t>
            </a:r>
            <a:r>
              <a:rPr lang="he-IL" dirty="0" err="1"/>
              <a:t>הומירה</a:t>
            </a:r>
            <a:r>
              <a:rPr lang="he-IL" dirty="0"/>
              <a:t>. נוגדנים </a:t>
            </a:r>
            <a:r>
              <a:rPr lang="he-IL" dirty="0" err="1"/>
              <a:t>מונוקלונאליים</a:t>
            </a:r>
            <a:r>
              <a:rPr lang="he-IL" dirty="0"/>
              <a:t> נגד </a:t>
            </a:r>
            <a:r>
              <a:rPr lang="he-IL" dirty="0" err="1"/>
              <a:t>tnf</a:t>
            </a:r>
            <a:r>
              <a:rPr lang="he-IL" dirty="0"/>
              <a:t>. </a:t>
            </a:r>
          </a:p>
          <a:p>
            <a:pPr lvl="1" algn="r" rtl="1">
              <a:spcBef>
                <a:spcPts val="900"/>
              </a:spcBef>
            </a:pPr>
            <a:r>
              <a:rPr lang="he-IL" dirty="0"/>
              <a:t>מתי נחליט על טיפול כירורגי ומהן האינדיקציות לכך? האינדיקציות לטיפול כירורגי כוללות את הסיבוכים הנגרמים מהמחלה- </a:t>
            </a:r>
            <a:r>
              <a:rPr lang="he-IL" dirty="0" err="1"/>
              <a:t>פרפורציה</a:t>
            </a:r>
            <a:r>
              <a:rPr lang="he-IL" dirty="0"/>
              <a:t>, </a:t>
            </a:r>
            <a:r>
              <a:rPr lang="he-IL" dirty="0" err="1"/>
              <a:t>פיסטולה</a:t>
            </a:r>
            <a:r>
              <a:rPr lang="he-IL" dirty="0"/>
              <a:t>, חסימה, היצרות משמעותית, דמם, או כשל של הטיפול התרופתי בהשגת </a:t>
            </a:r>
            <a:r>
              <a:rPr lang="he-IL" dirty="0" err="1"/>
              <a:t>רמיסיה</a:t>
            </a:r>
            <a:r>
              <a:rPr lang="he-IL" dirty="0"/>
              <a:t>. </a:t>
            </a:r>
          </a:p>
          <a:p>
            <a:pPr lvl="1" algn="r" rtl="1">
              <a:spcBef>
                <a:spcPts val="900"/>
              </a:spcBef>
            </a:pPr>
            <a:endParaRPr lang="en-IL" dirty="0"/>
          </a:p>
        </p:txBody>
      </p:sp>
    </p:spTree>
    <p:extLst>
      <p:ext uri="{BB962C8B-B14F-4D97-AF65-F5344CB8AC3E}">
        <p14:creationId xmlns:p14="http://schemas.microsoft.com/office/powerpoint/2010/main" val="2446237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86D9-D6E5-6E4D-AD2B-9E6FA2F54CBF}"/>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070F63C6-663D-6846-AB74-4377C94D5ED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קיבל טיפול תרופתי שכלל </a:t>
            </a:r>
            <a:r>
              <a:rPr lang="he-IL" dirty="0" err="1"/>
              <a:t>הומירה</a:t>
            </a:r>
            <a:r>
              <a:rPr lang="he-IL" dirty="0"/>
              <a:t>, </a:t>
            </a:r>
            <a:r>
              <a:rPr lang="he-IL" dirty="0" err="1"/>
              <a:t>אימוראן</a:t>
            </a:r>
            <a:r>
              <a:rPr lang="he-IL" dirty="0"/>
              <a:t> לסירוגין וסטרואידים אולם המשיך לסבול מכאבי בטן וחוסר עליה במשקל. בדיון צוות הוחלט על </a:t>
            </a:r>
            <a:r>
              <a:rPr lang="he-IL" dirty="0" err="1"/>
              <a:t>רמיסיה</a:t>
            </a:r>
            <a:r>
              <a:rPr lang="he-IL" dirty="0"/>
              <a:t> כירורגית וביצוע </a:t>
            </a:r>
            <a:r>
              <a:rPr lang="he-IL" dirty="0" err="1"/>
              <a:t>אילאו-צקקטומיה</a:t>
            </a:r>
            <a:r>
              <a:rPr lang="he-IL" dirty="0"/>
              <a:t>. כעת ההורים במרפאת טרום ניתוח ומעוניינים לשמוע הסבר על הניתוח ומהלך לאחר הניתוח. </a:t>
            </a:r>
          </a:p>
          <a:p>
            <a:pPr lvl="1" algn="r" rtl="1">
              <a:spcBef>
                <a:spcPts val="900"/>
              </a:spcBef>
            </a:pPr>
            <a:r>
              <a:rPr lang="he-IL" dirty="0"/>
              <a:t>מהלך ניתוח, מהלך אשפוז, סיבוכים בתר ניתוחיים. </a:t>
            </a:r>
          </a:p>
          <a:p>
            <a:pPr lvl="1" algn="r" rtl="1">
              <a:spcBef>
                <a:spcPts val="900"/>
              </a:spcBef>
            </a:pPr>
            <a:r>
              <a:rPr lang="he-IL" dirty="0"/>
              <a:t>ההורים שמעו על מטופל אחר שעבר אופטימיזציה לקראת ניתוח ומעוניינים לדעת במה מדובר. </a:t>
            </a:r>
          </a:p>
          <a:p>
            <a:pPr lvl="1" algn="r" rtl="1">
              <a:spcBef>
                <a:spcPts val="900"/>
              </a:spcBef>
            </a:pPr>
            <a:endParaRPr lang="en-IL" dirty="0"/>
          </a:p>
        </p:txBody>
      </p:sp>
    </p:spTree>
    <p:extLst>
      <p:ext uri="{BB962C8B-B14F-4D97-AF65-F5344CB8AC3E}">
        <p14:creationId xmlns:p14="http://schemas.microsoft.com/office/powerpoint/2010/main" val="6899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86D9-D6E5-6E4D-AD2B-9E6FA2F54CBF}"/>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070F63C6-663D-6846-AB74-4377C94D5ED4}"/>
              </a:ext>
            </a:extLst>
          </p:cNvPr>
          <p:cNvSpPr>
            <a:spLocks noGrp="1"/>
          </p:cNvSpPr>
          <p:nvPr>
            <p:ph idx="1"/>
          </p:nvPr>
        </p:nvSpPr>
        <p:spPr/>
        <p:txBody>
          <a:bodyPr>
            <a:normAutofit fontScale="85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קיבל טיפול תרופתי שכלל </a:t>
            </a:r>
            <a:r>
              <a:rPr lang="he-IL" dirty="0" err="1"/>
              <a:t>הומירה</a:t>
            </a:r>
            <a:r>
              <a:rPr lang="he-IL" dirty="0"/>
              <a:t>, </a:t>
            </a:r>
            <a:r>
              <a:rPr lang="he-IL" dirty="0" err="1"/>
              <a:t>אימוראן</a:t>
            </a:r>
            <a:r>
              <a:rPr lang="he-IL" dirty="0"/>
              <a:t> לסירוגין וסטרואידים אולם המשיך לסבול מכאבי בטן וחוסר עליה במשקל. בדיון צוות הוחלט על </a:t>
            </a:r>
            <a:r>
              <a:rPr lang="he-IL" dirty="0" err="1"/>
              <a:t>רמיסיה</a:t>
            </a:r>
            <a:r>
              <a:rPr lang="he-IL" dirty="0"/>
              <a:t> כירורגית וביצוע </a:t>
            </a:r>
            <a:r>
              <a:rPr lang="he-IL" dirty="0" err="1"/>
              <a:t>אילאו-צקקטומיה</a:t>
            </a:r>
            <a:r>
              <a:rPr lang="he-IL" dirty="0"/>
              <a:t>. כעת ההורים במרפאת טרום ניתוח ומעוניינים לשמוע הסבר על הניתוח ומהלך לאחר הניתוח. </a:t>
            </a:r>
          </a:p>
          <a:p>
            <a:pPr lvl="1" algn="r" rtl="1">
              <a:spcBef>
                <a:spcPts val="900"/>
              </a:spcBef>
            </a:pPr>
            <a:r>
              <a:rPr lang="he-IL" dirty="0"/>
              <a:t>מהלך ניתוח, מהלך אשפוז, סיבוכים בתר ניתוחיים. </a:t>
            </a:r>
          </a:p>
          <a:p>
            <a:pPr lvl="1" algn="r" rtl="1">
              <a:spcBef>
                <a:spcPts val="900"/>
              </a:spcBef>
            </a:pPr>
            <a:r>
              <a:rPr lang="he-IL" dirty="0"/>
              <a:t>הניתוח מטרתו בהשראת </a:t>
            </a:r>
            <a:r>
              <a:rPr lang="he-IL" dirty="0" err="1"/>
              <a:t>רמיסיה</a:t>
            </a:r>
            <a:r>
              <a:rPr lang="he-IL" dirty="0"/>
              <a:t> כירורגית ובכריתת המקטע החולה בלבד עם שימור מקסימום מעי. מהלך הניתוח הינו בביצוע חתך תחת הטבור, הכנסת אופטיקה, הכנסת שני </a:t>
            </a:r>
            <a:r>
              <a:rPr lang="he-IL" dirty="0" err="1"/>
              <a:t>טרוקרים</a:t>
            </a:r>
            <a:r>
              <a:rPr lang="he-IL" dirty="0"/>
              <a:t> נוספים בבטן שמאלית עליונה ותחתונה, ניוד המעי הגס הימני והפרדתו מהקו הלבן, ניוד המעי הדק הסופי עד </a:t>
            </a:r>
            <a:r>
              <a:rPr lang="he-IL" dirty="0" err="1"/>
              <a:t>לאיזור</a:t>
            </a:r>
            <a:r>
              <a:rPr lang="he-IL" dirty="0"/>
              <a:t> הנראה בריא מבחינה מקרוסקופית. בנוסף סקירה של המעי הדק לשלילת </a:t>
            </a:r>
            <a:r>
              <a:rPr lang="he-IL" dirty="0" err="1"/>
              <a:t>פיסטולות</a:t>
            </a:r>
            <a:r>
              <a:rPr lang="he-IL" dirty="0"/>
              <a:t> או פתולוגיות אחרות. ביצוע השקה </a:t>
            </a:r>
            <a:r>
              <a:rPr lang="he-IL" dirty="0" err="1"/>
              <a:t>אקסטרקורפורלית</a:t>
            </a:r>
            <a:r>
              <a:rPr lang="he-IL" dirty="0"/>
              <a:t> </a:t>
            </a:r>
            <a:r>
              <a:rPr lang="he-IL" dirty="0" err="1"/>
              <a:t>אילאו-צקקטומיה</a:t>
            </a:r>
            <a:r>
              <a:rPr lang="he-IL" dirty="0"/>
              <a:t>, ניתן מכשירנית או ידנית, קצה לקצה או צד לצד. </a:t>
            </a:r>
          </a:p>
          <a:p>
            <a:pPr lvl="1" algn="r" rtl="1">
              <a:spcBef>
                <a:spcPts val="900"/>
              </a:spcBef>
            </a:pPr>
            <a:r>
              <a:rPr lang="he-IL" dirty="0"/>
              <a:t>ההורים שמעו על מטופל אחר שעבר אופטימיזציה לקראת ניתוח ומעוניינים לדעת במה מדובר. </a:t>
            </a:r>
          </a:p>
          <a:p>
            <a:pPr lvl="1" algn="r" rtl="1">
              <a:spcBef>
                <a:spcPts val="900"/>
              </a:spcBef>
            </a:pPr>
            <a:r>
              <a:rPr lang="he-IL" dirty="0"/>
              <a:t>אופטימיזציה הינה </a:t>
            </a:r>
            <a:r>
              <a:rPr lang="he-IL" dirty="0" err="1"/>
              <a:t>מיקסום</a:t>
            </a:r>
            <a:r>
              <a:rPr lang="he-IL" dirty="0"/>
              <a:t> או שיפור של מצב המטופל טרם הניתוח, מוצע בעיקר </a:t>
            </a:r>
            <a:r>
              <a:rPr lang="he-IL" dirty="0" err="1"/>
              <a:t>לאוכלוסיה</a:t>
            </a:r>
            <a:r>
              <a:rPr lang="he-IL" dirty="0"/>
              <a:t> של מטופלים עם מצב תזונתי ירוד יותר או סמני דלקת פעילה במטרה להביאם לניתוח במצב כללי טוב יותר. זה כולל מתן תוספת תזונה- או </a:t>
            </a:r>
            <a:r>
              <a:rPr lang="he-IL" dirty="0" err="1"/>
              <a:t>אנטרלית</a:t>
            </a:r>
            <a:r>
              <a:rPr lang="he-IL" dirty="0"/>
              <a:t> או על וורידית, וכן טיפול אנטיביוטי ממושך טרם הניתוח. מחקרים בוצעו על מבוגרים והוכיחו ירידה בשיעור הסיבוכים הפוסט-אופרטיביים. </a:t>
            </a:r>
          </a:p>
          <a:p>
            <a:pPr lvl="1" algn="r" rtl="1">
              <a:spcBef>
                <a:spcPts val="900"/>
              </a:spcBef>
            </a:pPr>
            <a:endParaRPr lang="en-IL" dirty="0"/>
          </a:p>
        </p:txBody>
      </p:sp>
    </p:spTree>
    <p:extLst>
      <p:ext uri="{BB962C8B-B14F-4D97-AF65-F5344CB8AC3E}">
        <p14:creationId xmlns:p14="http://schemas.microsoft.com/office/powerpoint/2010/main" val="1232154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8F33-53F0-0E4A-AFD1-8BE5EB8E7C10}"/>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89F5728B-B733-AF45-AE57-D8B43857FF0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עבר את הניתוח ולאחר מספר שנים </a:t>
            </a:r>
            <a:r>
              <a:rPr lang="he-IL" dirty="0" err="1"/>
              <a:t>התייצג</a:t>
            </a:r>
            <a:r>
              <a:rPr lang="he-IL" dirty="0"/>
              <a:t> עם כאבי בטן לסירוגין וקושי בעליה במשקל כאשר ביצוע </a:t>
            </a:r>
            <a:r>
              <a:rPr lang="he-IL" dirty="0" err="1"/>
              <a:t>mre</a:t>
            </a:r>
            <a:r>
              <a:rPr lang="he-IL" dirty="0"/>
              <a:t> העלה חשד </a:t>
            </a:r>
            <a:r>
              <a:rPr lang="he-IL" dirty="0" err="1"/>
              <a:t>לסטריקוטורות</a:t>
            </a:r>
            <a:r>
              <a:rPr lang="he-IL" dirty="0"/>
              <a:t> במעי הדק. הוא טופל תרופתית ועם כלכלה </a:t>
            </a:r>
            <a:r>
              <a:rPr lang="he-IL" dirty="0" err="1"/>
              <a:t>אנטרלית</a:t>
            </a:r>
            <a:r>
              <a:rPr lang="he-IL" dirty="0"/>
              <a:t> אולם ללא שיפור וכעת פונה לקבלת מידע על אופציות ניתוחיות. </a:t>
            </a:r>
          </a:p>
          <a:p>
            <a:pPr lvl="1" algn="r" rtl="1">
              <a:spcBef>
                <a:spcPts val="900"/>
              </a:spcBef>
            </a:pPr>
            <a:r>
              <a:rPr lang="he-IL" dirty="0"/>
              <a:t>מהן האופציות הניתוחיות לעניין </a:t>
            </a:r>
            <a:r>
              <a:rPr lang="he-IL" dirty="0" err="1"/>
              <a:t>סטריקטרופלסטיות</a:t>
            </a:r>
            <a:r>
              <a:rPr lang="he-IL" dirty="0"/>
              <a:t>?</a:t>
            </a:r>
            <a:endParaRPr lang="en-IL" dirty="0"/>
          </a:p>
        </p:txBody>
      </p:sp>
    </p:spTree>
    <p:extLst>
      <p:ext uri="{BB962C8B-B14F-4D97-AF65-F5344CB8AC3E}">
        <p14:creationId xmlns:p14="http://schemas.microsoft.com/office/powerpoint/2010/main" val="861747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8F33-53F0-0E4A-AFD1-8BE5EB8E7C10}"/>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89F5728B-B733-AF45-AE57-D8B43857FF0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 עבר את הניתוח ולאחר מספר שנים </a:t>
            </a:r>
            <a:r>
              <a:rPr lang="he-IL" dirty="0" err="1"/>
              <a:t>התייצג</a:t>
            </a:r>
            <a:r>
              <a:rPr lang="he-IL" dirty="0"/>
              <a:t> עם כאבי בטן לסירוגין וקושי בעליה במשקל כאשר ביצוע </a:t>
            </a:r>
            <a:r>
              <a:rPr lang="he-IL" dirty="0" err="1"/>
              <a:t>mre</a:t>
            </a:r>
            <a:r>
              <a:rPr lang="he-IL" dirty="0"/>
              <a:t> העלה חשד </a:t>
            </a:r>
            <a:r>
              <a:rPr lang="he-IL" dirty="0" err="1"/>
              <a:t>לסטריקוטורות</a:t>
            </a:r>
            <a:r>
              <a:rPr lang="he-IL" dirty="0"/>
              <a:t> במעי הדק. הוא טופל תרופתית ועם כלכלה </a:t>
            </a:r>
            <a:r>
              <a:rPr lang="he-IL" dirty="0" err="1"/>
              <a:t>אנטרלית</a:t>
            </a:r>
            <a:r>
              <a:rPr lang="he-IL" dirty="0"/>
              <a:t> אולם ללא שיפור וכעת פונה לקבלת מידע על אופציות ניתוחיות. </a:t>
            </a:r>
          </a:p>
          <a:p>
            <a:pPr lvl="1" algn="r" rtl="1">
              <a:spcBef>
                <a:spcPts val="900"/>
              </a:spcBef>
            </a:pPr>
            <a:r>
              <a:rPr lang="he-IL" dirty="0"/>
              <a:t>מהן האופציות הניתוחיות לעניין </a:t>
            </a:r>
            <a:r>
              <a:rPr lang="he-IL" dirty="0" err="1"/>
              <a:t>סטריקטרופלסטיות</a:t>
            </a:r>
            <a:r>
              <a:rPr lang="he-IL" dirty="0"/>
              <a:t>?</a:t>
            </a:r>
          </a:p>
          <a:p>
            <a:pPr lvl="1" algn="r" rtl="1">
              <a:spcBef>
                <a:spcPts val="900"/>
              </a:spcBef>
            </a:pPr>
            <a:r>
              <a:rPr lang="he-IL" dirty="0" err="1"/>
              <a:t>סטריקטורופלסטיות</a:t>
            </a:r>
            <a:r>
              <a:rPr lang="he-IL" dirty="0"/>
              <a:t> יכולות להיות מנותחות בשיטת </a:t>
            </a:r>
            <a:r>
              <a:rPr lang="he-IL" dirty="0" err="1"/>
              <a:t>היינקה</a:t>
            </a:r>
            <a:r>
              <a:rPr lang="he-IL" dirty="0"/>
              <a:t> </a:t>
            </a:r>
            <a:r>
              <a:rPr lang="he-IL" dirty="0" err="1"/>
              <a:t>מיקוליץ</a:t>
            </a:r>
            <a:r>
              <a:rPr lang="he-IL" dirty="0"/>
              <a:t> עם פתיחה לאורך ותפירה לרוחב. </a:t>
            </a:r>
            <a:endParaRPr lang="en-IL" dirty="0"/>
          </a:p>
        </p:txBody>
      </p:sp>
    </p:spTree>
    <p:extLst>
      <p:ext uri="{BB962C8B-B14F-4D97-AF65-F5344CB8AC3E}">
        <p14:creationId xmlns:p14="http://schemas.microsoft.com/office/powerpoint/2010/main" val="2574898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4DDD-E6A4-0541-BC93-E015C91F1770}"/>
              </a:ext>
            </a:extLst>
          </p:cNvPr>
          <p:cNvSpPr>
            <a:spLocks noGrp="1"/>
          </p:cNvSpPr>
          <p:nvPr>
            <p:ph type="title"/>
          </p:nvPr>
        </p:nvSpPr>
        <p:spPr>
          <a:xfrm>
            <a:off x="5868557" y="1138036"/>
            <a:ext cx="5444382" cy="1402470"/>
          </a:xfrm>
        </p:spPr>
        <p:txBody>
          <a:bodyPr anchor="t">
            <a:normAutofit/>
          </a:bodyPr>
          <a:lstStyle/>
          <a:p>
            <a:pPr defTabSz="914400" rtl="1" eaLnBrk="1" latinLnBrk="0" hangingPunct="1">
              <a:spcBef>
                <a:spcPct val="0"/>
              </a:spcBef>
              <a:buNone/>
            </a:pPr>
            <a:r>
              <a:rPr lang="he-IL" sz="3200"/>
              <a:t>כרטיסיה </a:t>
            </a:r>
            <a:r>
              <a:rPr lang="en-US" sz="3200"/>
              <a:t>4</a:t>
            </a:r>
            <a:endParaRPr lang="en-IL" sz="3200"/>
          </a:p>
        </p:txBody>
      </p:sp>
      <p:pic>
        <p:nvPicPr>
          <p:cNvPr id="5" name="Picture 4" descr="שולחן עבודה עם סטטוסקופ ומקלדת מחשב">
            <a:extLst>
              <a:ext uri="{FF2B5EF4-FFF2-40B4-BE49-F238E27FC236}">
                <a16:creationId xmlns:a16="http://schemas.microsoft.com/office/drawing/2014/main" id="{036834B3-AB48-8262-5777-549A5EADDBF1}"/>
              </a:ext>
            </a:extLst>
          </p:cNvPr>
          <p:cNvPicPr>
            <a:picLocks noChangeAspect="1"/>
          </p:cNvPicPr>
          <p:nvPr/>
        </p:nvPicPr>
        <p:blipFill rotWithShape="1">
          <a:blip r:embed="rId3"/>
          <a:srcRect l="49863" r="-1" b="-1"/>
          <a:stretch/>
        </p:blipFill>
        <p:spPr>
          <a:xfrm>
            <a:off x="-1" y="10"/>
            <a:ext cx="4572001"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8C725B-6CD3-144B-A654-F3BE33498D56}"/>
              </a:ext>
            </a:extLst>
          </p:cNvPr>
          <p:cNvSpPr>
            <a:spLocks noGrp="1"/>
          </p:cNvSpPr>
          <p:nvPr>
            <p:ph idx="1"/>
          </p:nvPr>
        </p:nvSpPr>
        <p:spPr>
          <a:xfrm>
            <a:off x="5868557" y="2551176"/>
            <a:ext cx="5444382" cy="3591207"/>
          </a:xfrm>
        </p:spPr>
        <p:txBody>
          <a:bodyPr>
            <a:normAutofit/>
          </a:bodyPr>
          <a:lstStyle/>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sz="1400" dirty="0"/>
              <a:t>ליעוץ במרפאה כירורגית מגיעה ילדה בת שלוש לאחר </a:t>
            </a:r>
            <a:r>
              <a:rPr lang="he-IL" sz="1400" dirty="0" err="1"/>
              <a:t>שגסטרואנטרולוג</a:t>
            </a:r>
            <a:r>
              <a:rPr lang="he-IL" sz="1400" dirty="0"/>
              <a:t> שלך אותה לצורך הערכה בגלל </a:t>
            </a:r>
            <a:r>
              <a:rPr lang="he-IL" sz="1400" dirty="0" err="1"/>
              <a:t>gerd</a:t>
            </a:r>
            <a:r>
              <a:rPr lang="he-IL" sz="1400" dirty="0"/>
              <a:t>. המטופלת נולדה בשבוע 26, ושוחררה </a:t>
            </a:r>
            <a:r>
              <a:rPr lang="he-IL" sz="1400" dirty="0" err="1"/>
              <a:t>מהפגיה</a:t>
            </a:r>
            <a:r>
              <a:rPr lang="he-IL" sz="1400" dirty="0"/>
              <a:t> בגיל 48 שבועות (מתוקן). סיבוכי פגות כוללים </a:t>
            </a:r>
            <a:r>
              <a:rPr lang="he-IL" sz="1400" dirty="0" err="1"/>
              <a:t>דוקטוס</a:t>
            </a:r>
            <a:r>
              <a:rPr lang="he-IL" sz="1400" dirty="0"/>
              <a:t> פתוח שעבר סגירה כירורגית, אירוע של </a:t>
            </a:r>
            <a:r>
              <a:rPr lang="he-IL" sz="1400" dirty="0" err="1"/>
              <a:t>נקרוטייזינג</a:t>
            </a:r>
            <a:r>
              <a:rPr lang="he-IL" sz="1400" dirty="0"/>
              <a:t> </a:t>
            </a:r>
            <a:r>
              <a:rPr lang="he-IL" sz="1400" dirty="0" err="1"/>
              <a:t>אנטרוקוליטיס</a:t>
            </a:r>
            <a:r>
              <a:rPr lang="he-IL" sz="1400" dirty="0"/>
              <a:t> שטופל שמרנית, ודמם מוחי דרגה 3. כמו כן </a:t>
            </a:r>
            <a:r>
              <a:rPr lang="he-IL" sz="1400" dirty="0" err="1"/>
              <a:t>ברונכופולמונרי</a:t>
            </a:r>
            <a:r>
              <a:rPr lang="he-IL" sz="1400" dirty="0"/>
              <a:t> </a:t>
            </a:r>
            <a:r>
              <a:rPr lang="he-IL" sz="1400" dirty="0" err="1"/>
              <a:t>דיספלסיה</a:t>
            </a:r>
            <a:r>
              <a:rPr lang="he-IL" sz="1400" dirty="0"/>
              <a:t> שדרשה הנשמה ממושכת ולאחר מכן תלות בחמצן. המטופלת סובלת מפיגור התפתחותי בינוני-קל, וממחלת ריאות </a:t>
            </a:r>
            <a:r>
              <a:rPr lang="he-IL" sz="1400" dirty="0" err="1"/>
              <a:t>ראקטיבית</a:t>
            </a:r>
            <a:r>
              <a:rPr lang="he-IL" sz="1400" dirty="0"/>
              <a:t>, אולם היא מדברת, מתניידת ואוכלת רגיל. </a:t>
            </a:r>
          </a:p>
          <a:p>
            <a:pPr marL="182880" indent="-182880" algn="r" defTabSz="914400" rtl="1" eaLnBrk="1" latinLnBrk="0" hangingPunct="1">
              <a:spcBef>
                <a:spcPts val="900"/>
              </a:spcBef>
              <a:spcAft>
                <a:spcPts val="0"/>
              </a:spcAft>
              <a:buClr>
                <a:schemeClr val="tx1">
                  <a:lumMod val="85000"/>
                  <a:lumOff val="15000"/>
                </a:schemeClr>
              </a:buClr>
              <a:buFont typeface="Garamond" pitchFamily="18" charset="0"/>
              <a:buChar char="◦"/>
            </a:pPr>
            <a:r>
              <a:rPr lang="he-IL" sz="1400" dirty="0"/>
              <a:t>המטופלת תמיד הציגה בעיה של </a:t>
            </a:r>
            <a:r>
              <a:rPr lang="he-IL" sz="1400" dirty="0" err="1"/>
              <a:t>ריפלוקס</a:t>
            </a:r>
            <a:r>
              <a:rPr lang="he-IL" sz="1400" dirty="0"/>
              <a:t> וקיבלה תרופות נוגדות חומציות. בחצי השנה האחרונה, ההקאות עלו ל- 4-5 ליום לאחר האכלה, והיא לא העלתה במשקל. כמו כן היו לה שני אירועים של דלקת ריאות כתוצאה מאספירציות. פעמים רבות היא משתנקת כשהיא בולעת. </a:t>
            </a:r>
          </a:p>
          <a:p>
            <a:pPr lvl="1" algn="r" rtl="1">
              <a:spcBef>
                <a:spcPts val="900"/>
              </a:spcBef>
            </a:pPr>
            <a:r>
              <a:rPr lang="he-IL" sz="1400" dirty="0"/>
              <a:t>מה צריך לעשות לצורך המשך הערכת המטופלת? </a:t>
            </a:r>
            <a:endParaRPr lang="en-IL" sz="1400" dirty="0"/>
          </a:p>
        </p:txBody>
      </p:sp>
    </p:spTree>
    <p:extLst>
      <p:ext uri="{BB962C8B-B14F-4D97-AF65-F5344CB8AC3E}">
        <p14:creationId xmlns:p14="http://schemas.microsoft.com/office/powerpoint/2010/main" val="57388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8070-CA9F-0741-878C-E6D3B488715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54BA169-8CF7-9B43-95EE-D5FC74714AFD}"/>
              </a:ext>
            </a:extLst>
          </p:cNvPr>
          <p:cNvSpPr>
            <a:spLocks noGrp="1"/>
          </p:cNvSpPr>
          <p:nvPr>
            <p:ph idx="1"/>
          </p:nvPr>
        </p:nvSpPr>
        <p:spPr/>
        <p:txBody>
          <a:bodyPr>
            <a:normAutofit fontScale="925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התינוקת עם זונדה וצום ומתן </a:t>
            </a:r>
            <a:r>
              <a:rPr lang="he-IL" dirty="0" err="1"/>
              <a:t>tpn</a:t>
            </a:r>
            <a:r>
              <a:rPr lang="he-IL" dirty="0"/>
              <a:t>. נלקחו בדיקות מעבדה והוזמן צילום. </a:t>
            </a:r>
          </a:p>
          <a:p>
            <a:pPr lvl="1" algn="r" rtl="1">
              <a:spcBef>
                <a:spcPts val="900"/>
              </a:spcBef>
            </a:pPr>
            <a:r>
              <a:rPr lang="he-IL" dirty="0"/>
              <a:t>מה בבדיקות מעבדה מחשיד </a:t>
            </a:r>
            <a:r>
              <a:rPr lang="he-IL" dirty="0" err="1"/>
              <a:t>לאנטרוקוליטיס</a:t>
            </a:r>
            <a:r>
              <a:rPr lang="he-IL" dirty="0"/>
              <a:t>?</a:t>
            </a:r>
          </a:p>
          <a:p>
            <a:pPr lvl="2" algn="r" rtl="1">
              <a:spcBef>
                <a:spcPts val="900"/>
              </a:spcBef>
            </a:pPr>
            <a:r>
              <a:rPr lang="he-IL" dirty="0"/>
              <a:t>גזים בדם- </a:t>
            </a:r>
            <a:r>
              <a:rPr lang="he-IL" dirty="0" err="1"/>
              <a:t>אצידוזיס</a:t>
            </a:r>
            <a:r>
              <a:rPr lang="he-IL" dirty="0"/>
              <a:t> מטבולי</a:t>
            </a:r>
          </a:p>
          <a:p>
            <a:pPr lvl="2" algn="r" rtl="1">
              <a:spcBef>
                <a:spcPts val="900"/>
              </a:spcBef>
            </a:pPr>
            <a:r>
              <a:rPr lang="he-IL" dirty="0"/>
              <a:t>ספירת דם- </a:t>
            </a:r>
            <a:r>
              <a:rPr lang="he-IL" dirty="0" err="1"/>
              <a:t>לויקוציטוזיס</a:t>
            </a:r>
            <a:r>
              <a:rPr lang="he-IL" dirty="0"/>
              <a:t> עם </a:t>
            </a:r>
            <a:r>
              <a:rPr lang="he-IL" dirty="0" err="1"/>
              <a:t>סטיה</a:t>
            </a:r>
            <a:r>
              <a:rPr lang="he-IL" dirty="0"/>
              <a:t> שמאלה, </a:t>
            </a:r>
            <a:r>
              <a:rPr lang="he-IL" dirty="0" err="1"/>
              <a:t>לויקופניה</a:t>
            </a:r>
            <a:r>
              <a:rPr lang="he-IL" dirty="0"/>
              <a:t>, </a:t>
            </a:r>
            <a:r>
              <a:rPr lang="he-IL" dirty="0" err="1"/>
              <a:t>תרומבוציטופניה</a:t>
            </a:r>
            <a:endParaRPr lang="he-IL" dirty="0"/>
          </a:p>
          <a:p>
            <a:pPr lvl="2" algn="r" rtl="1">
              <a:spcBef>
                <a:spcPts val="900"/>
              </a:spcBef>
            </a:pPr>
            <a:r>
              <a:rPr lang="he-IL" dirty="0"/>
              <a:t>כימיה- עליה ב- </a:t>
            </a:r>
            <a:r>
              <a:rPr lang="he-IL" dirty="0" err="1"/>
              <a:t>crp</a:t>
            </a:r>
            <a:endParaRPr lang="he-IL" dirty="0"/>
          </a:p>
          <a:p>
            <a:pPr lvl="2" algn="r" rtl="1">
              <a:spcBef>
                <a:spcPts val="900"/>
              </a:spcBef>
            </a:pPr>
            <a:r>
              <a:rPr lang="he-IL" dirty="0"/>
              <a:t>אחר- עליה </a:t>
            </a:r>
            <a:r>
              <a:rPr lang="he-IL" dirty="0" err="1"/>
              <a:t>בציטוקינים</a:t>
            </a:r>
            <a:r>
              <a:rPr lang="he-IL" dirty="0"/>
              <a:t> </a:t>
            </a:r>
            <a:r>
              <a:rPr lang="he-IL" dirty="0" err="1"/>
              <a:t>אינטרלוקין</a:t>
            </a:r>
            <a:r>
              <a:rPr lang="he-IL" dirty="0"/>
              <a:t> 6 ו- 10 </a:t>
            </a:r>
            <a:r>
              <a:rPr lang="he-IL" dirty="0" err="1"/>
              <a:t>ואינטרלוקין</a:t>
            </a:r>
            <a:r>
              <a:rPr lang="he-IL" dirty="0"/>
              <a:t> 8. כמו כן </a:t>
            </a:r>
            <a:r>
              <a:rPr lang="he-IL" dirty="0" err="1"/>
              <a:t>קלפרוטקטין</a:t>
            </a:r>
            <a:r>
              <a:rPr lang="he-IL" dirty="0"/>
              <a:t> בצואה. פחות משמש </a:t>
            </a:r>
            <a:r>
              <a:rPr lang="he-IL" dirty="0" err="1"/>
              <a:t>ביוםיום</a:t>
            </a:r>
            <a:r>
              <a:rPr lang="he-IL" dirty="0"/>
              <a:t>.</a:t>
            </a:r>
          </a:p>
          <a:p>
            <a:pPr lvl="1" algn="r" rtl="1">
              <a:spcBef>
                <a:spcPts val="900"/>
              </a:spcBef>
            </a:pPr>
            <a:r>
              <a:rPr lang="he-IL" dirty="0"/>
              <a:t>אילו פרמטרים בצילום יכולים להצביע על </a:t>
            </a:r>
            <a:r>
              <a:rPr lang="he-IL" dirty="0" err="1"/>
              <a:t>אנטרוקוליטיס</a:t>
            </a:r>
            <a:r>
              <a:rPr lang="he-IL" dirty="0"/>
              <a:t>?</a:t>
            </a:r>
          </a:p>
          <a:p>
            <a:pPr lvl="2" algn="r" rtl="1">
              <a:spcBef>
                <a:spcPts val="900"/>
              </a:spcBef>
            </a:pPr>
            <a:r>
              <a:rPr lang="he-IL" dirty="0"/>
              <a:t>הכי שכיח לראות </a:t>
            </a:r>
            <a:r>
              <a:rPr lang="he-IL" dirty="0" err="1"/>
              <a:t>פנאומטוזיס</a:t>
            </a:r>
            <a:r>
              <a:rPr lang="he-IL" dirty="0"/>
              <a:t> פוקאלי או מפושט. זה ה- </a:t>
            </a:r>
            <a:r>
              <a:rPr lang="he-IL" dirty="0" err="1"/>
              <a:t>hallmark</a:t>
            </a:r>
            <a:r>
              <a:rPr lang="he-IL" dirty="0"/>
              <a:t> של המחלה ומה שמגדיר אותה. </a:t>
            </a:r>
          </a:p>
          <a:p>
            <a:pPr lvl="2" algn="r" rtl="1">
              <a:spcBef>
                <a:spcPts val="900"/>
              </a:spcBef>
            </a:pPr>
            <a:r>
              <a:rPr lang="he-IL" dirty="0"/>
              <a:t>גז </a:t>
            </a:r>
            <a:r>
              <a:rPr lang="he-IL" dirty="0" err="1"/>
              <a:t>פורטלי</a:t>
            </a:r>
            <a:r>
              <a:rPr lang="he-IL" dirty="0"/>
              <a:t>- לרוב מאפיין פרוגנוזה נמוכה </a:t>
            </a:r>
          </a:p>
          <a:p>
            <a:pPr lvl="2" algn="r" rtl="1">
              <a:spcBef>
                <a:spcPts val="900"/>
              </a:spcBef>
            </a:pPr>
            <a:r>
              <a:rPr lang="he-IL" dirty="0"/>
              <a:t>לולאה </a:t>
            </a:r>
            <a:r>
              <a:rPr lang="he-IL" dirty="0" err="1"/>
              <a:t>fixed</a:t>
            </a:r>
            <a:endParaRPr lang="he-IL" dirty="0"/>
          </a:p>
          <a:p>
            <a:pPr lvl="2" algn="r" rtl="1">
              <a:spcBef>
                <a:spcPts val="900"/>
              </a:spcBef>
            </a:pPr>
            <a:r>
              <a:rPr lang="he-IL" dirty="0" err="1"/>
              <a:t>אילאוס</a:t>
            </a:r>
            <a:r>
              <a:rPr lang="he-IL" dirty="0"/>
              <a:t>, לולאות מורחבות, מיימת. </a:t>
            </a:r>
          </a:p>
          <a:p>
            <a:pPr lvl="2" algn="r" rtl="1">
              <a:spcBef>
                <a:spcPts val="900"/>
              </a:spcBef>
            </a:pPr>
            <a:endParaRPr lang="he-IL" dirty="0"/>
          </a:p>
          <a:p>
            <a:pPr lvl="1" algn="r" rtl="1">
              <a:spcBef>
                <a:spcPts val="900"/>
              </a:spcBef>
            </a:pPr>
            <a:endParaRPr lang="en-IL" dirty="0"/>
          </a:p>
        </p:txBody>
      </p:sp>
    </p:spTree>
    <p:extLst>
      <p:ext uri="{BB962C8B-B14F-4D97-AF65-F5344CB8AC3E}">
        <p14:creationId xmlns:p14="http://schemas.microsoft.com/office/powerpoint/2010/main" val="4247913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4DDD-E6A4-0541-BC93-E015C91F1770}"/>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4</a:t>
            </a:r>
            <a:endParaRPr lang="en-IL" dirty="0"/>
          </a:p>
        </p:txBody>
      </p:sp>
      <p:sp>
        <p:nvSpPr>
          <p:cNvPr id="3" name="Content Placeholder 2">
            <a:extLst>
              <a:ext uri="{FF2B5EF4-FFF2-40B4-BE49-F238E27FC236}">
                <a16:creationId xmlns:a16="http://schemas.microsoft.com/office/drawing/2014/main" id="{A48C725B-6CD3-144B-A654-F3BE33498D56}"/>
              </a:ext>
            </a:extLst>
          </p:cNvPr>
          <p:cNvSpPr>
            <a:spLocks noGrp="1"/>
          </p:cNvSpPr>
          <p:nvPr>
            <p:ph idx="1"/>
          </p:nvPr>
        </p:nvSpPr>
        <p:spPr/>
        <p:txBody>
          <a:bodyPr>
            <a:normAutofit fontScale="77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ליעוץ במרפאה כירורגית מגיעה ילדה בת שלוש לאחר </a:t>
            </a:r>
            <a:r>
              <a:rPr lang="he-IL" dirty="0" err="1"/>
              <a:t>שגסטרואנטרולוג</a:t>
            </a:r>
            <a:r>
              <a:rPr lang="he-IL" dirty="0"/>
              <a:t> שלך אותה לצורך הערכה בגלל </a:t>
            </a:r>
            <a:r>
              <a:rPr lang="he-IL" dirty="0" err="1"/>
              <a:t>gerd</a:t>
            </a:r>
            <a:r>
              <a:rPr lang="he-IL" dirty="0"/>
              <a:t>. המטופלת נולדה בשבוע 26, ושוחררה </a:t>
            </a:r>
            <a:r>
              <a:rPr lang="he-IL" dirty="0" err="1"/>
              <a:t>מהפגיה</a:t>
            </a:r>
            <a:r>
              <a:rPr lang="he-IL" dirty="0"/>
              <a:t> בגיל 48 שבועות (מתוקן). סיבוכי פגות כוללים </a:t>
            </a:r>
            <a:r>
              <a:rPr lang="he-IL" dirty="0" err="1"/>
              <a:t>דוקטוס</a:t>
            </a:r>
            <a:r>
              <a:rPr lang="he-IL" dirty="0"/>
              <a:t> פתוח שעבר סגירה כירורגית, אירוע של </a:t>
            </a:r>
            <a:r>
              <a:rPr lang="he-IL" dirty="0" err="1"/>
              <a:t>נקרוטייזינג</a:t>
            </a:r>
            <a:r>
              <a:rPr lang="he-IL" dirty="0"/>
              <a:t> </a:t>
            </a:r>
            <a:r>
              <a:rPr lang="he-IL" dirty="0" err="1"/>
              <a:t>אנטרוקוליטיס</a:t>
            </a:r>
            <a:r>
              <a:rPr lang="he-IL" dirty="0"/>
              <a:t> שטופל שמרנית, ודמם מוחי דרגה 3. כמו כן </a:t>
            </a:r>
            <a:r>
              <a:rPr lang="he-IL" dirty="0" err="1"/>
              <a:t>ברונכופולמונרי</a:t>
            </a:r>
            <a:r>
              <a:rPr lang="he-IL" dirty="0"/>
              <a:t> </a:t>
            </a:r>
            <a:r>
              <a:rPr lang="he-IL" dirty="0" err="1"/>
              <a:t>דיספלסיה</a:t>
            </a:r>
            <a:r>
              <a:rPr lang="he-IL" dirty="0"/>
              <a:t> שדרשה הנשמה ממושכת ולאחר מכן תלות בחמצן. המטופלת סובלת מפיגור התפתחותי בינוני-קל, וממחלת ריאות </a:t>
            </a:r>
            <a:r>
              <a:rPr lang="he-IL" dirty="0" err="1"/>
              <a:t>ראקטיבית</a:t>
            </a:r>
            <a:r>
              <a:rPr lang="he-IL" dirty="0"/>
              <a:t>, אולם היא מדברת, מתניידת ואוכלת רגיל.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תמיד הציגה בעיה של </a:t>
            </a:r>
            <a:r>
              <a:rPr lang="he-IL" dirty="0" err="1"/>
              <a:t>ריפלוקס</a:t>
            </a:r>
            <a:r>
              <a:rPr lang="he-IL" dirty="0"/>
              <a:t> וקיבלה תרופות נוגדות חומציות. בחצי השנה האחרונה, ההקאות עלו ל- 4-5 ליום לאחר האכלה, והיא לא העלתה במשקל. כמו כן היו לה שני אירועים של דלקת ריאות כתוצאה מאספירציות. פעמים רבות היא משתנקת כשהיא בולעת. </a:t>
            </a:r>
          </a:p>
          <a:p>
            <a:pPr lvl="1" algn="r" rtl="1">
              <a:spcBef>
                <a:spcPts val="900"/>
              </a:spcBef>
            </a:pPr>
            <a:r>
              <a:rPr lang="he-IL" dirty="0"/>
              <a:t>מה צריך לעשות לצורך המשך הערכת המטופלת? </a:t>
            </a:r>
          </a:p>
          <a:p>
            <a:pPr lvl="1" algn="r" rtl="1">
              <a:spcBef>
                <a:spcPts val="900"/>
              </a:spcBef>
            </a:pPr>
            <a:r>
              <a:rPr lang="he-IL" dirty="0"/>
              <a:t>המטופלת </a:t>
            </a:r>
            <a:r>
              <a:rPr lang="he-IL" dirty="0" err="1"/>
              <a:t>מתייצגת</a:t>
            </a:r>
            <a:r>
              <a:rPr lang="he-IL" dirty="0"/>
              <a:t> עם סיפור המתאים ל- </a:t>
            </a:r>
            <a:r>
              <a:rPr lang="he-IL" dirty="0" err="1"/>
              <a:t>gerd</a:t>
            </a:r>
            <a:r>
              <a:rPr lang="he-IL" dirty="0"/>
              <a:t>- היא אינה עולה היטב במשקל, יש אירועי </a:t>
            </a:r>
            <a:r>
              <a:rPr lang="he-IL" dirty="0" err="1"/>
              <a:t>רגורגיטציה</a:t>
            </a:r>
            <a:r>
              <a:rPr lang="he-IL" dirty="0"/>
              <a:t> רבים ואספירציות. למרות ששיקוף בליעה אינו מהווה הערכה טובה לעניין מידת החומרה של </a:t>
            </a:r>
            <a:r>
              <a:rPr lang="he-IL" dirty="0" err="1"/>
              <a:t>gerd</a:t>
            </a:r>
            <a:r>
              <a:rPr lang="he-IL" dirty="0"/>
              <a:t> מקובל להתחיל </a:t>
            </a:r>
            <a:r>
              <a:rPr lang="he-IL" dirty="0" err="1"/>
              <a:t>איתו</a:t>
            </a:r>
            <a:r>
              <a:rPr lang="he-IL" dirty="0"/>
              <a:t> כדי לראות אנומליות אחרות שמצריכות טיפול- כגון היצרות </a:t>
            </a:r>
            <a:r>
              <a:rPr lang="he-IL" dirty="0" err="1"/>
              <a:t>וושטית</a:t>
            </a:r>
            <a:r>
              <a:rPr lang="he-IL" dirty="0"/>
              <a:t> או </a:t>
            </a:r>
            <a:r>
              <a:rPr lang="he-IL" dirty="0" err="1"/>
              <a:t>web</a:t>
            </a:r>
            <a:r>
              <a:rPr lang="he-IL" dirty="0"/>
              <a:t>, הרניה </a:t>
            </a:r>
            <a:r>
              <a:rPr lang="he-IL" dirty="0" err="1"/>
              <a:t>היאטלית</a:t>
            </a:r>
            <a:r>
              <a:rPr lang="he-IL" dirty="0"/>
              <a:t>, </a:t>
            </a:r>
            <a:r>
              <a:rPr lang="he-IL" dirty="0" err="1"/>
              <a:t>מלרוטציה</a:t>
            </a:r>
            <a:r>
              <a:rPr lang="he-IL" dirty="0"/>
              <a:t> וכדומה. בנוסף לכך מותווית בדיקת </a:t>
            </a:r>
            <a:r>
              <a:rPr lang="he-IL" dirty="0" err="1"/>
              <a:t>אאג</a:t>
            </a:r>
            <a:r>
              <a:rPr lang="he-IL" dirty="0"/>
              <a:t> כי יכול להיות שיש לה בעיה במנגנון הבליעה. </a:t>
            </a:r>
            <a:endParaRPr lang="en-IL" dirty="0"/>
          </a:p>
        </p:txBody>
      </p:sp>
    </p:spTree>
    <p:extLst>
      <p:ext uri="{BB962C8B-B14F-4D97-AF65-F5344CB8AC3E}">
        <p14:creationId xmlns:p14="http://schemas.microsoft.com/office/powerpoint/2010/main" val="3696501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5366-BBC1-1549-99FC-7E4D42C1152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A216C9D-1209-3E41-8695-37B1340CC83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בדיקות מעבדה היו תקינות למעט רמת פרה-אלבומין נמוכה. שיקוף בליעה מדגים </a:t>
            </a:r>
            <a:r>
              <a:rPr lang="he-IL" dirty="0" err="1"/>
              <a:t>sliding</a:t>
            </a:r>
            <a:r>
              <a:rPr lang="he-IL" dirty="0"/>
              <a:t> </a:t>
            </a:r>
            <a:r>
              <a:rPr lang="he-IL" dirty="0" err="1"/>
              <a:t>hiatal</a:t>
            </a:r>
            <a:r>
              <a:rPr lang="he-IL" dirty="0"/>
              <a:t> </a:t>
            </a:r>
            <a:r>
              <a:rPr lang="he-IL" dirty="0" err="1"/>
              <a:t>hernia</a:t>
            </a:r>
            <a:r>
              <a:rPr lang="he-IL" dirty="0"/>
              <a:t> עם רושם </a:t>
            </a:r>
            <a:r>
              <a:rPr lang="he-IL" dirty="0" err="1"/>
              <a:t>לריפלוקס</a:t>
            </a:r>
            <a:r>
              <a:rPr lang="he-IL" dirty="0"/>
              <a:t>. </a:t>
            </a:r>
          </a:p>
          <a:p>
            <a:pPr lvl="1" algn="r" rtl="1">
              <a:spcBef>
                <a:spcPts val="900"/>
              </a:spcBef>
            </a:pPr>
            <a:r>
              <a:rPr lang="he-IL" dirty="0"/>
              <a:t>מה ההשלכות של מבחן שיקוף בליעה כאמור? </a:t>
            </a:r>
          </a:p>
          <a:p>
            <a:pPr algn="r" rtl="1"/>
            <a:r>
              <a:rPr lang="he-IL" dirty="0" err="1"/>
              <a:t>הגסטרואנטרולוג</a:t>
            </a:r>
            <a:r>
              <a:rPr lang="he-IL" dirty="0"/>
              <a:t> מזמין מבחן ריקון קיבה שלא מדגים </a:t>
            </a:r>
            <a:r>
              <a:rPr lang="he-IL" dirty="0" err="1"/>
              <a:t>ריפלוקס</a:t>
            </a:r>
            <a:r>
              <a:rPr lang="he-IL" dirty="0"/>
              <a:t>, אבל מראה ריקון קיבה איטי. הוא שואל האם לא כדאי שיבוצע </a:t>
            </a:r>
            <a:r>
              <a:rPr lang="he-IL" dirty="0" err="1"/>
              <a:t>פיילרופלסטיה</a:t>
            </a:r>
            <a:r>
              <a:rPr lang="he-IL" dirty="0"/>
              <a:t> בזמן </a:t>
            </a:r>
            <a:r>
              <a:rPr lang="he-IL" dirty="0" err="1"/>
              <a:t>הפונדופליקציה</a:t>
            </a:r>
            <a:r>
              <a:rPr lang="he-IL" dirty="0"/>
              <a:t>. מה נענה? </a:t>
            </a:r>
          </a:p>
          <a:p>
            <a:pPr algn="r" rtl="1"/>
            <a:endParaRPr lang="en-IL" dirty="0"/>
          </a:p>
        </p:txBody>
      </p:sp>
    </p:spTree>
    <p:extLst>
      <p:ext uri="{BB962C8B-B14F-4D97-AF65-F5344CB8AC3E}">
        <p14:creationId xmlns:p14="http://schemas.microsoft.com/office/powerpoint/2010/main" val="3239776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5366-BBC1-1549-99FC-7E4D42C1152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A216C9D-1209-3E41-8695-37B1340CC835}"/>
              </a:ext>
            </a:extLst>
          </p:cNvPr>
          <p:cNvSpPr>
            <a:spLocks noGrp="1"/>
          </p:cNvSpPr>
          <p:nvPr>
            <p:ph idx="1"/>
          </p:nvPr>
        </p:nvSpPr>
        <p:spPr/>
        <p:txBody>
          <a:bodyPr>
            <a:normAutofit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בדיקות מעבדה היו תקינות למעט רמת פרה-אלבומין נמוכה. שיקוף בליעה מדגים </a:t>
            </a:r>
            <a:r>
              <a:rPr lang="he-IL" dirty="0" err="1"/>
              <a:t>sliding</a:t>
            </a:r>
            <a:r>
              <a:rPr lang="he-IL" dirty="0"/>
              <a:t> </a:t>
            </a:r>
            <a:r>
              <a:rPr lang="he-IL" dirty="0" err="1"/>
              <a:t>hiatal</a:t>
            </a:r>
            <a:r>
              <a:rPr lang="he-IL" dirty="0"/>
              <a:t> </a:t>
            </a:r>
            <a:r>
              <a:rPr lang="he-IL" dirty="0" err="1"/>
              <a:t>hernia</a:t>
            </a:r>
            <a:r>
              <a:rPr lang="he-IL" dirty="0"/>
              <a:t> עם רושם </a:t>
            </a:r>
            <a:r>
              <a:rPr lang="he-IL" dirty="0" err="1"/>
              <a:t>לריפלוקס</a:t>
            </a:r>
            <a:r>
              <a:rPr lang="he-IL" dirty="0"/>
              <a:t>. </a:t>
            </a:r>
          </a:p>
          <a:p>
            <a:pPr lvl="1" algn="r" rtl="1">
              <a:spcBef>
                <a:spcPts val="900"/>
              </a:spcBef>
            </a:pPr>
            <a:r>
              <a:rPr lang="he-IL" dirty="0"/>
              <a:t>מה ההשלכות של מבחן שיקוף בליעה כאמור? </a:t>
            </a:r>
          </a:p>
          <a:p>
            <a:pPr lvl="1" algn="r" rtl="1">
              <a:spcBef>
                <a:spcPts val="900"/>
              </a:spcBef>
            </a:pPr>
            <a:r>
              <a:rPr lang="he-IL" dirty="0"/>
              <a:t>מבחן שיקוף בליעה מדגים לנו </a:t>
            </a:r>
            <a:r>
              <a:rPr lang="he-IL" dirty="0" err="1"/>
              <a:t>ריפלוקס</a:t>
            </a:r>
            <a:r>
              <a:rPr lang="he-IL" dirty="0"/>
              <a:t> והרניה </a:t>
            </a:r>
            <a:r>
              <a:rPr lang="he-IL" dirty="0" err="1"/>
              <a:t>היאטלית</a:t>
            </a:r>
            <a:r>
              <a:rPr lang="he-IL" dirty="0"/>
              <a:t> גדולה. נוכחות של הרניה </a:t>
            </a:r>
            <a:r>
              <a:rPr lang="he-IL" dirty="0" err="1"/>
              <a:t>היאטלית</a:t>
            </a:r>
            <a:r>
              <a:rPr lang="he-IL" dirty="0"/>
              <a:t> מכתיבה את הצורך בניתוח היות והסיכוי שהתסמינים ישתפרו תרופתית בלבד אינם גבוהים. </a:t>
            </a:r>
          </a:p>
          <a:p>
            <a:pPr algn="r" rtl="1"/>
            <a:r>
              <a:rPr lang="he-IL" dirty="0" err="1"/>
              <a:t>הגסטרואנטרולוג</a:t>
            </a:r>
            <a:r>
              <a:rPr lang="he-IL" dirty="0"/>
              <a:t> מזמין מבחן ריקון קיבה שלא מדגים </a:t>
            </a:r>
            <a:r>
              <a:rPr lang="he-IL" dirty="0" err="1"/>
              <a:t>ריפלוקס</a:t>
            </a:r>
            <a:r>
              <a:rPr lang="he-IL" dirty="0"/>
              <a:t>, אבל מראה ריקון קיבה איטי. הוא שואל האם לא כדאי שיבוצע </a:t>
            </a:r>
            <a:r>
              <a:rPr lang="he-IL" dirty="0" err="1"/>
              <a:t>פיילרופלסטיה</a:t>
            </a:r>
            <a:r>
              <a:rPr lang="he-IL" dirty="0"/>
              <a:t> בזמן </a:t>
            </a:r>
            <a:r>
              <a:rPr lang="he-IL" dirty="0" err="1"/>
              <a:t>הפונדופליקציה</a:t>
            </a:r>
            <a:r>
              <a:rPr lang="he-IL" dirty="0"/>
              <a:t>. מה נענה? </a:t>
            </a:r>
          </a:p>
          <a:p>
            <a:pPr algn="r" rtl="1"/>
            <a:r>
              <a:rPr lang="he-IL" dirty="0"/>
              <a:t>אין הוכחות שביצוע </a:t>
            </a:r>
            <a:r>
              <a:rPr lang="he-IL" dirty="0" err="1"/>
              <a:t>פיילרופלסטיה</a:t>
            </a:r>
            <a:r>
              <a:rPr lang="he-IL" dirty="0"/>
              <a:t> יביא לשיפור מבחינת ההתרוקנות, וכבר לא מבצעים את זה באופן רוטיני. </a:t>
            </a:r>
          </a:p>
          <a:p>
            <a:pPr algn="r" rtl="1"/>
            <a:endParaRPr lang="en-IL" dirty="0"/>
          </a:p>
        </p:txBody>
      </p:sp>
    </p:spTree>
    <p:extLst>
      <p:ext uri="{BB962C8B-B14F-4D97-AF65-F5344CB8AC3E}">
        <p14:creationId xmlns:p14="http://schemas.microsoft.com/office/powerpoint/2010/main" val="3548565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BF0B-80CE-984A-865E-01EFC39C692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1A8383B-48B3-9E48-8438-5E33396A9F6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צריך לבצע בדיקות נוספות לפני החלטה על ניתוח </a:t>
            </a:r>
            <a:r>
              <a:rPr lang="he-IL" dirty="0" err="1"/>
              <a:t>פונדופליקציה</a:t>
            </a:r>
            <a:r>
              <a:rPr lang="he-IL" dirty="0"/>
              <a:t>? אצל מטופלת זו ואצל מטופלים אחרים?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נסביר למשפחה טרם הניתוח במרפאת טרום ניתוח? </a:t>
            </a:r>
            <a:endParaRPr lang="en-IL" dirty="0"/>
          </a:p>
        </p:txBody>
      </p:sp>
    </p:spTree>
    <p:extLst>
      <p:ext uri="{BB962C8B-B14F-4D97-AF65-F5344CB8AC3E}">
        <p14:creationId xmlns:p14="http://schemas.microsoft.com/office/powerpoint/2010/main" val="639749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BF0B-80CE-984A-865E-01EFC39C692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1A8383B-48B3-9E48-8438-5E33396A9F68}"/>
              </a:ext>
            </a:extLst>
          </p:cNvPr>
          <p:cNvSpPr>
            <a:spLocks noGrp="1"/>
          </p:cNvSpPr>
          <p:nvPr>
            <p:ph idx="1"/>
          </p:nvPr>
        </p:nvSpPr>
        <p:spPr/>
        <p:txBody>
          <a:bodyPr>
            <a:normAutofit fontScale="92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צריך לבצע בדיקות נוספות לפני החלטה על ניתוח </a:t>
            </a:r>
            <a:r>
              <a:rPr lang="he-IL" dirty="0" err="1"/>
              <a:t>פונדופליקציה</a:t>
            </a:r>
            <a:r>
              <a:rPr lang="he-IL" dirty="0"/>
              <a:t>? אצל מטופלת זו ואצל מטופלים אחרים?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באופן כללי </a:t>
            </a:r>
            <a:r>
              <a:rPr lang="he-IL" dirty="0" err="1"/>
              <a:t>וורקאפ</a:t>
            </a:r>
            <a:r>
              <a:rPr lang="he-IL" dirty="0"/>
              <a:t> לפני ביצוע </a:t>
            </a:r>
            <a:r>
              <a:rPr lang="he-IL" dirty="0" err="1"/>
              <a:t>פונדופליקציה</a:t>
            </a:r>
            <a:r>
              <a:rPr lang="he-IL" dirty="0"/>
              <a:t> צריך לכלול את </a:t>
            </a:r>
            <a:r>
              <a:rPr lang="he-IL" dirty="0" err="1"/>
              <a:t>הגולד</a:t>
            </a:r>
            <a:r>
              <a:rPr lang="he-IL" dirty="0"/>
              <a:t> סטנדרט שזה </a:t>
            </a:r>
            <a:r>
              <a:rPr lang="he-IL" dirty="0" err="1"/>
              <a:t>ph</a:t>
            </a:r>
            <a:r>
              <a:rPr lang="he-IL" dirty="0"/>
              <a:t> עם אימפדנס שמוכיח בעיית </a:t>
            </a:r>
            <a:r>
              <a:rPr lang="he-IL" dirty="0" err="1"/>
              <a:t>ריפלוקס</a:t>
            </a:r>
            <a:r>
              <a:rPr lang="he-IL" dirty="0"/>
              <a:t> שאינה רק חומצית. גסטרוסקופיה מבוצעת גם בנוסף עם ביופסיות ומוכיחה </a:t>
            </a:r>
            <a:r>
              <a:rPr lang="he-IL" dirty="0" err="1"/>
              <a:t>גסטריטיס</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נסביר למשפחה טרם הניתוח במרפאת טרום ניתוח?</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נסביר על הניתוח עצמו ומה קורה לאחר מכן מבחינת שתיה וכלכלה. נסביר על הקושי לשהק לאחר הניתוח, ועל סיבוכים שיכולים להיות בהמשך כמו </a:t>
            </a:r>
            <a:r>
              <a:rPr lang="he-IL" dirty="0" err="1"/>
              <a:t>failed</a:t>
            </a:r>
            <a:r>
              <a:rPr lang="he-IL" dirty="0"/>
              <a:t> </a:t>
            </a:r>
            <a:r>
              <a:rPr lang="he-IL" dirty="0" err="1"/>
              <a:t>fundoplication</a:t>
            </a:r>
            <a:r>
              <a:rPr lang="he-IL" dirty="0"/>
              <a:t>- מצב בו זה עולה חזרה לבית החזה, או לחלופין </a:t>
            </a:r>
            <a:r>
              <a:rPr lang="he-IL" dirty="0" err="1"/>
              <a:t>שהכל</a:t>
            </a:r>
            <a:r>
              <a:rPr lang="he-IL" dirty="0"/>
              <a:t> עובד כמו שצריך אבל ממשיכות התלונות על </a:t>
            </a:r>
            <a:r>
              <a:rPr lang="he-IL" dirty="0" err="1"/>
              <a:t>ריפלוקס</a:t>
            </a:r>
            <a:r>
              <a:rPr lang="he-IL" dirty="0"/>
              <a:t>. צריך להסביר על סיבוכים נדירים כמו זיהום, דימום ואופציה לפגיעה בטחול או בכבד, כולל האופציה לכריתת טחול, </a:t>
            </a:r>
            <a:r>
              <a:rPr lang="he-IL" dirty="0" err="1"/>
              <a:t>פרפורציה</a:t>
            </a:r>
            <a:r>
              <a:rPr lang="he-IL" dirty="0"/>
              <a:t> בוושט </a:t>
            </a:r>
            <a:endParaRPr lang="en-IL" dirty="0"/>
          </a:p>
        </p:txBody>
      </p:sp>
    </p:spTree>
    <p:extLst>
      <p:ext uri="{BB962C8B-B14F-4D97-AF65-F5344CB8AC3E}">
        <p14:creationId xmlns:p14="http://schemas.microsoft.com/office/powerpoint/2010/main" val="581707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5171-6269-284C-81D0-4FD128809A73}"/>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E556E1F-7BF7-5342-AB73-E4CF4941BB9B}"/>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מהם השלבים בניתוח?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לאחר הניתוח המטופלת מחלימה היטב. בגיל 3 ו- 6 חודשים לאחר הניתוח ההורים מתארים </a:t>
            </a:r>
            <a:r>
              <a:rPr lang="he-IL" dirty="0" err="1"/>
              <a:t>דיספאגיה</a:t>
            </a:r>
            <a:r>
              <a:rPr lang="he-IL" dirty="0"/>
              <a:t> קלה אבל </a:t>
            </a:r>
            <a:r>
              <a:rPr lang="he-IL" dirty="0" err="1"/>
              <a:t>סהכ</a:t>
            </a:r>
            <a:r>
              <a:rPr lang="he-IL" dirty="0"/>
              <a:t> מרוצים. היא עולה במשקל ומשתפרת.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בגיל 6 המטופלת חוזרת עקב החמרה בשנה האחרונה של </a:t>
            </a:r>
            <a:r>
              <a:rPr lang="he-IL" dirty="0" err="1"/>
              <a:t>דיספאגיה</a:t>
            </a:r>
            <a:r>
              <a:rPr lang="he-IL" dirty="0"/>
              <a:t>, כאבים בחזה, הקאות, וצילום בליעה מוזמן ומדגים </a:t>
            </a:r>
            <a:r>
              <a:rPr lang="he-IL" dirty="0" err="1"/>
              <a:t>failed</a:t>
            </a:r>
            <a:r>
              <a:rPr lang="he-IL" dirty="0"/>
              <a:t> </a:t>
            </a:r>
            <a:r>
              <a:rPr lang="he-IL" dirty="0" err="1"/>
              <a:t>fundoplication</a:t>
            </a:r>
            <a:r>
              <a:rPr lang="he-IL" dirty="0"/>
              <a:t>. יש לנו הרניה </a:t>
            </a:r>
            <a:r>
              <a:rPr lang="he-IL" dirty="0" err="1"/>
              <a:t>פראסופגיאלית</a:t>
            </a:r>
            <a:r>
              <a:rPr lang="he-IL" dirty="0"/>
              <a:t> שעושה מיגרציה של </a:t>
            </a:r>
            <a:r>
              <a:rPr lang="he-IL" dirty="0" err="1"/>
              <a:t>הפונדוס</a:t>
            </a:r>
            <a:r>
              <a:rPr lang="he-IL" dirty="0"/>
              <a:t> לבית החזה- מצב שנקרא </a:t>
            </a:r>
            <a:r>
              <a:rPr lang="he-IL" dirty="0" err="1"/>
              <a:t>slipped</a:t>
            </a:r>
            <a:r>
              <a:rPr lang="he-IL" dirty="0"/>
              <a:t> </a:t>
            </a:r>
            <a:r>
              <a:rPr lang="he-IL" dirty="0" err="1"/>
              <a:t>fundoplication</a:t>
            </a:r>
            <a:r>
              <a:rPr lang="he-IL" dirty="0"/>
              <a:t>. מה נעשה? ומה השלבים </a:t>
            </a:r>
            <a:r>
              <a:rPr lang="he-IL"/>
              <a:t>בניתוח חוזר? </a:t>
            </a:r>
            <a:endParaRPr lang="en-IL"/>
          </a:p>
        </p:txBody>
      </p:sp>
    </p:spTree>
    <p:extLst>
      <p:ext uri="{BB962C8B-B14F-4D97-AF65-F5344CB8AC3E}">
        <p14:creationId xmlns:p14="http://schemas.microsoft.com/office/powerpoint/2010/main" val="98788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5171-6269-284C-81D0-4FD128809A73}"/>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E556E1F-7BF7-5342-AB73-E4CF4941BB9B}"/>
              </a:ext>
            </a:extLst>
          </p:cNvPr>
          <p:cNvSpPr>
            <a:spLocks noGrp="1"/>
          </p:cNvSpPr>
          <p:nvPr>
            <p:ph idx="1"/>
          </p:nvPr>
        </p:nvSpPr>
        <p:spPr/>
        <p:txBody>
          <a:bodyPr>
            <a:normAutofit fontScale="70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מהם השלבים בניתוח?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בניתוח משכיבים את המטופלת פרקדן, הכנסת </a:t>
            </a:r>
            <a:r>
              <a:rPr lang="he-IL" dirty="0" err="1"/>
              <a:t>טרוקר</a:t>
            </a:r>
            <a:r>
              <a:rPr lang="he-IL" dirty="0"/>
              <a:t> למצלמה ושני </a:t>
            </a:r>
            <a:r>
              <a:rPr lang="he-IL" dirty="0" err="1"/>
              <a:t>טרוקרים</a:t>
            </a:r>
            <a:r>
              <a:rPr lang="he-IL" dirty="0"/>
              <a:t> משני </a:t>
            </a:r>
            <a:r>
              <a:rPr lang="he-IL" dirty="0" err="1"/>
              <a:t>צידי</a:t>
            </a:r>
            <a:r>
              <a:rPr lang="he-IL" dirty="0"/>
              <a:t> הבטן העליונה וכן </a:t>
            </a:r>
            <a:r>
              <a:rPr lang="he-IL" dirty="0" err="1"/>
              <a:t>רטרקציה</a:t>
            </a:r>
            <a:r>
              <a:rPr lang="he-IL" dirty="0"/>
              <a:t> לכבד. מפרידים מצד שמאל את הכליים </a:t>
            </a:r>
            <a:r>
              <a:rPr lang="he-IL" dirty="0" err="1"/>
              <a:t>הגסטריים</a:t>
            </a:r>
            <a:r>
              <a:rPr lang="he-IL" dirty="0"/>
              <a:t> עד שרואים את ה- </a:t>
            </a:r>
            <a:r>
              <a:rPr lang="he-IL" dirty="0" err="1"/>
              <a:t>ge</a:t>
            </a:r>
            <a:r>
              <a:rPr lang="he-IL" dirty="0"/>
              <a:t> </a:t>
            </a:r>
            <a:r>
              <a:rPr lang="he-IL" dirty="0" err="1"/>
              <a:t>junction</a:t>
            </a:r>
            <a:r>
              <a:rPr lang="he-IL" dirty="0"/>
              <a:t> ובהתאם מסתכלים לראות אם יש שק בקע או לא, אם יש מבצעים רדוקציה שלו וכורתים את השק עם חיזוק תפרים </a:t>
            </a:r>
            <a:r>
              <a:rPr lang="he-IL" dirty="0" err="1"/>
              <a:t>בקרורה</a:t>
            </a:r>
            <a:r>
              <a:rPr lang="he-IL" dirty="0"/>
              <a:t>. לאחר מכן מפרידים </a:t>
            </a:r>
            <a:r>
              <a:rPr lang="he-IL" dirty="0" err="1"/>
              <a:t>באיזור</a:t>
            </a:r>
            <a:r>
              <a:rPr lang="he-IL" dirty="0"/>
              <a:t> העקומה הקטנה ומעל ל- </a:t>
            </a:r>
            <a:r>
              <a:rPr lang="he-IL" dirty="0" err="1"/>
              <a:t>left</a:t>
            </a:r>
            <a:r>
              <a:rPr lang="he-IL" dirty="0"/>
              <a:t> </a:t>
            </a:r>
            <a:r>
              <a:rPr lang="he-IL" dirty="0" err="1"/>
              <a:t>gastric</a:t>
            </a:r>
            <a:r>
              <a:rPr lang="he-IL" dirty="0"/>
              <a:t> את הקיבה, ואז מעבירים את </a:t>
            </a:r>
            <a:r>
              <a:rPr lang="he-IL" dirty="0" err="1"/>
              <a:t>הפונדוס</a:t>
            </a:r>
            <a:r>
              <a:rPr lang="he-IL" dirty="0"/>
              <a:t> משמאל לימין עם יצירת שרוול של כ- 2-3 ס״מ ושלושה תפרים עם </a:t>
            </a:r>
            <a:r>
              <a:rPr lang="he-IL" dirty="0" err="1"/>
              <a:t>ויקריל</a:t>
            </a:r>
            <a:r>
              <a:rPr lang="he-IL" dirty="0"/>
              <a:t> 2/0. מנסים לא לנייד את הוושט יותר מדי. לפני שיוצרים את השרוול מעבירים </a:t>
            </a:r>
            <a:r>
              <a:rPr lang="he-IL" dirty="0" err="1"/>
              <a:t>בוז׳י</a:t>
            </a:r>
            <a:r>
              <a:rPr lang="he-IL" dirty="0"/>
              <a:t> 36fr.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לאחר הניתוח המטופלת מחלימה היטב. בגיל 3 ו- 6 חודשים לאחר הניתוח ההורים מתארים </a:t>
            </a:r>
            <a:r>
              <a:rPr lang="he-IL" dirty="0" err="1"/>
              <a:t>דיספאגיה</a:t>
            </a:r>
            <a:r>
              <a:rPr lang="he-IL" dirty="0"/>
              <a:t> קלה אבל </a:t>
            </a:r>
            <a:r>
              <a:rPr lang="he-IL" dirty="0" err="1"/>
              <a:t>סהכ</a:t>
            </a:r>
            <a:r>
              <a:rPr lang="he-IL" dirty="0"/>
              <a:t> מרוצים. היא עולה במשקל ומשתפרת.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בגיל 6 המטופלת חוזרת עקב החמרה בשנה האחרונה של </a:t>
            </a:r>
            <a:r>
              <a:rPr lang="he-IL" dirty="0" err="1"/>
              <a:t>דיספאגיה</a:t>
            </a:r>
            <a:r>
              <a:rPr lang="he-IL" dirty="0"/>
              <a:t>, כאבים בחזה, הקאות, וצילום בליעה מוזמן ומדגים </a:t>
            </a:r>
            <a:r>
              <a:rPr lang="he-IL" dirty="0" err="1"/>
              <a:t>failed</a:t>
            </a:r>
            <a:r>
              <a:rPr lang="he-IL" dirty="0"/>
              <a:t> </a:t>
            </a:r>
            <a:r>
              <a:rPr lang="he-IL" dirty="0" err="1"/>
              <a:t>fundoplication</a:t>
            </a:r>
            <a:r>
              <a:rPr lang="he-IL" dirty="0"/>
              <a:t>. יש לנו הרניה </a:t>
            </a:r>
            <a:r>
              <a:rPr lang="he-IL" dirty="0" err="1"/>
              <a:t>פראסופגיאלית</a:t>
            </a:r>
            <a:r>
              <a:rPr lang="he-IL" dirty="0"/>
              <a:t> שעושה מיגרציה של </a:t>
            </a:r>
            <a:r>
              <a:rPr lang="he-IL" dirty="0" err="1"/>
              <a:t>הפונדוס</a:t>
            </a:r>
            <a:r>
              <a:rPr lang="he-IL" dirty="0"/>
              <a:t> לבית החזה- מצב שנקרא </a:t>
            </a:r>
            <a:r>
              <a:rPr lang="he-IL" dirty="0" err="1"/>
              <a:t>slipped</a:t>
            </a:r>
            <a:r>
              <a:rPr lang="he-IL" dirty="0"/>
              <a:t> </a:t>
            </a:r>
            <a:r>
              <a:rPr lang="he-IL" dirty="0" err="1"/>
              <a:t>fundoplication</a:t>
            </a:r>
            <a:r>
              <a:rPr lang="he-IL" dirty="0"/>
              <a:t>. מה נעשה? ומה השלבים בניתוח חוזר?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השלבים בניתוח חוזר כוללים שוב סגירה של </a:t>
            </a:r>
            <a:r>
              <a:rPr lang="he-IL" dirty="0" err="1"/>
              <a:t>הקרורות</a:t>
            </a:r>
            <a:r>
              <a:rPr lang="he-IL" dirty="0"/>
              <a:t> </a:t>
            </a:r>
            <a:r>
              <a:rPr lang="he-IL" dirty="0" err="1"/>
              <a:t>ונסיון</a:t>
            </a:r>
            <a:r>
              <a:rPr lang="he-IL" dirty="0"/>
              <a:t> השמת רשת סביב </a:t>
            </a:r>
            <a:r>
              <a:rPr lang="he-IL" dirty="0" err="1"/>
              <a:t>ההיאטוס</a:t>
            </a:r>
            <a:r>
              <a:rPr lang="he-IL" dirty="0"/>
              <a:t>. </a:t>
            </a:r>
            <a:endParaRPr lang="en-IL" dirty="0"/>
          </a:p>
        </p:txBody>
      </p:sp>
    </p:spTree>
    <p:extLst>
      <p:ext uri="{BB962C8B-B14F-4D97-AF65-F5344CB8AC3E}">
        <p14:creationId xmlns:p14="http://schemas.microsoft.com/office/powerpoint/2010/main" val="2327634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641FB-FA79-8244-9A4B-8020CD206D79}"/>
              </a:ext>
            </a:extLst>
          </p:cNvPr>
          <p:cNvSpPr>
            <a:spLocks noGrp="1"/>
          </p:cNvSpPr>
          <p:nvPr>
            <p:ph type="title"/>
          </p:nvPr>
        </p:nvSpPr>
        <p:spPr>
          <a:xfrm>
            <a:off x="1075767" y="1188637"/>
            <a:ext cx="2988234" cy="4480726"/>
          </a:xfrm>
        </p:spPr>
        <p:txBody>
          <a:bodyPr>
            <a:normAutofit/>
          </a:bodyPr>
          <a:lstStyle/>
          <a:p>
            <a:pPr algn="r" defTabSz="914400" rtl="1" eaLnBrk="1" latinLnBrk="0" hangingPunct="1">
              <a:spcBef>
                <a:spcPct val="0"/>
              </a:spcBef>
              <a:buNone/>
            </a:pPr>
            <a:r>
              <a:rPr lang="he-IL" sz="6600"/>
              <a:t>כרטיסיה </a:t>
            </a:r>
            <a:r>
              <a:rPr lang="en-US" sz="6600"/>
              <a:t>5</a:t>
            </a:r>
            <a:r>
              <a:rPr lang="he-IL" sz="6600"/>
              <a:t> </a:t>
            </a:r>
            <a:endParaRPr lang="en-IL" sz="66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BF2C2C-07CA-4847-BD36-82F3762A099B}"/>
              </a:ext>
            </a:extLst>
          </p:cNvPr>
          <p:cNvSpPr>
            <a:spLocks noGrp="1"/>
          </p:cNvSpPr>
          <p:nvPr>
            <p:ph idx="1"/>
          </p:nvPr>
        </p:nvSpPr>
        <p:spPr>
          <a:xfrm>
            <a:off x="5255260" y="1648870"/>
            <a:ext cx="4702848" cy="3560260"/>
          </a:xfrm>
        </p:spPr>
        <p:txBody>
          <a:bodyPr anchor="ct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400" dirty="0"/>
              <a:t>תינוקת בת 8 שבועות שמקבלת פורמולה מגיעה למיון לאור סיפור של חמישה ימים הקאות שמחמירות, </a:t>
            </a:r>
            <a:r>
              <a:rPr lang="he-IL" sz="2400" dirty="0" err="1"/>
              <a:t>פרוגקטיליות</a:t>
            </a:r>
            <a:r>
              <a:rPr lang="he-IL" sz="2400" dirty="0"/>
              <a:t>. היא נולדה במועד והיו לה מעט </a:t>
            </a:r>
            <a:r>
              <a:rPr lang="he-IL" sz="2400" dirty="0" err="1"/>
              <a:t>רגורגיטציות</a:t>
            </a:r>
            <a:r>
              <a:rPr lang="he-IL" sz="2400" dirty="0"/>
              <a:t> בשבועות הראשונים לחיים. ביממה האחרונה ממעטת במתן שתן. </a:t>
            </a:r>
          </a:p>
          <a:p>
            <a:pPr lvl="1" algn="just" rtl="1">
              <a:spcBef>
                <a:spcPts val="900"/>
              </a:spcBef>
            </a:pPr>
            <a:r>
              <a:rPr lang="he-IL" dirty="0"/>
              <a:t>מה חשוב לשאול מבחינת </a:t>
            </a:r>
            <a:r>
              <a:rPr lang="he-IL" dirty="0" err="1"/>
              <a:t>הסטוריה</a:t>
            </a:r>
            <a:r>
              <a:rPr lang="he-IL" dirty="0"/>
              <a:t> ומבחינת בדיקה פיזיקלית? </a:t>
            </a:r>
            <a:endParaRPr lang="en-IL" dirty="0"/>
          </a:p>
        </p:txBody>
      </p:sp>
    </p:spTree>
    <p:extLst>
      <p:ext uri="{BB962C8B-B14F-4D97-AF65-F5344CB8AC3E}">
        <p14:creationId xmlns:p14="http://schemas.microsoft.com/office/powerpoint/2010/main" val="4207114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41FB-FA79-8244-9A4B-8020CD206D79}"/>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5</a:t>
            </a:r>
            <a:r>
              <a:rPr lang="he-IL" dirty="0"/>
              <a:t> </a:t>
            </a:r>
            <a:endParaRPr lang="en-IL" dirty="0"/>
          </a:p>
        </p:txBody>
      </p:sp>
      <p:sp>
        <p:nvSpPr>
          <p:cNvPr id="3" name="Content Placeholder 2">
            <a:extLst>
              <a:ext uri="{FF2B5EF4-FFF2-40B4-BE49-F238E27FC236}">
                <a16:creationId xmlns:a16="http://schemas.microsoft.com/office/drawing/2014/main" id="{59BF2C2C-07CA-4847-BD36-82F3762A099B}"/>
              </a:ext>
            </a:extLst>
          </p:cNvPr>
          <p:cNvSpPr>
            <a:spLocks noGrp="1"/>
          </p:cNvSpPr>
          <p:nvPr>
            <p:ph idx="1"/>
          </p:nvPr>
        </p:nvSpPr>
        <p:spPr/>
        <p:txBody>
          <a:bodyPr>
            <a:normAutofit fontScale="925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תינוקת בת 8 שבועות שמקבלת פורמולה מגיעה למיון לאור סיפור של חמישה ימים הקאות שמחמירות, </a:t>
            </a:r>
            <a:r>
              <a:rPr lang="he-IL" dirty="0" err="1"/>
              <a:t>פרוגקטיליות</a:t>
            </a:r>
            <a:r>
              <a:rPr lang="he-IL" dirty="0"/>
              <a:t>. היא נולדה במועד והיו לה מעט </a:t>
            </a:r>
            <a:r>
              <a:rPr lang="he-IL" dirty="0" err="1"/>
              <a:t>רגורגיטציות</a:t>
            </a:r>
            <a:r>
              <a:rPr lang="he-IL" dirty="0"/>
              <a:t> בשבועות הראשונים לחיים. ביממה האחרונה ממעטת במתן שתן. </a:t>
            </a:r>
          </a:p>
          <a:p>
            <a:pPr lvl="1" algn="r" rtl="1">
              <a:spcBef>
                <a:spcPts val="900"/>
              </a:spcBef>
            </a:pPr>
            <a:r>
              <a:rPr lang="he-IL" dirty="0"/>
              <a:t>מה חשוב לשאול מבחינת </a:t>
            </a:r>
            <a:r>
              <a:rPr lang="he-IL" dirty="0" err="1"/>
              <a:t>הסטוריה</a:t>
            </a:r>
            <a:r>
              <a:rPr lang="he-IL" dirty="0"/>
              <a:t> ומבחינת בדיקה פיזיקלית? </a:t>
            </a:r>
          </a:p>
          <a:p>
            <a:pPr lvl="1" algn="r" rtl="1">
              <a:spcBef>
                <a:spcPts val="900"/>
              </a:spcBef>
            </a:pPr>
            <a:r>
              <a:rPr lang="he-IL" dirty="0"/>
              <a:t>התינוקת </a:t>
            </a:r>
            <a:r>
              <a:rPr lang="he-IL" dirty="0" err="1"/>
              <a:t>מתייצגת</a:t>
            </a:r>
            <a:r>
              <a:rPr lang="he-IL" dirty="0"/>
              <a:t> עם תמונה קלאסית של </a:t>
            </a:r>
            <a:r>
              <a:rPr lang="he-IL" dirty="0" err="1"/>
              <a:t>פיילוריק</a:t>
            </a:r>
            <a:r>
              <a:rPr lang="he-IL" dirty="0"/>
              <a:t> </a:t>
            </a:r>
            <a:r>
              <a:rPr lang="he-IL" dirty="0" err="1"/>
              <a:t>סטנוזיס</a:t>
            </a:r>
            <a:r>
              <a:rPr lang="he-IL" dirty="0"/>
              <a:t> אולם חשוב לשלול מצבים של </a:t>
            </a:r>
            <a:r>
              <a:rPr lang="he-IL" dirty="0" err="1"/>
              <a:t>מידגאט</a:t>
            </a:r>
            <a:r>
              <a:rPr lang="he-IL" dirty="0"/>
              <a:t> </a:t>
            </a:r>
            <a:r>
              <a:rPr lang="he-IL" dirty="0" err="1"/>
              <a:t>וולוולוס</a:t>
            </a:r>
            <a:r>
              <a:rPr lang="he-IL" dirty="0"/>
              <a:t>. מלבד השאלות הקשורות למהלך הריון, סקירות </a:t>
            </a:r>
            <a:r>
              <a:rPr lang="he-IL" dirty="0" err="1"/>
              <a:t>וכו</a:t>
            </a:r>
            <a:r>
              <a:rPr lang="he-IL" dirty="0"/>
              <a:t> אתמקד במצב הכללי של המטופלת, מהלך עד כה, מדדים חיוניים, שאלות לעניין אופי ההקאה והאם </a:t>
            </a:r>
            <a:r>
              <a:rPr lang="he-IL" dirty="0" err="1"/>
              <a:t>היתה</a:t>
            </a:r>
            <a:r>
              <a:rPr lang="he-IL" dirty="0"/>
              <a:t> הקאה </a:t>
            </a:r>
            <a:r>
              <a:rPr lang="he-IL" dirty="0" err="1"/>
              <a:t>מרתית</a:t>
            </a:r>
            <a:r>
              <a:rPr lang="he-IL" dirty="0"/>
              <a:t>, רושם להתייבשות- מתן שתן והערכה כללית. </a:t>
            </a:r>
          </a:p>
          <a:p>
            <a:pPr lvl="1" algn="r" rtl="1">
              <a:spcBef>
                <a:spcPts val="900"/>
              </a:spcBef>
            </a:pPr>
            <a:r>
              <a:rPr lang="he-IL" dirty="0"/>
              <a:t>בבדיקה פיזיקלית- מכף רגל ועד ראש, מצב כללי והתייבשות, עד כמה התינוקת חיונית. בבדיקת הבטן – נפיחות, תפיחות, לשלול הרניות, לנסות לראות אם יש </a:t>
            </a:r>
            <a:r>
              <a:rPr lang="he-IL" dirty="0" err="1"/>
              <a:t>איזושהיא</a:t>
            </a:r>
            <a:r>
              <a:rPr lang="he-IL" dirty="0"/>
              <a:t> מסה המתאימה לאוליב. </a:t>
            </a:r>
            <a:endParaRPr lang="en-IL" dirty="0"/>
          </a:p>
        </p:txBody>
      </p:sp>
    </p:spTree>
    <p:extLst>
      <p:ext uri="{BB962C8B-B14F-4D97-AF65-F5344CB8AC3E}">
        <p14:creationId xmlns:p14="http://schemas.microsoft.com/office/powerpoint/2010/main" val="3320655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0F1C-3773-9B47-BD71-32340F38217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2030423-4A96-D247-A326-E4FF22DD301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התינוקת בוכה </a:t>
            </a:r>
            <a:r>
              <a:rPr lang="he-IL" dirty="0" err="1"/>
              <a:t>ועירנית</a:t>
            </a:r>
            <a:r>
              <a:rPr lang="he-IL" dirty="0"/>
              <a:t>. שוקלת 4 </a:t>
            </a:r>
            <a:r>
              <a:rPr lang="he-IL" dirty="0" err="1"/>
              <a:t>קג</a:t>
            </a:r>
            <a:r>
              <a:rPr lang="he-IL" dirty="0"/>
              <a:t>, היא נראית מיובשת ויש </a:t>
            </a:r>
            <a:r>
              <a:rPr lang="he-IL" dirty="0" err="1"/>
              <a:t>טורגור</a:t>
            </a:r>
            <a:r>
              <a:rPr lang="he-IL" dirty="0"/>
              <a:t> מעט ירוד. סמנים חיוניים תקינים, חיתול רטוב. הבטן רכה אבל יש מלאות קלה </a:t>
            </a:r>
            <a:r>
              <a:rPr lang="he-IL" dirty="0" err="1"/>
              <a:t>באפיגסטריום</a:t>
            </a:r>
            <a:r>
              <a:rPr lang="he-IL" dirty="0"/>
              <a:t>, אולם יש קושי למשש מסה ברורה.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בבדיקות מעבדה יש לה רמת המוגלובין תקינה, </a:t>
            </a:r>
            <a:r>
              <a:rPr lang="he-IL" dirty="0" err="1"/>
              <a:t>ph</a:t>
            </a:r>
            <a:r>
              <a:rPr lang="he-IL" dirty="0"/>
              <a:t>- 7.62, רמת pco2- 48, רמת ביקרבונט- 44, כלור- 85, אשלגן- 2.9. </a:t>
            </a:r>
          </a:p>
          <a:p>
            <a:pPr lvl="1" algn="r" rtl="1">
              <a:spcBef>
                <a:spcPts val="900"/>
              </a:spcBef>
            </a:pPr>
            <a:r>
              <a:rPr lang="he-IL" dirty="0"/>
              <a:t>מה המשמעות של בדיקות מעבדה אלו ועל מה הן מצביעות. </a:t>
            </a:r>
          </a:p>
          <a:p>
            <a:pPr lvl="1" algn="r" rtl="1">
              <a:spcBef>
                <a:spcPts val="900"/>
              </a:spcBef>
            </a:pPr>
            <a:r>
              <a:rPr lang="he-IL" dirty="0"/>
              <a:t>בבדיקת השתן יש </a:t>
            </a:r>
            <a:r>
              <a:rPr lang="he-IL" dirty="0" err="1"/>
              <a:t>ph</a:t>
            </a:r>
            <a:r>
              <a:rPr lang="he-IL" dirty="0"/>
              <a:t>  של 5. רופא הילדים במיון תוהה לגבי מחלת כליות מאחר והוא לא ציפה לראות </a:t>
            </a:r>
            <a:r>
              <a:rPr lang="he-IL" dirty="0" err="1"/>
              <a:t>אצידוריה</a:t>
            </a:r>
            <a:r>
              <a:rPr lang="he-IL" dirty="0"/>
              <a:t> במטופלת עם </a:t>
            </a:r>
            <a:r>
              <a:rPr lang="he-IL" dirty="0" err="1"/>
              <a:t>אלקלוזיס</a:t>
            </a:r>
            <a:r>
              <a:rPr lang="he-IL" dirty="0"/>
              <a:t>. כיצד נסביר את המצב האמור? </a:t>
            </a:r>
            <a:endParaRPr lang="en-IL" dirty="0"/>
          </a:p>
        </p:txBody>
      </p:sp>
    </p:spTree>
    <p:extLst>
      <p:ext uri="{BB962C8B-B14F-4D97-AF65-F5344CB8AC3E}">
        <p14:creationId xmlns:p14="http://schemas.microsoft.com/office/powerpoint/2010/main" val="409252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A2FC-6740-D540-AB75-38BD103C4A6D}"/>
              </a:ext>
            </a:extLst>
          </p:cNvPr>
          <p:cNvSpPr>
            <a:spLocks noGrp="1"/>
          </p:cNvSpPr>
          <p:nvPr>
            <p:ph type="title"/>
          </p:nvPr>
        </p:nvSpPr>
        <p:spPr>
          <a:xfrm>
            <a:off x="5867874" y="892120"/>
            <a:ext cx="5447250" cy="1645920"/>
          </a:xfrm>
        </p:spPr>
        <p:txBody>
          <a:bodyPr>
            <a:normAutofit/>
          </a:bodyPr>
          <a:lstStyle/>
          <a:p>
            <a:pPr algn="l" defTabSz="914400" rtl="1" eaLnBrk="1" latinLnBrk="0" hangingPunct="1">
              <a:lnSpc>
                <a:spcPct val="90000"/>
              </a:lnSpc>
              <a:spcBef>
                <a:spcPct val="0"/>
              </a:spcBef>
              <a:buNone/>
            </a:pPr>
            <a:r>
              <a:rPr lang="he-IL" dirty="0"/>
              <a:t>צילום בטן </a:t>
            </a:r>
            <a:endParaRPr lang="en-IL" dirty="0"/>
          </a:p>
        </p:txBody>
      </p:sp>
      <p:pic>
        <p:nvPicPr>
          <p:cNvPr id="4" name="Picture 3">
            <a:extLst>
              <a:ext uri="{FF2B5EF4-FFF2-40B4-BE49-F238E27FC236}">
                <a16:creationId xmlns:a16="http://schemas.microsoft.com/office/drawing/2014/main" id="{90F8DE8C-88B7-6E4B-90BD-D233D8F8FFEF}"/>
              </a:ext>
            </a:extLst>
          </p:cNvPr>
          <p:cNvPicPr>
            <a:picLocks noChangeAspect="1"/>
          </p:cNvPicPr>
          <p:nvPr/>
        </p:nvPicPr>
        <p:blipFill rotWithShape="1">
          <a:blip r:embed="rId3"/>
          <a:srcRect l="11693" r="2" b="2"/>
          <a:stretch/>
        </p:blipFill>
        <p:spPr>
          <a:xfrm>
            <a:off x="820198" y="809243"/>
            <a:ext cx="3639312" cy="5239512"/>
          </a:xfrm>
          <a:prstGeom prst="rect">
            <a:avLst/>
          </a:prstGeom>
        </p:spPr>
      </p:pic>
      <p:sp>
        <p:nvSpPr>
          <p:cNvPr id="3" name="Content Placeholder 2">
            <a:extLst>
              <a:ext uri="{FF2B5EF4-FFF2-40B4-BE49-F238E27FC236}">
                <a16:creationId xmlns:a16="http://schemas.microsoft.com/office/drawing/2014/main" id="{41D6F95B-F31D-FF4B-89AC-9FA7D7460826}"/>
              </a:ext>
            </a:extLst>
          </p:cNvPr>
          <p:cNvSpPr>
            <a:spLocks noGrp="1"/>
          </p:cNvSpPr>
          <p:nvPr>
            <p:ph idx="1"/>
          </p:nvPr>
        </p:nvSpPr>
        <p:spPr>
          <a:xfrm>
            <a:off x="5867873" y="2679192"/>
            <a:ext cx="5447251" cy="3291840"/>
          </a:xfrm>
        </p:spPr>
        <p:txBody>
          <a:bodyPr>
            <a:normAutofit/>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רואים בצילום?</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 הקריטריונים של </a:t>
            </a:r>
            <a:r>
              <a:rPr lang="he-IL" dirty="0" err="1"/>
              <a:t>bell</a:t>
            </a:r>
            <a:r>
              <a:rPr lang="he-IL" dirty="0"/>
              <a:t>?</a:t>
            </a:r>
            <a:endParaRPr lang="en-IL" dirty="0"/>
          </a:p>
        </p:txBody>
      </p:sp>
    </p:spTree>
    <p:extLst>
      <p:ext uri="{BB962C8B-B14F-4D97-AF65-F5344CB8AC3E}">
        <p14:creationId xmlns:p14="http://schemas.microsoft.com/office/powerpoint/2010/main" val="2094191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0F1C-3773-9B47-BD71-32340F38217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2030423-4A96-D247-A326-E4FF22DD3013}"/>
              </a:ext>
            </a:extLst>
          </p:cNvPr>
          <p:cNvSpPr>
            <a:spLocks noGrp="1"/>
          </p:cNvSpPr>
          <p:nvPr>
            <p:ph idx="1"/>
          </p:nvPr>
        </p:nvSpPr>
        <p:spPr/>
        <p:txBody>
          <a:bodyPr>
            <a:normAutofit fontScale="850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התינוקת בוכה </a:t>
            </a:r>
            <a:r>
              <a:rPr lang="he-IL" dirty="0" err="1"/>
              <a:t>ועירנית</a:t>
            </a:r>
            <a:r>
              <a:rPr lang="he-IL" dirty="0"/>
              <a:t>. שוקלת 4 </a:t>
            </a:r>
            <a:r>
              <a:rPr lang="he-IL" dirty="0" err="1"/>
              <a:t>קג</a:t>
            </a:r>
            <a:r>
              <a:rPr lang="he-IL" dirty="0"/>
              <a:t>, היא נראית מיובשת ויש </a:t>
            </a:r>
            <a:r>
              <a:rPr lang="he-IL" dirty="0" err="1"/>
              <a:t>טורגור</a:t>
            </a:r>
            <a:r>
              <a:rPr lang="he-IL" dirty="0"/>
              <a:t> מעט ירוד. סמנים חיוניים תקינים, חיתול רטוב. הבטן רכה אבל יש מלאות קלה </a:t>
            </a:r>
            <a:r>
              <a:rPr lang="he-IL" dirty="0" err="1"/>
              <a:t>באפיגסטריום</a:t>
            </a:r>
            <a:r>
              <a:rPr lang="he-IL" dirty="0"/>
              <a:t>, אולם יש קושי למשש מסה ברורה.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בבדיקות מעבדה יש לה רמת המוגלובין תקינה, </a:t>
            </a:r>
            <a:r>
              <a:rPr lang="he-IL" dirty="0" err="1"/>
              <a:t>ph</a:t>
            </a:r>
            <a:r>
              <a:rPr lang="he-IL" dirty="0"/>
              <a:t>- 7.62, רמת pco2- 48, רמת ביקרבונט- 44, כלור- 85, אשלגן- 2.9. </a:t>
            </a:r>
          </a:p>
          <a:p>
            <a:pPr lvl="1" algn="r" rtl="1">
              <a:spcBef>
                <a:spcPts val="900"/>
              </a:spcBef>
            </a:pPr>
            <a:r>
              <a:rPr lang="he-IL" dirty="0"/>
              <a:t>מה המשמעות של בדיקות מעבדה אלו ועל מה הן מצביעות. </a:t>
            </a:r>
          </a:p>
          <a:p>
            <a:pPr lvl="1" algn="r" rtl="1">
              <a:spcBef>
                <a:spcPts val="900"/>
              </a:spcBef>
            </a:pPr>
            <a:r>
              <a:rPr lang="he-IL" dirty="0"/>
              <a:t>הבדיקות מצביעות על </a:t>
            </a:r>
            <a:r>
              <a:rPr lang="he-IL" dirty="0" err="1"/>
              <a:t>אלקלוזיס</a:t>
            </a:r>
            <a:r>
              <a:rPr lang="he-IL" dirty="0"/>
              <a:t> מטבולי עם </a:t>
            </a:r>
            <a:r>
              <a:rPr lang="he-IL" dirty="0" err="1"/>
              <a:t>היפורכלורמיה</a:t>
            </a:r>
            <a:r>
              <a:rPr lang="he-IL" dirty="0"/>
              <a:t> </a:t>
            </a:r>
            <a:r>
              <a:rPr lang="he-IL" dirty="0" err="1"/>
              <a:t>והיפוקלמיה</a:t>
            </a:r>
            <a:r>
              <a:rPr lang="he-IL" dirty="0"/>
              <a:t>- מתאים לאבחנה של </a:t>
            </a:r>
            <a:r>
              <a:rPr lang="he-IL" dirty="0" err="1"/>
              <a:t>פיילוריק</a:t>
            </a:r>
            <a:r>
              <a:rPr lang="he-IL" dirty="0"/>
              <a:t> </a:t>
            </a:r>
            <a:r>
              <a:rPr lang="he-IL" dirty="0" err="1"/>
              <a:t>סטנוזיס</a:t>
            </a:r>
            <a:r>
              <a:rPr lang="he-IL" dirty="0"/>
              <a:t>. הבדיקות האלו מצביעות על הפרעה </a:t>
            </a:r>
            <a:r>
              <a:rPr lang="he-IL" dirty="0" err="1"/>
              <a:t>אלקטרוליטרית</a:t>
            </a:r>
            <a:r>
              <a:rPr lang="he-IL" dirty="0"/>
              <a:t> משמעותית שמהווה כעת </a:t>
            </a:r>
            <a:r>
              <a:rPr lang="he-IL" dirty="0" err="1"/>
              <a:t>קונטראאינדיקציה</a:t>
            </a:r>
            <a:r>
              <a:rPr lang="he-IL" dirty="0"/>
              <a:t> לניתוח. </a:t>
            </a:r>
          </a:p>
          <a:p>
            <a:pPr lvl="1" algn="r" rtl="1">
              <a:spcBef>
                <a:spcPts val="900"/>
              </a:spcBef>
            </a:pPr>
            <a:r>
              <a:rPr lang="he-IL" dirty="0"/>
              <a:t>בבדיקת השתן יש </a:t>
            </a:r>
            <a:r>
              <a:rPr lang="he-IL" dirty="0" err="1"/>
              <a:t>ph</a:t>
            </a:r>
            <a:r>
              <a:rPr lang="he-IL" dirty="0"/>
              <a:t>  של 5. רופא הילדים במיון תוהה לגבי מחלת כליות מאחר והוא לא ציפה לראות </a:t>
            </a:r>
            <a:r>
              <a:rPr lang="he-IL" dirty="0" err="1"/>
              <a:t>אצידוריה</a:t>
            </a:r>
            <a:r>
              <a:rPr lang="he-IL" dirty="0"/>
              <a:t> במטופלת עם </a:t>
            </a:r>
            <a:r>
              <a:rPr lang="he-IL" dirty="0" err="1"/>
              <a:t>אלקלוזיס</a:t>
            </a:r>
            <a:r>
              <a:rPr lang="he-IL" dirty="0"/>
              <a:t>. כיצד נסביר את המצב האמור? </a:t>
            </a:r>
          </a:p>
          <a:p>
            <a:pPr lvl="1" algn="r" rtl="1">
              <a:spcBef>
                <a:spcPts val="900"/>
              </a:spcBef>
            </a:pPr>
            <a:r>
              <a:rPr lang="he-IL" dirty="0"/>
              <a:t>מצב זה נקרא </a:t>
            </a:r>
            <a:r>
              <a:rPr lang="he-IL" dirty="0" err="1"/>
              <a:t>אצידוריה</a:t>
            </a:r>
            <a:r>
              <a:rPr lang="he-IL" dirty="0"/>
              <a:t> פרדוקסלית- כתוצאה מההתייבשות מופרש </a:t>
            </a:r>
            <a:r>
              <a:rPr lang="he-IL" dirty="0" err="1"/>
              <a:t>אלדוסטרון</a:t>
            </a:r>
            <a:r>
              <a:rPr lang="he-IL" dirty="0"/>
              <a:t> שמביא </a:t>
            </a:r>
            <a:r>
              <a:rPr lang="he-IL" dirty="0" err="1"/>
              <a:t>לרטנציה</a:t>
            </a:r>
            <a:r>
              <a:rPr lang="he-IL" dirty="0"/>
              <a:t> של נתרן בכליה, כנגד הפרשה של מימן ואשלגן- זה מביא להחמרה של </a:t>
            </a:r>
            <a:r>
              <a:rPr lang="he-IL" dirty="0" err="1"/>
              <a:t>היפוקלמיה</a:t>
            </a:r>
            <a:r>
              <a:rPr lang="he-IL" dirty="0"/>
              <a:t> ולהחמצת השתן. </a:t>
            </a:r>
            <a:endParaRPr lang="en-IL" dirty="0"/>
          </a:p>
        </p:txBody>
      </p:sp>
    </p:spTree>
    <p:extLst>
      <p:ext uri="{BB962C8B-B14F-4D97-AF65-F5344CB8AC3E}">
        <p14:creationId xmlns:p14="http://schemas.microsoft.com/office/powerpoint/2010/main" val="2773633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CA74-48FD-154F-BA83-45A5666199E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C030DAF-B15F-D442-BD05-E1C006A3B4F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בסונר מודגם </a:t>
            </a:r>
            <a:r>
              <a:rPr lang="he-IL" dirty="0" err="1"/>
              <a:t>פיילוריק</a:t>
            </a:r>
            <a:r>
              <a:rPr lang="he-IL" dirty="0"/>
              <a:t> </a:t>
            </a:r>
            <a:r>
              <a:rPr lang="he-IL" dirty="0" err="1"/>
              <a:t>סטנוזיס</a:t>
            </a:r>
            <a:r>
              <a:rPr lang="he-IL" dirty="0"/>
              <a:t>. מה הצעד הבא בניהול המטופלת.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136935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CA74-48FD-154F-BA83-45A5666199E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C030DAF-B15F-D442-BD05-E1C006A3B4F6}"/>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בסונר מודגם </a:t>
            </a:r>
            <a:r>
              <a:rPr lang="he-IL" dirty="0" err="1"/>
              <a:t>פיילוריק</a:t>
            </a:r>
            <a:r>
              <a:rPr lang="he-IL" dirty="0"/>
              <a:t> </a:t>
            </a:r>
            <a:r>
              <a:rPr lang="he-IL" dirty="0" err="1"/>
              <a:t>סטנוזיס</a:t>
            </a:r>
            <a:r>
              <a:rPr lang="he-IL" dirty="0"/>
              <a:t>. מה הצעד הבא בניהול המטופלת.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לאשפז את המטופלת ולוודא הידרציה טובה ותיקון אלקטרוליטים בשלב הראשון- יש לתת </a:t>
            </a:r>
            <a:r>
              <a:rPr lang="he-IL" dirty="0" err="1"/>
              <a:t>בולוס</a:t>
            </a:r>
            <a:r>
              <a:rPr lang="he-IL" dirty="0"/>
              <a:t> נוזלים עם </a:t>
            </a:r>
            <a:r>
              <a:rPr lang="he-IL" dirty="0" err="1"/>
              <a:t>סליין</a:t>
            </a:r>
            <a:r>
              <a:rPr lang="he-IL" dirty="0"/>
              <a:t> 0.9, ולהתחיל </a:t>
            </a:r>
            <a:r>
              <a:rPr lang="he-IL" dirty="0" err="1"/>
              <a:t>מיינטננס</a:t>
            </a:r>
            <a:r>
              <a:rPr lang="he-IL" dirty="0"/>
              <a:t> שכולל חצי </a:t>
            </a:r>
            <a:r>
              <a:rPr lang="he-IL" dirty="0" err="1"/>
              <a:t>סליין</a:t>
            </a:r>
            <a:r>
              <a:rPr lang="he-IL" dirty="0"/>
              <a:t> לפי 1.5-2 </a:t>
            </a:r>
            <a:r>
              <a:rPr lang="he-IL" dirty="0" err="1"/>
              <a:t>מיינטננס</a:t>
            </a:r>
            <a:r>
              <a:rPr lang="he-IL" dirty="0"/>
              <a:t>. הוספת אשלגן מתבצעת כשאנחנו שקטים לעניין התפקוד הכלייתי.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4255885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4FC0-6421-5348-905F-5CCBB5B30085}"/>
              </a:ext>
            </a:extLst>
          </p:cNvPr>
          <p:cNvSpPr>
            <a:spLocks noGrp="1"/>
          </p:cNvSpPr>
          <p:nvPr>
            <p:ph type="title"/>
          </p:nvPr>
        </p:nvSpPr>
        <p:spPr/>
        <p:txBody>
          <a:bodyPr/>
          <a:lstStyle/>
          <a:p>
            <a:pPr algn="l" defTabSz="914400" rtl="1" eaLnBrk="1" latinLnBrk="0" hangingPunct="1">
              <a:lnSpc>
                <a:spcPct val="90000"/>
              </a:lnSpc>
              <a:spcBef>
                <a:spcPct val="0"/>
              </a:spcBef>
              <a:buNone/>
            </a:pPr>
            <a:endParaRPr lang="en-IL" dirty="0"/>
          </a:p>
        </p:txBody>
      </p:sp>
      <p:sp>
        <p:nvSpPr>
          <p:cNvPr id="3" name="Content Placeholder 2">
            <a:extLst>
              <a:ext uri="{FF2B5EF4-FFF2-40B4-BE49-F238E27FC236}">
                <a16:creationId xmlns:a16="http://schemas.microsoft.com/office/drawing/2014/main" id="{47A68ABC-AC87-FD40-9B73-704B374DD0F3}"/>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בבוקר שלמחרת המטופלת עם </a:t>
            </a:r>
            <a:r>
              <a:rPr lang="he-IL" dirty="0" err="1"/>
              <a:t>ph</a:t>
            </a:r>
            <a:r>
              <a:rPr lang="he-IL" dirty="0"/>
              <a:t> של 7.5, pco2 של 43, ביקרבונט 32, כלור 102, פוטסיום 3.8. נותנת שתן היטב. האם יש לבצע את הניתוח?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הניתוח מתבצע לפרוסקופית לאחר מעבדה תקינה. מתי יש להתחיל כלכלה? </a:t>
            </a:r>
            <a:endParaRPr lang="en-IL" dirty="0"/>
          </a:p>
        </p:txBody>
      </p:sp>
    </p:spTree>
    <p:extLst>
      <p:ext uri="{BB962C8B-B14F-4D97-AF65-F5344CB8AC3E}">
        <p14:creationId xmlns:p14="http://schemas.microsoft.com/office/powerpoint/2010/main" val="1069394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4FC0-6421-5348-905F-5CCBB5B30085}"/>
              </a:ext>
            </a:extLst>
          </p:cNvPr>
          <p:cNvSpPr>
            <a:spLocks noGrp="1"/>
          </p:cNvSpPr>
          <p:nvPr>
            <p:ph type="title"/>
          </p:nvPr>
        </p:nvSpPr>
        <p:spPr/>
        <p:txBody>
          <a:bodyPr/>
          <a:lstStyle/>
          <a:p>
            <a:pPr algn="l" defTabSz="914400" rtl="1" eaLnBrk="1" latinLnBrk="0" hangingPunct="1">
              <a:lnSpc>
                <a:spcPct val="90000"/>
              </a:lnSpc>
              <a:spcBef>
                <a:spcPct val="0"/>
              </a:spcBef>
              <a:buNone/>
            </a:pPr>
            <a:endParaRPr lang="en-IL" dirty="0"/>
          </a:p>
        </p:txBody>
      </p:sp>
      <p:sp>
        <p:nvSpPr>
          <p:cNvPr id="3" name="Content Placeholder 2">
            <a:extLst>
              <a:ext uri="{FF2B5EF4-FFF2-40B4-BE49-F238E27FC236}">
                <a16:creationId xmlns:a16="http://schemas.microsoft.com/office/drawing/2014/main" id="{47A68ABC-AC87-FD40-9B73-704B374DD0F3}"/>
              </a:ext>
            </a:extLst>
          </p:cNvPr>
          <p:cNvSpPr>
            <a:spLocks noGrp="1"/>
          </p:cNvSpPr>
          <p:nvPr>
            <p:ph idx="1"/>
          </p:nvPr>
        </p:nvSpPr>
        <p:spPr/>
        <p:txBody>
          <a:bodyPr>
            <a:normAutofit fontScale="925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בבוקר שלמחרת המטופלת עם </a:t>
            </a:r>
            <a:r>
              <a:rPr lang="he-IL" dirty="0" err="1"/>
              <a:t>ph</a:t>
            </a:r>
            <a:r>
              <a:rPr lang="he-IL" dirty="0"/>
              <a:t> של 7.5, pco2 של 43, ביקרבונט 32, כלור 102, פוטסיום 3.8. נותנת שתן היטב. האם יש לבצע את הניתוח?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מבחינת הכלור יש כבר תיקון וגם מבחינת האשלגן. עם זאת הביקרבונט גבוה והמטופלת עדיין </a:t>
            </a:r>
            <a:r>
              <a:rPr lang="he-IL" dirty="0" err="1"/>
              <a:t>באלקלוזיס</a:t>
            </a:r>
            <a:r>
              <a:rPr lang="he-IL" dirty="0"/>
              <a:t> מטבולי. מקובל שיש לחכות לביקרבונט מתחת ל- 30 לצורך התקדמות לניתוח, היות </a:t>
            </a:r>
            <a:r>
              <a:rPr lang="he-IL" dirty="0" err="1"/>
              <a:t>וה</a:t>
            </a:r>
            <a:r>
              <a:rPr lang="he-IL" dirty="0"/>
              <a:t>- pco2 עדיין גבוה וזה מפחית את ה- </a:t>
            </a:r>
            <a:r>
              <a:rPr lang="he-IL" dirty="0" err="1"/>
              <a:t>respiratory</a:t>
            </a:r>
            <a:r>
              <a:rPr lang="he-IL" dirty="0"/>
              <a:t> </a:t>
            </a:r>
            <a:r>
              <a:rPr lang="he-IL" dirty="0" err="1"/>
              <a:t>drive</a:t>
            </a:r>
            <a:r>
              <a:rPr lang="he-IL" dirty="0"/>
              <a:t>. כמו כן יש לראות שהגזים תקינים </a:t>
            </a:r>
            <a:r>
              <a:rPr lang="he-IL" dirty="0" err="1"/>
              <a:t>וה</a:t>
            </a:r>
            <a:r>
              <a:rPr lang="he-IL" dirty="0"/>
              <a:t>- </a:t>
            </a:r>
            <a:r>
              <a:rPr lang="he-IL" dirty="0" err="1"/>
              <a:t>ph</a:t>
            </a:r>
            <a:r>
              <a:rPr lang="he-IL" dirty="0"/>
              <a:t> הוא בטווח הנורמה.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הניתוח מתבצע לפרוסקופית לאחר מעבדה תקינה. מתי יש להתחיל כלכלה?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פרוטוקולים שונים של כלכלה שחלק מבקשים צום למשך 6 שעות ואחרים התחלה לפי דרישה, בכל מקרה ההתחלה היא הדרגתית ובהתאם לקליניקה של הילד. </a:t>
            </a:r>
            <a:endParaRPr lang="en-IL" dirty="0"/>
          </a:p>
        </p:txBody>
      </p:sp>
    </p:spTree>
    <p:extLst>
      <p:ext uri="{BB962C8B-B14F-4D97-AF65-F5344CB8AC3E}">
        <p14:creationId xmlns:p14="http://schemas.microsoft.com/office/powerpoint/2010/main" val="1638203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DC7B7F7-1035-5944-B8A6-9F414FCE202A}"/>
              </a:ext>
            </a:extLst>
          </p:cNvPr>
          <p:cNvSpPr>
            <a:spLocks noGrp="1"/>
          </p:cNvSpPr>
          <p:nvPr>
            <p:ph type="title"/>
          </p:nvPr>
        </p:nvSpPr>
        <p:spPr>
          <a:xfrm>
            <a:off x="1188069" y="381935"/>
            <a:ext cx="4008583" cy="5974414"/>
          </a:xfrm>
        </p:spPr>
        <p:txBody>
          <a:bodyPr anchor="ctr">
            <a:normAutofit/>
          </a:bodyPr>
          <a:lstStyle/>
          <a:p>
            <a:pPr defTabSz="914400" rtl="1" eaLnBrk="1" latinLnBrk="0" hangingPunct="1">
              <a:spcBef>
                <a:spcPct val="0"/>
              </a:spcBef>
              <a:buNone/>
            </a:pPr>
            <a:r>
              <a:rPr lang="he-IL" sz="8000">
                <a:solidFill>
                  <a:srgbClr val="FFFFFF"/>
                </a:solidFill>
              </a:rPr>
              <a:t>כרטיסיה 6</a:t>
            </a:r>
            <a:endParaRPr lang="en-IL" sz="8000">
              <a:solidFill>
                <a:srgbClr val="FFFFFF"/>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5EF40D65-25CA-0F4E-81B0-32BD16CE766F}"/>
              </a:ext>
            </a:extLst>
          </p:cNvPr>
          <p:cNvSpPr>
            <a:spLocks noGrp="1"/>
          </p:cNvSpPr>
          <p:nvPr>
            <p:ph idx="1"/>
          </p:nvPr>
        </p:nvSpPr>
        <p:spPr>
          <a:xfrm>
            <a:off x="6297233" y="518400"/>
            <a:ext cx="4771607" cy="5837949"/>
          </a:xfrm>
        </p:spPr>
        <p:txBody>
          <a:bodyPr anchor="ct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solidFill>
                  <a:schemeClr val="tx1">
                    <a:alpha val="80000"/>
                  </a:schemeClr>
                </a:solidFill>
              </a:rPr>
              <a:t>לפגיה מתקבל תינוק שנולד בלידה וגינלית ספונטנית בשבוע 40 לאם בריאה. בבדיקה </a:t>
            </a:r>
            <a:r>
              <a:rPr lang="he-IL" sz="2000" dirty="0" err="1">
                <a:solidFill>
                  <a:schemeClr val="tx1">
                    <a:alpha val="80000"/>
                  </a:schemeClr>
                </a:solidFill>
              </a:rPr>
              <a:t>בתינוקיה</a:t>
            </a:r>
            <a:r>
              <a:rPr lang="he-IL" sz="2000" dirty="0">
                <a:solidFill>
                  <a:schemeClr val="tx1">
                    <a:alpha val="80000"/>
                  </a:schemeClr>
                </a:solidFill>
              </a:rPr>
              <a:t> אובחן עם </a:t>
            </a:r>
            <a:r>
              <a:rPr lang="he-IL" sz="2000" dirty="0" err="1">
                <a:solidFill>
                  <a:schemeClr val="tx1">
                    <a:alpha val="80000"/>
                  </a:schemeClr>
                </a:solidFill>
              </a:rPr>
              <a:t>imperforate</a:t>
            </a:r>
            <a:r>
              <a:rPr lang="he-IL" sz="2000" dirty="0">
                <a:solidFill>
                  <a:schemeClr val="tx1">
                    <a:alpha val="80000"/>
                  </a:schemeClr>
                </a:solidFill>
              </a:rPr>
              <a:t> </a:t>
            </a:r>
            <a:r>
              <a:rPr lang="he-IL" sz="2000" dirty="0" err="1">
                <a:solidFill>
                  <a:schemeClr val="tx1">
                    <a:alpha val="80000"/>
                  </a:schemeClr>
                </a:solidFill>
              </a:rPr>
              <a:t>anus</a:t>
            </a:r>
            <a:r>
              <a:rPr lang="he-IL" sz="2000" dirty="0">
                <a:solidFill>
                  <a:schemeClr val="tx1">
                    <a:alpha val="80000"/>
                  </a:schemeClr>
                </a:solidFill>
              </a:rPr>
              <a:t>. כשנולד היה לו אפגאר תקין, </a:t>
            </a:r>
            <a:r>
              <a:rPr lang="he-IL" sz="2000" dirty="0" err="1">
                <a:solidFill>
                  <a:schemeClr val="tx1">
                    <a:alpha val="80000"/>
                  </a:schemeClr>
                </a:solidFill>
              </a:rPr>
              <a:t>ההריון</a:t>
            </a:r>
            <a:r>
              <a:rPr lang="he-IL" sz="2000" dirty="0">
                <a:solidFill>
                  <a:schemeClr val="tx1">
                    <a:alpha val="80000"/>
                  </a:schemeClr>
                </a:solidFill>
              </a:rPr>
              <a:t> והלידה היו תקינים. בבדיקת התינוק הוא נראה </a:t>
            </a:r>
            <a:r>
              <a:rPr lang="he-IL" sz="2000" dirty="0" err="1">
                <a:solidFill>
                  <a:schemeClr val="tx1">
                    <a:alpha val="80000"/>
                  </a:schemeClr>
                </a:solidFill>
              </a:rPr>
              <a:t>סהכ</a:t>
            </a:r>
            <a:r>
              <a:rPr lang="he-IL" sz="2000" dirty="0">
                <a:solidFill>
                  <a:schemeClr val="tx1">
                    <a:alpha val="80000"/>
                  </a:schemeClr>
                </a:solidFill>
              </a:rPr>
              <a:t> במצב כללי טוב, שוקל 3.2 ק״ג, סמנים חיוניים תקינים </a:t>
            </a:r>
            <a:r>
              <a:rPr lang="he-IL" sz="2000" dirty="0" err="1">
                <a:solidFill>
                  <a:schemeClr val="tx1">
                    <a:alpha val="80000"/>
                  </a:schemeClr>
                </a:solidFill>
              </a:rPr>
              <a:t>וסטורציה</a:t>
            </a:r>
            <a:r>
              <a:rPr lang="he-IL" sz="2000" dirty="0">
                <a:solidFill>
                  <a:schemeClr val="tx1">
                    <a:alpha val="80000"/>
                  </a:schemeClr>
                </a:solidFill>
              </a:rPr>
              <a:t> שמורה. </a:t>
            </a:r>
          </a:p>
          <a:p>
            <a:pPr lvl="1" algn="just" rtl="1">
              <a:spcBef>
                <a:spcPts val="900"/>
              </a:spcBef>
            </a:pPr>
            <a:r>
              <a:rPr lang="he-IL" sz="2000" dirty="0">
                <a:solidFill>
                  <a:schemeClr val="tx1">
                    <a:alpha val="80000"/>
                  </a:schemeClr>
                </a:solidFill>
              </a:rPr>
              <a:t>מה צריך לשים לב בבדיקה גופנית? </a:t>
            </a:r>
            <a:endParaRPr lang="en-IL"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01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B7F7-1035-5944-B8A6-9F414FCE202A}"/>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6</a:t>
            </a:r>
            <a:endParaRPr lang="en-IL" dirty="0"/>
          </a:p>
        </p:txBody>
      </p:sp>
      <p:sp>
        <p:nvSpPr>
          <p:cNvPr id="3" name="Content Placeholder 2">
            <a:extLst>
              <a:ext uri="{FF2B5EF4-FFF2-40B4-BE49-F238E27FC236}">
                <a16:creationId xmlns:a16="http://schemas.microsoft.com/office/drawing/2014/main" id="{5EF40D65-25CA-0F4E-81B0-32BD16CE766F}"/>
              </a:ext>
            </a:extLst>
          </p:cNvPr>
          <p:cNvSpPr>
            <a:spLocks noGrp="1"/>
          </p:cNvSpPr>
          <p:nvPr>
            <p:ph idx="1"/>
          </p:nvPr>
        </p:nvSpPr>
        <p:spPr/>
        <p:txBody>
          <a:bodyPr>
            <a:normAutofit fontScale="92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לפגיה מתקבל תינוק שנולד בלידה וגינלית ספונטנית בשבוע 40 לאם בריאה. בבדיקה </a:t>
            </a:r>
            <a:r>
              <a:rPr lang="he-IL" dirty="0" err="1"/>
              <a:t>בתינוקיה</a:t>
            </a:r>
            <a:r>
              <a:rPr lang="he-IL" dirty="0"/>
              <a:t> אובחן עם </a:t>
            </a:r>
            <a:r>
              <a:rPr lang="he-IL" dirty="0" err="1"/>
              <a:t>imperforate</a:t>
            </a:r>
            <a:r>
              <a:rPr lang="he-IL" dirty="0"/>
              <a:t> </a:t>
            </a:r>
            <a:r>
              <a:rPr lang="he-IL" dirty="0" err="1"/>
              <a:t>anus</a:t>
            </a:r>
            <a:r>
              <a:rPr lang="he-IL" dirty="0"/>
              <a:t>. כשנולד היה לו אפגאר תקין, </a:t>
            </a:r>
            <a:r>
              <a:rPr lang="he-IL" dirty="0" err="1"/>
              <a:t>ההריון</a:t>
            </a:r>
            <a:r>
              <a:rPr lang="he-IL" dirty="0"/>
              <a:t> והלידה היו תקינים. בבדיקת התינוק הוא נראה </a:t>
            </a:r>
            <a:r>
              <a:rPr lang="he-IL" dirty="0" err="1"/>
              <a:t>סהכ</a:t>
            </a:r>
            <a:r>
              <a:rPr lang="he-IL" dirty="0"/>
              <a:t> במצב כללי טוב, שוקל 3.2 ק״ג, סמנים חיוניים תקינים </a:t>
            </a:r>
            <a:r>
              <a:rPr lang="he-IL" dirty="0" err="1"/>
              <a:t>וסטורציה</a:t>
            </a:r>
            <a:r>
              <a:rPr lang="he-IL" dirty="0"/>
              <a:t> שמורה. </a:t>
            </a:r>
          </a:p>
          <a:p>
            <a:pPr lvl="1" algn="r" rtl="1">
              <a:spcBef>
                <a:spcPts val="900"/>
              </a:spcBef>
            </a:pPr>
            <a:r>
              <a:rPr lang="he-IL" dirty="0"/>
              <a:t>מה צריך לשים לב בבדיקה גופנית? </a:t>
            </a:r>
          </a:p>
          <a:p>
            <a:pPr lvl="1" algn="r" rtl="1">
              <a:spcBef>
                <a:spcPts val="900"/>
              </a:spcBef>
            </a:pPr>
            <a:r>
              <a:rPr lang="he-IL" dirty="0"/>
              <a:t>יש לחלק את הבדיקה הגופנית למום הספציפי ולאסוציאציות שיכולות להיות יחד עם המום הזה. </a:t>
            </a:r>
          </a:p>
          <a:p>
            <a:pPr lvl="1" algn="r" rtl="1">
              <a:spcBef>
                <a:spcPts val="900"/>
              </a:spcBef>
            </a:pPr>
            <a:r>
              <a:rPr lang="he-IL" dirty="0"/>
              <a:t>לגבי המום הספציפי- יש להסתכל על פי הטבעת עם אור טוב, לנסות לראות אם יש סמנים שמכוונים </a:t>
            </a:r>
            <a:r>
              <a:rPr lang="he-IL" dirty="0" err="1"/>
              <a:t>לפרינאל</a:t>
            </a:r>
            <a:r>
              <a:rPr lang="he-IL" dirty="0"/>
              <a:t> </a:t>
            </a:r>
            <a:r>
              <a:rPr lang="he-IL" dirty="0" err="1"/>
              <a:t>פיסטולה</a:t>
            </a:r>
            <a:r>
              <a:rPr lang="he-IL" dirty="0"/>
              <a:t> כמו באקט הנדל, אם יש עדות </a:t>
            </a:r>
            <a:r>
              <a:rPr lang="he-IL" dirty="0" err="1"/>
              <a:t>למקוניום</a:t>
            </a:r>
            <a:r>
              <a:rPr lang="he-IL" dirty="0"/>
              <a:t> בשתן המרמז </a:t>
            </a:r>
            <a:r>
              <a:rPr lang="he-IL" dirty="0" err="1"/>
              <a:t>לפיסטולה</a:t>
            </a:r>
            <a:r>
              <a:rPr lang="he-IL" dirty="0"/>
              <a:t> </a:t>
            </a:r>
            <a:r>
              <a:rPr lang="he-IL" dirty="0" err="1"/>
              <a:t>רקטו-בולברית</a:t>
            </a:r>
            <a:r>
              <a:rPr lang="he-IL" dirty="0"/>
              <a:t>/</a:t>
            </a:r>
            <a:r>
              <a:rPr lang="he-IL" dirty="0" err="1"/>
              <a:t>פרוסטטית</a:t>
            </a:r>
            <a:r>
              <a:rPr lang="he-IL" dirty="0"/>
              <a:t>/</a:t>
            </a:r>
            <a:r>
              <a:rPr lang="he-IL" dirty="0" err="1"/>
              <a:t>בלאדר</a:t>
            </a:r>
            <a:r>
              <a:rPr lang="he-IL" dirty="0"/>
              <a:t> </a:t>
            </a:r>
            <a:r>
              <a:rPr lang="he-IL" dirty="0" err="1"/>
              <a:t>נק</a:t>
            </a:r>
            <a:r>
              <a:rPr lang="he-IL" dirty="0"/>
              <a:t>, להעריך את הטוסיק- אם זה </a:t>
            </a:r>
            <a:r>
              <a:rPr lang="he-IL" dirty="0" err="1"/>
              <a:t>flat</a:t>
            </a:r>
            <a:r>
              <a:rPr lang="he-IL" dirty="0"/>
              <a:t> </a:t>
            </a:r>
            <a:r>
              <a:rPr lang="he-IL" dirty="0" err="1"/>
              <a:t>bottom</a:t>
            </a:r>
            <a:r>
              <a:rPr lang="he-IL" dirty="0"/>
              <a:t>, אם יש </a:t>
            </a:r>
            <a:r>
              <a:rPr lang="he-IL" dirty="0" err="1"/>
              <a:t>אנאל</a:t>
            </a:r>
            <a:r>
              <a:rPr lang="he-IL" dirty="0"/>
              <a:t> </a:t>
            </a:r>
            <a:r>
              <a:rPr lang="he-IL" dirty="0" err="1"/>
              <a:t>דימפל</a:t>
            </a:r>
            <a:r>
              <a:rPr lang="he-IL" dirty="0"/>
              <a:t>. מעבר לכך להעריך את </a:t>
            </a:r>
            <a:r>
              <a:rPr lang="he-IL" dirty="0" err="1"/>
              <a:t>האיזור</a:t>
            </a:r>
            <a:r>
              <a:rPr lang="he-IL" dirty="0"/>
              <a:t> הגניטלי- אשכים, בקעים, וכדומה. </a:t>
            </a:r>
          </a:p>
          <a:p>
            <a:pPr lvl="1" algn="r" rtl="1">
              <a:spcBef>
                <a:spcPts val="900"/>
              </a:spcBef>
            </a:pPr>
            <a:r>
              <a:rPr lang="he-IL" dirty="0"/>
              <a:t>שאר הבדיקה- תסמונת </a:t>
            </a:r>
            <a:r>
              <a:rPr lang="he-IL" dirty="0" err="1"/>
              <a:t>וקטרל</a:t>
            </a:r>
            <a:r>
              <a:rPr lang="he-IL" dirty="0"/>
              <a:t>- האם יש חשד למום לבבי- תינוק כחלוני, אוושות. האם יש חשד </a:t>
            </a:r>
            <a:r>
              <a:rPr lang="he-IL" dirty="0" err="1"/>
              <a:t>לאטרזיה</a:t>
            </a:r>
            <a:r>
              <a:rPr lang="he-IL" dirty="0"/>
              <a:t> של הוושט, או </a:t>
            </a:r>
            <a:r>
              <a:rPr lang="he-IL" dirty="0" err="1"/>
              <a:t>פיסטולה</a:t>
            </a:r>
            <a:r>
              <a:rPr lang="he-IL" dirty="0"/>
              <a:t>. האם יש מומים בגפיים, איך בדיקת הבטן- האם תפוחה, רגישה. האם יש חשד לתסמונת דאון. </a:t>
            </a:r>
            <a:endParaRPr lang="en-IL" dirty="0"/>
          </a:p>
        </p:txBody>
      </p:sp>
    </p:spTree>
    <p:extLst>
      <p:ext uri="{BB962C8B-B14F-4D97-AF65-F5344CB8AC3E}">
        <p14:creationId xmlns:p14="http://schemas.microsoft.com/office/powerpoint/2010/main" val="926304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3E5CD-88D7-BB40-A5FB-9545C9637E9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בבדיקה גופנית רואים</a:t>
            </a:r>
            <a:r>
              <a:rPr lang="en-US" dirty="0"/>
              <a:t>-</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ניתן להסיק מהתמונה כי מדובר במום גבוה?  </a:t>
            </a:r>
            <a:endParaRPr lang="en-IL" dirty="0"/>
          </a:p>
        </p:txBody>
      </p:sp>
      <p:pic>
        <p:nvPicPr>
          <p:cNvPr id="4" name="Picture 3">
            <a:extLst>
              <a:ext uri="{FF2B5EF4-FFF2-40B4-BE49-F238E27FC236}">
                <a16:creationId xmlns:a16="http://schemas.microsoft.com/office/drawing/2014/main" id="{89185592-9BE2-004D-9187-B0B1CA4E872B}"/>
              </a:ext>
            </a:extLst>
          </p:cNvPr>
          <p:cNvPicPr>
            <a:picLocks noChangeAspect="1"/>
          </p:cNvPicPr>
          <p:nvPr/>
        </p:nvPicPr>
        <p:blipFill>
          <a:blip r:embed="rId3"/>
          <a:stretch>
            <a:fillRect/>
          </a:stretch>
        </p:blipFill>
        <p:spPr>
          <a:xfrm>
            <a:off x="322730" y="1821415"/>
            <a:ext cx="6001497" cy="4495330"/>
          </a:xfrm>
          <a:prstGeom prst="rect">
            <a:avLst/>
          </a:prstGeom>
        </p:spPr>
      </p:pic>
    </p:spTree>
    <p:extLst>
      <p:ext uri="{BB962C8B-B14F-4D97-AF65-F5344CB8AC3E}">
        <p14:creationId xmlns:p14="http://schemas.microsoft.com/office/powerpoint/2010/main" val="2419684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3E5CD-88D7-BB40-A5FB-9545C9637E9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בבדיקה גופנית רואים</a:t>
            </a:r>
            <a:r>
              <a:rPr lang="en-US" dirty="0"/>
              <a:t>-</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ניתן להסיק מהתמונה כי מדובר במום גבוה?</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קשה להעריך כי מצד אחד הטוסיק לא מפותח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מספיק, אבל כן רואים </a:t>
            </a:r>
            <a:r>
              <a:rPr lang="he-IL" dirty="0" err="1"/>
              <a:t>אנאל</a:t>
            </a:r>
            <a:r>
              <a:rPr lang="he-IL" dirty="0"/>
              <a:t> </a:t>
            </a:r>
            <a:r>
              <a:rPr lang="he-IL" dirty="0" err="1"/>
              <a:t>דימפל</a:t>
            </a:r>
            <a:r>
              <a:rPr lang="he-IL" dirty="0"/>
              <a:t> קטן. אין עדות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לפיסטולה</a:t>
            </a:r>
            <a:r>
              <a:rPr lang="he-IL" dirty="0"/>
              <a:t> </a:t>
            </a:r>
            <a:r>
              <a:rPr lang="he-IL" dirty="0" err="1"/>
              <a:t>פרינאלית</a:t>
            </a:r>
            <a:r>
              <a:rPr lang="he-IL" dirty="0"/>
              <a:t>.   </a:t>
            </a:r>
            <a:endParaRPr lang="en-IL" dirty="0"/>
          </a:p>
        </p:txBody>
      </p:sp>
      <p:pic>
        <p:nvPicPr>
          <p:cNvPr id="4" name="Picture 3">
            <a:extLst>
              <a:ext uri="{FF2B5EF4-FFF2-40B4-BE49-F238E27FC236}">
                <a16:creationId xmlns:a16="http://schemas.microsoft.com/office/drawing/2014/main" id="{89185592-9BE2-004D-9187-B0B1CA4E872B}"/>
              </a:ext>
            </a:extLst>
          </p:cNvPr>
          <p:cNvPicPr>
            <a:picLocks noChangeAspect="1"/>
          </p:cNvPicPr>
          <p:nvPr/>
        </p:nvPicPr>
        <p:blipFill>
          <a:blip r:embed="rId3"/>
          <a:stretch>
            <a:fillRect/>
          </a:stretch>
        </p:blipFill>
        <p:spPr>
          <a:xfrm>
            <a:off x="322730" y="1821415"/>
            <a:ext cx="6001497" cy="4495330"/>
          </a:xfrm>
          <a:prstGeom prst="rect">
            <a:avLst/>
          </a:prstGeom>
        </p:spPr>
      </p:pic>
    </p:spTree>
    <p:extLst>
      <p:ext uri="{BB962C8B-B14F-4D97-AF65-F5344CB8AC3E}">
        <p14:creationId xmlns:p14="http://schemas.microsoft.com/office/powerpoint/2010/main" val="3499524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C68D-76A7-6843-8D90-341EC6D8E34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8069FE3-AEC3-2642-AFC9-0307FD2BE28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הפגיסט</a:t>
            </a:r>
            <a:r>
              <a:rPr lang="he-IL" dirty="0"/>
              <a:t> הזמין צילום כעת, מתי יש לבצעו? כיצד מבצעים את השיקוף. </a:t>
            </a:r>
            <a:endParaRPr lang="en-IL" dirty="0"/>
          </a:p>
        </p:txBody>
      </p:sp>
    </p:spTree>
    <p:extLst>
      <p:ext uri="{BB962C8B-B14F-4D97-AF65-F5344CB8AC3E}">
        <p14:creationId xmlns:p14="http://schemas.microsoft.com/office/powerpoint/2010/main" val="107325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A2FC-6740-D540-AB75-38BD103C4A6D}"/>
              </a:ext>
            </a:extLst>
          </p:cNvPr>
          <p:cNvSpPr>
            <a:spLocks noGrp="1"/>
          </p:cNvSpPr>
          <p:nvPr>
            <p:ph type="title"/>
          </p:nvPr>
        </p:nvSpPr>
        <p:spPr>
          <a:xfrm>
            <a:off x="5707236" y="430015"/>
            <a:ext cx="5447250" cy="805661"/>
          </a:xfrm>
        </p:spPr>
        <p:txBody>
          <a:bodyPr>
            <a:normAutofit/>
          </a:bodyPr>
          <a:lstStyle/>
          <a:p>
            <a:pPr algn="l" defTabSz="914400" rtl="1" eaLnBrk="1" latinLnBrk="0" hangingPunct="1">
              <a:lnSpc>
                <a:spcPct val="90000"/>
              </a:lnSpc>
              <a:spcBef>
                <a:spcPct val="0"/>
              </a:spcBef>
              <a:buNone/>
            </a:pPr>
            <a:r>
              <a:rPr lang="he-IL" dirty="0"/>
              <a:t>צילום בטן </a:t>
            </a:r>
            <a:endParaRPr lang="en-IL" dirty="0"/>
          </a:p>
        </p:txBody>
      </p:sp>
      <p:pic>
        <p:nvPicPr>
          <p:cNvPr id="4" name="Picture 3">
            <a:extLst>
              <a:ext uri="{FF2B5EF4-FFF2-40B4-BE49-F238E27FC236}">
                <a16:creationId xmlns:a16="http://schemas.microsoft.com/office/drawing/2014/main" id="{90F8DE8C-88B7-6E4B-90BD-D233D8F8FFEF}"/>
              </a:ext>
            </a:extLst>
          </p:cNvPr>
          <p:cNvPicPr>
            <a:picLocks noChangeAspect="1"/>
          </p:cNvPicPr>
          <p:nvPr/>
        </p:nvPicPr>
        <p:blipFill rotWithShape="1">
          <a:blip r:embed="rId3"/>
          <a:srcRect l="11693" r="2" b="2"/>
          <a:stretch/>
        </p:blipFill>
        <p:spPr>
          <a:xfrm>
            <a:off x="820198" y="809243"/>
            <a:ext cx="3639312" cy="5239512"/>
          </a:xfrm>
          <a:prstGeom prst="rect">
            <a:avLst/>
          </a:prstGeom>
        </p:spPr>
      </p:pic>
      <p:sp>
        <p:nvSpPr>
          <p:cNvPr id="3" name="Content Placeholder 2">
            <a:extLst>
              <a:ext uri="{FF2B5EF4-FFF2-40B4-BE49-F238E27FC236}">
                <a16:creationId xmlns:a16="http://schemas.microsoft.com/office/drawing/2014/main" id="{41D6F95B-F31D-FF4B-89AC-9FA7D7460826}"/>
              </a:ext>
            </a:extLst>
          </p:cNvPr>
          <p:cNvSpPr>
            <a:spLocks noGrp="1"/>
          </p:cNvSpPr>
          <p:nvPr>
            <p:ph idx="1"/>
          </p:nvPr>
        </p:nvSpPr>
        <p:spPr>
          <a:xfrm>
            <a:off x="5867873" y="1235677"/>
            <a:ext cx="5447251" cy="4735356"/>
          </a:xfrm>
        </p:spPr>
        <p:txBody>
          <a:bodyPr>
            <a:normAutofit/>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400" dirty="0"/>
              <a:t>מה רואים בצילום?</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400" dirty="0"/>
              <a:t>בצילום רואים תמונה של </a:t>
            </a:r>
            <a:r>
              <a:rPr lang="he-IL" sz="1400" dirty="0" err="1"/>
              <a:t>פנאומטוזיס</a:t>
            </a:r>
            <a:r>
              <a:rPr lang="he-IL" sz="1400" dirty="0"/>
              <a:t> יותר בבטן שמאלית, עם הרחבת לולאות ועיבוי דופן, ללא עדות בצילום </a:t>
            </a:r>
            <a:r>
              <a:rPr lang="he-IL" sz="1400" dirty="0" err="1"/>
              <a:t>לאויר</a:t>
            </a:r>
            <a:r>
              <a:rPr lang="he-IL" sz="1400" dirty="0"/>
              <a:t> חופשי.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400" dirty="0"/>
              <a:t>מה הקריטריונים של </a:t>
            </a:r>
            <a:r>
              <a:rPr lang="he-IL" sz="1400" dirty="0" err="1"/>
              <a:t>bell</a:t>
            </a:r>
            <a:r>
              <a:rPr lang="he-IL" sz="1400" dirty="0"/>
              <a:t>?</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sz="1400" dirty="0"/>
              <a:t>הקריטריונים של בל הותוו ב- 1978 לראשונה על מנת לנסות לדרג את חומרת המחלה, יש שתי בעיות בקלסיפיקציה- בעיקר בל דרגה 1 שהוא מאוד לא ספציפי. הסיבה </a:t>
            </a:r>
            <a:r>
              <a:rPr lang="he-IL" sz="1400" dirty="0" err="1"/>
              <a:t>השניה</a:t>
            </a:r>
            <a:r>
              <a:rPr lang="he-IL" sz="1400" dirty="0"/>
              <a:t> היא </a:t>
            </a:r>
            <a:r>
              <a:rPr lang="he-IL" sz="1400" dirty="0" err="1"/>
              <a:t>שהקרטטריונים</a:t>
            </a:r>
            <a:r>
              <a:rPr lang="he-IL" sz="1400" dirty="0"/>
              <a:t> כוללים כל מה שנראה כמו </a:t>
            </a:r>
            <a:r>
              <a:rPr lang="he-IL" sz="1400" dirty="0" err="1"/>
              <a:t>nec</a:t>
            </a:r>
            <a:r>
              <a:rPr lang="he-IL" sz="1400" dirty="0"/>
              <a:t> אבל יכול להיות למעשה </a:t>
            </a:r>
            <a:r>
              <a:rPr lang="he-IL" sz="1400" dirty="0" err="1"/>
              <a:t>sip</a:t>
            </a:r>
            <a:r>
              <a:rPr lang="he-IL" sz="1400" dirty="0"/>
              <a:t> עם </a:t>
            </a:r>
            <a:r>
              <a:rPr lang="he-IL" sz="1400" dirty="0" err="1"/>
              <a:t>outcome</a:t>
            </a:r>
            <a:r>
              <a:rPr lang="he-IL" sz="1400" dirty="0"/>
              <a:t>  שונה. בכל מקרה הקריטריונים הם- </a:t>
            </a:r>
          </a:p>
          <a:p>
            <a:pPr lvl="1" algn="r" rtl="1">
              <a:spcBef>
                <a:spcPts val="900"/>
              </a:spcBef>
            </a:pPr>
            <a:r>
              <a:rPr lang="he-IL" sz="1200" dirty="0"/>
              <a:t>בל דרגה 1- </a:t>
            </a:r>
            <a:r>
              <a:rPr lang="he-IL" sz="1200" dirty="0" err="1"/>
              <a:t>susp</a:t>
            </a:r>
            <a:r>
              <a:rPr lang="he-IL" sz="1200" dirty="0"/>
              <a:t> </a:t>
            </a:r>
            <a:r>
              <a:rPr lang="he-IL" sz="1200" dirty="0" err="1"/>
              <a:t>nec</a:t>
            </a:r>
            <a:r>
              <a:rPr lang="he-IL" sz="1200" dirty="0"/>
              <a:t>- </a:t>
            </a:r>
            <a:r>
              <a:rPr lang="he-IL" sz="1200" dirty="0" err="1"/>
              <a:t>אפנאה</a:t>
            </a:r>
            <a:r>
              <a:rPr lang="he-IL" sz="1200" dirty="0"/>
              <a:t>, </a:t>
            </a:r>
            <a:r>
              <a:rPr lang="he-IL" sz="1200" dirty="0" err="1"/>
              <a:t>ברדיקרדיה</a:t>
            </a:r>
            <a:r>
              <a:rPr lang="he-IL" sz="1200" dirty="0"/>
              <a:t>, אי יציבות בטמפרטורה, </a:t>
            </a:r>
            <a:r>
              <a:rPr lang="he-IL" sz="1200" dirty="0" err="1"/>
              <a:t>צבס</a:t>
            </a:r>
            <a:r>
              <a:rPr lang="he-IL" sz="1200" dirty="0"/>
              <a:t> עם מעט </a:t>
            </a:r>
            <a:r>
              <a:rPr lang="he-IL" sz="1200" dirty="0" err="1"/>
              <a:t>אילאוס</a:t>
            </a:r>
            <a:r>
              <a:rPr lang="he-IL" sz="1200" dirty="0"/>
              <a:t>, בבדיקה שאריות בזונדה ותפיחות </a:t>
            </a:r>
            <a:r>
              <a:rPr lang="he-IL" sz="1200" dirty="0" err="1"/>
              <a:t>בטנית</a:t>
            </a:r>
            <a:r>
              <a:rPr lang="he-IL" sz="1200" dirty="0"/>
              <a:t> קלה </a:t>
            </a:r>
          </a:p>
          <a:p>
            <a:pPr lvl="1" algn="r" rtl="1">
              <a:spcBef>
                <a:spcPts val="900"/>
              </a:spcBef>
            </a:pPr>
            <a:r>
              <a:rPr lang="he-IL" sz="1200" dirty="0"/>
              <a:t>בל דרגה 2- </a:t>
            </a:r>
            <a:r>
              <a:rPr lang="he-IL" sz="1200" dirty="0" err="1"/>
              <a:t>confirmed</a:t>
            </a:r>
            <a:r>
              <a:rPr lang="he-IL" sz="1200" dirty="0"/>
              <a:t> </a:t>
            </a:r>
            <a:r>
              <a:rPr lang="he-IL" sz="1200" dirty="0" err="1"/>
              <a:t>nec</a:t>
            </a:r>
            <a:r>
              <a:rPr lang="he-IL" sz="1200" dirty="0"/>
              <a:t>- </a:t>
            </a:r>
            <a:r>
              <a:rPr lang="he-IL" sz="1200" dirty="0" err="1"/>
              <a:t>אפנאה</a:t>
            </a:r>
            <a:r>
              <a:rPr lang="he-IL" sz="1200" dirty="0"/>
              <a:t>, </a:t>
            </a:r>
            <a:r>
              <a:rPr lang="he-IL" sz="1200" dirty="0" err="1"/>
              <a:t>ברדיקרדיה</a:t>
            </a:r>
            <a:r>
              <a:rPr lang="he-IL" sz="1200" dirty="0"/>
              <a:t>, אי יציבות בטמפרטורה, חמצת מטבולית, </a:t>
            </a:r>
            <a:r>
              <a:rPr lang="he-IL" sz="1200" dirty="0" err="1"/>
              <a:t>תרומבוציטופניה</a:t>
            </a:r>
            <a:r>
              <a:rPr lang="he-IL" sz="1200" dirty="0"/>
              <a:t>, </a:t>
            </a:r>
            <a:r>
              <a:rPr lang="he-IL" sz="1200" dirty="0" err="1"/>
              <a:t>צבס</a:t>
            </a:r>
            <a:r>
              <a:rPr lang="he-IL" sz="1200" dirty="0"/>
              <a:t> </a:t>
            </a:r>
            <a:r>
              <a:rPr lang="he-IL" sz="1200" dirty="0" err="1"/>
              <a:t>פנאומטוזיס</a:t>
            </a:r>
            <a:r>
              <a:rPr lang="he-IL" sz="1200" dirty="0"/>
              <a:t>, גז </a:t>
            </a:r>
            <a:r>
              <a:rPr lang="he-IL" sz="1200" dirty="0" err="1"/>
              <a:t>פורטלי</a:t>
            </a:r>
            <a:r>
              <a:rPr lang="he-IL" sz="1200" dirty="0"/>
              <a:t>, לולאות מורחבות, בבדיקת הבטן תפיחות בינונית, הופעת דם בצואה, רגישות ובצקת </a:t>
            </a:r>
            <a:r>
              <a:rPr lang="he-IL" sz="1200" dirty="0" err="1"/>
              <a:t>בטנית</a:t>
            </a:r>
            <a:endParaRPr lang="he-IL" sz="1200" dirty="0"/>
          </a:p>
          <a:p>
            <a:pPr lvl="1" algn="r" rtl="1">
              <a:spcBef>
                <a:spcPts val="900"/>
              </a:spcBef>
            </a:pPr>
            <a:r>
              <a:rPr lang="he-IL" sz="1200" dirty="0"/>
              <a:t>בל דרגה 3- מחלה מתקדמת- אי יציבות המודינמית וסמני שוק עם תת לחץ דם </a:t>
            </a:r>
            <a:r>
              <a:rPr lang="he-IL" sz="1200" dirty="0" err="1"/>
              <a:t>ואוליגוריה</a:t>
            </a:r>
            <a:r>
              <a:rPr lang="he-IL" sz="1200" dirty="0"/>
              <a:t>, חמצת, </a:t>
            </a:r>
            <a:r>
              <a:rPr lang="he-IL" sz="1200" dirty="0" err="1"/>
              <a:t>בצבס</a:t>
            </a:r>
            <a:r>
              <a:rPr lang="he-IL" sz="1200" dirty="0"/>
              <a:t> </a:t>
            </a:r>
            <a:r>
              <a:rPr lang="he-IL" sz="1200" dirty="0" err="1"/>
              <a:t>fixed</a:t>
            </a:r>
            <a:r>
              <a:rPr lang="he-IL" sz="1200" dirty="0"/>
              <a:t> </a:t>
            </a:r>
            <a:r>
              <a:rPr lang="he-IL" sz="1200" dirty="0" err="1"/>
              <a:t>loop</a:t>
            </a:r>
            <a:r>
              <a:rPr lang="he-IL" sz="1200" dirty="0"/>
              <a:t> וסמני אויר חופשי בשלב המתקדם ביותר, בבדיקת הבטן רגישות </a:t>
            </a:r>
            <a:r>
              <a:rPr lang="he-IL" sz="1200" dirty="0" err="1"/>
              <a:t>אריתמה</a:t>
            </a:r>
            <a:r>
              <a:rPr lang="he-IL" sz="1200" dirty="0"/>
              <a:t> </a:t>
            </a:r>
            <a:r>
              <a:rPr lang="he-IL" sz="1200" dirty="0" err="1"/>
              <a:t>ואינדורציה</a:t>
            </a:r>
            <a:r>
              <a:rPr lang="he-IL" sz="1200" dirty="0"/>
              <a:t> עד סמנים של אויר חופשי. </a:t>
            </a:r>
            <a:endParaRPr lang="en-IL" sz="1200" dirty="0"/>
          </a:p>
        </p:txBody>
      </p:sp>
    </p:spTree>
    <p:extLst>
      <p:ext uri="{BB962C8B-B14F-4D97-AF65-F5344CB8AC3E}">
        <p14:creationId xmlns:p14="http://schemas.microsoft.com/office/powerpoint/2010/main" val="810358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C68D-76A7-6843-8D90-341EC6D8E34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8069FE3-AEC3-2642-AFC9-0307FD2BE28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הפגיסט</a:t>
            </a:r>
            <a:r>
              <a:rPr lang="he-IL" dirty="0"/>
              <a:t> הזמין צילום כעת, מתי יש לבצעו? כיצד מבצעים את השיקוף.</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לבצע צילום לאחר שחלפו לפחות 18 שעות לפי הספר (עד 24 שעות) כדי לאפשר </a:t>
            </a:r>
            <a:r>
              <a:rPr lang="he-IL" dirty="0" err="1"/>
              <a:t>למקוניום</a:t>
            </a:r>
            <a:r>
              <a:rPr lang="he-IL" dirty="0"/>
              <a:t> להגיע לרקטום התחתון.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ביצוע השיקוף הינו בתנוחת </a:t>
            </a:r>
            <a:r>
              <a:rPr lang="he-IL" dirty="0" err="1"/>
              <a:t>cross</a:t>
            </a:r>
            <a:r>
              <a:rPr lang="he-IL" dirty="0"/>
              <a:t> </a:t>
            </a:r>
            <a:r>
              <a:rPr lang="he-IL" dirty="0" err="1"/>
              <a:t>table</a:t>
            </a:r>
            <a:r>
              <a:rPr lang="he-IL" dirty="0"/>
              <a:t>- מניחים את המטופל על הבטן עם </a:t>
            </a:r>
            <a:r>
              <a:rPr lang="he-IL" dirty="0" err="1"/>
              <a:t>איזושהיא</a:t>
            </a:r>
            <a:r>
              <a:rPr lang="he-IL" dirty="0"/>
              <a:t> הגבהה מתחת לבטן וקרוב לאגן. מניחים את הצילום כך שיהיה על ראש </a:t>
            </a:r>
            <a:r>
              <a:rPr lang="he-IL" dirty="0" err="1"/>
              <a:t>הפמור</a:t>
            </a:r>
            <a:r>
              <a:rPr lang="he-IL" dirty="0"/>
              <a:t>, ושמים מטבע במיקום של האנוס.   </a:t>
            </a:r>
            <a:endParaRPr lang="en-IL" dirty="0"/>
          </a:p>
        </p:txBody>
      </p:sp>
    </p:spTree>
    <p:extLst>
      <p:ext uri="{BB962C8B-B14F-4D97-AF65-F5344CB8AC3E}">
        <p14:creationId xmlns:p14="http://schemas.microsoft.com/office/powerpoint/2010/main" val="2112903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BB3C-0ABA-CF4B-A417-082A9E8CB70D}"/>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F0C21F4-FE88-CB47-B0A4-CBA21630AD9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אילו עוד בדיקות רדיולוגיות ודיאגנוסטיות צריך? </a:t>
            </a:r>
            <a:endParaRPr lang="en-IL" dirty="0"/>
          </a:p>
        </p:txBody>
      </p:sp>
    </p:spTree>
    <p:extLst>
      <p:ext uri="{BB962C8B-B14F-4D97-AF65-F5344CB8AC3E}">
        <p14:creationId xmlns:p14="http://schemas.microsoft.com/office/powerpoint/2010/main" val="1015637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BB3C-0ABA-CF4B-A417-082A9E8CB70D}"/>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F0C21F4-FE88-CB47-B0A4-CBA21630AD9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אילו עוד בדיקות רדיולוגיות ודיאגנוסטיות צריך?</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לעשות את הבדיקות הבאות-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1. צילום חזה ובטן, צילום </a:t>
            </a:r>
            <a:r>
              <a:rPr lang="he-IL" dirty="0" err="1"/>
              <a:t>סאקרום</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2. סונר מוח, לב, בטן וחוט שדרה. </a:t>
            </a:r>
          </a:p>
          <a:p>
            <a:pPr marL="0" indent="0" algn="r" defTabSz="914400" rtl="1" eaLnBrk="1" latinLnBrk="0" hangingPunct="1">
              <a:lnSpc>
                <a:spcPct val="100000"/>
              </a:lnSpc>
              <a:spcBef>
                <a:spcPts val="900"/>
              </a:spcBef>
              <a:spcAft>
                <a:spcPts val="0"/>
              </a:spcAft>
              <a:buClr>
                <a:schemeClr val="tx1">
                  <a:lumMod val="85000"/>
                  <a:lumOff val="15000"/>
                </a:schemeClr>
              </a:buClr>
              <a:buNone/>
            </a:pPr>
            <a:r>
              <a:rPr lang="he-IL" dirty="0"/>
              <a:t> </a:t>
            </a:r>
            <a:endParaRPr lang="en-IL" dirty="0"/>
          </a:p>
        </p:txBody>
      </p:sp>
    </p:spTree>
    <p:extLst>
      <p:ext uri="{BB962C8B-B14F-4D97-AF65-F5344CB8AC3E}">
        <p14:creationId xmlns:p14="http://schemas.microsoft.com/office/powerpoint/2010/main" val="2894096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AF07-EF63-F145-B37E-E42167B3C4E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E1F2A67-2CAB-5248-9230-18FFDDE4584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תוצאת סונר חוט שדרה תשפיע על סוג ההתערבות הכירורגית?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4255580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AF07-EF63-F145-B37E-E42167B3C4E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E1F2A67-2CAB-5248-9230-18FFDDE4584D}"/>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תוצאת סונר חוט שדרה תשפיע על סוג ההתערבות הכירורגית?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סונר חוט שדרה במקרה האמור מדגים שהקונוס </a:t>
            </a:r>
            <a:r>
              <a:rPr lang="he-IL" dirty="0" err="1"/>
              <a:t>מדולריס</a:t>
            </a:r>
            <a:r>
              <a:rPr lang="he-IL" dirty="0"/>
              <a:t> נמצא ב- l4- יחסית נמוך, ואין תזוזה משמעותית של </a:t>
            </a:r>
            <a:r>
              <a:rPr lang="he-IL" dirty="0" err="1"/>
              <a:t>הקאודה</a:t>
            </a:r>
            <a:r>
              <a:rPr lang="he-IL" dirty="0"/>
              <a:t> </a:t>
            </a:r>
            <a:r>
              <a:rPr lang="he-IL" dirty="0" err="1"/>
              <a:t>אקינה</a:t>
            </a:r>
            <a:r>
              <a:rPr lang="he-IL" dirty="0"/>
              <a:t> וסוף </a:t>
            </a:r>
            <a:r>
              <a:rPr lang="he-IL" dirty="0" err="1"/>
              <a:t>הקורד</a:t>
            </a:r>
            <a:r>
              <a:rPr lang="he-IL" dirty="0"/>
              <a:t>- לא רואים </a:t>
            </a:r>
            <a:r>
              <a:rPr lang="he-IL" dirty="0" err="1"/>
              <a:t>פילום</a:t>
            </a:r>
            <a:r>
              <a:rPr lang="he-IL" dirty="0"/>
              <a:t> שמן או </a:t>
            </a:r>
            <a:r>
              <a:rPr lang="he-IL" dirty="0" err="1"/>
              <a:t>ליפומה</a:t>
            </a:r>
            <a:r>
              <a:rPr lang="he-IL" dirty="0"/>
              <a:t>- זה נראה מתאים ל- </a:t>
            </a:r>
            <a:r>
              <a:rPr lang="he-IL" dirty="0" err="1"/>
              <a:t>tethered</a:t>
            </a:r>
            <a:r>
              <a:rPr lang="he-IL" dirty="0"/>
              <a:t> </a:t>
            </a:r>
            <a:r>
              <a:rPr lang="he-IL" dirty="0" err="1"/>
              <a:t>cord</a:t>
            </a:r>
            <a:r>
              <a:rPr lang="he-IL" dirty="0"/>
              <a:t>. התשובה הזו יכולה להיות בעל סמנים פרוגנוסטיים ויש להשלים יעוץ נוירוכירורגי אולם זה לא משנה </a:t>
            </a:r>
            <a:r>
              <a:rPr lang="he-IL" dirty="0" err="1"/>
              <a:t>למנגמנט</a:t>
            </a:r>
            <a:r>
              <a:rPr lang="he-IL" dirty="0"/>
              <a:t> של הניתוח כעת. בכל מקרה יש </a:t>
            </a:r>
            <a:r>
              <a:rPr lang="he-IL" dirty="0" err="1"/>
              <a:t>דיבייט</a:t>
            </a:r>
            <a:r>
              <a:rPr lang="he-IL" dirty="0"/>
              <a:t> גדול אם יש צורך לנתח את זה בהמשך.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2296799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F5FA-D492-924F-835D-B7493730B5F3}"/>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C27253C-28AC-0E46-90C6-F334CB5E9677}"/>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בצילום </a:t>
            </a:r>
            <a:r>
              <a:rPr lang="he-IL" dirty="0" err="1"/>
              <a:t>prone</a:t>
            </a:r>
            <a:r>
              <a:rPr lang="he-IL" dirty="0"/>
              <a:t> מודגם כי </a:t>
            </a:r>
            <a:r>
              <a:rPr lang="he-IL" dirty="0" err="1"/>
              <a:t>האויר</a:t>
            </a:r>
            <a:r>
              <a:rPr lang="he-IL" dirty="0"/>
              <a:t> ברקטום לא עובר מעבר </a:t>
            </a:r>
            <a:r>
              <a:rPr lang="he-IL" dirty="0" err="1"/>
              <a:t>לקוקסיקס</a:t>
            </a:r>
            <a:r>
              <a:rPr lang="he-IL" dirty="0"/>
              <a:t>, ואין עדות </a:t>
            </a:r>
            <a:r>
              <a:rPr lang="he-IL" dirty="0" err="1"/>
              <a:t>למקוניום</a:t>
            </a:r>
            <a:r>
              <a:rPr lang="he-IL" dirty="0"/>
              <a:t> </a:t>
            </a:r>
            <a:r>
              <a:rPr lang="he-IL" dirty="0" err="1"/>
              <a:t>באיזור</a:t>
            </a:r>
            <a:r>
              <a:rPr lang="he-IL" dirty="0"/>
              <a:t> </a:t>
            </a:r>
            <a:r>
              <a:rPr lang="he-IL" dirty="0" err="1"/>
              <a:t>הפרינאום</a:t>
            </a:r>
            <a:r>
              <a:rPr lang="he-IL" dirty="0"/>
              <a:t>. מה השלב הבא? </a:t>
            </a:r>
            <a:endParaRPr lang="en-IL" dirty="0"/>
          </a:p>
        </p:txBody>
      </p:sp>
    </p:spTree>
    <p:extLst>
      <p:ext uri="{BB962C8B-B14F-4D97-AF65-F5344CB8AC3E}">
        <p14:creationId xmlns:p14="http://schemas.microsoft.com/office/powerpoint/2010/main" val="4173167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F5FA-D492-924F-835D-B7493730B5F3}"/>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C27253C-28AC-0E46-90C6-F334CB5E9677}"/>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בצילום </a:t>
            </a:r>
            <a:r>
              <a:rPr lang="he-IL" dirty="0" err="1"/>
              <a:t>prone</a:t>
            </a:r>
            <a:r>
              <a:rPr lang="he-IL" dirty="0"/>
              <a:t> מודגם כי </a:t>
            </a:r>
            <a:r>
              <a:rPr lang="he-IL" dirty="0" err="1"/>
              <a:t>האויר</a:t>
            </a:r>
            <a:r>
              <a:rPr lang="he-IL" dirty="0"/>
              <a:t> ברקטום לא עובר מעבר </a:t>
            </a:r>
            <a:r>
              <a:rPr lang="he-IL" dirty="0" err="1"/>
              <a:t>לקוקסיקס</a:t>
            </a:r>
            <a:r>
              <a:rPr lang="he-IL" dirty="0"/>
              <a:t>, ואין עדות </a:t>
            </a:r>
            <a:r>
              <a:rPr lang="he-IL" dirty="0" err="1"/>
              <a:t>למקוניום</a:t>
            </a:r>
            <a:r>
              <a:rPr lang="he-IL" dirty="0"/>
              <a:t> </a:t>
            </a:r>
            <a:r>
              <a:rPr lang="he-IL" dirty="0" err="1"/>
              <a:t>באיזור</a:t>
            </a:r>
            <a:r>
              <a:rPr lang="he-IL" dirty="0"/>
              <a:t> </a:t>
            </a:r>
            <a:r>
              <a:rPr lang="he-IL" dirty="0" err="1"/>
              <a:t>הפרינאום</a:t>
            </a:r>
            <a:r>
              <a:rPr lang="he-IL" dirty="0"/>
              <a:t>. מה השלב הבא?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למעשה המום אינו נמוך ויש להתקדם לביצוע </a:t>
            </a:r>
            <a:r>
              <a:rPr lang="he-IL" dirty="0" err="1"/>
              <a:t>קולוסטומיה</a:t>
            </a:r>
            <a:r>
              <a:rPr lang="he-IL" dirty="0"/>
              <a:t>. בהנחה והמרחק בין הרקטום לאנוס הינו פחות מ- 1 </a:t>
            </a:r>
            <a:r>
              <a:rPr lang="he-IL" dirty="0" err="1"/>
              <a:t>סמ</a:t>
            </a:r>
            <a:r>
              <a:rPr lang="he-IL" dirty="0"/>
              <a:t> ואין </a:t>
            </a:r>
            <a:r>
              <a:rPr lang="he-IL" dirty="0" err="1"/>
              <a:t>קונטראאינדיקציות</a:t>
            </a:r>
            <a:r>
              <a:rPr lang="he-IL" dirty="0"/>
              <a:t> לניתוח </a:t>
            </a:r>
            <a:r>
              <a:rPr lang="he-IL" dirty="0" err="1"/>
              <a:t>פרימארי</a:t>
            </a:r>
            <a:r>
              <a:rPr lang="he-IL" dirty="0"/>
              <a:t> אפשר להתקדם ל- </a:t>
            </a:r>
            <a:r>
              <a:rPr lang="he-IL" dirty="0" err="1"/>
              <a:t>psarp</a:t>
            </a:r>
            <a:r>
              <a:rPr lang="he-IL" dirty="0"/>
              <a:t> אולם בהינתן כי אין עדות לכך יש להתקדם לביצוע </a:t>
            </a:r>
            <a:r>
              <a:rPr lang="he-IL" dirty="0" err="1"/>
              <a:t>קולוסטומיה</a:t>
            </a:r>
            <a:r>
              <a:rPr lang="he-IL" dirty="0"/>
              <a:t>. </a:t>
            </a:r>
            <a:endParaRPr lang="en-IL" dirty="0"/>
          </a:p>
        </p:txBody>
      </p:sp>
    </p:spTree>
    <p:extLst>
      <p:ext uri="{BB962C8B-B14F-4D97-AF65-F5344CB8AC3E}">
        <p14:creationId xmlns:p14="http://schemas.microsoft.com/office/powerpoint/2010/main" val="86779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AA2D-3C51-EC47-83F8-2D400ACECB3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321D5FD-9605-434E-BB62-DBC3294F4B8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מהם שלבי הניתוח </a:t>
            </a:r>
            <a:r>
              <a:rPr lang="he-IL" dirty="0" err="1"/>
              <a:t>בקולוסטומיה</a:t>
            </a:r>
            <a:r>
              <a:rPr lang="he-IL" dirty="0"/>
              <a:t>, איזה </a:t>
            </a:r>
            <a:r>
              <a:rPr lang="he-IL" dirty="0" err="1"/>
              <a:t>קולוסטומיה</a:t>
            </a:r>
            <a:r>
              <a:rPr lang="he-IL" dirty="0"/>
              <a:t> נבחר ומדוע? </a:t>
            </a:r>
            <a:endParaRPr lang="en-IL" dirty="0"/>
          </a:p>
        </p:txBody>
      </p:sp>
    </p:spTree>
    <p:extLst>
      <p:ext uri="{BB962C8B-B14F-4D97-AF65-F5344CB8AC3E}">
        <p14:creationId xmlns:p14="http://schemas.microsoft.com/office/powerpoint/2010/main" val="2517292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AA2D-3C51-EC47-83F8-2D400ACECB3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2321D5FD-9605-434E-BB62-DBC3294F4B8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מהם שלבי הניתוח </a:t>
            </a:r>
            <a:r>
              <a:rPr lang="he-IL" dirty="0" err="1"/>
              <a:t>בקולוסטומיה</a:t>
            </a:r>
            <a:r>
              <a:rPr lang="he-IL" dirty="0"/>
              <a:t>, איזה </a:t>
            </a:r>
            <a:r>
              <a:rPr lang="he-IL" dirty="0" err="1"/>
              <a:t>קולוסטומיה</a:t>
            </a:r>
            <a:r>
              <a:rPr lang="he-IL" dirty="0"/>
              <a:t> נבחר ומדוע?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err="1"/>
              <a:t>הקולוסטומיה</a:t>
            </a:r>
            <a:r>
              <a:rPr lang="he-IL" dirty="0"/>
              <a:t> תהיה </a:t>
            </a:r>
            <a:r>
              <a:rPr lang="he-IL" dirty="0" err="1"/>
              <a:t>מסיגמואיד</a:t>
            </a:r>
            <a:r>
              <a:rPr lang="he-IL" dirty="0"/>
              <a:t>, </a:t>
            </a:r>
            <a:r>
              <a:rPr lang="he-IL" dirty="0" err="1"/>
              <a:t>באיזור</a:t>
            </a:r>
            <a:r>
              <a:rPr lang="he-IL" dirty="0"/>
              <a:t> המעבר בין הקולון השמאלי לסיגמא. זה יקטין את הסיכון </a:t>
            </a:r>
            <a:r>
              <a:rPr lang="he-IL" dirty="0" err="1"/>
              <a:t>לפרולפס</a:t>
            </a:r>
            <a:r>
              <a:rPr lang="he-IL" dirty="0"/>
              <a:t> מצד אחד, וישאיר מספיק אורך לתיקון מהצד השני. הניתוח המותווה הוא </a:t>
            </a:r>
            <a:r>
              <a:rPr lang="he-IL" dirty="0" err="1"/>
              <a:t>open</a:t>
            </a:r>
            <a:r>
              <a:rPr lang="he-IL" dirty="0"/>
              <a:t> </a:t>
            </a:r>
            <a:r>
              <a:rPr lang="he-IL" dirty="0" err="1"/>
              <a:t>divided</a:t>
            </a:r>
            <a:r>
              <a:rPr lang="he-IL" dirty="0"/>
              <a:t> </a:t>
            </a:r>
            <a:r>
              <a:rPr lang="he-IL" dirty="0" err="1"/>
              <a:t>colostomy</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1878671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1524-79ED-484C-A615-3E4CF0A6E5F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D412F94-3C41-5F46-8151-B2427F57ED9E}"/>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להמשיך אנטיביוטיקה </a:t>
            </a:r>
            <a:r>
              <a:rPr lang="he-IL" dirty="0" err="1"/>
              <a:t>פוסטאופרטיבית</a:t>
            </a:r>
            <a:r>
              <a:rPr lang="he-IL" dirty="0"/>
              <a:t>, ואיזו? </a:t>
            </a:r>
            <a:endParaRPr lang="en-IL" dirty="0"/>
          </a:p>
        </p:txBody>
      </p:sp>
    </p:spTree>
    <p:extLst>
      <p:ext uri="{BB962C8B-B14F-4D97-AF65-F5344CB8AC3E}">
        <p14:creationId xmlns:p14="http://schemas.microsoft.com/office/powerpoint/2010/main" val="264396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7EE5-24CC-7442-A8B2-8A41F553017F}"/>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FBF4C335-C778-BC4F-8740-F8D6E4C25728}"/>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במהלך היממה שלאחר התחלת טיפול אנטיביוטי, צום ו- </a:t>
            </a:r>
            <a:r>
              <a:rPr lang="he-IL" dirty="0" err="1"/>
              <a:t>tpn</a:t>
            </a:r>
            <a:r>
              <a:rPr lang="he-IL" dirty="0"/>
              <a:t>, חלה החמרה במצב התינוקת ונמושה מסה בבטן תחתונה עם עליית מדדי דלקת. </a:t>
            </a:r>
          </a:p>
          <a:p>
            <a:pPr lvl="1" algn="r" rtl="1">
              <a:spcBef>
                <a:spcPts val="900"/>
              </a:spcBef>
            </a:pPr>
            <a:r>
              <a:rPr lang="he-IL" dirty="0"/>
              <a:t>מהן ההתוויות לניתוח?</a:t>
            </a:r>
            <a:endParaRPr lang="en-IL" dirty="0"/>
          </a:p>
        </p:txBody>
      </p:sp>
    </p:spTree>
    <p:extLst>
      <p:ext uri="{BB962C8B-B14F-4D97-AF65-F5344CB8AC3E}">
        <p14:creationId xmlns:p14="http://schemas.microsoft.com/office/powerpoint/2010/main" val="2193435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1524-79ED-484C-A615-3E4CF0A6E5F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6D412F94-3C41-5F46-8151-B2427F57ED9E}"/>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להמשיך אנטיביוטיקה </a:t>
            </a:r>
            <a:r>
              <a:rPr lang="he-IL" dirty="0" err="1"/>
              <a:t>פוסטאופרטיבית</a:t>
            </a:r>
            <a:r>
              <a:rPr lang="he-IL" dirty="0"/>
              <a:t>, ואיזו?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באופן כללי מניחים שקיימת </a:t>
            </a:r>
            <a:r>
              <a:rPr lang="he-IL" dirty="0" err="1"/>
              <a:t>פיסטולה</a:t>
            </a:r>
            <a:r>
              <a:rPr lang="he-IL" dirty="0"/>
              <a:t> עד שמבצעים את </a:t>
            </a:r>
            <a:r>
              <a:rPr lang="he-IL" dirty="0" err="1"/>
              <a:t>הקולוסטוגראם</a:t>
            </a:r>
            <a:r>
              <a:rPr lang="he-IL" dirty="0"/>
              <a:t>- מקובל לתת </a:t>
            </a:r>
            <a:r>
              <a:rPr lang="he-IL" dirty="0" err="1"/>
              <a:t>אוגמנטין</a:t>
            </a:r>
            <a:r>
              <a:rPr lang="he-IL" dirty="0"/>
              <a:t> עד ביצוע </a:t>
            </a:r>
            <a:r>
              <a:rPr lang="he-IL" dirty="0" err="1"/>
              <a:t>קולוסטוגראם</a:t>
            </a:r>
            <a:r>
              <a:rPr lang="he-IL" dirty="0"/>
              <a:t> ואז לתת טיפול </a:t>
            </a:r>
            <a:r>
              <a:rPr lang="he-IL" dirty="0" err="1"/>
              <a:t>פומי</a:t>
            </a:r>
            <a:r>
              <a:rPr lang="he-IL" dirty="0"/>
              <a:t> אחר (</a:t>
            </a:r>
            <a:r>
              <a:rPr lang="he-IL" dirty="0" err="1"/>
              <a:t>טרימטופרים</a:t>
            </a:r>
            <a:r>
              <a:rPr lang="he-IL" dirty="0"/>
              <a:t>-סולפה). </a:t>
            </a:r>
            <a:endParaRPr lang="en-IL" dirty="0"/>
          </a:p>
        </p:txBody>
      </p:sp>
    </p:spTree>
    <p:extLst>
      <p:ext uri="{BB962C8B-B14F-4D97-AF65-F5344CB8AC3E}">
        <p14:creationId xmlns:p14="http://schemas.microsoft.com/office/powerpoint/2010/main" val="2925908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352A-DB19-084A-A598-425AD36947C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1C45FC2-5C18-0149-946B-8D85DCD19F6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החשיבות של </a:t>
            </a:r>
            <a:r>
              <a:rPr lang="he-IL" dirty="0" err="1"/>
              <a:t>הקולוסטוגראם</a:t>
            </a:r>
            <a:r>
              <a:rPr lang="he-IL" dirty="0"/>
              <a:t>, ומתי הבדיקה הזו צריכה להתבצע? </a:t>
            </a:r>
            <a:endParaRPr lang="en-IL" dirty="0"/>
          </a:p>
        </p:txBody>
      </p:sp>
    </p:spTree>
    <p:extLst>
      <p:ext uri="{BB962C8B-B14F-4D97-AF65-F5344CB8AC3E}">
        <p14:creationId xmlns:p14="http://schemas.microsoft.com/office/powerpoint/2010/main" val="37753260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352A-DB19-084A-A598-425AD36947C5}"/>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1C45FC2-5C18-0149-946B-8D85DCD19F65}"/>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החשיבות של </a:t>
            </a:r>
            <a:r>
              <a:rPr lang="he-IL" dirty="0" err="1"/>
              <a:t>הקולוסטוגראם</a:t>
            </a:r>
            <a:r>
              <a:rPr lang="he-IL" dirty="0"/>
              <a:t>, ומתי הבדיקה הזו צריכה להתבצע?</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בדיקת </a:t>
            </a:r>
            <a:r>
              <a:rPr lang="he-IL" dirty="0" err="1"/>
              <a:t>קולוסטוגראם</a:t>
            </a:r>
            <a:r>
              <a:rPr lang="he-IL" dirty="0"/>
              <a:t> בודקת מספר דברים חשובים- האחד, את מיקום </a:t>
            </a:r>
            <a:r>
              <a:rPr lang="he-IL" dirty="0" err="1"/>
              <a:t>הפיסטולה</a:t>
            </a:r>
            <a:r>
              <a:rPr lang="he-IL" dirty="0"/>
              <a:t>. והשני- האם יש מספיק אורך של המוקוס </a:t>
            </a:r>
            <a:r>
              <a:rPr lang="he-IL" dirty="0" err="1"/>
              <a:t>פיסטולה</a:t>
            </a:r>
            <a:r>
              <a:rPr lang="he-IL" dirty="0"/>
              <a:t> בשביל להגיע לצורך ביצוע ה- </a:t>
            </a:r>
            <a:r>
              <a:rPr lang="he-IL" dirty="0" err="1"/>
              <a:t>psarp</a:t>
            </a:r>
            <a:r>
              <a:rPr lang="he-IL" dirty="0"/>
              <a:t>.  </a:t>
            </a:r>
            <a:endParaRPr lang="en-US" dirty="0"/>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en-US" dirty="0"/>
              <a:t> </a:t>
            </a:r>
            <a:r>
              <a:rPr lang="he-IL" dirty="0"/>
              <a:t>אין אינדיקציות מיוחדות מתי הבדיקה הזו צריכה להתבצע. בגדול- בתוך חודש מהניתוח. </a:t>
            </a:r>
            <a:endParaRPr lang="en-IL" dirty="0"/>
          </a:p>
        </p:txBody>
      </p:sp>
    </p:spTree>
    <p:extLst>
      <p:ext uri="{BB962C8B-B14F-4D97-AF65-F5344CB8AC3E}">
        <p14:creationId xmlns:p14="http://schemas.microsoft.com/office/powerpoint/2010/main" val="10044725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CEF4-7F7F-854A-A17F-90C9B6A1E143}"/>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652B297-FD88-BE43-A960-EC6F7E1B3F51}"/>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מהם שלבי ניתוח </a:t>
            </a:r>
            <a:r>
              <a:rPr lang="he-IL" dirty="0" err="1"/>
              <a:t>psarp</a:t>
            </a:r>
            <a:r>
              <a:rPr lang="he-IL" dirty="0"/>
              <a:t>, בהנחה ומדובר </a:t>
            </a:r>
            <a:r>
              <a:rPr lang="he-IL" dirty="0" err="1"/>
              <a:t>בפיסטולה</a:t>
            </a:r>
            <a:r>
              <a:rPr lang="he-IL" dirty="0"/>
              <a:t> </a:t>
            </a:r>
            <a:r>
              <a:rPr lang="he-IL" dirty="0" err="1"/>
              <a:t>רקטו-בולברית</a:t>
            </a:r>
            <a:r>
              <a:rPr lang="he-IL" dirty="0"/>
              <a:t>? </a:t>
            </a:r>
            <a:endParaRPr lang="en-IL" dirty="0"/>
          </a:p>
        </p:txBody>
      </p:sp>
    </p:spTree>
    <p:extLst>
      <p:ext uri="{BB962C8B-B14F-4D97-AF65-F5344CB8AC3E}">
        <p14:creationId xmlns:p14="http://schemas.microsoft.com/office/powerpoint/2010/main" val="31902641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CEF4-7F7F-854A-A17F-90C9B6A1E143}"/>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652B297-FD88-BE43-A960-EC6F7E1B3F51}"/>
              </a:ext>
            </a:extLst>
          </p:cNvPr>
          <p:cNvSpPr>
            <a:spLocks noGrp="1"/>
          </p:cNvSpPr>
          <p:nvPr>
            <p:ph idx="1"/>
          </p:nvPr>
        </p:nvSpPr>
        <p:spPr/>
        <p:txBody>
          <a:bodyPr>
            <a:normAutofit fontScale="85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מהם שלבי ניתוח </a:t>
            </a:r>
            <a:r>
              <a:rPr lang="he-IL" dirty="0" err="1"/>
              <a:t>psarp</a:t>
            </a:r>
            <a:r>
              <a:rPr lang="he-IL" dirty="0"/>
              <a:t>, בהנחה ומדובר </a:t>
            </a:r>
            <a:r>
              <a:rPr lang="he-IL" dirty="0" err="1"/>
              <a:t>בפיסטולה</a:t>
            </a:r>
            <a:r>
              <a:rPr lang="he-IL" dirty="0"/>
              <a:t> </a:t>
            </a:r>
            <a:r>
              <a:rPr lang="he-IL" dirty="0" err="1"/>
              <a:t>רקטו-בולברית</a:t>
            </a:r>
            <a:r>
              <a:rPr lang="he-IL" dirty="0"/>
              <a:t>?</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השכבה בתנוחת ג׳ק </a:t>
            </a:r>
            <a:r>
              <a:rPr lang="he-IL" dirty="0" err="1"/>
              <a:t>נייף</a:t>
            </a:r>
            <a:r>
              <a:rPr lang="he-IL" dirty="0"/>
              <a:t> לאחר וידוא קתטר שתן ממוקם (הכנסה על ידי הכירורג), ומקובע. דם לסוג, ליין מרכזי אנטיביוטיקה פרופילקטית, הכנת מעי.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טרם חתך ביצוע בדיקה של גבולות האנוס העתידי עם מגרה שריר. סימון עם חוט משי משני הצדדים.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חתך המשתרע מפי הטבעת העתידי כאמור ועד </a:t>
            </a:r>
            <a:r>
              <a:rPr lang="he-IL" dirty="0" err="1"/>
              <a:t>הקוקסיקס</a:t>
            </a:r>
            <a:r>
              <a:rPr lang="he-IL" dirty="0"/>
              <a:t>. כניסה על קו האמצע והפרדת השרירים לאחר שכבת השומן והתת עור. זיהוי הרקטום </a:t>
            </a:r>
            <a:r>
              <a:rPr lang="he-IL" dirty="0" err="1"/>
              <a:t>הפוסטריורי</a:t>
            </a:r>
            <a:r>
              <a:rPr lang="he-IL" dirty="0"/>
              <a:t>, הנחת תפרי אחיזה. פתיחתו </a:t>
            </a:r>
            <a:r>
              <a:rPr lang="he-IL" dirty="0" err="1"/>
              <a:t>טרנסברסלית</a:t>
            </a:r>
            <a:r>
              <a:rPr lang="he-IL" dirty="0"/>
              <a:t>, זיהוי </a:t>
            </a:r>
            <a:r>
              <a:rPr lang="he-IL" dirty="0" err="1"/>
              <a:t>הפיסטולה</a:t>
            </a:r>
            <a:r>
              <a:rPr lang="he-IL" dirty="0"/>
              <a:t>, הנחת תפרים סביבה וקשירתה. הפרדת קיר הרקטום הלטרליים </a:t>
            </a:r>
            <a:r>
              <a:rPr lang="he-IL" dirty="0" err="1"/>
              <a:t>והפוסטריורים</a:t>
            </a:r>
            <a:r>
              <a:rPr lang="he-IL" dirty="0"/>
              <a:t> והתחלת הפרדה של קיר הרקטום הקדמי שיש לו קיר משותף עם </a:t>
            </a:r>
            <a:r>
              <a:rPr lang="he-IL" dirty="0" err="1"/>
              <a:t>האורתרה</a:t>
            </a:r>
            <a:r>
              <a:rPr lang="he-IL" dirty="0"/>
              <a:t>, קרוב ככל האפשר לרקטום עצמו עד השגת מספיק אורך לצורך ניוד וביצוע השקה. קיבוע הרקטום </a:t>
            </a:r>
            <a:r>
              <a:rPr lang="he-IL" dirty="0" err="1"/>
              <a:t>וה</a:t>
            </a:r>
            <a:r>
              <a:rPr lang="he-IL" dirty="0"/>
              <a:t>- </a:t>
            </a:r>
            <a:r>
              <a:rPr lang="he-IL" dirty="0" err="1"/>
              <a:t>גלוטאלים</a:t>
            </a:r>
            <a:r>
              <a:rPr lang="he-IL" dirty="0"/>
              <a:t> של קיר הרקטום </a:t>
            </a:r>
            <a:r>
              <a:rPr lang="he-IL" dirty="0" err="1"/>
              <a:t>הפוסטריורי</a:t>
            </a:r>
            <a:r>
              <a:rPr lang="he-IL" dirty="0"/>
              <a:t>. קיבוע הרקטום עצמו לאנוס העתידי עם 16 תפרים מעגלים, וידוא שזה לא מסובב ואין מתח. בניית הגוף </a:t>
            </a:r>
            <a:r>
              <a:rPr lang="he-IL" dirty="0" err="1"/>
              <a:t>הפרינאלי</a:t>
            </a:r>
            <a:r>
              <a:rPr lang="he-IL" dirty="0"/>
              <a:t>. הכנסת הגר מספר 10-12.  </a:t>
            </a:r>
            <a:endParaRPr lang="en-IL" dirty="0"/>
          </a:p>
        </p:txBody>
      </p:sp>
    </p:spTree>
    <p:extLst>
      <p:ext uri="{BB962C8B-B14F-4D97-AF65-F5344CB8AC3E}">
        <p14:creationId xmlns:p14="http://schemas.microsoft.com/office/powerpoint/2010/main" val="3408807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6362-7916-7B44-99A0-858D35291C2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FE153A5-C503-2E4C-9A83-074DB73D3C0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הפרוגנוזה של המטופל, כיצד נעקוב אחריו ומה נמליץ במכתב שחרור?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מקום לנתח את ה- </a:t>
            </a:r>
            <a:r>
              <a:rPr lang="he-IL" dirty="0" err="1"/>
              <a:t>tethered</a:t>
            </a:r>
            <a:r>
              <a:rPr lang="he-IL" dirty="0"/>
              <a:t> </a:t>
            </a:r>
            <a:r>
              <a:rPr lang="he-IL" dirty="0" err="1"/>
              <a:t>cord</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32242950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6362-7916-7B44-99A0-858D35291C2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FE153A5-C503-2E4C-9A83-074DB73D3C0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הפרוגנוזה של המטופל, כיצד נעקוב אחריו ומה נמליץ במכתב שחרור?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לאחר סגירת </a:t>
            </a:r>
            <a:r>
              <a:rPr lang="he-IL" dirty="0" err="1"/>
              <a:t>הסטומה</a:t>
            </a:r>
            <a:r>
              <a:rPr lang="he-IL" dirty="0"/>
              <a:t> ומעקב אחר הרחבות יש לציין להורים כי במום כאמור יש יחסית שליטה טובה על יציאות ועל שתן אולם צריך לעקוב, כאשר אחת מהבעיות הינה עצירות. </a:t>
            </a:r>
            <a:r>
              <a:rPr lang="he-IL" dirty="0" err="1"/>
              <a:t>סביבוכים</a:t>
            </a:r>
            <a:r>
              <a:rPr lang="he-IL" dirty="0"/>
              <a:t> אחרים יכולים להיות </a:t>
            </a:r>
            <a:r>
              <a:rPr lang="he-IL" dirty="0" err="1"/>
              <a:t>סטנוזיס</a:t>
            </a:r>
            <a:r>
              <a:rPr lang="he-IL" dirty="0"/>
              <a:t> של ההשקה או בעיה בתחושה וכדומה.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מקום לנתח את ה- </a:t>
            </a:r>
            <a:r>
              <a:rPr lang="he-IL" dirty="0" err="1"/>
              <a:t>tethered</a:t>
            </a:r>
            <a:r>
              <a:rPr lang="he-IL" dirty="0"/>
              <a:t> </a:t>
            </a:r>
            <a:r>
              <a:rPr lang="he-IL" dirty="0" err="1"/>
              <a:t>cord</a:t>
            </a:r>
            <a:r>
              <a:rPr lang="he-IL" dirty="0"/>
              <a:t>?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יש </a:t>
            </a:r>
            <a:r>
              <a:rPr lang="he-IL" dirty="0" err="1"/>
              <a:t>דיבייט</a:t>
            </a:r>
            <a:r>
              <a:rPr lang="he-IL" dirty="0"/>
              <a:t> גדול לגבי זה, בכל מקרה זה לא אמור לשנות מבחינת מערכת העיכול.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endParaRPr lang="en-IL" dirty="0"/>
          </a:p>
        </p:txBody>
      </p:sp>
    </p:spTree>
    <p:extLst>
      <p:ext uri="{BB962C8B-B14F-4D97-AF65-F5344CB8AC3E}">
        <p14:creationId xmlns:p14="http://schemas.microsoft.com/office/powerpoint/2010/main" val="18355604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ספריה ציבורית מטושטשת מופשטת עם מדפי ספרים">
            <a:extLst>
              <a:ext uri="{FF2B5EF4-FFF2-40B4-BE49-F238E27FC236}">
                <a16:creationId xmlns:a16="http://schemas.microsoft.com/office/drawing/2014/main" id="{8C6FB343-1174-A47B-A844-36C233DEE1AF}"/>
              </a:ext>
            </a:extLst>
          </p:cNvPr>
          <p:cNvPicPr>
            <a:picLocks noChangeAspect="1"/>
          </p:cNvPicPr>
          <p:nvPr/>
        </p:nvPicPr>
        <p:blipFill rotWithShape="1">
          <a:blip r:embed="rId3"/>
          <a:srcRect l="12501" r="34840"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4064C1-60F1-AF41-8149-C8D5D508A23D}"/>
              </a:ext>
            </a:extLst>
          </p:cNvPr>
          <p:cNvSpPr>
            <a:spLocks noGrp="1"/>
          </p:cNvSpPr>
          <p:nvPr>
            <p:ph type="title"/>
          </p:nvPr>
        </p:nvSpPr>
        <p:spPr>
          <a:xfrm>
            <a:off x="6115317" y="405685"/>
            <a:ext cx="5464968" cy="1559301"/>
          </a:xfrm>
        </p:spPr>
        <p:txBody>
          <a:bodyPr>
            <a:normAutofit/>
          </a:bodyPr>
          <a:lstStyle/>
          <a:p>
            <a:pPr defTabSz="914400" rtl="1" eaLnBrk="1" latinLnBrk="0" hangingPunct="1">
              <a:spcBef>
                <a:spcPct val="0"/>
              </a:spcBef>
              <a:buNone/>
            </a:pPr>
            <a:r>
              <a:rPr lang="he-IL" sz="4000"/>
              <a:t>כרטיסיה </a:t>
            </a:r>
            <a:r>
              <a:rPr lang="en-US" sz="4000"/>
              <a:t>7</a:t>
            </a:r>
            <a:endParaRPr lang="en-IL" sz="4000"/>
          </a:p>
        </p:txBody>
      </p:sp>
      <p:sp>
        <p:nvSpPr>
          <p:cNvPr id="3" name="Content Placeholder 2">
            <a:extLst>
              <a:ext uri="{FF2B5EF4-FFF2-40B4-BE49-F238E27FC236}">
                <a16:creationId xmlns:a16="http://schemas.microsoft.com/office/drawing/2014/main" id="{930877E7-07BB-6144-A51B-563DA116248F}"/>
              </a:ext>
            </a:extLst>
          </p:cNvPr>
          <p:cNvSpPr>
            <a:spLocks noGrp="1"/>
          </p:cNvSpPr>
          <p:nvPr>
            <p:ph idx="1"/>
          </p:nvPr>
        </p:nvSpPr>
        <p:spPr>
          <a:xfrm>
            <a:off x="6115317" y="2743200"/>
            <a:ext cx="5247340" cy="3496878"/>
          </a:xfrm>
        </p:spPr>
        <p:txBody>
          <a:bodyPr anchor="ct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בשבוע 19 של </a:t>
            </a:r>
            <a:r>
              <a:rPr lang="he-IL" sz="2000" dirty="0" err="1"/>
              <a:t>ההריון</a:t>
            </a:r>
            <a:r>
              <a:rPr lang="he-IL" sz="2000" dirty="0"/>
              <a:t> של בחורה צעירה בת 18, מתגלה רמת </a:t>
            </a:r>
            <a:r>
              <a:rPr lang="he-IL" sz="2000" dirty="0" err="1"/>
              <a:t>afp</a:t>
            </a:r>
            <a:r>
              <a:rPr lang="he-IL" sz="2000" dirty="0"/>
              <a:t> גבוהה. בסונר שמתבצע בשבוע 22 מודגמת עוברית עם דפקט בדופן הבטן מימין ומעי שעבר </a:t>
            </a:r>
            <a:r>
              <a:rPr lang="he-IL" sz="2000" dirty="0" err="1"/>
              <a:t>הרניאציה</a:t>
            </a:r>
            <a:r>
              <a:rPr lang="he-IL" sz="2000" dirty="0"/>
              <a:t> לחלל מי השפיר. יש אבחנה של </a:t>
            </a:r>
            <a:r>
              <a:rPr lang="he-IL" sz="2000" dirty="0" err="1"/>
              <a:t>גסטרוסכיזיס</a:t>
            </a:r>
            <a:r>
              <a:rPr lang="he-IL" sz="2000" dirty="0"/>
              <a:t>. </a:t>
            </a:r>
          </a:p>
          <a:p>
            <a:pPr lvl="1" algn="just" rtl="1">
              <a:spcBef>
                <a:spcPts val="900"/>
              </a:spcBef>
            </a:pPr>
            <a:r>
              <a:rPr lang="he-IL" sz="2000" dirty="0"/>
              <a:t>אילו דברים חשובים, הקשורים לדיאגנוזה של </a:t>
            </a:r>
            <a:r>
              <a:rPr lang="he-IL" sz="2000" dirty="0" err="1"/>
              <a:t>גסטרוסכיזיס</a:t>
            </a:r>
            <a:r>
              <a:rPr lang="he-IL" sz="2000" dirty="0"/>
              <a:t> יש לדבר עם המשפחה?  </a:t>
            </a:r>
            <a:endParaRPr lang="en-IL" sz="2000" dirty="0"/>
          </a:p>
        </p:txBody>
      </p:sp>
    </p:spTree>
    <p:extLst>
      <p:ext uri="{BB962C8B-B14F-4D97-AF65-F5344CB8AC3E}">
        <p14:creationId xmlns:p14="http://schemas.microsoft.com/office/powerpoint/2010/main" val="15885916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64C1-60F1-AF41-8149-C8D5D508A23D}"/>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7</a:t>
            </a:r>
            <a:endParaRPr lang="en-IL" dirty="0"/>
          </a:p>
        </p:txBody>
      </p:sp>
      <p:sp>
        <p:nvSpPr>
          <p:cNvPr id="3" name="Content Placeholder 2">
            <a:extLst>
              <a:ext uri="{FF2B5EF4-FFF2-40B4-BE49-F238E27FC236}">
                <a16:creationId xmlns:a16="http://schemas.microsoft.com/office/drawing/2014/main" id="{930877E7-07BB-6144-A51B-563DA116248F}"/>
              </a:ext>
            </a:extLst>
          </p:cNvPr>
          <p:cNvSpPr>
            <a:spLocks noGrp="1"/>
          </p:cNvSpPr>
          <p:nvPr>
            <p:ph idx="1"/>
          </p:nvPr>
        </p:nvSpPr>
        <p:spPr/>
        <p:txBody>
          <a:bodyPr>
            <a:normAutofit fontScale="850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בשבוע 19 של </a:t>
            </a:r>
            <a:r>
              <a:rPr lang="he-IL" dirty="0" err="1"/>
              <a:t>ההריון</a:t>
            </a:r>
            <a:r>
              <a:rPr lang="he-IL" dirty="0"/>
              <a:t> של בחורה צעירה בת 18, מתגלה רמת </a:t>
            </a:r>
            <a:r>
              <a:rPr lang="he-IL" dirty="0" err="1"/>
              <a:t>afp</a:t>
            </a:r>
            <a:r>
              <a:rPr lang="he-IL" dirty="0"/>
              <a:t> גבוהה. בסונר שמתבצע בשבוע 22 מודגמת עוברית עם דפקט בדופן הבטן מימין ומעי שעבר </a:t>
            </a:r>
            <a:r>
              <a:rPr lang="he-IL" dirty="0" err="1"/>
              <a:t>הרניאציה</a:t>
            </a:r>
            <a:r>
              <a:rPr lang="he-IL" dirty="0"/>
              <a:t> לחלל מי השפיר. יש אבחנה של </a:t>
            </a:r>
            <a:r>
              <a:rPr lang="he-IL" dirty="0" err="1"/>
              <a:t>גסטרוסכיזיס</a:t>
            </a:r>
            <a:r>
              <a:rPr lang="he-IL" dirty="0"/>
              <a:t>. </a:t>
            </a:r>
          </a:p>
          <a:p>
            <a:pPr lvl="1" algn="r" rtl="1">
              <a:spcBef>
                <a:spcPts val="900"/>
              </a:spcBef>
            </a:pPr>
            <a:r>
              <a:rPr lang="he-IL" dirty="0"/>
              <a:t>אילו דברים חשובים, הקשורים לדיאגנוזה של </a:t>
            </a:r>
            <a:r>
              <a:rPr lang="he-IL" dirty="0" err="1"/>
              <a:t>גסטרוסכיזיס</a:t>
            </a:r>
            <a:r>
              <a:rPr lang="he-IL" dirty="0"/>
              <a:t> יש לדבר עם המשפחה?</a:t>
            </a:r>
          </a:p>
          <a:p>
            <a:pPr lvl="1" algn="r" rtl="1">
              <a:spcBef>
                <a:spcPts val="900"/>
              </a:spcBef>
            </a:pPr>
            <a:r>
              <a:rPr lang="he-IL" dirty="0" err="1"/>
              <a:t>גסטרוסכיזיס</a:t>
            </a:r>
            <a:r>
              <a:rPr lang="he-IL" dirty="0"/>
              <a:t> זה פגם בדופן הבטן ובו יש </a:t>
            </a:r>
            <a:r>
              <a:rPr lang="he-IL" dirty="0" err="1"/>
              <a:t>הרניאציה</a:t>
            </a:r>
            <a:r>
              <a:rPr lang="he-IL" dirty="0"/>
              <a:t> של לולאות מעי לתוך מי השפיר. לרוב </a:t>
            </a:r>
            <a:r>
              <a:rPr lang="he-IL" dirty="0" err="1"/>
              <a:t>גסטרוסכיזיס</a:t>
            </a:r>
            <a:r>
              <a:rPr lang="he-IL" dirty="0"/>
              <a:t> לא מאופיין עם מומים נולדים נוספים אבל מידת הפגיעה במעי יכולה להיות משמעותית </a:t>
            </a:r>
            <a:r>
              <a:rPr lang="he-IL" dirty="0" err="1"/>
              <a:t>וגסטרוסכיזיס</a:t>
            </a:r>
            <a:r>
              <a:rPr lang="he-IL" dirty="0"/>
              <a:t> פעמים רבות גורם </a:t>
            </a:r>
            <a:r>
              <a:rPr lang="he-IL" dirty="0" err="1"/>
              <a:t>לסמונת</a:t>
            </a:r>
            <a:r>
              <a:rPr lang="he-IL" dirty="0"/>
              <a:t> המעי הקצר, תלות בהזנה על ורידית ועד הצורך בניתוחים להארכת מעי ואף להשתלת מעי. בהקשר זה יש לעשות את האבחנה בין קומפלקס </a:t>
            </a:r>
            <a:r>
              <a:rPr lang="he-IL" dirty="0" err="1"/>
              <a:t>גסטרוסגיזיס</a:t>
            </a:r>
            <a:r>
              <a:rPr lang="he-IL" dirty="0"/>
              <a:t> שהוא בעצם </a:t>
            </a:r>
            <a:r>
              <a:rPr lang="he-IL" dirty="0" err="1"/>
              <a:t>הריסק</a:t>
            </a:r>
            <a:r>
              <a:rPr lang="he-IL" dirty="0"/>
              <a:t> פקטור העיקרי- כלומר נוכחות של </a:t>
            </a:r>
            <a:r>
              <a:rPr lang="he-IL" dirty="0" err="1"/>
              <a:t>אטרזיה</a:t>
            </a:r>
            <a:r>
              <a:rPr lang="he-IL" dirty="0"/>
              <a:t>, </a:t>
            </a:r>
            <a:r>
              <a:rPr lang="he-IL" dirty="0" err="1"/>
              <a:t>נקרוזיס</a:t>
            </a:r>
            <a:r>
              <a:rPr lang="he-IL" dirty="0"/>
              <a:t>, </a:t>
            </a:r>
            <a:r>
              <a:rPr lang="he-IL" dirty="0" err="1"/>
              <a:t>פרפורציה</a:t>
            </a:r>
            <a:r>
              <a:rPr lang="he-IL" dirty="0"/>
              <a:t>, </a:t>
            </a:r>
            <a:r>
              <a:rPr lang="he-IL" dirty="0" err="1"/>
              <a:t>וולולוס</a:t>
            </a:r>
            <a:r>
              <a:rPr lang="he-IL" dirty="0"/>
              <a:t> וכדומה. חשוב לציין על </a:t>
            </a:r>
            <a:r>
              <a:rPr lang="he-IL" dirty="0" err="1"/>
              <a:t>המוטיליות</a:t>
            </a:r>
            <a:r>
              <a:rPr lang="he-IL" dirty="0"/>
              <a:t> של המעי, שהיא ירודה ככל הנראה משנית לחשיפה למי השפיר, על הצורך באשפוז ממושך בפגיה עקב </a:t>
            </a:r>
            <a:r>
              <a:rPr lang="he-IL" dirty="0" err="1"/>
              <a:t>אילאוס</a:t>
            </a:r>
            <a:r>
              <a:rPr lang="he-IL" dirty="0"/>
              <a:t>, על האופציה </a:t>
            </a:r>
            <a:r>
              <a:rPr lang="he-IL" dirty="0" err="1"/>
              <a:t>שבכ</a:t>
            </a:r>
            <a:r>
              <a:rPr lang="he-IL" dirty="0"/>
              <a:t>- 10% בממוצע מהמקרים תהיה </a:t>
            </a:r>
            <a:r>
              <a:rPr lang="he-IL" dirty="0" err="1"/>
              <a:t>אטרזיה</a:t>
            </a:r>
            <a:r>
              <a:rPr lang="he-IL" dirty="0"/>
              <a:t> נוספת במעי שתצריך ניתוח נוסף, על הצורך בניתוח אשך טמיר במידה ומדובר בבן וכן על ההיבטים הקוסמטיים הקשורים לקיר הבטן. יש להסביר על השיטות לניתוח, כולל סילו, רדוקציה הדרגתית, צורך בהנשמה ממושכת, </a:t>
            </a:r>
            <a:r>
              <a:rPr lang="he-IL" dirty="0" err="1"/>
              <a:t>ריפלוקס</a:t>
            </a:r>
            <a:r>
              <a:rPr lang="he-IL" dirty="0"/>
              <a:t>. </a:t>
            </a:r>
          </a:p>
          <a:p>
            <a:pPr lvl="1" algn="r" rtl="1">
              <a:spcBef>
                <a:spcPts val="900"/>
              </a:spcBef>
            </a:pPr>
            <a:r>
              <a:rPr lang="he-IL" dirty="0"/>
              <a:t>מעקב אחר </a:t>
            </a:r>
            <a:r>
              <a:rPr lang="he-IL" dirty="0" err="1"/>
              <a:t>גסטרוסכיזיס</a:t>
            </a:r>
            <a:r>
              <a:rPr lang="he-IL" dirty="0"/>
              <a:t> במהלך </a:t>
            </a:r>
            <a:r>
              <a:rPr lang="he-IL" dirty="0" err="1"/>
              <a:t>ההריון</a:t>
            </a:r>
            <a:r>
              <a:rPr lang="he-IL" dirty="0"/>
              <a:t> כולל ביצוע סונר ומעקב אחר מי השפיר, הרחבת לולאות מעי, עדות ל- </a:t>
            </a:r>
            <a:r>
              <a:rPr lang="he-IL" dirty="0" err="1"/>
              <a:t>closing</a:t>
            </a:r>
            <a:r>
              <a:rPr lang="he-IL" dirty="0"/>
              <a:t> </a:t>
            </a:r>
            <a:r>
              <a:rPr lang="he-IL" dirty="0" err="1"/>
              <a:t>gastroschisis</a:t>
            </a:r>
            <a:r>
              <a:rPr lang="he-IL" dirty="0"/>
              <a:t>, מעקב אחר חשד </a:t>
            </a:r>
            <a:r>
              <a:rPr lang="he-IL" dirty="0" err="1"/>
              <a:t>לפרפורציה</a:t>
            </a:r>
            <a:r>
              <a:rPr lang="he-IL" dirty="0"/>
              <a:t> תוך רחמית וכדומה.  </a:t>
            </a:r>
            <a:endParaRPr lang="en-IL" dirty="0"/>
          </a:p>
        </p:txBody>
      </p:sp>
    </p:spTree>
    <p:extLst>
      <p:ext uri="{BB962C8B-B14F-4D97-AF65-F5344CB8AC3E}">
        <p14:creationId xmlns:p14="http://schemas.microsoft.com/office/powerpoint/2010/main" val="4872371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C2E4-EC13-A347-98DF-D4168F9BC83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CC041E44-76C5-894E-B254-349AACE2A74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שמעה מהגניקולוג כי עליה לעבור לידה קיסרית. היא שואלת אם אכן יש חובה כזו. </a:t>
            </a:r>
            <a:endParaRPr lang="en-IL" dirty="0"/>
          </a:p>
        </p:txBody>
      </p:sp>
    </p:spTree>
    <p:extLst>
      <p:ext uri="{BB962C8B-B14F-4D97-AF65-F5344CB8AC3E}">
        <p14:creationId xmlns:p14="http://schemas.microsoft.com/office/powerpoint/2010/main" val="302656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7EE5-24CC-7442-A8B2-8A41F553017F}"/>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FBF4C335-C778-BC4F-8740-F8D6E4C25728}"/>
              </a:ext>
            </a:extLst>
          </p:cNvPr>
          <p:cNvSpPr>
            <a:spLocks noGrp="1"/>
          </p:cNvSpPr>
          <p:nvPr>
            <p:ph idx="1"/>
          </p:nvPr>
        </p:nvSpPr>
        <p:spPr>
          <a:xfrm>
            <a:off x="1066800" y="1744773"/>
            <a:ext cx="10058400" cy="4606599"/>
          </a:xfrm>
        </p:spPr>
        <p:txBody>
          <a:bodyPr>
            <a:normAutofit fontScale="92500" lnSpcReduction="1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במהלך היממה שלאחר התחלת טיפול אנטיביוטי, צום ו- </a:t>
            </a:r>
            <a:r>
              <a:rPr lang="he-IL" dirty="0" err="1"/>
              <a:t>tpn</a:t>
            </a:r>
            <a:r>
              <a:rPr lang="he-IL" dirty="0"/>
              <a:t>, חלה החמרה במצב התינוקת ונמושה מסה בבטן תחתונה עם עליית מדדי דלקת. </a:t>
            </a:r>
          </a:p>
          <a:p>
            <a:pPr lvl="1" algn="r" rtl="1">
              <a:spcBef>
                <a:spcPts val="900"/>
              </a:spcBef>
            </a:pPr>
            <a:r>
              <a:rPr lang="he-IL" dirty="0"/>
              <a:t>מהן ההתוויות לניתוח?</a:t>
            </a:r>
          </a:p>
          <a:p>
            <a:pPr lvl="1" algn="r" rtl="1">
              <a:spcBef>
                <a:spcPts val="900"/>
              </a:spcBef>
            </a:pPr>
            <a:r>
              <a:rPr lang="he-IL" dirty="0"/>
              <a:t>קיימות התוויות מוחלטות והתוויות יחסיות לניתוח. המטרה התיאורטית הינה לסלק מקטע מעי נמקי לפני שמתרחשת </a:t>
            </a:r>
            <a:r>
              <a:rPr lang="he-IL" dirty="0" err="1"/>
              <a:t>פרפורציה</a:t>
            </a:r>
            <a:r>
              <a:rPr lang="he-IL" dirty="0"/>
              <a:t> אבל אין פרמטר שיכול לנבא את זה מראש ולכן כמעט ואין התוויות מוחלטות. </a:t>
            </a:r>
          </a:p>
          <a:p>
            <a:pPr lvl="1" algn="r" rtl="1">
              <a:spcBef>
                <a:spcPts val="900"/>
              </a:spcBef>
            </a:pPr>
            <a:r>
              <a:rPr lang="he-IL" dirty="0"/>
              <a:t>התוויות מוחלטות כוללות- עדות </a:t>
            </a:r>
            <a:r>
              <a:rPr lang="he-IL" dirty="0" err="1"/>
              <a:t>לאויר</a:t>
            </a:r>
            <a:r>
              <a:rPr lang="he-IL" dirty="0"/>
              <a:t> חופשי, או </a:t>
            </a:r>
            <a:r>
              <a:rPr lang="he-IL" dirty="0" err="1"/>
              <a:t>פרצנטזיס</a:t>
            </a:r>
            <a:r>
              <a:rPr lang="he-IL" dirty="0"/>
              <a:t> המדגים תוכן </a:t>
            </a:r>
            <a:r>
              <a:rPr lang="he-IL" dirty="0" err="1"/>
              <a:t>אנטרי</a:t>
            </a:r>
            <a:r>
              <a:rPr lang="he-IL" dirty="0"/>
              <a:t>.</a:t>
            </a:r>
          </a:p>
          <a:p>
            <a:pPr lvl="1" algn="r" rtl="1">
              <a:spcBef>
                <a:spcPts val="900"/>
              </a:spcBef>
            </a:pPr>
            <a:r>
              <a:rPr lang="he-IL" dirty="0"/>
              <a:t>התוויות יחסיות כוללות מספר פרמטרים אבל זה משהו מאוד </a:t>
            </a:r>
            <a:r>
              <a:rPr lang="he-IL" dirty="0" err="1"/>
              <a:t>וריבאילי</a:t>
            </a:r>
            <a:r>
              <a:rPr lang="he-IL" dirty="0"/>
              <a:t>. במחקר שבוצע ושמצוטט בספר נבדקו שבעה פרמטרים שהימצאות שלושה מתוכם לפחות מהווה אינדיקציה יחסית לניתוח. הפרמטרים הינם- תרבית דם חיובית, חמצת מתחת ל- 7.25, </a:t>
            </a:r>
            <a:r>
              <a:rPr lang="he-IL" dirty="0" err="1"/>
              <a:t>סטיה</a:t>
            </a:r>
            <a:r>
              <a:rPr lang="he-IL" dirty="0"/>
              <a:t> שמאלה, נתרן מתחת ל- 130, טסיות מתחת ל- 50,000, אי יציבות המודינמית או מטופל על </a:t>
            </a:r>
            <a:r>
              <a:rPr lang="he-IL" dirty="0" err="1"/>
              <a:t>פרסורים</a:t>
            </a:r>
            <a:r>
              <a:rPr lang="he-IL" dirty="0"/>
              <a:t>, ספירה אבסולוטית של </a:t>
            </a:r>
            <a:r>
              <a:rPr lang="he-IL" dirty="0" err="1"/>
              <a:t>נויטרופילים</a:t>
            </a:r>
            <a:r>
              <a:rPr lang="he-IL" dirty="0"/>
              <a:t> מתחת ל- 2. בנוסף יש פרמטרים אחרים- למשל, הימצאות של גז </a:t>
            </a:r>
            <a:r>
              <a:rPr lang="he-IL" dirty="0" err="1"/>
              <a:t>פורטלי</a:t>
            </a:r>
            <a:r>
              <a:rPr lang="he-IL" dirty="0"/>
              <a:t>, נוכחות של </a:t>
            </a:r>
            <a:r>
              <a:rPr lang="he-IL" dirty="0" err="1"/>
              <a:t>fixed</a:t>
            </a:r>
            <a:r>
              <a:rPr lang="he-IL" dirty="0"/>
              <a:t> </a:t>
            </a:r>
            <a:r>
              <a:rPr lang="he-IL" dirty="0" err="1"/>
              <a:t>loop</a:t>
            </a:r>
            <a:r>
              <a:rPr lang="he-IL" dirty="0"/>
              <a:t>, היעדר שיפור למרות טיפול מיטבי. </a:t>
            </a:r>
          </a:p>
        </p:txBody>
      </p:sp>
    </p:spTree>
    <p:extLst>
      <p:ext uri="{BB962C8B-B14F-4D97-AF65-F5344CB8AC3E}">
        <p14:creationId xmlns:p14="http://schemas.microsoft.com/office/powerpoint/2010/main" val="19812987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C2E4-EC13-A347-98DF-D4168F9BC83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CC041E44-76C5-894E-B254-349AACE2A74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שמעה מהגניקולוג כי עליה לעבור לידה קיסרית. היא שואלת אם אכן יש חובה כזו.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באופן כללי אין אינדיקציה לניתוח קיסרי. עם זאת, ישנם מצבים בהם כן מותווה ניתוח קיסרי- למשל עדות לקומפלקס </a:t>
            </a:r>
            <a:r>
              <a:rPr lang="he-IL" dirty="0" err="1"/>
              <a:t>גסטרוסכיזיס</a:t>
            </a:r>
            <a:r>
              <a:rPr lang="he-IL" dirty="0"/>
              <a:t> עם </a:t>
            </a:r>
            <a:r>
              <a:rPr lang="he-IL" dirty="0" err="1"/>
              <a:t>פרפורציה</a:t>
            </a:r>
            <a:r>
              <a:rPr lang="he-IL" dirty="0"/>
              <a:t> </a:t>
            </a:r>
            <a:r>
              <a:rPr lang="he-IL" dirty="0" err="1"/>
              <a:t>וכו</a:t>
            </a:r>
            <a:r>
              <a:rPr lang="he-IL" dirty="0"/>
              <a:t>׳- למרות שכל מקרה צריך להיות </a:t>
            </a:r>
            <a:r>
              <a:rPr lang="he-IL" dirty="0" err="1"/>
              <a:t>מדויין</a:t>
            </a:r>
            <a:r>
              <a:rPr lang="he-IL" dirty="0"/>
              <a:t> לגופו. </a:t>
            </a:r>
            <a:endParaRPr lang="en-IL" dirty="0"/>
          </a:p>
        </p:txBody>
      </p:sp>
    </p:spTree>
    <p:extLst>
      <p:ext uri="{BB962C8B-B14F-4D97-AF65-F5344CB8AC3E}">
        <p14:creationId xmlns:p14="http://schemas.microsoft.com/office/powerpoint/2010/main" val="35386086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4073-B22D-6F4C-9523-00CC56C08E9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4F2E0CE1-5934-FC45-BCBC-95F3CC06C9E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עוברת מעקב צמוד, כאשר בשבוע 31 יש הרחבה ניכרת של לולאות מעי, עם עיבוי דופן. הגניקולוג שביצע את הסונר מתקשר מודאג ושואל לגבי הצורך בזירוז לידה. מה נציע? </a:t>
            </a:r>
            <a:endParaRPr lang="en-IL" dirty="0"/>
          </a:p>
        </p:txBody>
      </p:sp>
    </p:spTree>
    <p:extLst>
      <p:ext uri="{BB962C8B-B14F-4D97-AF65-F5344CB8AC3E}">
        <p14:creationId xmlns:p14="http://schemas.microsoft.com/office/powerpoint/2010/main" val="26465031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4073-B22D-6F4C-9523-00CC56C08E9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4F2E0CE1-5934-FC45-BCBC-95F3CC06C9E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המטופלת עוברת מעקב צמוד, כאשר בשבוע 31 יש הרחבה ניכרת של לולאות מעי, עם עיבוי דופן. הגניקולוג שביצע את הסונר מתקשר מודאג ושואל לגבי הצורך בזירוז לידה. מה נציע?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לידה מוקדמת, במידה ואין עדות למצוקה עוברית, מקושרת בתוצאות פחות טובות באופן כללי ועל כן לא מומלצת. יש להמשיך מעקב הריון הדוק. </a:t>
            </a:r>
            <a:endParaRPr lang="en-IL" dirty="0"/>
          </a:p>
        </p:txBody>
      </p:sp>
    </p:spTree>
    <p:extLst>
      <p:ext uri="{BB962C8B-B14F-4D97-AF65-F5344CB8AC3E}">
        <p14:creationId xmlns:p14="http://schemas.microsoft.com/office/powerpoint/2010/main" val="310494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9E47-3F1D-EC4B-AF1B-B68D6F87A3F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D501F98-7C38-0C40-8E9F-CA660E14E77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בשבוע 33, יש יותר הרחבה, ובשבוע 35 פתאום יש </a:t>
            </a:r>
            <a:r>
              <a:rPr lang="he-IL" dirty="0" err="1"/>
              <a:t>collapse</a:t>
            </a:r>
            <a:r>
              <a:rPr lang="he-IL" dirty="0"/>
              <a:t> יחד עם חומר או </a:t>
            </a:r>
            <a:r>
              <a:rPr lang="he-IL" dirty="0" err="1"/>
              <a:t>דבריס</a:t>
            </a:r>
            <a:r>
              <a:rPr lang="he-IL" dirty="0"/>
              <a:t> שנמצא צף במי השפיר. מה ככל הנראה המשמעותית הקלינית של הממצאים ומהו הצעד הבא? </a:t>
            </a:r>
            <a:endParaRPr lang="en-IL" dirty="0"/>
          </a:p>
        </p:txBody>
      </p:sp>
    </p:spTree>
    <p:extLst>
      <p:ext uri="{BB962C8B-B14F-4D97-AF65-F5344CB8AC3E}">
        <p14:creationId xmlns:p14="http://schemas.microsoft.com/office/powerpoint/2010/main" val="35118877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9E47-3F1D-EC4B-AF1B-B68D6F87A3F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D501F98-7C38-0C40-8E9F-CA660E14E77A}"/>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בשבוע 33, יש יותר הרחבה, ובשבוע 35 פתאום יש </a:t>
            </a:r>
            <a:r>
              <a:rPr lang="he-IL" dirty="0" err="1"/>
              <a:t>collapse</a:t>
            </a:r>
            <a:r>
              <a:rPr lang="he-IL" dirty="0"/>
              <a:t> יחד עם חומר או </a:t>
            </a:r>
            <a:r>
              <a:rPr lang="he-IL" dirty="0" err="1"/>
              <a:t>דבריס</a:t>
            </a:r>
            <a:r>
              <a:rPr lang="he-IL" dirty="0"/>
              <a:t> שנמצא צף במי השפיר. מה ככל הנראה המשמעותית הקלינית של הממצאים ומהו הצעד הבא?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הממצאים המתוארים יכולים להתאים </a:t>
            </a:r>
            <a:r>
              <a:rPr lang="he-IL" dirty="0" err="1"/>
              <a:t>לפרפורציה</a:t>
            </a:r>
            <a:r>
              <a:rPr lang="he-IL" dirty="0"/>
              <a:t> תוך רחמית. על כן, יש ליילד את המטופלת. </a:t>
            </a:r>
            <a:endParaRPr lang="en-IL" dirty="0"/>
          </a:p>
        </p:txBody>
      </p:sp>
    </p:spTree>
    <p:extLst>
      <p:ext uri="{BB962C8B-B14F-4D97-AF65-F5344CB8AC3E}">
        <p14:creationId xmlns:p14="http://schemas.microsoft.com/office/powerpoint/2010/main" val="2094595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F792-DE66-8847-8C0B-709D58F6F9B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13301DF2-7D4A-0F4B-9940-FFF38A497CD0}"/>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תינוקת מיולדת בניתוח קיסרי לאחר כשילון של אינדוקציה, היא שוקל 1.98 </a:t>
            </a:r>
            <a:r>
              <a:rPr lang="he-IL" dirty="0" err="1"/>
              <a:t>קג</a:t>
            </a:r>
            <a:r>
              <a:rPr lang="he-IL" dirty="0"/>
              <a:t>, ויש לה אפגאר של 4 ו- 8. בסקירה מהירה נראה שיש לה </a:t>
            </a:r>
            <a:r>
              <a:rPr lang="he-IL" dirty="0" err="1"/>
              <a:t>אטרזיה</a:t>
            </a:r>
            <a:r>
              <a:rPr lang="he-IL" dirty="0"/>
              <a:t> של הקולון, עם </a:t>
            </a:r>
            <a:r>
              <a:rPr lang="he-IL" dirty="0" err="1"/>
              <a:t>וולוולוס</a:t>
            </a:r>
            <a:r>
              <a:rPr lang="he-IL" dirty="0"/>
              <a:t>, </a:t>
            </a:r>
            <a:r>
              <a:rPr lang="he-IL" dirty="0" err="1"/>
              <a:t>נקרוזיס</a:t>
            </a:r>
            <a:r>
              <a:rPr lang="he-IL" dirty="0"/>
              <a:t>, </a:t>
            </a:r>
            <a:r>
              <a:rPr lang="he-IL" dirty="0" err="1"/>
              <a:t>ומיקרופרפורציה</a:t>
            </a:r>
            <a:r>
              <a:rPr lang="he-IL" dirty="0"/>
              <a:t>. הקולון הימני וחצי </a:t>
            </a:r>
            <a:r>
              <a:rPr lang="he-IL" dirty="0" err="1"/>
              <a:t>מהאילאום</a:t>
            </a:r>
            <a:r>
              <a:rPr lang="he-IL" dirty="0"/>
              <a:t> </a:t>
            </a:r>
            <a:r>
              <a:rPr lang="he-IL" dirty="0" err="1"/>
              <a:t>גנגרנוטים</a:t>
            </a:r>
            <a:r>
              <a:rPr lang="he-IL" dirty="0"/>
              <a:t>. </a:t>
            </a:r>
          </a:p>
          <a:p>
            <a:pPr lvl="1" algn="r" rtl="1">
              <a:spcBef>
                <a:spcPts val="900"/>
              </a:spcBef>
            </a:pPr>
            <a:r>
              <a:rPr lang="he-IL" dirty="0"/>
              <a:t>מהן האופציות הכירורגיות? </a:t>
            </a:r>
            <a:endParaRPr lang="en-IL" dirty="0"/>
          </a:p>
        </p:txBody>
      </p:sp>
    </p:spTree>
    <p:extLst>
      <p:ext uri="{BB962C8B-B14F-4D97-AF65-F5344CB8AC3E}">
        <p14:creationId xmlns:p14="http://schemas.microsoft.com/office/powerpoint/2010/main" val="2390966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F792-DE66-8847-8C0B-709D58F6F9B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13301DF2-7D4A-0F4B-9940-FFF38A497CD0}"/>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תינוקת מיולדת בניתוח קיסרי לאחר כשילון של אינדוקציה, היא שוקל 1.98 </a:t>
            </a:r>
            <a:r>
              <a:rPr lang="he-IL" dirty="0" err="1"/>
              <a:t>קג</a:t>
            </a:r>
            <a:r>
              <a:rPr lang="he-IL" dirty="0"/>
              <a:t>, ויש לה אפגאר של 4 ו- 8. בסקירה מהירה נראה שיש לה </a:t>
            </a:r>
            <a:r>
              <a:rPr lang="he-IL" dirty="0" err="1"/>
              <a:t>אטרזיה</a:t>
            </a:r>
            <a:r>
              <a:rPr lang="he-IL" dirty="0"/>
              <a:t> של הקולון, עם </a:t>
            </a:r>
            <a:r>
              <a:rPr lang="he-IL" dirty="0" err="1"/>
              <a:t>וולוולוס</a:t>
            </a:r>
            <a:r>
              <a:rPr lang="he-IL" dirty="0"/>
              <a:t>, </a:t>
            </a:r>
            <a:r>
              <a:rPr lang="he-IL" dirty="0" err="1"/>
              <a:t>נקרוזיס</a:t>
            </a:r>
            <a:r>
              <a:rPr lang="he-IL" dirty="0"/>
              <a:t>, </a:t>
            </a:r>
            <a:r>
              <a:rPr lang="he-IL" dirty="0" err="1"/>
              <a:t>ומיקרופרפורציה</a:t>
            </a:r>
            <a:r>
              <a:rPr lang="he-IL" dirty="0"/>
              <a:t>. הקולון הימני וחצי </a:t>
            </a:r>
            <a:r>
              <a:rPr lang="he-IL" dirty="0" err="1"/>
              <a:t>מהאילאום</a:t>
            </a:r>
            <a:r>
              <a:rPr lang="he-IL" dirty="0"/>
              <a:t> </a:t>
            </a:r>
            <a:r>
              <a:rPr lang="he-IL" dirty="0" err="1"/>
              <a:t>גנגרנוטים</a:t>
            </a:r>
            <a:r>
              <a:rPr lang="he-IL" dirty="0"/>
              <a:t>. </a:t>
            </a:r>
          </a:p>
          <a:p>
            <a:pPr lvl="1" algn="r" rtl="1">
              <a:spcBef>
                <a:spcPts val="900"/>
              </a:spcBef>
            </a:pPr>
            <a:r>
              <a:rPr lang="he-IL" dirty="0"/>
              <a:t>מהן האופציות הכירורגיות? </a:t>
            </a:r>
            <a:endParaRPr lang="en-US" dirty="0"/>
          </a:p>
          <a:p>
            <a:pPr lvl="1" algn="r" rtl="1">
              <a:spcBef>
                <a:spcPts val="900"/>
              </a:spcBef>
            </a:pPr>
            <a:r>
              <a:rPr lang="he-IL" dirty="0"/>
              <a:t>ביצוע כריתה של החלקים </a:t>
            </a:r>
            <a:r>
              <a:rPr lang="he-IL" dirty="0" err="1"/>
              <a:t>הגנגרנוטיים</a:t>
            </a:r>
            <a:r>
              <a:rPr lang="he-IL" dirty="0"/>
              <a:t>. ניתן לשקול השקה </a:t>
            </a:r>
            <a:r>
              <a:rPr lang="he-IL" dirty="0" err="1"/>
              <a:t>אילאו-קולונית</a:t>
            </a:r>
            <a:r>
              <a:rPr lang="he-IL" dirty="0"/>
              <a:t>- זה תלוי במעי ובאספקת הדם. ניתן לשקול גם </a:t>
            </a:r>
            <a:r>
              <a:rPr lang="he-IL" dirty="0" err="1"/>
              <a:t>גסטרוסטומיה</a:t>
            </a:r>
            <a:r>
              <a:rPr lang="he-IL" dirty="0"/>
              <a:t> כתלות במה שנותר מן המעי. </a:t>
            </a:r>
            <a:endParaRPr lang="en-IL" dirty="0"/>
          </a:p>
        </p:txBody>
      </p:sp>
    </p:spTree>
    <p:extLst>
      <p:ext uri="{BB962C8B-B14F-4D97-AF65-F5344CB8AC3E}">
        <p14:creationId xmlns:p14="http://schemas.microsoft.com/office/powerpoint/2010/main" val="33993977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936AA4-8D1D-454E-962E-EB883FCF2353}"/>
              </a:ext>
            </a:extLst>
          </p:cNvPr>
          <p:cNvSpPr>
            <a:spLocks noGrp="1"/>
          </p:cNvSpPr>
          <p:nvPr>
            <p:ph type="title"/>
          </p:nvPr>
        </p:nvSpPr>
        <p:spPr>
          <a:xfrm>
            <a:off x="6803409" y="762001"/>
            <a:ext cx="4156512" cy="1708244"/>
          </a:xfrm>
        </p:spPr>
        <p:txBody>
          <a:bodyPr anchor="ctr">
            <a:normAutofit/>
          </a:bodyPr>
          <a:lstStyle/>
          <a:p>
            <a:pPr defTabSz="914400" rtl="1" eaLnBrk="1" latinLnBrk="0" hangingPunct="1">
              <a:spcBef>
                <a:spcPct val="0"/>
              </a:spcBef>
              <a:buNone/>
            </a:pPr>
            <a:r>
              <a:rPr lang="he-IL" sz="4000"/>
              <a:t>כרטיסיה </a:t>
            </a:r>
            <a:r>
              <a:rPr lang="en-US" sz="4000"/>
              <a:t>8</a:t>
            </a:r>
            <a:endParaRPr lang="en-IL" sz="4000"/>
          </a:p>
        </p:txBody>
      </p:sp>
      <p:pic>
        <p:nvPicPr>
          <p:cNvPr id="5" name="Picture 4" descr="סימן קריאה על רקע צהוב">
            <a:extLst>
              <a:ext uri="{FF2B5EF4-FFF2-40B4-BE49-F238E27FC236}">
                <a16:creationId xmlns:a16="http://schemas.microsoft.com/office/drawing/2014/main" id="{05081632-B31A-344D-A6A1-2A993AC6952B}"/>
              </a:ext>
            </a:extLst>
          </p:cNvPr>
          <p:cNvPicPr>
            <a:picLocks noChangeAspect="1"/>
          </p:cNvPicPr>
          <p:nvPr/>
        </p:nvPicPr>
        <p:blipFill rotWithShape="1">
          <a:blip r:embed="rId3"/>
          <a:srcRect l="23125" r="10208"/>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F91DD662-2BE3-8C4F-A897-002DE45BDB4F}"/>
              </a:ext>
            </a:extLst>
          </p:cNvPr>
          <p:cNvSpPr>
            <a:spLocks noGrp="1"/>
          </p:cNvSpPr>
          <p:nvPr>
            <p:ph idx="1"/>
          </p:nvPr>
        </p:nvSpPr>
        <p:spPr>
          <a:xfrm>
            <a:off x="6803409" y="2470245"/>
            <a:ext cx="4156512" cy="3769835"/>
          </a:xfrm>
        </p:spPr>
        <p:txBody>
          <a:bodyPr anchor="ct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תינוקת עם תסמונת דאון מגיעה למיון עקב סיפור של יומיים הקאות </a:t>
            </a:r>
            <a:r>
              <a:rPr lang="he-IL" sz="2000" dirty="0" err="1"/>
              <a:t>מרתיות</a:t>
            </a:r>
            <a:r>
              <a:rPr lang="he-IL" sz="2000" dirty="0"/>
              <a:t>. התינוקת נולדה בשבוע 37 לאמא בת 35, עם מעקב הריון תקין. היא אכלה כלכלת הנקה בחודש הראשון אולם כשהחלה פורמולה החלה עם הקאות, וההקאות </a:t>
            </a:r>
            <a:r>
              <a:rPr lang="he-IL" sz="2000" dirty="0" err="1"/>
              <a:t>מרתיות</a:t>
            </a:r>
            <a:r>
              <a:rPr lang="he-IL" sz="2000" dirty="0"/>
              <a:t>, לאחר ארוחות ובין לבין. היא ממשיכה להעביר יציאות ומשתינה. </a:t>
            </a:r>
          </a:p>
          <a:p>
            <a:pPr lvl="1" algn="just" rtl="1">
              <a:spcBef>
                <a:spcPts val="900"/>
              </a:spcBef>
            </a:pPr>
            <a:r>
              <a:rPr lang="he-IL" sz="2000" dirty="0"/>
              <a:t>מה חשוב להעריך מבחינה קלינית? </a:t>
            </a:r>
            <a:endParaRPr lang="en-IL" sz="2000" dirty="0"/>
          </a:p>
        </p:txBody>
      </p:sp>
    </p:spTree>
    <p:extLst>
      <p:ext uri="{BB962C8B-B14F-4D97-AF65-F5344CB8AC3E}">
        <p14:creationId xmlns:p14="http://schemas.microsoft.com/office/powerpoint/2010/main" val="32693149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6AA4-8D1D-454E-962E-EB883FCF2353}"/>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8</a:t>
            </a:r>
            <a:endParaRPr lang="en-IL" dirty="0"/>
          </a:p>
        </p:txBody>
      </p:sp>
      <p:sp>
        <p:nvSpPr>
          <p:cNvPr id="3" name="Content Placeholder 2">
            <a:extLst>
              <a:ext uri="{FF2B5EF4-FFF2-40B4-BE49-F238E27FC236}">
                <a16:creationId xmlns:a16="http://schemas.microsoft.com/office/drawing/2014/main" id="{F91DD662-2BE3-8C4F-A897-002DE45BDB4F}"/>
              </a:ext>
            </a:extLst>
          </p:cNvPr>
          <p:cNvSpPr>
            <a:spLocks noGrp="1"/>
          </p:cNvSpPr>
          <p:nvPr>
            <p:ph idx="1"/>
          </p:nvPr>
        </p:nvSpPr>
        <p:spPr/>
        <p:txBody>
          <a:bodyPr>
            <a:normAutofit fontScale="92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תינוקת עם תסמונת דאון מגיעה למיון עקב סיפור של יומיים הקאות </a:t>
            </a:r>
            <a:r>
              <a:rPr lang="he-IL" dirty="0" err="1"/>
              <a:t>מרתיות</a:t>
            </a:r>
            <a:r>
              <a:rPr lang="he-IL" dirty="0"/>
              <a:t>. התינוקת נולדה בשבוע 37 </a:t>
            </a:r>
            <a:r>
              <a:rPr lang="he-IL" dirty="0" err="1"/>
              <a:t>לאמא</a:t>
            </a:r>
            <a:r>
              <a:rPr lang="he-IL" dirty="0"/>
              <a:t> בת 35, עם מעקב הריון תקין. היא אכלה כלכלת הנקה בחודש הראשון אולם כשהחלה פורמולה החלה עם הקאות, וההקאות </a:t>
            </a:r>
            <a:r>
              <a:rPr lang="he-IL" dirty="0" err="1"/>
              <a:t>מרתיות</a:t>
            </a:r>
            <a:r>
              <a:rPr lang="he-IL" dirty="0"/>
              <a:t>, לאחר ארוחות ובין לבין. היא ממשיכה להעביר יציאות ומשתינה. </a:t>
            </a:r>
          </a:p>
          <a:p>
            <a:pPr lvl="1" algn="r" rtl="1">
              <a:spcBef>
                <a:spcPts val="900"/>
              </a:spcBef>
            </a:pPr>
            <a:r>
              <a:rPr lang="he-IL" dirty="0"/>
              <a:t>מה חשוב להעריך מבחינה קלינית? </a:t>
            </a:r>
          </a:p>
          <a:p>
            <a:pPr lvl="1" algn="r" rtl="1">
              <a:spcBef>
                <a:spcPts val="900"/>
              </a:spcBef>
            </a:pPr>
            <a:r>
              <a:rPr lang="he-IL" dirty="0"/>
              <a:t>מדובר בתינוקת שמציגה סמנים של חסימת מעיים עם הקאות </a:t>
            </a:r>
            <a:r>
              <a:rPr lang="he-IL" dirty="0" err="1"/>
              <a:t>מרתיות</a:t>
            </a:r>
            <a:r>
              <a:rPr lang="he-IL" dirty="0"/>
              <a:t>. חשוב להעריך סמנים חיוניים- דופק, לחץ דם, טמפרטורה, </a:t>
            </a:r>
            <a:r>
              <a:rPr lang="he-IL" dirty="0" err="1"/>
              <a:t>סטורציה</a:t>
            </a:r>
            <a:r>
              <a:rPr lang="he-IL" dirty="0"/>
              <a:t>. חשוב להעריך את מצב ההידרציה של המטופלת- ריריות, </a:t>
            </a:r>
            <a:r>
              <a:rPr lang="he-IL" dirty="0" err="1"/>
              <a:t>טורגור</a:t>
            </a:r>
            <a:r>
              <a:rPr lang="he-IL" dirty="0"/>
              <a:t>, </a:t>
            </a:r>
            <a:r>
              <a:rPr lang="he-IL" dirty="0" err="1"/>
              <a:t>פונטנלות</a:t>
            </a:r>
            <a:r>
              <a:rPr lang="he-IL" dirty="0"/>
              <a:t>, בכי בלי דמעות, מתן שתן מועט וכדומה. </a:t>
            </a:r>
          </a:p>
          <a:p>
            <a:pPr lvl="1" algn="r" rtl="1">
              <a:spcBef>
                <a:spcPts val="900"/>
              </a:spcBef>
            </a:pPr>
            <a:r>
              <a:rPr lang="he-IL" dirty="0"/>
              <a:t>יש לבצע בדיקת בטן ולהעריך תפיחות, רגישות, </a:t>
            </a:r>
            <a:r>
              <a:rPr lang="he-IL" dirty="0" err="1"/>
              <a:t>דיסקולורציה</a:t>
            </a:r>
            <a:r>
              <a:rPr lang="he-IL" dirty="0"/>
              <a:t>, מסות, קולות בטן. </a:t>
            </a:r>
          </a:p>
          <a:p>
            <a:pPr lvl="1" algn="r" rtl="1">
              <a:spcBef>
                <a:spcPts val="900"/>
              </a:spcBef>
            </a:pPr>
            <a:r>
              <a:rPr lang="he-IL" dirty="0"/>
              <a:t>יש לקחת בדיקות מעבדה- גזים, ספירה, כימיה, בדיקת שתן, קרישה, דם לבנק הדם. </a:t>
            </a:r>
          </a:p>
          <a:p>
            <a:pPr lvl="1" algn="r" rtl="1">
              <a:spcBef>
                <a:spcPts val="900"/>
              </a:spcBef>
            </a:pPr>
            <a:r>
              <a:rPr lang="he-IL" dirty="0"/>
              <a:t>יש להזמין צילום בטן- </a:t>
            </a:r>
            <a:r>
              <a:rPr lang="he-IL" dirty="0" err="1"/>
              <a:t>דקוביטוס</a:t>
            </a:r>
            <a:r>
              <a:rPr lang="he-IL" dirty="0"/>
              <a:t> ו- </a:t>
            </a:r>
            <a:r>
              <a:rPr lang="he-IL" dirty="0" err="1"/>
              <a:t>ap</a:t>
            </a:r>
            <a:r>
              <a:rPr lang="he-IL" dirty="0"/>
              <a:t>. </a:t>
            </a:r>
          </a:p>
          <a:p>
            <a:pPr lvl="1" algn="r" rtl="1">
              <a:spcBef>
                <a:spcPts val="900"/>
              </a:spcBef>
            </a:pPr>
            <a:r>
              <a:rPr lang="he-IL" dirty="0"/>
              <a:t>יש לתת </a:t>
            </a:r>
            <a:r>
              <a:rPr lang="he-IL" dirty="0" err="1"/>
              <a:t>בולוס</a:t>
            </a:r>
            <a:r>
              <a:rPr lang="he-IL" dirty="0"/>
              <a:t> נוזלים ולוודא עירוי טוב. </a:t>
            </a:r>
          </a:p>
          <a:p>
            <a:pPr lvl="1" algn="r" rtl="1">
              <a:spcBef>
                <a:spcPts val="900"/>
              </a:spcBef>
            </a:pPr>
            <a:r>
              <a:rPr lang="he-IL" dirty="0"/>
              <a:t>יש להכניס זונדה. </a:t>
            </a:r>
            <a:endParaRPr lang="en-IL" dirty="0"/>
          </a:p>
        </p:txBody>
      </p:sp>
    </p:spTree>
    <p:extLst>
      <p:ext uri="{BB962C8B-B14F-4D97-AF65-F5344CB8AC3E}">
        <p14:creationId xmlns:p14="http://schemas.microsoft.com/office/powerpoint/2010/main" val="12193196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8D54-3D3F-7143-9BE3-D24D16571A1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B3709E7-9D1E-B54E-A520-66E29541DD3F}"/>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התינוקת </a:t>
            </a:r>
            <a:r>
              <a:rPr lang="he-IL" dirty="0" err="1"/>
              <a:t>עירנית</a:t>
            </a:r>
            <a:r>
              <a:rPr lang="he-IL" dirty="0"/>
              <a:t> ונראית במצב כללי טוב. מעט </a:t>
            </a:r>
            <a:r>
              <a:rPr lang="he-IL" dirty="0" err="1"/>
              <a:t>טכיקרדית</a:t>
            </a:r>
            <a:r>
              <a:rPr lang="he-IL" dirty="0"/>
              <a:t> עם דופק 160, אבל מעבר לזה יציבה המודינמית. הבטן לא תפוחה ולא רגישה. יש צואה במראה תקין בחיתול. צילום בטן מדגים תמונה של </a:t>
            </a:r>
            <a:r>
              <a:rPr lang="he-IL" dirty="0" err="1"/>
              <a:t>double</a:t>
            </a:r>
            <a:r>
              <a:rPr lang="he-IL" dirty="0"/>
              <a:t> </a:t>
            </a:r>
            <a:r>
              <a:rPr lang="he-IL" dirty="0" err="1"/>
              <a:t>bubble</a:t>
            </a:r>
            <a:r>
              <a:rPr lang="he-IL" dirty="0"/>
              <a:t> עם מעט גז </a:t>
            </a:r>
            <a:r>
              <a:rPr lang="he-IL" dirty="0" err="1"/>
              <a:t>דיסטלי</a:t>
            </a:r>
            <a:r>
              <a:rPr lang="he-IL" dirty="0"/>
              <a:t>. </a:t>
            </a:r>
          </a:p>
          <a:p>
            <a:pPr lvl="1" algn="r" rtl="1">
              <a:spcBef>
                <a:spcPts val="900"/>
              </a:spcBef>
            </a:pPr>
            <a:r>
              <a:rPr lang="he-IL" dirty="0"/>
              <a:t>מה הצעד הבא? </a:t>
            </a:r>
            <a:endParaRPr lang="en-IL" dirty="0"/>
          </a:p>
        </p:txBody>
      </p:sp>
    </p:spTree>
    <p:extLst>
      <p:ext uri="{BB962C8B-B14F-4D97-AF65-F5344CB8AC3E}">
        <p14:creationId xmlns:p14="http://schemas.microsoft.com/office/powerpoint/2010/main" val="3369139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ACFD-8D74-9D4C-BB93-EB17617B6522}"/>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המשך</a:t>
            </a:r>
            <a:endParaRPr lang="en-IL" dirty="0"/>
          </a:p>
        </p:txBody>
      </p:sp>
      <p:sp>
        <p:nvSpPr>
          <p:cNvPr id="3" name="Content Placeholder 2">
            <a:extLst>
              <a:ext uri="{FF2B5EF4-FFF2-40B4-BE49-F238E27FC236}">
                <a16:creationId xmlns:a16="http://schemas.microsoft.com/office/drawing/2014/main" id="{E45E2AC3-4705-924B-B249-2EED7A1AFE4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התינוקת נלקחה לחדר ניתוח עקב היעדר שיפור במצבה והחמרה הדרגתית. </a:t>
            </a:r>
          </a:p>
          <a:p>
            <a:pPr lvl="1" algn="r" rtl="1">
              <a:spcBef>
                <a:spcPts val="900"/>
              </a:spcBef>
            </a:pPr>
            <a:r>
              <a:rPr lang="he-IL" dirty="0"/>
              <a:t>מהם שלבי הניתוח. השכבה, כלים, מהלך. </a:t>
            </a:r>
          </a:p>
          <a:p>
            <a:pPr lvl="1" algn="r" rtl="1">
              <a:spcBef>
                <a:spcPts val="900"/>
              </a:spcBef>
            </a:pPr>
            <a:endParaRPr lang="he-IL" dirty="0"/>
          </a:p>
        </p:txBody>
      </p:sp>
    </p:spTree>
    <p:extLst>
      <p:ext uri="{BB962C8B-B14F-4D97-AF65-F5344CB8AC3E}">
        <p14:creationId xmlns:p14="http://schemas.microsoft.com/office/powerpoint/2010/main" val="35825458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8D54-3D3F-7143-9BE3-D24D16571A17}"/>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B3709E7-9D1E-B54E-A520-66E29541DD3F}"/>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התינוקת </a:t>
            </a:r>
            <a:r>
              <a:rPr lang="he-IL" dirty="0" err="1"/>
              <a:t>עירנית</a:t>
            </a:r>
            <a:r>
              <a:rPr lang="he-IL" dirty="0"/>
              <a:t> ונראית במצב כללי טוב. מעט </a:t>
            </a:r>
            <a:r>
              <a:rPr lang="he-IL" dirty="0" err="1"/>
              <a:t>טכיקרדית</a:t>
            </a:r>
            <a:r>
              <a:rPr lang="he-IL" dirty="0"/>
              <a:t> עם דופק 160, אבל מעבר לזה יציבה המודינמית. הבטן לא תפוחה ולא רגישה. יש צואה במראה תקין בחיתול. צילום בטן מדגים תמונה של </a:t>
            </a:r>
            <a:r>
              <a:rPr lang="he-IL" dirty="0" err="1"/>
              <a:t>double</a:t>
            </a:r>
            <a:r>
              <a:rPr lang="he-IL" dirty="0"/>
              <a:t> </a:t>
            </a:r>
            <a:r>
              <a:rPr lang="he-IL" dirty="0" err="1"/>
              <a:t>bubble</a:t>
            </a:r>
            <a:r>
              <a:rPr lang="he-IL" dirty="0"/>
              <a:t> עם מעט גז </a:t>
            </a:r>
            <a:r>
              <a:rPr lang="he-IL" dirty="0" err="1"/>
              <a:t>דיסטלי</a:t>
            </a:r>
            <a:r>
              <a:rPr lang="he-IL" dirty="0"/>
              <a:t>. </a:t>
            </a:r>
          </a:p>
          <a:p>
            <a:pPr lvl="1" algn="r" rtl="1">
              <a:spcBef>
                <a:spcPts val="900"/>
              </a:spcBef>
            </a:pPr>
            <a:r>
              <a:rPr lang="he-IL" dirty="0"/>
              <a:t>מה הצעד הבא? </a:t>
            </a:r>
          </a:p>
          <a:p>
            <a:pPr lvl="1" algn="r" rtl="1">
              <a:spcBef>
                <a:spcPts val="900"/>
              </a:spcBef>
            </a:pPr>
            <a:r>
              <a:rPr lang="he-IL" dirty="0"/>
              <a:t>התינוקת </a:t>
            </a:r>
            <a:r>
              <a:rPr lang="he-IL" dirty="0" err="1"/>
              <a:t>התייצגה</a:t>
            </a:r>
            <a:r>
              <a:rPr lang="he-IL" dirty="0"/>
              <a:t> עם רושם לחסימה גבוהה של מערכת העיכול, באבחנה מבדלת חסימת תריסריון שאינה מלאה. ההקאות </a:t>
            </a:r>
            <a:r>
              <a:rPr lang="he-IL" dirty="0" err="1"/>
              <a:t>המרתיות</a:t>
            </a:r>
            <a:r>
              <a:rPr lang="he-IL" dirty="0"/>
              <a:t> מחייבות לשלול </a:t>
            </a:r>
            <a:r>
              <a:rPr lang="he-IL" dirty="0" err="1"/>
              <a:t>וולוולוס</a:t>
            </a:r>
            <a:r>
              <a:rPr lang="he-IL" dirty="0"/>
              <a:t> כאטיולוגיה אפשרית ולכן יש להזמין שיקוף בליעה. בין האבחנות הנוספות ניתן לכלול </a:t>
            </a:r>
            <a:r>
              <a:rPr lang="he-IL" dirty="0" err="1"/>
              <a:t>אטרזיה</a:t>
            </a:r>
            <a:r>
              <a:rPr lang="he-IL" dirty="0"/>
              <a:t> של </a:t>
            </a:r>
            <a:r>
              <a:rPr lang="he-IL" dirty="0" err="1"/>
              <a:t>הדואדנום</a:t>
            </a:r>
            <a:r>
              <a:rPr lang="he-IL" dirty="0"/>
              <a:t>- למשל </a:t>
            </a:r>
            <a:r>
              <a:rPr lang="he-IL" dirty="0" err="1"/>
              <a:t>web</a:t>
            </a:r>
            <a:r>
              <a:rPr lang="he-IL" dirty="0"/>
              <a:t> או </a:t>
            </a:r>
            <a:r>
              <a:rPr lang="he-IL" dirty="0" err="1"/>
              <a:t>אנולר</a:t>
            </a:r>
            <a:r>
              <a:rPr lang="he-IL" dirty="0"/>
              <a:t> </a:t>
            </a:r>
            <a:r>
              <a:rPr lang="he-IL" dirty="0" err="1"/>
              <a:t>פנקראס</a:t>
            </a:r>
            <a:r>
              <a:rPr lang="he-IL" dirty="0"/>
              <a:t> או היצרות שהן סיבות שיכולות לגרום </a:t>
            </a:r>
            <a:r>
              <a:rPr lang="he-IL" dirty="0" err="1"/>
              <a:t>להתייצגות</a:t>
            </a:r>
            <a:r>
              <a:rPr lang="he-IL" dirty="0"/>
              <a:t> מעט מאוחרת. </a:t>
            </a:r>
            <a:endParaRPr lang="en-IL" dirty="0"/>
          </a:p>
        </p:txBody>
      </p:sp>
    </p:spTree>
    <p:extLst>
      <p:ext uri="{BB962C8B-B14F-4D97-AF65-F5344CB8AC3E}">
        <p14:creationId xmlns:p14="http://schemas.microsoft.com/office/powerpoint/2010/main" val="18333470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7082-E41F-8742-AADA-4A1B3BF7D310}"/>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2259B18-06A8-C243-ACAA-6CA0A9EF56D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מוזמן צילום שיקוף לשלילת </a:t>
            </a:r>
            <a:r>
              <a:rPr lang="he-IL" dirty="0" err="1"/>
              <a:t>מלרוטציה</a:t>
            </a:r>
            <a:r>
              <a:rPr lang="he-IL" dirty="0"/>
              <a:t>- לא מדגים </a:t>
            </a:r>
            <a:r>
              <a:rPr lang="he-IL" dirty="0" err="1"/>
              <a:t>מלרוטציה</a:t>
            </a:r>
            <a:r>
              <a:rPr lang="he-IL" dirty="0"/>
              <a:t> אלא מדגים איזו חסימה </a:t>
            </a:r>
            <a:r>
              <a:rPr lang="he-IL" dirty="0" err="1"/>
              <a:t>אינטרינזית</a:t>
            </a:r>
            <a:r>
              <a:rPr lang="he-IL" dirty="0"/>
              <a:t> בתריסריון והתריסריון עצמו יחסית מורחב עם רושם לחסימה כרונית. </a:t>
            </a:r>
            <a:endParaRPr lang="en-IL" dirty="0"/>
          </a:p>
        </p:txBody>
      </p:sp>
    </p:spTree>
    <p:extLst>
      <p:ext uri="{BB962C8B-B14F-4D97-AF65-F5344CB8AC3E}">
        <p14:creationId xmlns:p14="http://schemas.microsoft.com/office/powerpoint/2010/main" val="21443502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D2AB-835E-634E-BE14-1965740C05B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C7582A77-F2D7-074D-94B5-B99207BE6974}"/>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התינוקת נלקחת לחדר הניתוח בבוקר שלמחרת – מה יש לעשות כדי לאשש את האטיולוגיה של החסימה? מה הצעדים שיש לעשות בניתוח? </a:t>
            </a:r>
            <a:endParaRPr lang="en-IL" dirty="0"/>
          </a:p>
        </p:txBody>
      </p:sp>
    </p:spTree>
    <p:extLst>
      <p:ext uri="{BB962C8B-B14F-4D97-AF65-F5344CB8AC3E}">
        <p14:creationId xmlns:p14="http://schemas.microsoft.com/office/powerpoint/2010/main" val="31247508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D2AB-835E-634E-BE14-1965740C05B4}"/>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C7582A77-F2D7-074D-94B5-B99207BE6974}"/>
              </a:ext>
            </a:extLst>
          </p:cNvPr>
          <p:cNvSpPr>
            <a:spLocks noGrp="1"/>
          </p:cNvSpPr>
          <p:nvPr>
            <p:ph idx="1"/>
          </p:nvPr>
        </p:nvSpPr>
        <p:spPr/>
        <p:txBody>
          <a:bodyPr>
            <a:normAutofit fontScale="925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התינוקת נלקחת לחדר הניתוח בבוקר שלמחרת – מה יש לעשות כדי לאשש את האטיולוגיה של החסימה? מה הצעדים שיש לעשות בניתוח?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בניתוח יש לבצע חתך </a:t>
            </a:r>
            <a:r>
              <a:rPr lang="he-IL" dirty="0" err="1"/>
              <a:t>טרנסברסלי</a:t>
            </a:r>
            <a:r>
              <a:rPr lang="he-IL" dirty="0"/>
              <a:t> ימני מעל הטבור, וסקירת המעי- בשלב הראשון לראות שאין </a:t>
            </a:r>
            <a:r>
              <a:rPr lang="he-IL" dirty="0" err="1"/>
              <a:t>וולולוס</a:t>
            </a:r>
            <a:r>
              <a:rPr lang="he-IL" dirty="0"/>
              <a:t>. לאחר מכן- הסטת המעי הגס </a:t>
            </a:r>
            <a:r>
              <a:rPr lang="he-IL" dirty="0" err="1"/>
              <a:t>מדיאלית</a:t>
            </a:r>
            <a:r>
              <a:rPr lang="he-IL" dirty="0"/>
              <a:t> ושחרורו מהאחיזות </a:t>
            </a:r>
            <a:r>
              <a:rPr lang="he-IL" dirty="0" err="1"/>
              <a:t>בכפף</a:t>
            </a:r>
            <a:r>
              <a:rPr lang="he-IL" dirty="0"/>
              <a:t> הכבד, וחשיפת התריסריון על ידי ביצוע </a:t>
            </a:r>
            <a:r>
              <a:rPr lang="he-IL" dirty="0" err="1"/>
              <a:t>קוכריזציה</a:t>
            </a:r>
            <a:r>
              <a:rPr lang="en-US" dirty="0"/>
              <a:t> </a:t>
            </a:r>
            <a:r>
              <a:rPr lang="he-IL" dirty="0"/>
              <a:t>(שחרור </a:t>
            </a:r>
            <a:r>
              <a:rPr lang="he-IL" dirty="0" err="1"/>
              <a:t>הפריטונאום</a:t>
            </a:r>
            <a:r>
              <a:rPr lang="he-IL" dirty="0"/>
              <a:t> </a:t>
            </a:r>
            <a:r>
              <a:rPr lang="he-IL" dirty="0" err="1"/>
              <a:t>הפוסטריורי</a:t>
            </a:r>
            <a:r>
              <a:rPr lang="he-IL" dirty="0"/>
              <a:t> של קיר </a:t>
            </a:r>
            <a:r>
              <a:rPr lang="he-IL" dirty="0" err="1"/>
              <a:t>הדואדנום</a:t>
            </a:r>
            <a:r>
              <a:rPr lang="he-IL" dirty="0"/>
              <a:t> היורד, ועל ידי כך חשיפה של </a:t>
            </a:r>
            <a:r>
              <a:rPr lang="he-IL" dirty="0" err="1"/>
              <a:t>דואדנום</a:t>
            </a:r>
            <a:r>
              <a:rPr lang="he-IL" dirty="0"/>
              <a:t> אחורי וניוד מלא שלו). לאחר מכן מציאת </a:t>
            </a:r>
            <a:r>
              <a:rPr lang="he-IL" dirty="0" err="1"/>
              <a:t>האטרזיה</a:t>
            </a:r>
            <a:r>
              <a:rPr lang="he-IL" dirty="0"/>
              <a:t> או שני חלקי התריסריון. ביצוע חתך רוחבי על החלק </a:t>
            </a:r>
            <a:r>
              <a:rPr lang="he-IL" dirty="0" err="1"/>
              <a:t>הפרוקסימלי</a:t>
            </a:r>
            <a:r>
              <a:rPr lang="he-IL" dirty="0"/>
              <a:t>, הכנסת קתטר פולי ווידוא שאין ווב. במידה ויש- חיתוכו תוך היזהרות על </a:t>
            </a:r>
            <a:r>
              <a:rPr lang="he-IL" dirty="0" err="1"/>
              <a:t>הפפילה</a:t>
            </a:r>
            <a:r>
              <a:rPr lang="he-IL" dirty="0"/>
              <a:t> שקרובה אליו. השלמת ביצוע חתך בצד </a:t>
            </a:r>
            <a:r>
              <a:rPr lang="he-IL" dirty="0" err="1"/>
              <a:t>הדיסטלי</a:t>
            </a:r>
            <a:r>
              <a:rPr lang="he-IL" dirty="0"/>
              <a:t> </a:t>
            </a:r>
            <a:r>
              <a:rPr lang="he-IL" dirty="0" err="1"/>
              <a:t>ודואדנו-פלסטיה</a:t>
            </a:r>
            <a:r>
              <a:rPr lang="he-IL" dirty="0"/>
              <a:t>. טרם ההשקה- השלמת פוטנטיות של הצד </a:t>
            </a:r>
            <a:r>
              <a:rPr lang="he-IL" dirty="0" err="1"/>
              <a:t>הדיסטלי</a:t>
            </a:r>
            <a:r>
              <a:rPr lang="he-IL" dirty="0"/>
              <a:t>. </a:t>
            </a:r>
            <a:endParaRPr lang="en-IL" dirty="0"/>
          </a:p>
        </p:txBody>
      </p:sp>
    </p:spTree>
    <p:extLst>
      <p:ext uri="{BB962C8B-B14F-4D97-AF65-F5344CB8AC3E}">
        <p14:creationId xmlns:p14="http://schemas.microsoft.com/office/powerpoint/2010/main" val="31744874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B48D-8BD0-AA45-BA96-D7EC32297430}"/>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7AD0642-BC36-2840-95EE-C3AB74F148F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מדוע חסימה זו לא התבטאה בסונר הפרינטלי?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סיבוכים לטווח ארוך? </a:t>
            </a:r>
            <a:endParaRPr lang="en-IL" dirty="0"/>
          </a:p>
        </p:txBody>
      </p:sp>
    </p:spTree>
    <p:extLst>
      <p:ext uri="{BB962C8B-B14F-4D97-AF65-F5344CB8AC3E}">
        <p14:creationId xmlns:p14="http://schemas.microsoft.com/office/powerpoint/2010/main" val="3154519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B48D-8BD0-AA45-BA96-D7EC32297430}"/>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7AD0642-BC36-2840-95EE-C3AB74F148F2}"/>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מדוע חסימה זו לא התבטאה בסונר הפרינטלי?</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לרוב חסימה זו מתבטאת יותר בהמשך </a:t>
            </a:r>
            <a:r>
              <a:rPr lang="he-IL" dirty="0" err="1"/>
              <a:t>ההריון</a:t>
            </a:r>
            <a:r>
              <a:rPr lang="he-IL" dirty="0"/>
              <a:t>, סביב חודש שביעי, מה גם שמדובר בחסימה חלקית.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יש סיבוכים לטווח ארוך?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בעיקר- היצרות של ההשקה אבל גם חסימה פונקציונלית שאין מה לעשות </a:t>
            </a:r>
            <a:r>
              <a:rPr lang="he-IL" dirty="0" err="1"/>
              <a:t>איתה</a:t>
            </a:r>
            <a:r>
              <a:rPr lang="he-IL" dirty="0"/>
              <a:t> מבחינה כירורגית (כתוצאה מפריסטלטיקה ירודה של התריסריון המורחב). </a:t>
            </a:r>
            <a:endParaRPr lang="en-IL" dirty="0"/>
          </a:p>
        </p:txBody>
      </p:sp>
    </p:spTree>
    <p:extLst>
      <p:ext uri="{BB962C8B-B14F-4D97-AF65-F5344CB8AC3E}">
        <p14:creationId xmlns:p14="http://schemas.microsoft.com/office/powerpoint/2010/main" val="32714311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4F2A-6281-0545-9454-6F4B031C4C73}"/>
              </a:ext>
            </a:extLst>
          </p:cNvPr>
          <p:cNvSpPr>
            <a:spLocks noGrp="1"/>
          </p:cNvSpPr>
          <p:nvPr>
            <p:ph type="title"/>
          </p:nvPr>
        </p:nvSpPr>
        <p:spPr>
          <a:xfrm>
            <a:off x="762001" y="1138265"/>
            <a:ext cx="3056625" cy="2909296"/>
          </a:xfrm>
        </p:spPr>
        <p:txBody>
          <a:bodyPr anchor="t">
            <a:normAutofit/>
          </a:bodyPr>
          <a:lstStyle/>
          <a:p>
            <a:pPr defTabSz="914400" rtl="1" eaLnBrk="1" latinLnBrk="0" hangingPunct="1">
              <a:spcBef>
                <a:spcPct val="0"/>
              </a:spcBef>
              <a:buNone/>
            </a:pPr>
            <a:r>
              <a:rPr lang="he-IL" sz="3200"/>
              <a:t>כרטיסיה </a:t>
            </a:r>
            <a:r>
              <a:rPr lang="en-US" sz="3200"/>
              <a:t>9</a:t>
            </a:r>
            <a:endParaRPr lang="en-IL" sz="320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7741A2-468B-3945-A9D0-833A52302BB3}"/>
              </a:ext>
            </a:extLst>
          </p:cNvPr>
          <p:cNvSpPr>
            <a:spLocks noGrp="1"/>
          </p:cNvSpPr>
          <p:nvPr>
            <p:ph idx="1"/>
          </p:nvPr>
        </p:nvSpPr>
        <p:spPr>
          <a:xfrm>
            <a:off x="4600755" y="753376"/>
            <a:ext cx="6661029" cy="5434637"/>
          </a:xfrm>
        </p:spPr>
        <p:txBody>
          <a:bodyPr>
            <a:normAutofit/>
          </a:bodyPr>
          <a:lstStyle/>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תינוקת בת יממה מגיעה לפגיה עקב שתי הקאות </a:t>
            </a:r>
            <a:r>
              <a:rPr lang="he-IL" sz="2000" dirty="0" err="1"/>
              <a:t>מרתיות</a:t>
            </a:r>
            <a:r>
              <a:rPr lang="he-IL" sz="2000" dirty="0"/>
              <a:t>. התינוקת נולדה בלידה ווגינלית ספונטנית בשבוע 35 לאישה בריאה. לאמא היה סיפור של ריבוי מי שפיר בהריון ושאלה לגבי הרחבה של לולאות מעי בסונר שביצעה בשבוע 22 אולם היא לא המשיכה מעקב הריון מסודר. </a:t>
            </a:r>
          </a:p>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בבדיקה, התינוקת שוקלת 2.8 </a:t>
            </a:r>
            <a:r>
              <a:rPr lang="he-IL" sz="2000" dirty="0" err="1"/>
              <a:t>קג</a:t>
            </a:r>
            <a:r>
              <a:rPr lang="he-IL" sz="2000" dirty="0"/>
              <a:t> ועם מדדים חיוניים תקינים. הבטן שלה רכה אינה </a:t>
            </a:r>
            <a:r>
              <a:rPr lang="he-IL" sz="2000" dirty="0" err="1"/>
              <a:t>רכיה</a:t>
            </a:r>
            <a:r>
              <a:rPr lang="he-IL" sz="2000" dirty="0"/>
              <a:t> ולא תפוחה ללא מסה. האנוס </a:t>
            </a:r>
            <a:r>
              <a:rPr lang="he-IL" sz="2000" dirty="0" err="1"/>
              <a:t>פטנטי</a:t>
            </a:r>
            <a:r>
              <a:rPr lang="he-IL" sz="2000" dirty="0"/>
              <a:t>. בזונדה יש תוכן מרתי, אין עדות למומים מולדים אחרים. צילום בטן מדגים לולאה מאוד מורחבת ללא פיזור גזים תקין. </a:t>
            </a:r>
          </a:p>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מהי האטיולוגיה הסבירה של ההקאות? </a:t>
            </a:r>
          </a:p>
          <a:p>
            <a:pPr marL="182880" indent="-182880" algn="just" defTabSz="914400" rtl="1" eaLnBrk="1" latinLnBrk="0" hangingPunct="1">
              <a:spcBef>
                <a:spcPts val="900"/>
              </a:spcBef>
              <a:spcAft>
                <a:spcPts val="0"/>
              </a:spcAft>
              <a:buClr>
                <a:schemeClr val="tx1">
                  <a:lumMod val="85000"/>
                  <a:lumOff val="15000"/>
                </a:schemeClr>
              </a:buClr>
              <a:buFont typeface="Garamond" pitchFamily="18" charset="0"/>
              <a:buChar char="◦"/>
            </a:pPr>
            <a:r>
              <a:rPr lang="he-IL" sz="2000" dirty="0"/>
              <a:t>האם צריך הדמיה נוספת לפני ניתוח? </a:t>
            </a:r>
            <a:endParaRPr lang="en-IL" sz="2000" dirty="0"/>
          </a:p>
        </p:txBody>
      </p:sp>
    </p:spTree>
    <p:extLst>
      <p:ext uri="{BB962C8B-B14F-4D97-AF65-F5344CB8AC3E}">
        <p14:creationId xmlns:p14="http://schemas.microsoft.com/office/powerpoint/2010/main" val="14786364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4F2A-6281-0545-9454-6F4B031C4C73}"/>
              </a:ext>
            </a:extLst>
          </p:cNvPr>
          <p:cNvSpPr>
            <a:spLocks noGrp="1"/>
          </p:cNvSpPr>
          <p:nvPr>
            <p:ph type="title"/>
          </p:nvPr>
        </p:nvSpPr>
        <p:spPr/>
        <p:txBody>
          <a:bodyPr/>
          <a:lstStyle/>
          <a:p>
            <a:pPr algn="l" defTabSz="914400" rtl="1" eaLnBrk="1" latinLnBrk="0" hangingPunct="1">
              <a:lnSpc>
                <a:spcPct val="90000"/>
              </a:lnSpc>
              <a:spcBef>
                <a:spcPct val="0"/>
              </a:spcBef>
              <a:buNone/>
            </a:pPr>
            <a:r>
              <a:rPr lang="he-IL" dirty="0"/>
              <a:t>כרטיסיה </a:t>
            </a:r>
            <a:r>
              <a:rPr lang="en-US" dirty="0"/>
              <a:t>9</a:t>
            </a:r>
            <a:endParaRPr lang="en-IL" dirty="0"/>
          </a:p>
        </p:txBody>
      </p:sp>
      <p:sp>
        <p:nvSpPr>
          <p:cNvPr id="3" name="Content Placeholder 2">
            <a:extLst>
              <a:ext uri="{FF2B5EF4-FFF2-40B4-BE49-F238E27FC236}">
                <a16:creationId xmlns:a16="http://schemas.microsoft.com/office/drawing/2014/main" id="{1D7741A2-468B-3945-A9D0-833A52302BB3}"/>
              </a:ext>
            </a:extLst>
          </p:cNvPr>
          <p:cNvSpPr>
            <a:spLocks noGrp="1"/>
          </p:cNvSpPr>
          <p:nvPr>
            <p:ph idx="1"/>
          </p:nvPr>
        </p:nvSpPr>
        <p:spPr/>
        <p:txBody>
          <a:bodyPr>
            <a:normAutofit fontScale="77500" lnSpcReduction="20000"/>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תינוקת בת יממה מגיעה לפגיה עקב שתי הקאות </a:t>
            </a:r>
            <a:r>
              <a:rPr lang="he-IL" dirty="0" err="1"/>
              <a:t>מרתיות</a:t>
            </a:r>
            <a:r>
              <a:rPr lang="he-IL" dirty="0"/>
              <a:t>. התינוקת נולדה בלידה ווגינלית ספונטנית בשבוע 35 לאישה בריאה. </a:t>
            </a:r>
            <a:r>
              <a:rPr lang="he-IL" dirty="0" err="1"/>
              <a:t>לאמא</a:t>
            </a:r>
            <a:r>
              <a:rPr lang="he-IL" dirty="0"/>
              <a:t> היה סיפור של ריבוי מי שפיר בהריון ושאלה לגבי הרחבה של לולאות מעי בסונר שביצעה בשבוע 22 אולם היא לא המשיכה מעקב הריון מסודר.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בבדיקה, התינוקת שוקלת 2.8 </a:t>
            </a:r>
            <a:r>
              <a:rPr lang="he-IL" dirty="0" err="1"/>
              <a:t>קג</a:t>
            </a:r>
            <a:r>
              <a:rPr lang="he-IL" dirty="0"/>
              <a:t> ועם מדדים חיוניים תקינים. הבטן שלה רכה אינה </a:t>
            </a:r>
            <a:r>
              <a:rPr lang="he-IL" dirty="0" err="1"/>
              <a:t>רכיה</a:t>
            </a:r>
            <a:r>
              <a:rPr lang="he-IL" dirty="0"/>
              <a:t> ולא תפוחה ללא מסה. האנוס </a:t>
            </a:r>
            <a:r>
              <a:rPr lang="he-IL" dirty="0" err="1"/>
              <a:t>פטנטי</a:t>
            </a:r>
            <a:r>
              <a:rPr lang="he-IL" dirty="0"/>
              <a:t>. בזונדה יש תוכן </a:t>
            </a:r>
            <a:r>
              <a:rPr lang="he-IL" dirty="0" err="1"/>
              <a:t>מרתי</a:t>
            </a:r>
            <a:r>
              <a:rPr lang="he-IL" dirty="0"/>
              <a:t>, אין עדות למומים מולדים אחרים. צילום בטן מדגים לולאה מאוד מורחבת ללא פיזור גזים תקין.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מהי האטיולוגיה הסבירה של ההקאות?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התמונה הקלינית וכן לפי מעקב </a:t>
            </a:r>
            <a:r>
              <a:rPr lang="he-IL" dirty="0" err="1"/>
              <a:t>ההריון</a:t>
            </a:r>
            <a:r>
              <a:rPr lang="he-IL" dirty="0"/>
              <a:t> מצביעים על חסימה גבוהה של מערכת העיכול- ככל הנראה </a:t>
            </a:r>
            <a:r>
              <a:rPr lang="he-IL" dirty="0" err="1"/>
              <a:t>אטרזיה</a:t>
            </a:r>
            <a:r>
              <a:rPr lang="he-IL" dirty="0"/>
              <a:t> </a:t>
            </a:r>
            <a:r>
              <a:rPr lang="he-IL" dirty="0" err="1"/>
              <a:t>גגונאלית</a:t>
            </a:r>
            <a:r>
              <a:rPr lang="he-IL" dirty="0"/>
              <a:t>. אטיולוגיות נוספות בהקאות </a:t>
            </a:r>
            <a:r>
              <a:rPr lang="he-IL" dirty="0" err="1"/>
              <a:t>מרתיות</a:t>
            </a:r>
            <a:r>
              <a:rPr lang="he-IL" dirty="0"/>
              <a:t> אצל ילוד כוללות כמובן </a:t>
            </a:r>
            <a:r>
              <a:rPr lang="he-IL" dirty="0" err="1"/>
              <a:t>מידגאט</a:t>
            </a:r>
            <a:r>
              <a:rPr lang="he-IL" dirty="0"/>
              <a:t> </a:t>
            </a:r>
            <a:r>
              <a:rPr lang="he-IL" dirty="0" err="1"/>
              <a:t>וולוולוס</a:t>
            </a:r>
            <a:r>
              <a:rPr lang="he-IL" dirty="0"/>
              <a:t>, </a:t>
            </a:r>
            <a:r>
              <a:rPr lang="he-IL" dirty="0" err="1"/>
              <a:t>מקוניום</a:t>
            </a:r>
            <a:r>
              <a:rPr lang="he-IL" dirty="0"/>
              <a:t> </a:t>
            </a:r>
            <a:r>
              <a:rPr lang="he-IL" dirty="0" err="1"/>
              <a:t>אילאוס</a:t>
            </a:r>
            <a:r>
              <a:rPr lang="he-IL" dirty="0"/>
              <a:t>, מחלת </a:t>
            </a:r>
            <a:r>
              <a:rPr lang="he-IL" dirty="0" err="1"/>
              <a:t>הירשפרונג</a:t>
            </a:r>
            <a:r>
              <a:rPr lang="he-IL" dirty="0"/>
              <a:t>, גם </a:t>
            </a:r>
            <a:r>
              <a:rPr lang="he-IL" dirty="0" err="1"/>
              <a:t>אטרזיה</a:t>
            </a:r>
            <a:r>
              <a:rPr lang="he-IL" dirty="0"/>
              <a:t> של התריסריון. </a:t>
            </a:r>
          </a:p>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האם צריך הדמיה נוספת לפני ניתוח? באופן כללי אפשר להחליט לנתח את המטופלת ללא ביצוע כל הדמיה נוספת. אולם בהינתן מצבה הכללי הסביר של המטופלת מומלץ לבצע חוקן שיקוף שעוזר לשלול </a:t>
            </a:r>
            <a:r>
              <a:rPr lang="he-IL" dirty="0" err="1"/>
              <a:t>אטרזיה</a:t>
            </a:r>
            <a:r>
              <a:rPr lang="he-IL" dirty="0"/>
              <a:t> </a:t>
            </a:r>
            <a:r>
              <a:rPr lang="he-IL" dirty="0" err="1"/>
              <a:t>קולונית</a:t>
            </a:r>
            <a:r>
              <a:rPr lang="he-IL" dirty="0"/>
              <a:t>. </a:t>
            </a:r>
            <a:endParaRPr lang="en-IL" dirty="0"/>
          </a:p>
        </p:txBody>
      </p:sp>
    </p:spTree>
    <p:extLst>
      <p:ext uri="{BB962C8B-B14F-4D97-AF65-F5344CB8AC3E}">
        <p14:creationId xmlns:p14="http://schemas.microsoft.com/office/powerpoint/2010/main" val="2934323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1619-0E40-7D4E-AEB4-5A86A1185DB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1A3D70E-62A4-E541-8F70-219EFE46459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מבוצע צילום חוקן שמדגים </a:t>
            </a:r>
            <a:r>
              <a:rPr lang="he-IL" dirty="0" err="1"/>
              <a:t>מיקרוקולון</a:t>
            </a:r>
            <a:r>
              <a:rPr lang="he-IL" dirty="0"/>
              <a:t> במיקום תקין אנטומית. מהי המשמעות? </a:t>
            </a:r>
            <a:endParaRPr lang="en-IL" dirty="0"/>
          </a:p>
        </p:txBody>
      </p:sp>
    </p:spTree>
    <p:extLst>
      <p:ext uri="{BB962C8B-B14F-4D97-AF65-F5344CB8AC3E}">
        <p14:creationId xmlns:p14="http://schemas.microsoft.com/office/powerpoint/2010/main" val="23307448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1619-0E40-7D4E-AEB4-5A86A1185DB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1A3D70E-62A4-E541-8F70-219EFE46459C}"/>
              </a:ext>
            </a:extLst>
          </p:cNvPr>
          <p:cNvSpPr>
            <a:spLocks noGrp="1"/>
          </p:cNvSpPr>
          <p:nvPr>
            <p:ph idx="1"/>
          </p:nvPr>
        </p:nvSpPr>
        <p:spPr/>
        <p:txBody>
          <a:bodyPr/>
          <a:lstStyle/>
          <a:p>
            <a: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pPr>
            <a:r>
              <a:rPr lang="he-IL" dirty="0"/>
              <a:t>מבוצע צילום חוקן שמדגים </a:t>
            </a:r>
            <a:r>
              <a:rPr lang="he-IL" dirty="0" err="1"/>
              <a:t>מיקרוקולון</a:t>
            </a:r>
            <a:r>
              <a:rPr lang="he-IL" dirty="0"/>
              <a:t> במיקום לא תקין אנטומית- </a:t>
            </a:r>
            <a:r>
              <a:rPr lang="he-IL" dirty="0" err="1"/>
              <a:t>הצקום</a:t>
            </a:r>
            <a:r>
              <a:rPr lang="he-IL" dirty="0"/>
              <a:t> מצד שמאל ולמטה, </a:t>
            </a:r>
            <a:r>
              <a:rPr lang="he-IL" dirty="0" err="1"/>
              <a:t>והפלקסורה</a:t>
            </a:r>
            <a:r>
              <a:rPr lang="he-IL" dirty="0"/>
              <a:t> </a:t>
            </a:r>
            <a:r>
              <a:rPr lang="he-IL" dirty="0" err="1"/>
              <a:t>ההפטית</a:t>
            </a:r>
            <a:r>
              <a:rPr lang="he-IL" dirty="0"/>
              <a:t> היא בקו האמצע. מהי המשמעות? </a:t>
            </a:r>
          </a:p>
          <a:p>
            <a:pPr lvl="1" algn="r" rtl="1">
              <a:spcBef>
                <a:spcPts val="900"/>
              </a:spcBef>
            </a:pPr>
            <a:r>
              <a:rPr lang="he-IL" dirty="0" err="1"/>
              <a:t>מיקרוקולון</a:t>
            </a:r>
            <a:r>
              <a:rPr lang="he-IL" dirty="0"/>
              <a:t> לכל אורכו שולל חסימה </a:t>
            </a:r>
            <a:r>
              <a:rPr lang="he-IL" dirty="0" err="1"/>
              <a:t>קולונית</a:t>
            </a:r>
            <a:r>
              <a:rPr lang="he-IL" dirty="0"/>
              <a:t>, ובאופן כללי הינו ממצא נפוץ במטופלים עם </a:t>
            </a:r>
            <a:r>
              <a:rPr lang="he-IL" dirty="0" err="1"/>
              <a:t>אטרזיה</a:t>
            </a:r>
            <a:r>
              <a:rPr lang="he-IL" dirty="0"/>
              <a:t> של המעי הדק, אבל זה פחות קיים כשיש </a:t>
            </a:r>
            <a:r>
              <a:rPr lang="he-IL" dirty="0" err="1"/>
              <a:t>אטרזיה</a:t>
            </a:r>
            <a:r>
              <a:rPr lang="he-IL" dirty="0"/>
              <a:t> מאוד </a:t>
            </a:r>
            <a:r>
              <a:rPr lang="he-IL" dirty="0" err="1"/>
              <a:t>פרוקסימלית</a:t>
            </a:r>
            <a:r>
              <a:rPr lang="he-IL" dirty="0"/>
              <a:t> ויחידנית, כי הקולון עצמו יודע להתמלא משאר המעי הדק. </a:t>
            </a:r>
          </a:p>
          <a:p>
            <a:pPr lvl="1" algn="r" rtl="1">
              <a:spcBef>
                <a:spcPts val="900"/>
              </a:spcBef>
            </a:pPr>
            <a:r>
              <a:rPr lang="he-IL" dirty="0"/>
              <a:t>מיקום המעי הגס מחשיד לקיום </a:t>
            </a:r>
            <a:r>
              <a:rPr lang="he-IL" dirty="0" err="1"/>
              <a:t>מלרוטציה</a:t>
            </a:r>
            <a:r>
              <a:rPr lang="he-IL" dirty="0"/>
              <a:t> </a:t>
            </a:r>
            <a:r>
              <a:rPr lang="he-IL" dirty="0" err="1"/>
              <a:t>ולמידגאט</a:t>
            </a:r>
            <a:r>
              <a:rPr lang="he-IL" dirty="0"/>
              <a:t> </a:t>
            </a:r>
            <a:r>
              <a:rPr lang="he-IL" dirty="0" err="1"/>
              <a:t>וולוולוס</a:t>
            </a:r>
            <a:r>
              <a:rPr lang="he-IL" dirty="0"/>
              <a:t> שהתרחש במהלך </a:t>
            </a:r>
            <a:r>
              <a:rPr lang="he-IL" dirty="0" err="1"/>
              <a:t>ההריון</a:t>
            </a:r>
            <a:r>
              <a:rPr lang="he-IL" dirty="0"/>
              <a:t>. </a:t>
            </a:r>
            <a:endParaRPr lang="en-IL" dirty="0"/>
          </a:p>
        </p:txBody>
      </p:sp>
    </p:spTree>
    <p:extLst>
      <p:ext uri="{BB962C8B-B14F-4D97-AF65-F5344CB8AC3E}">
        <p14:creationId xmlns:p14="http://schemas.microsoft.com/office/powerpoint/2010/main" val="1932783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17463</Words>
  <Application>Microsoft Macintosh PowerPoint</Application>
  <PresentationFormat>Widescreen</PresentationFormat>
  <Paragraphs>1001</Paragraphs>
  <Slides>244</Slides>
  <Notes>244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244</vt:i4>
      </vt:variant>
    </vt:vector>
  </HeadingPairs>
  <TitlesOfParts>
    <vt:vector size="249" baseType="lpstr">
      <vt:lpstr>Arial</vt:lpstr>
      <vt:lpstr>Calibri</vt:lpstr>
      <vt:lpstr>Calibri Light</vt:lpstr>
      <vt:lpstr>Garamond</vt:lpstr>
      <vt:lpstr>Office Theme</vt:lpstr>
      <vt:lpstr>תיאור מקרה</vt:lpstr>
      <vt:lpstr>תיאור מקרה</vt:lpstr>
      <vt:lpstr>PowerPoint Presentation</vt:lpstr>
      <vt:lpstr>PowerPoint Presentation</vt:lpstr>
      <vt:lpstr>צילום בטן </vt:lpstr>
      <vt:lpstr>צילום בטן </vt:lpstr>
      <vt:lpstr>המשך</vt:lpstr>
      <vt:lpstr>המשך</vt:lpstr>
      <vt:lpstr>המשך</vt:lpstr>
      <vt:lpstr>המשך</vt:lpstr>
      <vt:lpstr>המשך</vt:lpstr>
      <vt:lpstr>המשך</vt:lpstr>
      <vt:lpstr>מהלך בתר ניתוחי</vt:lpstr>
      <vt:lpstr>מהלך בתר ניתוחי</vt:lpstr>
      <vt:lpstr>המשך המקרה</vt:lpstr>
      <vt:lpstr>המשך המקרה</vt:lpstr>
      <vt:lpstr>כרטיסיה 2</vt:lpstr>
      <vt:lpstr>כרטיסיה 2</vt:lpstr>
      <vt:lpstr>המשך</vt:lpstr>
      <vt:lpstr>המשך</vt:lpstr>
      <vt:lpstr>המשך</vt:lpstr>
      <vt:lpstr>המשך</vt:lpstr>
      <vt:lpstr>המשך</vt:lpstr>
      <vt:lpstr>PowerPoint Presentation</vt:lpstr>
      <vt:lpstr>PowerPoint Presentation</vt:lpstr>
      <vt:lpstr>PowerPoint Presentation</vt:lpstr>
      <vt:lpstr>PowerPoint Presentation</vt:lpstr>
      <vt:lpstr>המשך </vt:lpstr>
      <vt:lpstr>כרטיסיה 3</vt:lpstr>
      <vt:lpstr>כרטיסיה 3</vt:lpstr>
      <vt:lpstr>המשך</vt:lpstr>
      <vt:lpstr>המשך</vt:lpstr>
      <vt:lpstr>המשך</vt:lpstr>
      <vt:lpstr>המשך</vt:lpstr>
      <vt:lpstr>המשך</vt:lpstr>
      <vt:lpstr>המשך</vt:lpstr>
      <vt:lpstr>המשך</vt:lpstr>
      <vt:lpstr>המשך</vt:lpstr>
      <vt:lpstr>כרטיסיה 4</vt:lpstr>
      <vt:lpstr>כרטיסיה 4</vt:lpstr>
      <vt:lpstr>PowerPoint Presentation</vt:lpstr>
      <vt:lpstr>PowerPoint Presentation</vt:lpstr>
      <vt:lpstr>PowerPoint Presentation</vt:lpstr>
      <vt:lpstr>PowerPoint Presentation</vt:lpstr>
      <vt:lpstr>PowerPoint Presentation</vt:lpstr>
      <vt:lpstr>PowerPoint Presentation</vt:lpstr>
      <vt:lpstr>כרטיסיה 5 </vt:lpstr>
      <vt:lpstr>כרטיסיה 5 </vt:lpstr>
      <vt:lpstr>PowerPoint Presentation</vt:lpstr>
      <vt:lpstr>PowerPoint Presentation</vt:lpstr>
      <vt:lpstr>PowerPoint Presentation</vt:lpstr>
      <vt:lpstr>PowerPoint Presentation</vt:lpstr>
      <vt:lpstr>PowerPoint Presentation</vt:lpstr>
      <vt:lpstr>PowerPoint Presentation</vt:lpstr>
      <vt:lpstr>כרטיסיה 6</vt:lpstr>
      <vt:lpstr>כרטיסיה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7</vt:lpstr>
      <vt:lpstr>כרטיסיה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8</vt:lpstr>
      <vt:lpstr>כרטיסיה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9</vt:lpstr>
      <vt:lpstr>כרטיסיה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9</vt:lpstr>
      <vt:lpstr>כרטיסיה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10</vt:lpstr>
      <vt:lpstr>כרטיסיה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11</vt:lpstr>
      <vt:lpstr>כרטיסיה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12</vt:lpstr>
      <vt:lpstr>כרטיסיה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13</vt:lpstr>
      <vt:lpstr>כרטיסיה 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14</vt:lpstr>
      <vt:lpstr>כרטיסיה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15</vt:lpstr>
      <vt:lpstr>כרטיסיה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16</vt:lpstr>
      <vt:lpstr>כרטיסיה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כרטיסיה 17</vt:lpstr>
      <vt:lpstr>כרטיסיה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כרטיסיה 1</dc:title>
  <dc:creator>יעל דרזניק</dc:creator>
  <cp:lastModifiedBy>יעל דרזניק</cp:lastModifiedBy>
  <cp:revision>17</cp:revision>
  <dcterms:created xsi:type="dcterms:W3CDTF">2024-02-16T12:15:39Z</dcterms:created>
  <dcterms:modified xsi:type="dcterms:W3CDTF">2024-02-17T07:05:44Z</dcterms:modified>
</cp:coreProperties>
</file>