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92"/>
  </p:notesMasterIdLst>
  <p:sldIdLst>
    <p:sldId id="294" r:id="rId2"/>
    <p:sldId id="452" r:id="rId3"/>
    <p:sldId id="295" r:id="rId4"/>
    <p:sldId id="453" r:id="rId5"/>
    <p:sldId id="296" r:id="rId6"/>
    <p:sldId id="454" r:id="rId7"/>
    <p:sldId id="297" r:id="rId8"/>
    <p:sldId id="455" r:id="rId9"/>
    <p:sldId id="298" r:id="rId10"/>
    <p:sldId id="553" r:id="rId11"/>
    <p:sldId id="299" r:id="rId12"/>
    <p:sldId id="554" r:id="rId13"/>
    <p:sldId id="300" r:id="rId14"/>
    <p:sldId id="555" r:id="rId15"/>
    <p:sldId id="301" r:id="rId16"/>
    <p:sldId id="302" r:id="rId17"/>
    <p:sldId id="376" r:id="rId18"/>
    <p:sldId id="303" r:id="rId19"/>
    <p:sldId id="377" r:id="rId20"/>
    <p:sldId id="304" r:id="rId21"/>
    <p:sldId id="378" r:id="rId22"/>
    <p:sldId id="305" r:id="rId23"/>
    <p:sldId id="379" r:id="rId24"/>
    <p:sldId id="318" r:id="rId25"/>
    <p:sldId id="380" r:id="rId26"/>
    <p:sldId id="319" r:id="rId27"/>
    <p:sldId id="381" r:id="rId28"/>
    <p:sldId id="320" r:id="rId29"/>
    <p:sldId id="382" r:id="rId30"/>
    <p:sldId id="321" r:id="rId31"/>
    <p:sldId id="383" r:id="rId32"/>
    <p:sldId id="322" r:id="rId33"/>
    <p:sldId id="384" r:id="rId34"/>
    <p:sldId id="323" r:id="rId35"/>
    <p:sldId id="324" r:id="rId36"/>
    <p:sldId id="385" r:id="rId37"/>
    <p:sldId id="325" r:id="rId38"/>
    <p:sldId id="326" r:id="rId39"/>
    <p:sldId id="327" r:id="rId40"/>
    <p:sldId id="616" r:id="rId41"/>
    <p:sldId id="328" r:id="rId42"/>
    <p:sldId id="617" r:id="rId43"/>
    <p:sldId id="329" r:id="rId44"/>
    <p:sldId id="618" r:id="rId45"/>
    <p:sldId id="330" r:id="rId46"/>
    <p:sldId id="619" r:id="rId47"/>
    <p:sldId id="620" r:id="rId48"/>
    <p:sldId id="331" r:id="rId49"/>
    <p:sldId id="332" r:id="rId50"/>
    <p:sldId id="621" r:id="rId51"/>
    <p:sldId id="333" r:id="rId52"/>
    <p:sldId id="622" r:id="rId53"/>
    <p:sldId id="334" r:id="rId54"/>
    <p:sldId id="623" r:id="rId55"/>
    <p:sldId id="336" r:id="rId56"/>
    <p:sldId id="624" r:id="rId57"/>
    <p:sldId id="337" r:id="rId58"/>
    <p:sldId id="625" r:id="rId59"/>
    <p:sldId id="338" r:id="rId60"/>
    <p:sldId id="626" r:id="rId61"/>
    <p:sldId id="339" r:id="rId62"/>
    <p:sldId id="627" r:id="rId63"/>
    <p:sldId id="340" r:id="rId64"/>
    <p:sldId id="628" r:id="rId65"/>
    <p:sldId id="341" r:id="rId66"/>
    <p:sldId id="629" r:id="rId67"/>
    <p:sldId id="342" r:id="rId68"/>
    <p:sldId id="630" r:id="rId69"/>
    <p:sldId id="591" r:id="rId70"/>
    <p:sldId id="592" r:id="rId71"/>
    <p:sldId id="593" r:id="rId72"/>
    <p:sldId id="595" r:id="rId73"/>
    <p:sldId id="596" r:id="rId74"/>
    <p:sldId id="598" r:id="rId75"/>
    <p:sldId id="597" r:id="rId76"/>
    <p:sldId id="599" r:id="rId77"/>
    <p:sldId id="594" r:id="rId78"/>
    <p:sldId id="600" r:id="rId79"/>
    <p:sldId id="601" r:id="rId80"/>
    <p:sldId id="602" r:id="rId81"/>
    <p:sldId id="725" r:id="rId82"/>
    <p:sldId id="726" r:id="rId83"/>
    <p:sldId id="727" r:id="rId84"/>
    <p:sldId id="729" r:id="rId85"/>
    <p:sldId id="730" r:id="rId86"/>
    <p:sldId id="731" r:id="rId87"/>
    <p:sldId id="728" r:id="rId88"/>
    <p:sldId id="732" r:id="rId89"/>
    <p:sldId id="733" r:id="rId90"/>
    <p:sldId id="734" r:id="rId91"/>
  </p:sldIdLst>
  <p:sldSz cx="12192000" cy="6858000"/>
  <p:notesSz cx="6858000" cy="9144000"/>
  <p:defaultTextStyle>
    <a:defPPr>
      <a:defRPr lang="en-I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62"/>
    <p:restoredTop sz="94727"/>
  </p:normalViewPr>
  <p:slideViewPr>
    <p:cSldViewPr snapToGrid="0">
      <p:cViewPr varScale="1">
        <p:scale>
          <a:sx n="87" d="100"/>
          <a:sy n="87" d="100"/>
        </p:scale>
        <p:origin x="1288"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theme" Target="theme/theme1.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notesMaster" Target="notesMasters/notesMaster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L"/>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4547B11-355B-634F-ACED-0D39AAA446A6}" type="datetimeFigureOut">
              <a:rPr lang="en-IL" smtClean="0"/>
              <a:t>17/02/2024</a:t>
            </a:fld>
            <a:endParaRPr lang="en-IL"/>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L"/>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L"/>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L"/>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221160B-2626-2E40-BE12-0AB4B2AFC9CD}" type="slidenum">
              <a:rPr lang="en-IL" smtClean="0"/>
              <a:t>‹#›</a:t>
            </a:fld>
            <a:endParaRPr lang="en-IL"/>
          </a:p>
        </p:txBody>
      </p:sp>
    </p:spTree>
    <p:extLst>
      <p:ext uri="{BB962C8B-B14F-4D97-AF65-F5344CB8AC3E}">
        <p14:creationId xmlns:p14="http://schemas.microsoft.com/office/powerpoint/2010/main" val="41379010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1</a:t>
            </a:fld>
            <a:endParaRPr lang="en-IL"/>
          </a:p>
        </p:txBody>
      </p:sp>
    </p:spTree>
    <p:extLst>
      <p:ext uri="{BB962C8B-B14F-4D97-AF65-F5344CB8AC3E}">
        <p14:creationId xmlns:p14="http://schemas.microsoft.com/office/powerpoint/2010/main" val="233655640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10</a:t>
            </a:fld>
            <a:endParaRPr lang="en-IL"/>
          </a:p>
        </p:txBody>
      </p:sp>
    </p:spTree>
    <p:extLst>
      <p:ext uri="{BB962C8B-B14F-4D97-AF65-F5344CB8AC3E}">
        <p14:creationId xmlns:p14="http://schemas.microsoft.com/office/powerpoint/2010/main" val="31946411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11</a:t>
            </a:fld>
            <a:endParaRPr lang="en-IL"/>
          </a:p>
        </p:txBody>
      </p:sp>
    </p:spTree>
    <p:extLst>
      <p:ext uri="{BB962C8B-B14F-4D97-AF65-F5344CB8AC3E}">
        <p14:creationId xmlns:p14="http://schemas.microsoft.com/office/powerpoint/2010/main" val="161221031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12</a:t>
            </a:fld>
            <a:endParaRPr lang="en-IL"/>
          </a:p>
        </p:txBody>
      </p:sp>
    </p:spTree>
    <p:extLst>
      <p:ext uri="{BB962C8B-B14F-4D97-AF65-F5344CB8AC3E}">
        <p14:creationId xmlns:p14="http://schemas.microsoft.com/office/powerpoint/2010/main" val="195110426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13</a:t>
            </a:fld>
            <a:endParaRPr lang="en-IL"/>
          </a:p>
        </p:txBody>
      </p:sp>
    </p:spTree>
    <p:extLst>
      <p:ext uri="{BB962C8B-B14F-4D97-AF65-F5344CB8AC3E}">
        <p14:creationId xmlns:p14="http://schemas.microsoft.com/office/powerpoint/2010/main" val="92668598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14</a:t>
            </a:fld>
            <a:endParaRPr lang="en-IL"/>
          </a:p>
        </p:txBody>
      </p:sp>
    </p:spTree>
    <p:extLst>
      <p:ext uri="{BB962C8B-B14F-4D97-AF65-F5344CB8AC3E}">
        <p14:creationId xmlns:p14="http://schemas.microsoft.com/office/powerpoint/2010/main" val="315877992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algn="r" defTabSz="914400" rtl="1" eaLnBrk="1" latinLnBrk="0" hangingPunct="1"/>
            <a:r>
              <a:rPr lang="he-IL" dirty="0"/>
              <a:t>לסיכום- כשני שליש מהגידולים הראשוניים בכבד הינם ממאירים. מסה נמושה, אסימפטומטית היא לרוב הפרזנטציה הקלינית הראשונה. גידולים שפירים כוללים ראשית </a:t>
            </a:r>
            <a:r>
              <a:rPr lang="he-IL" dirty="0" err="1"/>
              <a:t>המנגיומה</a:t>
            </a:r>
            <a:r>
              <a:rPr lang="he-IL" dirty="0"/>
              <a:t>, </a:t>
            </a:r>
            <a:r>
              <a:rPr lang="he-IL" dirty="0" err="1"/>
              <a:t>המרטומה</a:t>
            </a:r>
            <a:r>
              <a:rPr lang="he-IL" dirty="0"/>
              <a:t>, </a:t>
            </a:r>
            <a:r>
              <a:rPr lang="he-IL" dirty="0" err="1"/>
              <a:t>פוקאל</a:t>
            </a:r>
            <a:r>
              <a:rPr lang="he-IL" dirty="0"/>
              <a:t> </a:t>
            </a:r>
            <a:r>
              <a:rPr lang="he-IL" dirty="0" err="1"/>
              <a:t>נודולר</a:t>
            </a:r>
            <a:r>
              <a:rPr lang="he-IL" dirty="0"/>
              <a:t> </a:t>
            </a:r>
            <a:r>
              <a:rPr lang="he-IL" dirty="0" err="1"/>
              <a:t>היפרפלסיה</a:t>
            </a:r>
            <a:r>
              <a:rPr lang="he-IL" dirty="0"/>
              <a:t>, </a:t>
            </a:r>
            <a:r>
              <a:rPr lang="he-IL" dirty="0" err="1"/>
              <a:t>והפטוצלולר</a:t>
            </a:r>
            <a:r>
              <a:rPr lang="he-IL" dirty="0"/>
              <a:t> </a:t>
            </a:r>
            <a:r>
              <a:rPr lang="he-IL" dirty="0" err="1"/>
              <a:t>אדנומה</a:t>
            </a:r>
            <a:r>
              <a:rPr lang="he-IL" dirty="0"/>
              <a:t>. </a:t>
            </a:r>
            <a:r>
              <a:rPr lang="he-IL" dirty="0" err="1"/>
              <a:t>המנגיומות</a:t>
            </a:r>
            <a:r>
              <a:rPr lang="he-IL" dirty="0"/>
              <a:t> לרוב נצפות בגילאים מאוד מוקדמים ומחולקות לפוקאליות, מולטי פוקאליות ודיפוזיות- כשהדיפוזיות יכולות להביא להחלפת רקמת כבד וצורך </a:t>
            </a:r>
            <a:r>
              <a:rPr lang="he-IL" dirty="0" err="1"/>
              <a:t>בפרופרונולול</a:t>
            </a:r>
            <a:r>
              <a:rPr lang="he-IL" dirty="0"/>
              <a:t>, סטרואידים, </a:t>
            </a:r>
            <a:r>
              <a:rPr lang="he-IL" dirty="0" err="1"/>
              <a:t>דקומפרסיה</a:t>
            </a:r>
            <a:r>
              <a:rPr lang="he-IL" dirty="0"/>
              <a:t> </a:t>
            </a:r>
            <a:r>
              <a:rPr lang="he-IL" dirty="0" err="1"/>
              <a:t>בטנית</a:t>
            </a:r>
            <a:r>
              <a:rPr lang="he-IL" dirty="0"/>
              <a:t> </a:t>
            </a:r>
            <a:r>
              <a:rPr lang="he-IL" dirty="0" err="1"/>
              <a:t>ואמבוליזציה</a:t>
            </a:r>
            <a:r>
              <a:rPr lang="he-IL" dirty="0"/>
              <a:t>, עם תמותה של כ- 25%. </a:t>
            </a:r>
            <a:r>
              <a:rPr lang="he-IL" dirty="0" err="1"/>
              <a:t>המרטומה</a:t>
            </a:r>
            <a:r>
              <a:rPr lang="he-IL" dirty="0"/>
              <a:t> </a:t>
            </a:r>
            <a:r>
              <a:rPr lang="he-IL" dirty="0" err="1"/>
              <a:t>מזנכימאלית</a:t>
            </a:r>
            <a:r>
              <a:rPr lang="he-IL" dirty="0"/>
              <a:t> הינה הגידול השני השפיר של הילדות והוא לרוב </a:t>
            </a:r>
            <a:r>
              <a:rPr lang="he-IL" dirty="0" err="1"/>
              <a:t>מתייצג</a:t>
            </a:r>
            <a:r>
              <a:rPr lang="he-IL" dirty="0"/>
              <a:t> לפני גיל שנתיים. בעיקר באונה הימנית- מבחינה </a:t>
            </a:r>
            <a:r>
              <a:rPr lang="he-IL" dirty="0" err="1"/>
              <a:t>היסטולוגית</a:t>
            </a:r>
            <a:r>
              <a:rPr lang="he-IL" dirty="0"/>
              <a:t> זוהי רקמה עם </a:t>
            </a:r>
            <a:r>
              <a:rPr lang="he-IL" dirty="0" err="1"/>
              <a:t>מזנכימה</a:t>
            </a:r>
            <a:r>
              <a:rPr lang="he-IL" dirty="0"/>
              <a:t>, תעלות מרה, </a:t>
            </a:r>
            <a:r>
              <a:rPr lang="he-IL" dirty="0" err="1"/>
              <a:t>איפתל</a:t>
            </a:r>
            <a:r>
              <a:rPr lang="he-IL" dirty="0"/>
              <a:t> וכלי דם. זה יכול להיראות כמו ציסטות מרובות עם </a:t>
            </a:r>
            <a:r>
              <a:rPr lang="he-IL" dirty="0" err="1"/>
              <a:t>ספטציות</a:t>
            </a:r>
            <a:r>
              <a:rPr lang="he-IL" dirty="0"/>
              <a:t> ועד מסה סולידית </a:t>
            </a:r>
            <a:r>
              <a:rPr lang="he-IL" dirty="0" err="1"/>
              <a:t>וציסטית</a:t>
            </a:r>
            <a:r>
              <a:rPr lang="he-IL" dirty="0"/>
              <a:t> מעורבת. הכי שכיח זה מסה </a:t>
            </a:r>
            <a:r>
              <a:rPr lang="he-IL" dirty="0" err="1"/>
              <a:t>בטנית</a:t>
            </a:r>
            <a:r>
              <a:rPr lang="he-IL" dirty="0"/>
              <a:t> אסימפטומטית, ואלפא </a:t>
            </a:r>
            <a:r>
              <a:rPr lang="he-IL" dirty="0" err="1"/>
              <a:t>פטופרוטאין</a:t>
            </a:r>
            <a:r>
              <a:rPr lang="he-IL" dirty="0"/>
              <a:t> הוא לרוב תקין. הניתוח הוא כריתה מלאה של </a:t>
            </a:r>
            <a:r>
              <a:rPr lang="he-IL" dirty="0" err="1"/>
              <a:t>ההמרטומה</a:t>
            </a:r>
            <a:r>
              <a:rPr lang="he-IL" dirty="0"/>
              <a:t>. </a:t>
            </a:r>
            <a:r>
              <a:rPr lang="he-IL" dirty="0" err="1"/>
              <a:t>פוקאל</a:t>
            </a:r>
            <a:r>
              <a:rPr lang="he-IL" dirty="0"/>
              <a:t> </a:t>
            </a:r>
            <a:r>
              <a:rPr lang="he-IL" dirty="0" err="1"/>
              <a:t>נודולר</a:t>
            </a:r>
            <a:r>
              <a:rPr lang="he-IL" dirty="0"/>
              <a:t> </a:t>
            </a:r>
            <a:r>
              <a:rPr lang="he-IL" dirty="0" err="1"/>
              <a:t>היפרפלסיה</a:t>
            </a:r>
            <a:r>
              <a:rPr lang="he-IL" dirty="0"/>
              <a:t> יכולה </a:t>
            </a:r>
            <a:r>
              <a:rPr lang="he-IL" dirty="0" err="1"/>
              <a:t>להתייצג</a:t>
            </a:r>
            <a:r>
              <a:rPr lang="he-IL" dirty="0"/>
              <a:t> בכל גיל אולם יותר אופיינית בגילאים שלפני גיל ההתבגרות, זה לא מקושר בממאירות, והמרקרים תקינים. בהדמיה רואים צלקת מרכזית. אם ההדמיה לא ממש תומכת צריך לקחת ביופסיות מכמה </a:t>
            </a:r>
            <a:r>
              <a:rPr lang="he-IL" dirty="0" err="1"/>
              <a:t>איזורים</a:t>
            </a:r>
            <a:r>
              <a:rPr lang="he-IL" dirty="0"/>
              <a:t>. מבחינת גידולים ממאירים בכבד- שני הגידולים השכיחים ביותר הינם </a:t>
            </a:r>
            <a:r>
              <a:rPr lang="he-IL" dirty="0" err="1"/>
              <a:t>הפטובלסטומה</a:t>
            </a:r>
            <a:r>
              <a:rPr lang="he-IL" dirty="0"/>
              <a:t> </a:t>
            </a:r>
            <a:r>
              <a:rPr lang="he-IL" dirty="0" err="1"/>
              <a:t>והפטוצלולר</a:t>
            </a:r>
            <a:r>
              <a:rPr lang="he-IL" dirty="0"/>
              <a:t> </a:t>
            </a:r>
            <a:r>
              <a:rPr lang="he-IL" dirty="0" err="1"/>
              <a:t>קרצינומה</a:t>
            </a:r>
            <a:r>
              <a:rPr lang="he-IL" dirty="0"/>
              <a:t>, </a:t>
            </a:r>
            <a:r>
              <a:rPr lang="he-IL" dirty="0" err="1"/>
              <a:t>כשהפטובלסטומה</a:t>
            </a:r>
            <a:r>
              <a:rPr lang="he-IL" dirty="0"/>
              <a:t> מהווה ¾ מהמקרים בגילאי הילדות. הסיכון לפתח </a:t>
            </a:r>
            <a:r>
              <a:rPr lang="he-IL" dirty="0" err="1"/>
              <a:t>הפטובלסטומה</a:t>
            </a:r>
            <a:r>
              <a:rPr lang="he-IL" dirty="0"/>
              <a:t> גדול יותר אצל ילדים עם </a:t>
            </a:r>
            <a:r>
              <a:rPr lang="he-IL" dirty="0" err="1"/>
              <a:t>בקויד</a:t>
            </a:r>
            <a:r>
              <a:rPr lang="he-IL" dirty="0"/>
              <a:t> וידמן וילדים עם </a:t>
            </a:r>
            <a:r>
              <a:rPr lang="he-IL" dirty="0" err="1"/>
              <a:t>פוליפוזיס</a:t>
            </a:r>
            <a:r>
              <a:rPr lang="he-IL" dirty="0"/>
              <a:t> משפחתי. אחד הדברים הקשים באונקולוגיה פדיאטרית הינה </a:t>
            </a:r>
            <a:r>
              <a:rPr lang="he-IL" dirty="0" err="1"/>
              <a:t>הסטייגינג</a:t>
            </a:r>
            <a:r>
              <a:rPr lang="he-IL" dirty="0"/>
              <a:t> </a:t>
            </a:r>
            <a:r>
              <a:rPr lang="he-IL" dirty="0" err="1"/>
              <a:t>והסטרטיפיקציה</a:t>
            </a:r>
            <a:r>
              <a:rPr lang="he-IL" dirty="0"/>
              <a:t> בגידול זה- מה שקובע זה ב- </a:t>
            </a:r>
            <a:r>
              <a:rPr lang="he-IL" dirty="0" err="1"/>
              <a:t>pretext</a:t>
            </a:r>
            <a:r>
              <a:rPr lang="he-IL" dirty="0"/>
              <a:t>, במערכת זו הכבד מחולק ל- 4 סקטורים לפי </a:t>
            </a:r>
            <a:r>
              <a:rPr lang="he-IL" dirty="0" err="1"/>
              <a:t>קואינו</a:t>
            </a:r>
            <a:r>
              <a:rPr lang="he-IL" dirty="0"/>
              <a:t>, כשמימין יש את </a:t>
            </a:r>
            <a:r>
              <a:rPr lang="he-IL" dirty="0" err="1"/>
              <a:t>הסקטוריים</a:t>
            </a:r>
            <a:r>
              <a:rPr lang="he-IL" dirty="0"/>
              <a:t> האחוריים 6 ו- 7, ומקדימה את 5 ו- 8, כשמשאל יש את סקטור 2, 3 ו- 4. </a:t>
            </a:r>
            <a:r>
              <a:rPr lang="he-IL" dirty="0" err="1"/>
              <a:t>פרטקסט</a:t>
            </a:r>
            <a:r>
              <a:rPr lang="he-IL" dirty="0"/>
              <a:t> 1- זה שלושה סקטורים נקיים וכן הלאה. בנוסף מסתכלים על גורמים כמו גיל, רמת </a:t>
            </a:r>
            <a:r>
              <a:rPr lang="he-IL" dirty="0" err="1"/>
              <a:t>afp</a:t>
            </a:r>
            <a:r>
              <a:rPr lang="he-IL" dirty="0"/>
              <a:t> וגרורות ובהתאם מסווים את רמת הסיכון. עד לאחרונה, הניהול של </a:t>
            </a:r>
            <a:r>
              <a:rPr lang="he-IL" dirty="0" err="1"/>
              <a:t>הפטובלסטומה</a:t>
            </a:r>
            <a:r>
              <a:rPr lang="he-IL" dirty="0"/>
              <a:t> היה דיכוטומי- </a:t>
            </a:r>
            <a:r>
              <a:rPr lang="he-IL" dirty="0" err="1"/>
              <a:t>cog</a:t>
            </a:r>
            <a:r>
              <a:rPr lang="he-IL" dirty="0"/>
              <a:t> שדיברו על כריתה בעוד </a:t>
            </a:r>
            <a:r>
              <a:rPr lang="he-IL" dirty="0" err="1"/>
              <a:t>siop</a:t>
            </a:r>
            <a:r>
              <a:rPr lang="he-IL" dirty="0"/>
              <a:t> שדיברו על נאו-</a:t>
            </a:r>
            <a:r>
              <a:rPr lang="he-IL" dirty="0" err="1"/>
              <a:t>אדגובנט</a:t>
            </a:r>
            <a:r>
              <a:rPr lang="he-IL" dirty="0"/>
              <a:t>. היום יש שילוב פעולה במטרה לשפר את התוצאות. באופן כללי, ניתן לעשות כריתה ראשונית </a:t>
            </a:r>
            <a:r>
              <a:rPr lang="he-IL" dirty="0" err="1"/>
              <a:t>בפרטקסט</a:t>
            </a:r>
            <a:r>
              <a:rPr lang="he-IL" dirty="0"/>
              <a:t> 1 ו- 2 בתנאי שיש שוליים של 1 </a:t>
            </a:r>
            <a:r>
              <a:rPr lang="he-IL" dirty="0" err="1"/>
              <a:t>סמ</a:t>
            </a:r>
            <a:r>
              <a:rPr lang="he-IL" dirty="0"/>
              <a:t>. לא ניתן לבצע כריתה כשמדובר </a:t>
            </a:r>
            <a:r>
              <a:rPr lang="he-IL" dirty="0" err="1"/>
              <a:t>בפרטקסט</a:t>
            </a:r>
            <a:r>
              <a:rPr lang="he-IL" dirty="0"/>
              <a:t> 3 ו- 4, כשיש גרורות או גורמים המונעים כריתה נקירה וכן הלאה. הכימותרפיה העיקרית הינה </a:t>
            </a:r>
            <a:r>
              <a:rPr lang="he-IL" dirty="0" err="1"/>
              <a:t>ציספלטין</a:t>
            </a:r>
            <a:r>
              <a:rPr lang="he-IL" dirty="0"/>
              <a:t> יחד עם עוד תרופות. כשאין תגובה יש מועמדות להשתלה. </a:t>
            </a:r>
            <a:r>
              <a:rPr lang="he-IL" dirty="0" err="1"/>
              <a:t>הפטוצלולר</a:t>
            </a:r>
            <a:r>
              <a:rPr lang="he-IL" dirty="0"/>
              <a:t> </a:t>
            </a:r>
            <a:r>
              <a:rPr lang="he-IL" dirty="0" err="1"/>
              <a:t>קרצינומה</a:t>
            </a:r>
            <a:r>
              <a:rPr lang="he-IL" dirty="0"/>
              <a:t> מקושרת בפרוגנוזה פחות טובה פר </a:t>
            </a:r>
            <a:r>
              <a:rPr lang="he-IL" dirty="0" err="1"/>
              <a:t>סטייג</a:t>
            </a:r>
            <a:r>
              <a:rPr lang="he-IL" dirty="0"/>
              <a:t> מאשר </a:t>
            </a:r>
            <a:r>
              <a:rPr lang="he-IL" dirty="0" err="1"/>
              <a:t>הפטובלסטומה</a:t>
            </a:r>
            <a:r>
              <a:rPr lang="he-IL" dirty="0"/>
              <a:t>. לרוב הגידול </a:t>
            </a:r>
            <a:r>
              <a:rPr lang="he-IL" dirty="0" err="1"/>
              <a:t>רסיסטנטי</a:t>
            </a:r>
            <a:r>
              <a:rPr lang="he-IL" dirty="0"/>
              <a:t> לכימותרפיה ומגיע בשלב מתקדם. </a:t>
            </a:r>
            <a:endParaRPr lang="en-IL" dirty="0"/>
          </a:p>
        </p:txBody>
      </p:sp>
      <p:sp>
        <p:nvSpPr>
          <p:cNvPr id="4" name="Slide Number Placeholder 3"/>
          <p:cNvSpPr>
            <a:spLocks noGrp="1"/>
          </p:cNvSpPr>
          <p:nvPr>
            <p:ph type="sldNum" sz="quarter" idx="5"/>
          </p:nvPr>
        </p:nvSpPr>
        <p:spPr/>
        <p:txBody>
          <a:bodyPr/>
          <a:lstStyle/>
          <a:p>
            <a:fld id="{6F308262-EB66-3249-9CCD-0AE9119F7DB5}" type="slidenum">
              <a:rPr lang="en-IL" smtClean="0"/>
              <a:t>15</a:t>
            </a:fld>
            <a:endParaRPr lang="en-IL"/>
          </a:p>
        </p:txBody>
      </p:sp>
    </p:spTree>
    <p:extLst>
      <p:ext uri="{BB962C8B-B14F-4D97-AF65-F5344CB8AC3E}">
        <p14:creationId xmlns:p14="http://schemas.microsoft.com/office/powerpoint/2010/main" val="414094573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16</a:t>
            </a:fld>
            <a:endParaRPr lang="en-IL"/>
          </a:p>
        </p:txBody>
      </p:sp>
    </p:spTree>
    <p:extLst>
      <p:ext uri="{BB962C8B-B14F-4D97-AF65-F5344CB8AC3E}">
        <p14:creationId xmlns:p14="http://schemas.microsoft.com/office/powerpoint/2010/main" val="289292881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17</a:t>
            </a:fld>
            <a:endParaRPr lang="en-IL"/>
          </a:p>
        </p:txBody>
      </p:sp>
    </p:spTree>
    <p:extLst>
      <p:ext uri="{BB962C8B-B14F-4D97-AF65-F5344CB8AC3E}">
        <p14:creationId xmlns:p14="http://schemas.microsoft.com/office/powerpoint/2010/main" val="364861535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18</a:t>
            </a:fld>
            <a:endParaRPr lang="en-IL"/>
          </a:p>
        </p:txBody>
      </p:sp>
    </p:spTree>
    <p:extLst>
      <p:ext uri="{BB962C8B-B14F-4D97-AF65-F5344CB8AC3E}">
        <p14:creationId xmlns:p14="http://schemas.microsoft.com/office/powerpoint/2010/main" val="271751681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19</a:t>
            </a:fld>
            <a:endParaRPr lang="en-IL"/>
          </a:p>
        </p:txBody>
      </p:sp>
    </p:spTree>
    <p:extLst>
      <p:ext uri="{BB962C8B-B14F-4D97-AF65-F5344CB8AC3E}">
        <p14:creationId xmlns:p14="http://schemas.microsoft.com/office/powerpoint/2010/main" val="3015045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2</a:t>
            </a:fld>
            <a:endParaRPr lang="en-IL"/>
          </a:p>
        </p:txBody>
      </p:sp>
    </p:spTree>
    <p:extLst>
      <p:ext uri="{BB962C8B-B14F-4D97-AF65-F5344CB8AC3E}">
        <p14:creationId xmlns:p14="http://schemas.microsoft.com/office/powerpoint/2010/main" val="10240082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20</a:t>
            </a:fld>
            <a:endParaRPr lang="en-IL"/>
          </a:p>
        </p:txBody>
      </p:sp>
    </p:spTree>
    <p:extLst>
      <p:ext uri="{BB962C8B-B14F-4D97-AF65-F5344CB8AC3E}">
        <p14:creationId xmlns:p14="http://schemas.microsoft.com/office/powerpoint/2010/main" val="324332434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21</a:t>
            </a:fld>
            <a:endParaRPr lang="en-IL"/>
          </a:p>
        </p:txBody>
      </p:sp>
    </p:spTree>
    <p:extLst>
      <p:ext uri="{BB962C8B-B14F-4D97-AF65-F5344CB8AC3E}">
        <p14:creationId xmlns:p14="http://schemas.microsoft.com/office/powerpoint/2010/main" val="404333527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22</a:t>
            </a:fld>
            <a:endParaRPr lang="en-IL"/>
          </a:p>
        </p:txBody>
      </p:sp>
    </p:spTree>
    <p:extLst>
      <p:ext uri="{BB962C8B-B14F-4D97-AF65-F5344CB8AC3E}">
        <p14:creationId xmlns:p14="http://schemas.microsoft.com/office/powerpoint/2010/main" val="427983399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23</a:t>
            </a:fld>
            <a:endParaRPr lang="en-IL"/>
          </a:p>
        </p:txBody>
      </p:sp>
    </p:spTree>
    <p:extLst>
      <p:ext uri="{BB962C8B-B14F-4D97-AF65-F5344CB8AC3E}">
        <p14:creationId xmlns:p14="http://schemas.microsoft.com/office/powerpoint/2010/main" val="142132107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24</a:t>
            </a:fld>
            <a:endParaRPr lang="en-IL"/>
          </a:p>
        </p:txBody>
      </p:sp>
    </p:spTree>
    <p:extLst>
      <p:ext uri="{BB962C8B-B14F-4D97-AF65-F5344CB8AC3E}">
        <p14:creationId xmlns:p14="http://schemas.microsoft.com/office/powerpoint/2010/main" val="205160302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25</a:t>
            </a:fld>
            <a:endParaRPr lang="en-IL"/>
          </a:p>
        </p:txBody>
      </p:sp>
    </p:spTree>
    <p:extLst>
      <p:ext uri="{BB962C8B-B14F-4D97-AF65-F5344CB8AC3E}">
        <p14:creationId xmlns:p14="http://schemas.microsoft.com/office/powerpoint/2010/main" val="197502878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26</a:t>
            </a:fld>
            <a:endParaRPr lang="en-IL"/>
          </a:p>
        </p:txBody>
      </p:sp>
    </p:spTree>
    <p:extLst>
      <p:ext uri="{BB962C8B-B14F-4D97-AF65-F5344CB8AC3E}">
        <p14:creationId xmlns:p14="http://schemas.microsoft.com/office/powerpoint/2010/main" val="158149798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27</a:t>
            </a:fld>
            <a:endParaRPr lang="en-IL"/>
          </a:p>
        </p:txBody>
      </p:sp>
    </p:spTree>
    <p:extLst>
      <p:ext uri="{BB962C8B-B14F-4D97-AF65-F5344CB8AC3E}">
        <p14:creationId xmlns:p14="http://schemas.microsoft.com/office/powerpoint/2010/main" val="94420164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28</a:t>
            </a:fld>
            <a:endParaRPr lang="en-IL"/>
          </a:p>
        </p:txBody>
      </p:sp>
    </p:spTree>
    <p:extLst>
      <p:ext uri="{BB962C8B-B14F-4D97-AF65-F5344CB8AC3E}">
        <p14:creationId xmlns:p14="http://schemas.microsoft.com/office/powerpoint/2010/main" val="336946912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29</a:t>
            </a:fld>
            <a:endParaRPr lang="en-IL"/>
          </a:p>
        </p:txBody>
      </p:sp>
    </p:spTree>
    <p:extLst>
      <p:ext uri="{BB962C8B-B14F-4D97-AF65-F5344CB8AC3E}">
        <p14:creationId xmlns:p14="http://schemas.microsoft.com/office/powerpoint/2010/main" val="34738403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3</a:t>
            </a:fld>
            <a:endParaRPr lang="en-IL"/>
          </a:p>
        </p:txBody>
      </p:sp>
    </p:spTree>
    <p:extLst>
      <p:ext uri="{BB962C8B-B14F-4D97-AF65-F5344CB8AC3E}">
        <p14:creationId xmlns:p14="http://schemas.microsoft.com/office/powerpoint/2010/main" val="158823981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30</a:t>
            </a:fld>
            <a:endParaRPr lang="en-IL"/>
          </a:p>
        </p:txBody>
      </p:sp>
    </p:spTree>
    <p:extLst>
      <p:ext uri="{BB962C8B-B14F-4D97-AF65-F5344CB8AC3E}">
        <p14:creationId xmlns:p14="http://schemas.microsoft.com/office/powerpoint/2010/main" val="126766020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31</a:t>
            </a:fld>
            <a:endParaRPr lang="en-IL"/>
          </a:p>
        </p:txBody>
      </p:sp>
    </p:spTree>
    <p:extLst>
      <p:ext uri="{BB962C8B-B14F-4D97-AF65-F5344CB8AC3E}">
        <p14:creationId xmlns:p14="http://schemas.microsoft.com/office/powerpoint/2010/main" val="418736312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32</a:t>
            </a:fld>
            <a:endParaRPr lang="en-IL"/>
          </a:p>
        </p:txBody>
      </p:sp>
    </p:spTree>
    <p:extLst>
      <p:ext uri="{BB962C8B-B14F-4D97-AF65-F5344CB8AC3E}">
        <p14:creationId xmlns:p14="http://schemas.microsoft.com/office/powerpoint/2010/main" val="337651194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33</a:t>
            </a:fld>
            <a:endParaRPr lang="en-IL"/>
          </a:p>
        </p:txBody>
      </p:sp>
    </p:spTree>
    <p:extLst>
      <p:ext uri="{BB962C8B-B14F-4D97-AF65-F5344CB8AC3E}">
        <p14:creationId xmlns:p14="http://schemas.microsoft.com/office/powerpoint/2010/main" val="231082210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34</a:t>
            </a:fld>
            <a:endParaRPr lang="en-IL"/>
          </a:p>
        </p:txBody>
      </p:sp>
    </p:spTree>
    <p:extLst>
      <p:ext uri="{BB962C8B-B14F-4D97-AF65-F5344CB8AC3E}">
        <p14:creationId xmlns:p14="http://schemas.microsoft.com/office/powerpoint/2010/main" val="276059449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35</a:t>
            </a:fld>
            <a:endParaRPr lang="en-IL"/>
          </a:p>
        </p:txBody>
      </p:sp>
    </p:spTree>
    <p:extLst>
      <p:ext uri="{BB962C8B-B14F-4D97-AF65-F5344CB8AC3E}">
        <p14:creationId xmlns:p14="http://schemas.microsoft.com/office/powerpoint/2010/main" val="291971465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36</a:t>
            </a:fld>
            <a:endParaRPr lang="en-IL"/>
          </a:p>
        </p:txBody>
      </p:sp>
    </p:spTree>
    <p:extLst>
      <p:ext uri="{BB962C8B-B14F-4D97-AF65-F5344CB8AC3E}">
        <p14:creationId xmlns:p14="http://schemas.microsoft.com/office/powerpoint/2010/main" val="360773368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37</a:t>
            </a:fld>
            <a:endParaRPr lang="en-IL"/>
          </a:p>
        </p:txBody>
      </p:sp>
    </p:spTree>
    <p:extLst>
      <p:ext uri="{BB962C8B-B14F-4D97-AF65-F5344CB8AC3E}">
        <p14:creationId xmlns:p14="http://schemas.microsoft.com/office/powerpoint/2010/main" val="1617899328"/>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38</a:t>
            </a:fld>
            <a:endParaRPr lang="en-IL"/>
          </a:p>
        </p:txBody>
      </p:sp>
    </p:spTree>
    <p:extLst>
      <p:ext uri="{BB962C8B-B14F-4D97-AF65-F5344CB8AC3E}">
        <p14:creationId xmlns:p14="http://schemas.microsoft.com/office/powerpoint/2010/main" val="71815818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39</a:t>
            </a:fld>
            <a:endParaRPr lang="en-IL"/>
          </a:p>
        </p:txBody>
      </p:sp>
    </p:spTree>
    <p:extLst>
      <p:ext uri="{BB962C8B-B14F-4D97-AF65-F5344CB8AC3E}">
        <p14:creationId xmlns:p14="http://schemas.microsoft.com/office/powerpoint/2010/main" val="25813412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4</a:t>
            </a:fld>
            <a:endParaRPr lang="en-IL"/>
          </a:p>
        </p:txBody>
      </p:sp>
    </p:spTree>
    <p:extLst>
      <p:ext uri="{BB962C8B-B14F-4D97-AF65-F5344CB8AC3E}">
        <p14:creationId xmlns:p14="http://schemas.microsoft.com/office/powerpoint/2010/main" val="2919391395"/>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40</a:t>
            </a:fld>
            <a:endParaRPr lang="en-IL"/>
          </a:p>
        </p:txBody>
      </p:sp>
    </p:spTree>
    <p:extLst>
      <p:ext uri="{BB962C8B-B14F-4D97-AF65-F5344CB8AC3E}">
        <p14:creationId xmlns:p14="http://schemas.microsoft.com/office/powerpoint/2010/main" val="1921647908"/>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41</a:t>
            </a:fld>
            <a:endParaRPr lang="en-IL"/>
          </a:p>
        </p:txBody>
      </p:sp>
    </p:spTree>
    <p:extLst>
      <p:ext uri="{BB962C8B-B14F-4D97-AF65-F5344CB8AC3E}">
        <p14:creationId xmlns:p14="http://schemas.microsoft.com/office/powerpoint/2010/main" val="1927747224"/>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42</a:t>
            </a:fld>
            <a:endParaRPr lang="en-IL"/>
          </a:p>
        </p:txBody>
      </p:sp>
    </p:spTree>
    <p:extLst>
      <p:ext uri="{BB962C8B-B14F-4D97-AF65-F5344CB8AC3E}">
        <p14:creationId xmlns:p14="http://schemas.microsoft.com/office/powerpoint/2010/main" val="2360661734"/>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43</a:t>
            </a:fld>
            <a:endParaRPr lang="en-IL"/>
          </a:p>
        </p:txBody>
      </p:sp>
    </p:spTree>
    <p:extLst>
      <p:ext uri="{BB962C8B-B14F-4D97-AF65-F5344CB8AC3E}">
        <p14:creationId xmlns:p14="http://schemas.microsoft.com/office/powerpoint/2010/main" val="215598983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44</a:t>
            </a:fld>
            <a:endParaRPr lang="en-IL"/>
          </a:p>
        </p:txBody>
      </p:sp>
    </p:spTree>
    <p:extLst>
      <p:ext uri="{BB962C8B-B14F-4D97-AF65-F5344CB8AC3E}">
        <p14:creationId xmlns:p14="http://schemas.microsoft.com/office/powerpoint/2010/main" val="1542933176"/>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45</a:t>
            </a:fld>
            <a:endParaRPr lang="en-IL"/>
          </a:p>
        </p:txBody>
      </p:sp>
    </p:spTree>
    <p:extLst>
      <p:ext uri="{BB962C8B-B14F-4D97-AF65-F5344CB8AC3E}">
        <p14:creationId xmlns:p14="http://schemas.microsoft.com/office/powerpoint/2010/main" val="1984894704"/>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46</a:t>
            </a:fld>
            <a:endParaRPr lang="en-IL"/>
          </a:p>
        </p:txBody>
      </p:sp>
    </p:spTree>
    <p:extLst>
      <p:ext uri="{BB962C8B-B14F-4D97-AF65-F5344CB8AC3E}">
        <p14:creationId xmlns:p14="http://schemas.microsoft.com/office/powerpoint/2010/main" val="253233020"/>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47</a:t>
            </a:fld>
            <a:endParaRPr lang="en-IL"/>
          </a:p>
        </p:txBody>
      </p:sp>
    </p:spTree>
    <p:extLst>
      <p:ext uri="{BB962C8B-B14F-4D97-AF65-F5344CB8AC3E}">
        <p14:creationId xmlns:p14="http://schemas.microsoft.com/office/powerpoint/2010/main" val="3597029864"/>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48</a:t>
            </a:fld>
            <a:endParaRPr lang="en-IL"/>
          </a:p>
        </p:txBody>
      </p:sp>
    </p:spTree>
    <p:extLst>
      <p:ext uri="{BB962C8B-B14F-4D97-AF65-F5344CB8AC3E}">
        <p14:creationId xmlns:p14="http://schemas.microsoft.com/office/powerpoint/2010/main" val="669004364"/>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49</a:t>
            </a:fld>
            <a:endParaRPr lang="en-IL"/>
          </a:p>
        </p:txBody>
      </p:sp>
    </p:spTree>
    <p:extLst>
      <p:ext uri="{BB962C8B-B14F-4D97-AF65-F5344CB8AC3E}">
        <p14:creationId xmlns:p14="http://schemas.microsoft.com/office/powerpoint/2010/main" val="18242886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5</a:t>
            </a:fld>
            <a:endParaRPr lang="en-IL"/>
          </a:p>
        </p:txBody>
      </p:sp>
    </p:spTree>
    <p:extLst>
      <p:ext uri="{BB962C8B-B14F-4D97-AF65-F5344CB8AC3E}">
        <p14:creationId xmlns:p14="http://schemas.microsoft.com/office/powerpoint/2010/main" val="2539864170"/>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50</a:t>
            </a:fld>
            <a:endParaRPr lang="en-IL"/>
          </a:p>
        </p:txBody>
      </p:sp>
    </p:spTree>
    <p:extLst>
      <p:ext uri="{BB962C8B-B14F-4D97-AF65-F5344CB8AC3E}">
        <p14:creationId xmlns:p14="http://schemas.microsoft.com/office/powerpoint/2010/main" val="1317124145"/>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51</a:t>
            </a:fld>
            <a:endParaRPr lang="en-IL"/>
          </a:p>
        </p:txBody>
      </p:sp>
    </p:spTree>
    <p:extLst>
      <p:ext uri="{BB962C8B-B14F-4D97-AF65-F5344CB8AC3E}">
        <p14:creationId xmlns:p14="http://schemas.microsoft.com/office/powerpoint/2010/main" val="788559748"/>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algn="r" defTabSz="914400" rtl="1" eaLnBrk="1" latinLnBrk="0" hangingPunct="1"/>
            <a:r>
              <a:rPr lang="he-IL" dirty="0"/>
              <a:t>גידולי כליה אצל תינוקות עד גיל חצי שנה נוטים יותר להיות </a:t>
            </a:r>
            <a:r>
              <a:rPr lang="he-IL" dirty="0" err="1"/>
              <a:t>נפרומות</a:t>
            </a:r>
            <a:r>
              <a:rPr lang="he-IL" dirty="0"/>
              <a:t> </a:t>
            </a:r>
            <a:r>
              <a:rPr lang="he-IL" dirty="0" err="1"/>
              <a:t>מסובלסטיות</a:t>
            </a:r>
            <a:r>
              <a:rPr lang="he-IL" dirty="0"/>
              <a:t>, ואצל מתבגרים זה יותר </a:t>
            </a:r>
            <a:r>
              <a:rPr lang="he-IL" dirty="0" err="1"/>
              <a:t>קרצינומות</a:t>
            </a:r>
            <a:r>
              <a:rPr lang="he-IL" dirty="0"/>
              <a:t>. </a:t>
            </a:r>
            <a:r>
              <a:rPr lang="he-IL" dirty="0" err="1"/>
              <a:t>וילמס</a:t>
            </a:r>
            <a:r>
              <a:rPr lang="he-IL" dirty="0"/>
              <a:t> מתיל מ- </a:t>
            </a:r>
            <a:r>
              <a:rPr lang="he-IL" dirty="0" err="1"/>
              <a:t>clonal</a:t>
            </a:r>
            <a:r>
              <a:rPr lang="he-IL" dirty="0"/>
              <a:t> </a:t>
            </a:r>
            <a:r>
              <a:rPr lang="he-IL" dirty="0" err="1"/>
              <a:t>expansion</a:t>
            </a:r>
            <a:r>
              <a:rPr lang="he-IL" dirty="0"/>
              <a:t> של </a:t>
            </a:r>
            <a:r>
              <a:rPr lang="he-IL" dirty="0" err="1"/>
              <a:t>נפרוגניק</a:t>
            </a:r>
            <a:r>
              <a:rPr lang="he-IL" dirty="0"/>
              <a:t> </a:t>
            </a:r>
            <a:r>
              <a:rPr lang="he-IL" dirty="0" err="1"/>
              <a:t>רסט</a:t>
            </a:r>
            <a:r>
              <a:rPr lang="he-IL" dirty="0"/>
              <a:t>. ולכן כשמוצאים בפתולוגיה עדות לכך זה מעלה את הסיכון להישנות בצד השני- לגידול </a:t>
            </a:r>
            <a:r>
              <a:rPr lang="he-IL" dirty="0" err="1"/>
              <a:t>מטכרוני</a:t>
            </a:r>
            <a:r>
              <a:rPr lang="he-IL" dirty="0"/>
              <a:t>. כשרואים </a:t>
            </a:r>
            <a:r>
              <a:rPr lang="he-IL" dirty="0" err="1"/>
              <a:t>וריקוצלה</a:t>
            </a:r>
            <a:r>
              <a:rPr lang="he-IL" dirty="0"/>
              <a:t> משמאל, חדשה- צריך להחשיד לגידול כלייתי (בכל גיל). היתרונות שבשיטת ה- </a:t>
            </a:r>
            <a:r>
              <a:rPr lang="he-IL" dirty="0" err="1"/>
              <a:t>cog</a:t>
            </a:r>
            <a:r>
              <a:rPr lang="he-IL" dirty="0"/>
              <a:t> הינם שלא מפספסים גידולים אגרסיביים כמו </a:t>
            </a:r>
            <a:r>
              <a:rPr lang="he-IL" dirty="0" err="1"/>
              <a:t>רבדואיד</a:t>
            </a:r>
            <a:r>
              <a:rPr lang="he-IL" dirty="0"/>
              <a:t> או </a:t>
            </a:r>
            <a:r>
              <a:rPr lang="he-IL" dirty="0" err="1"/>
              <a:t>clear</a:t>
            </a:r>
            <a:r>
              <a:rPr lang="he-IL" dirty="0"/>
              <a:t> </a:t>
            </a:r>
            <a:r>
              <a:rPr lang="he-IL" dirty="0" err="1"/>
              <a:t>cell</a:t>
            </a:r>
            <a:r>
              <a:rPr lang="he-IL" dirty="0"/>
              <a:t>. היתרון ההיסטורי של ה- </a:t>
            </a:r>
            <a:r>
              <a:rPr lang="he-IL" dirty="0" err="1"/>
              <a:t>siop</a:t>
            </a:r>
            <a:r>
              <a:rPr lang="he-IL" dirty="0"/>
              <a:t> מדבר על זה שבכריתות בעבר היה שיעור של קרע בזמן ההפרדה של 30%, שהצליח לרדת ל- 4% בזכות כימותרפיה מקדימה. </a:t>
            </a:r>
          </a:p>
          <a:p>
            <a:pPr marL="0" algn="r" defTabSz="914400" rtl="1" eaLnBrk="1" latinLnBrk="0" hangingPunct="1"/>
            <a:r>
              <a:rPr lang="he-IL" dirty="0"/>
              <a:t>לאחר קבלת הגידול יש בדיקה לגבי מידת </a:t>
            </a:r>
            <a:r>
              <a:rPr lang="he-IL" dirty="0" err="1"/>
              <a:t>האנאפלסיה</a:t>
            </a:r>
            <a:r>
              <a:rPr lang="he-IL" dirty="0"/>
              <a:t> וכן לגבי מחיקה של 1p q6 </a:t>
            </a:r>
            <a:r>
              <a:rPr lang="he-IL" dirty="0" err="1"/>
              <a:t>q</a:t>
            </a:r>
            <a:r>
              <a:rPr lang="he-IL" dirty="0"/>
              <a:t>- שהופכים את הגידול ל- </a:t>
            </a:r>
            <a:r>
              <a:rPr lang="he-IL" dirty="0" err="1"/>
              <a:t>unfavorable</a:t>
            </a:r>
            <a:r>
              <a:rPr lang="he-IL" dirty="0"/>
              <a:t> מבחינה </a:t>
            </a:r>
            <a:r>
              <a:rPr lang="he-IL" dirty="0" err="1"/>
              <a:t>היסטולוגית</a:t>
            </a:r>
            <a:r>
              <a:rPr lang="he-IL" dirty="0"/>
              <a:t> ומתווים את הצורך בקבלת טיפול נוסף- </a:t>
            </a:r>
            <a:r>
              <a:rPr lang="he-IL" dirty="0" err="1"/>
              <a:t>ציקלופוספמיד</a:t>
            </a:r>
            <a:r>
              <a:rPr lang="he-IL" dirty="0"/>
              <a:t> </a:t>
            </a:r>
            <a:r>
              <a:rPr lang="he-IL" dirty="0" err="1"/>
              <a:t>ואוטופוסיד</a:t>
            </a:r>
            <a:r>
              <a:rPr lang="he-IL" dirty="0"/>
              <a:t> (טיפול מחומש). מהצד השני של הספקטרום, יש גידולים עם סיכון מאוד נמוך- מטופלים מתחת לגיל שנתיים עם </a:t>
            </a:r>
            <a:r>
              <a:rPr lang="he-IL" dirty="0" err="1"/>
              <a:t>סטייג</a:t>
            </a:r>
            <a:r>
              <a:rPr lang="he-IL" dirty="0"/>
              <a:t> 1 וגידול ששוקל פחות מ- 550 </a:t>
            </a:r>
            <a:r>
              <a:rPr lang="he-IL" dirty="0" err="1"/>
              <a:t>גראם</a:t>
            </a:r>
            <a:r>
              <a:rPr lang="he-IL" dirty="0"/>
              <a:t> והיסטולוגיה טובה- במקרים כאלה אין צורך לתת כימותרפיה. </a:t>
            </a:r>
            <a:endParaRPr lang="en-IL" dirty="0"/>
          </a:p>
        </p:txBody>
      </p:sp>
      <p:sp>
        <p:nvSpPr>
          <p:cNvPr id="4" name="Slide Number Placeholder 3"/>
          <p:cNvSpPr>
            <a:spLocks noGrp="1"/>
          </p:cNvSpPr>
          <p:nvPr>
            <p:ph type="sldNum" sz="quarter" idx="5"/>
          </p:nvPr>
        </p:nvSpPr>
        <p:spPr/>
        <p:txBody>
          <a:bodyPr/>
          <a:lstStyle/>
          <a:p>
            <a:fld id="{6F308262-EB66-3249-9CCD-0AE9119F7DB5}" type="slidenum">
              <a:rPr lang="en-IL" smtClean="0"/>
              <a:t>52</a:t>
            </a:fld>
            <a:endParaRPr lang="en-IL"/>
          </a:p>
        </p:txBody>
      </p:sp>
    </p:spTree>
    <p:extLst>
      <p:ext uri="{BB962C8B-B14F-4D97-AF65-F5344CB8AC3E}">
        <p14:creationId xmlns:p14="http://schemas.microsoft.com/office/powerpoint/2010/main" val="3415185354"/>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53</a:t>
            </a:fld>
            <a:endParaRPr lang="en-IL"/>
          </a:p>
        </p:txBody>
      </p:sp>
    </p:spTree>
    <p:extLst>
      <p:ext uri="{BB962C8B-B14F-4D97-AF65-F5344CB8AC3E}">
        <p14:creationId xmlns:p14="http://schemas.microsoft.com/office/powerpoint/2010/main" val="2572275398"/>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54</a:t>
            </a:fld>
            <a:endParaRPr lang="en-IL"/>
          </a:p>
        </p:txBody>
      </p:sp>
    </p:spTree>
    <p:extLst>
      <p:ext uri="{BB962C8B-B14F-4D97-AF65-F5344CB8AC3E}">
        <p14:creationId xmlns:p14="http://schemas.microsoft.com/office/powerpoint/2010/main" val="3434297874"/>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55</a:t>
            </a:fld>
            <a:endParaRPr lang="en-IL"/>
          </a:p>
        </p:txBody>
      </p:sp>
    </p:spTree>
    <p:extLst>
      <p:ext uri="{BB962C8B-B14F-4D97-AF65-F5344CB8AC3E}">
        <p14:creationId xmlns:p14="http://schemas.microsoft.com/office/powerpoint/2010/main" val="3010730896"/>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56</a:t>
            </a:fld>
            <a:endParaRPr lang="en-IL"/>
          </a:p>
        </p:txBody>
      </p:sp>
    </p:spTree>
    <p:extLst>
      <p:ext uri="{BB962C8B-B14F-4D97-AF65-F5344CB8AC3E}">
        <p14:creationId xmlns:p14="http://schemas.microsoft.com/office/powerpoint/2010/main" val="238467589"/>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57</a:t>
            </a:fld>
            <a:endParaRPr lang="en-IL"/>
          </a:p>
        </p:txBody>
      </p:sp>
    </p:spTree>
    <p:extLst>
      <p:ext uri="{BB962C8B-B14F-4D97-AF65-F5344CB8AC3E}">
        <p14:creationId xmlns:p14="http://schemas.microsoft.com/office/powerpoint/2010/main" val="2238661941"/>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58</a:t>
            </a:fld>
            <a:endParaRPr lang="en-IL"/>
          </a:p>
        </p:txBody>
      </p:sp>
    </p:spTree>
    <p:extLst>
      <p:ext uri="{BB962C8B-B14F-4D97-AF65-F5344CB8AC3E}">
        <p14:creationId xmlns:p14="http://schemas.microsoft.com/office/powerpoint/2010/main" val="1447715328"/>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59</a:t>
            </a:fld>
            <a:endParaRPr lang="en-IL"/>
          </a:p>
        </p:txBody>
      </p:sp>
    </p:spTree>
    <p:extLst>
      <p:ext uri="{BB962C8B-B14F-4D97-AF65-F5344CB8AC3E}">
        <p14:creationId xmlns:p14="http://schemas.microsoft.com/office/powerpoint/2010/main" val="11832004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6</a:t>
            </a:fld>
            <a:endParaRPr lang="en-IL"/>
          </a:p>
        </p:txBody>
      </p:sp>
    </p:spTree>
    <p:extLst>
      <p:ext uri="{BB962C8B-B14F-4D97-AF65-F5344CB8AC3E}">
        <p14:creationId xmlns:p14="http://schemas.microsoft.com/office/powerpoint/2010/main" val="1868417653"/>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60</a:t>
            </a:fld>
            <a:endParaRPr lang="en-IL"/>
          </a:p>
        </p:txBody>
      </p:sp>
    </p:spTree>
    <p:extLst>
      <p:ext uri="{BB962C8B-B14F-4D97-AF65-F5344CB8AC3E}">
        <p14:creationId xmlns:p14="http://schemas.microsoft.com/office/powerpoint/2010/main" val="870400915"/>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61</a:t>
            </a:fld>
            <a:endParaRPr lang="en-IL"/>
          </a:p>
        </p:txBody>
      </p:sp>
    </p:spTree>
    <p:extLst>
      <p:ext uri="{BB962C8B-B14F-4D97-AF65-F5344CB8AC3E}">
        <p14:creationId xmlns:p14="http://schemas.microsoft.com/office/powerpoint/2010/main" val="2055526076"/>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62</a:t>
            </a:fld>
            <a:endParaRPr lang="en-IL"/>
          </a:p>
        </p:txBody>
      </p:sp>
    </p:spTree>
    <p:extLst>
      <p:ext uri="{BB962C8B-B14F-4D97-AF65-F5344CB8AC3E}">
        <p14:creationId xmlns:p14="http://schemas.microsoft.com/office/powerpoint/2010/main" val="3210047954"/>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63</a:t>
            </a:fld>
            <a:endParaRPr lang="en-IL"/>
          </a:p>
        </p:txBody>
      </p:sp>
    </p:spTree>
    <p:extLst>
      <p:ext uri="{BB962C8B-B14F-4D97-AF65-F5344CB8AC3E}">
        <p14:creationId xmlns:p14="http://schemas.microsoft.com/office/powerpoint/2010/main" val="1273168211"/>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64</a:t>
            </a:fld>
            <a:endParaRPr lang="en-IL"/>
          </a:p>
        </p:txBody>
      </p:sp>
    </p:spTree>
    <p:extLst>
      <p:ext uri="{BB962C8B-B14F-4D97-AF65-F5344CB8AC3E}">
        <p14:creationId xmlns:p14="http://schemas.microsoft.com/office/powerpoint/2010/main" val="573283493"/>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65</a:t>
            </a:fld>
            <a:endParaRPr lang="en-IL"/>
          </a:p>
        </p:txBody>
      </p:sp>
    </p:spTree>
    <p:extLst>
      <p:ext uri="{BB962C8B-B14F-4D97-AF65-F5344CB8AC3E}">
        <p14:creationId xmlns:p14="http://schemas.microsoft.com/office/powerpoint/2010/main" val="2288227973"/>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66</a:t>
            </a:fld>
            <a:endParaRPr lang="en-IL"/>
          </a:p>
        </p:txBody>
      </p:sp>
    </p:spTree>
    <p:extLst>
      <p:ext uri="{BB962C8B-B14F-4D97-AF65-F5344CB8AC3E}">
        <p14:creationId xmlns:p14="http://schemas.microsoft.com/office/powerpoint/2010/main" val="4154941834"/>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67</a:t>
            </a:fld>
            <a:endParaRPr lang="en-IL"/>
          </a:p>
        </p:txBody>
      </p:sp>
    </p:spTree>
    <p:extLst>
      <p:ext uri="{BB962C8B-B14F-4D97-AF65-F5344CB8AC3E}">
        <p14:creationId xmlns:p14="http://schemas.microsoft.com/office/powerpoint/2010/main" val="2037231067"/>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algn="r" defTabSz="914400" rtl="1" eaLnBrk="1" latinLnBrk="0" hangingPunct="1"/>
            <a:endParaRPr lang="en-IL" dirty="0"/>
          </a:p>
        </p:txBody>
      </p:sp>
      <p:sp>
        <p:nvSpPr>
          <p:cNvPr id="4" name="Slide Number Placeholder 3"/>
          <p:cNvSpPr>
            <a:spLocks noGrp="1"/>
          </p:cNvSpPr>
          <p:nvPr>
            <p:ph type="sldNum" sz="quarter" idx="5"/>
          </p:nvPr>
        </p:nvSpPr>
        <p:spPr/>
        <p:txBody>
          <a:bodyPr/>
          <a:lstStyle/>
          <a:p>
            <a:fld id="{6F308262-EB66-3249-9CCD-0AE9119F7DB5}" type="slidenum">
              <a:rPr lang="en-IL" smtClean="0"/>
              <a:t>68</a:t>
            </a:fld>
            <a:endParaRPr lang="en-IL"/>
          </a:p>
        </p:txBody>
      </p:sp>
    </p:spTree>
    <p:extLst>
      <p:ext uri="{BB962C8B-B14F-4D97-AF65-F5344CB8AC3E}">
        <p14:creationId xmlns:p14="http://schemas.microsoft.com/office/powerpoint/2010/main" val="629871415"/>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69</a:t>
            </a:fld>
            <a:endParaRPr lang="en-IL"/>
          </a:p>
        </p:txBody>
      </p:sp>
    </p:spTree>
    <p:extLst>
      <p:ext uri="{BB962C8B-B14F-4D97-AF65-F5344CB8AC3E}">
        <p14:creationId xmlns:p14="http://schemas.microsoft.com/office/powerpoint/2010/main" val="30653969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7</a:t>
            </a:fld>
            <a:endParaRPr lang="en-IL"/>
          </a:p>
        </p:txBody>
      </p:sp>
    </p:spTree>
    <p:extLst>
      <p:ext uri="{BB962C8B-B14F-4D97-AF65-F5344CB8AC3E}">
        <p14:creationId xmlns:p14="http://schemas.microsoft.com/office/powerpoint/2010/main" val="1953901012"/>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70</a:t>
            </a:fld>
            <a:endParaRPr lang="en-IL"/>
          </a:p>
        </p:txBody>
      </p:sp>
    </p:spTree>
    <p:extLst>
      <p:ext uri="{BB962C8B-B14F-4D97-AF65-F5344CB8AC3E}">
        <p14:creationId xmlns:p14="http://schemas.microsoft.com/office/powerpoint/2010/main" val="786367085"/>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71</a:t>
            </a:fld>
            <a:endParaRPr lang="en-IL"/>
          </a:p>
        </p:txBody>
      </p:sp>
    </p:spTree>
    <p:extLst>
      <p:ext uri="{BB962C8B-B14F-4D97-AF65-F5344CB8AC3E}">
        <p14:creationId xmlns:p14="http://schemas.microsoft.com/office/powerpoint/2010/main" val="3571673251"/>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72</a:t>
            </a:fld>
            <a:endParaRPr lang="en-IL"/>
          </a:p>
        </p:txBody>
      </p:sp>
    </p:spTree>
    <p:extLst>
      <p:ext uri="{BB962C8B-B14F-4D97-AF65-F5344CB8AC3E}">
        <p14:creationId xmlns:p14="http://schemas.microsoft.com/office/powerpoint/2010/main" val="4172329220"/>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73</a:t>
            </a:fld>
            <a:endParaRPr lang="en-IL"/>
          </a:p>
        </p:txBody>
      </p:sp>
    </p:spTree>
    <p:extLst>
      <p:ext uri="{BB962C8B-B14F-4D97-AF65-F5344CB8AC3E}">
        <p14:creationId xmlns:p14="http://schemas.microsoft.com/office/powerpoint/2010/main" val="176686685"/>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74</a:t>
            </a:fld>
            <a:endParaRPr lang="en-IL"/>
          </a:p>
        </p:txBody>
      </p:sp>
    </p:spTree>
    <p:extLst>
      <p:ext uri="{BB962C8B-B14F-4D97-AF65-F5344CB8AC3E}">
        <p14:creationId xmlns:p14="http://schemas.microsoft.com/office/powerpoint/2010/main" val="1604966170"/>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75</a:t>
            </a:fld>
            <a:endParaRPr lang="en-IL"/>
          </a:p>
        </p:txBody>
      </p:sp>
    </p:spTree>
    <p:extLst>
      <p:ext uri="{BB962C8B-B14F-4D97-AF65-F5344CB8AC3E}">
        <p14:creationId xmlns:p14="http://schemas.microsoft.com/office/powerpoint/2010/main" val="928306912"/>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76</a:t>
            </a:fld>
            <a:endParaRPr lang="en-IL"/>
          </a:p>
        </p:txBody>
      </p:sp>
    </p:spTree>
    <p:extLst>
      <p:ext uri="{BB962C8B-B14F-4D97-AF65-F5344CB8AC3E}">
        <p14:creationId xmlns:p14="http://schemas.microsoft.com/office/powerpoint/2010/main" val="1070136923"/>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77</a:t>
            </a:fld>
            <a:endParaRPr lang="en-IL"/>
          </a:p>
        </p:txBody>
      </p:sp>
    </p:spTree>
    <p:extLst>
      <p:ext uri="{BB962C8B-B14F-4D97-AF65-F5344CB8AC3E}">
        <p14:creationId xmlns:p14="http://schemas.microsoft.com/office/powerpoint/2010/main" val="3326596490"/>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78</a:t>
            </a:fld>
            <a:endParaRPr lang="en-IL"/>
          </a:p>
        </p:txBody>
      </p:sp>
    </p:spTree>
    <p:extLst>
      <p:ext uri="{BB962C8B-B14F-4D97-AF65-F5344CB8AC3E}">
        <p14:creationId xmlns:p14="http://schemas.microsoft.com/office/powerpoint/2010/main" val="3874026490"/>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79</a:t>
            </a:fld>
            <a:endParaRPr lang="en-IL"/>
          </a:p>
        </p:txBody>
      </p:sp>
    </p:spTree>
    <p:extLst>
      <p:ext uri="{BB962C8B-B14F-4D97-AF65-F5344CB8AC3E}">
        <p14:creationId xmlns:p14="http://schemas.microsoft.com/office/powerpoint/2010/main" val="19016272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algn="r" defTabSz="914400" rtl="1" eaLnBrk="1" latinLnBrk="0" hangingPunct="1"/>
            <a:r>
              <a:rPr lang="he-IL" dirty="0"/>
              <a:t>כמה מילות סיכום: גידול באדרנל אצל ילדים הוא בעיקר </a:t>
            </a:r>
            <a:r>
              <a:rPr lang="he-IL" dirty="0" err="1"/>
              <a:t>נוירובלסטומה</a:t>
            </a:r>
            <a:r>
              <a:rPr lang="he-IL" dirty="0"/>
              <a:t>. גידולים </a:t>
            </a:r>
            <a:r>
              <a:rPr lang="he-IL" dirty="0" err="1"/>
              <a:t>אדרנוקורטיקליים</a:t>
            </a:r>
            <a:r>
              <a:rPr lang="he-IL" dirty="0"/>
              <a:t> הם נדירים, נובעים למעשה מקורטקס הכליה שמורכב משלושה חלקים שחלקם מפרישים הורמונים זכריים שהופכים פריפרית לטסטוסטרון </a:t>
            </a:r>
            <a:r>
              <a:rPr lang="he-IL" dirty="0" err="1"/>
              <a:t>ודהידרוטסטוסרון</a:t>
            </a:r>
            <a:r>
              <a:rPr lang="he-IL" dirty="0"/>
              <a:t>. מציאתם בדם של </a:t>
            </a:r>
            <a:r>
              <a:rPr lang="he-IL" dirty="0" err="1"/>
              <a:t>dhea</a:t>
            </a:r>
            <a:r>
              <a:rPr lang="he-IL" dirty="0"/>
              <a:t> ו- </a:t>
            </a:r>
            <a:r>
              <a:rPr lang="he-IL" dirty="0" err="1"/>
              <a:t>dheas-s</a:t>
            </a:r>
            <a:r>
              <a:rPr lang="he-IL" dirty="0"/>
              <a:t>  ברמות מוגברות מכוונת לגידול ממקור אדרנל. מרבית הגידולים עושים </a:t>
            </a:r>
            <a:r>
              <a:rPr lang="he-IL" dirty="0" err="1"/>
              <a:t>וירליזציה</a:t>
            </a:r>
            <a:r>
              <a:rPr lang="he-IL" dirty="0"/>
              <a:t>. </a:t>
            </a:r>
            <a:r>
              <a:rPr lang="he-IL" dirty="0" err="1"/>
              <a:t>אינסידנטלומות</a:t>
            </a:r>
            <a:r>
              <a:rPr lang="he-IL" dirty="0"/>
              <a:t> באדרנל מתגלות היום הרבה יותר </a:t>
            </a:r>
            <a:r>
              <a:rPr lang="he-IL" dirty="0" err="1"/>
              <a:t>מבעבר</a:t>
            </a:r>
            <a:r>
              <a:rPr lang="he-IL" dirty="0"/>
              <a:t> </a:t>
            </a:r>
            <a:r>
              <a:rPr lang="he-IL" dirty="0" err="1"/>
              <a:t>והוורקאפ</a:t>
            </a:r>
            <a:r>
              <a:rPr lang="he-IL" dirty="0"/>
              <a:t> הינו </a:t>
            </a:r>
            <a:r>
              <a:rPr lang="he-IL" dirty="0" err="1"/>
              <a:t>נוירוגני</a:t>
            </a:r>
            <a:r>
              <a:rPr lang="he-IL" dirty="0"/>
              <a:t> </a:t>
            </a:r>
            <a:r>
              <a:rPr lang="he-IL" dirty="0" err="1"/>
              <a:t>ואדרנוקורטיקלי</a:t>
            </a:r>
            <a:r>
              <a:rPr lang="he-IL" dirty="0"/>
              <a:t>- לוקחים בדיקות מעבדה גם כדי לשלול גידול ממקור </a:t>
            </a:r>
            <a:r>
              <a:rPr lang="he-IL" dirty="0" err="1"/>
              <a:t>נוירוגני</a:t>
            </a:r>
            <a:r>
              <a:rPr lang="he-IL" dirty="0"/>
              <a:t> וגם ממקור אדרנל. הכי גרוע זה גידול שלא מפריש כי הוא </a:t>
            </a:r>
            <a:r>
              <a:rPr lang="he-IL" dirty="0" err="1"/>
              <a:t>מתייצג</a:t>
            </a:r>
            <a:r>
              <a:rPr lang="he-IL" dirty="0"/>
              <a:t> ממש מאוחר. </a:t>
            </a:r>
            <a:r>
              <a:rPr lang="he-IL" dirty="0" err="1"/>
              <a:t>אדנוקורטיקל</a:t>
            </a:r>
            <a:r>
              <a:rPr lang="he-IL" dirty="0"/>
              <a:t> </a:t>
            </a:r>
            <a:r>
              <a:rPr lang="he-IL" dirty="0" err="1"/>
              <a:t>קרצינומה</a:t>
            </a:r>
            <a:r>
              <a:rPr lang="he-IL" dirty="0"/>
              <a:t> הינו גידול שהולך עם תסמונת לי </a:t>
            </a:r>
            <a:r>
              <a:rPr lang="he-IL" dirty="0" err="1"/>
              <a:t>פראומני</a:t>
            </a:r>
            <a:r>
              <a:rPr lang="he-IL" dirty="0"/>
              <a:t> וגידולי מוח </a:t>
            </a:r>
            <a:r>
              <a:rPr lang="he-IL" dirty="0" err="1"/>
              <a:t>וסרקומות</a:t>
            </a:r>
            <a:r>
              <a:rPr lang="he-IL" dirty="0"/>
              <a:t>. </a:t>
            </a:r>
            <a:r>
              <a:rPr lang="he-IL" dirty="0" err="1"/>
              <a:t>מיטוטאן</a:t>
            </a:r>
            <a:r>
              <a:rPr lang="he-IL" dirty="0"/>
              <a:t> הינה תרופה המשמשת בטיפול- </a:t>
            </a:r>
            <a:r>
              <a:rPr lang="he-IL" dirty="0" err="1"/>
              <a:t>אדרנוליטית</a:t>
            </a:r>
            <a:endParaRPr lang="en-IL" dirty="0"/>
          </a:p>
        </p:txBody>
      </p:sp>
      <p:sp>
        <p:nvSpPr>
          <p:cNvPr id="4" name="Slide Number Placeholder 3"/>
          <p:cNvSpPr>
            <a:spLocks noGrp="1"/>
          </p:cNvSpPr>
          <p:nvPr>
            <p:ph type="sldNum" sz="quarter" idx="5"/>
          </p:nvPr>
        </p:nvSpPr>
        <p:spPr/>
        <p:txBody>
          <a:bodyPr/>
          <a:lstStyle/>
          <a:p>
            <a:fld id="{6F308262-EB66-3249-9CCD-0AE9119F7DB5}" type="slidenum">
              <a:rPr lang="en-IL" smtClean="0"/>
              <a:t>8</a:t>
            </a:fld>
            <a:endParaRPr lang="en-IL"/>
          </a:p>
        </p:txBody>
      </p:sp>
    </p:spTree>
    <p:extLst>
      <p:ext uri="{BB962C8B-B14F-4D97-AF65-F5344CB8AC3E}">
        <p14:creationId xmlns:p14="http://schemas.microsoft.com/office/powerpoint/2010/main" val="792754307"/>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algn="r" defTabSz="914400" rtl="1" eaLnBrk="1" latinLnBrk="0" hangingPunct="1"/>
            <a:r>
              <a:rPr lang="he-IL" dirty="0"/>
              <a:t>סיכום על גידולים שחלתיים- עיקר הגידולים הינם </a:t>
            </a:r>
            <a:r>
              <a:rPr lang="he-IL" dirty="0" err="1"/>
              <a:t>טרטומות</a:t>
            </a:r>
            <a:r>
              <a:rPr lang="he-IL" dirty="0"/>
              <a:t>, אבל יכולים גם להיות גידולי </a:t>
            </a:r>
            <a:r>
              <a:rPr lang="he-IL" dirty="0" err="1"/>
              <a:t>yolc</a:t>
            </a:r>
            <a:r>
              <a:rPr lang="he-IL" dirty="0"/>
              <a:t> </a:t>
            </a:r>
            <a:r>
              <a:rPr lang="he-IL" dirty="0" err="1"/>
              <a:t>sac</a:t>
            </a:r>
            <a:r>
              <a:rPr lang="he-IL" dirty="0"/>
              <a:t>, </a:t>
            </a:r>
            <a:r>
              <a:rPr lang="he-IL" dirty="0" err="1"/>
              <a:t>אמבריונל</a:t>
            </a:r>
            <a:r>
              <a:rPr lang="he-IL" dirty="0"/>
              <a:t> </a:t>
            </a:r>
            <a:r>
              <a:rPr lang="he-IL" dirty="0" err="1"/>
              <a:t>קרצינומה</a:t>
            </a:r>
            <a:r>
              <a:rPr lang="he-IL" dirty="0"/>
              <a:t>, </a:t>
            </a:r>
            <a:r>
              <a:rPr lang="he-IL" dirty="0" err="1"/>
              <a:t>כוריוקרצינומה</a:t>
            </a:r>
            <a:r>
              <a:rPr lang="he-IL" dirty="0"/>
              <a:t>, וכן גידולים שהם </a:t>
            </a:r>
            <a:r>
              <a:rPr lang="he-IL" dirty="0" err="1"/>
              <a:t>mixed</a:t>
            </a:r>
            <a:r>
              <a:rPr lang="he-IL" dirty="0"/>
              <a:t> </a:t>
            </a:r>
            <a:r>
              <a:rPr lang="he-IL" dirty="0" err="1"/>
              <a:t>germ</a:t>
            </a:r>
            <a:r>
              <a:rPr lang="he-IL" dirty="0"/>
              <a:t> </a:t>
            </a:r>
            <a:r>
              <a:rPr lang="he-IL" dirty="0" err="1"/>
              <a:t>cell</a:t>
            </a:r>
            <a:r>
              <a:rPr lang="he-IL" dirty="0"/>
              <a:t>. רוב </a:t>
            </a:r>
            <a:r>
              <a:rPr lang="he-IL" dirty="0" err="1"/>
              <a:t>הטרטומות</a:t>
            </a:r>
            <a:r>
              <a:rPr lang="he-IL" dirty="0"/>
              <a:t> הן שפירות- אם קיים בהן מרכיב </a:t>
            </a:r>
            <a:r>
              <a:rPr lang="he-IL" dirty="0" err="1"/>
              <a:t>מליגני</a:t>
            </a:r>
            <a:r>
              <a:rPr lang="he-IL" dirty="0"/>
              <a:t>, זה לרוב </a:t>
            </a:r>
            <a:r>
              <a:rPr lang="he-IL" dirty="0" err="1"/>
              <a:t>yolc</a:t>
            </a:r>
            <a:r>
              <a:rPr lang="he-IL" dirty="0"/>
              <a:t> </a:t>
            </a:r>
            <a:r>
              <a:rPr lang="he-IL" dirty="0" err="1"/>
              <a:t>sac</a:t>
            </a:r>
            <a:r>
              <a:rPr lang="he-IL" dirty="0"/>
              <a:t>. זה יגיע עם רמות </a:t>
            </a:r>
            <a:r>
              <a:rPr lang="he-IL" dirty="0" err="1"/>
              <a:t>afp</a:t>
            </a:r>
            <a:r>
              <a:rPr lang="he-IL" dirty="0"/>
              <a:t> גבוהות במצבים אלו. לגבי </a:t>
            </a:r>
            <a:r>
              <a:rPr lang="he-IL" dirty="0" err="1"/>
              <a:t>טרטומה</a:t>
            </a:r>
            <a:r>
              <a:rPr lang="he-IL" dirty="0"/>
              <a:t> לא בשלה- זה לא </a:t>
            </a:r>
            <a:r>
              <a:rPr lang="he-IL" dirty="0" err="1"/>
              <a:t>בקולרציה</a:t>
            </a:r>
            <a:r>
              <a:rPr lang="he-IL" dirty="0"/>
              <a:t> אחד לאחד עם גידול ממאיר. מעבר לגידולים של </a:t>
            </a:r>
            <a:r>
              <a:rPr lang="he-IL" dirty="0" err="1"/>
              <a:t>germ</a:t>
            </a:r>
            <a:r>
              <a:rPr lang="he-IL" dirty="0"/>
              <a:t> </a:t>
            </a:r>
            <a:r>
              <a:rPr lang="he-IL" dirty="0" err="1"/>
              <a:t>cell</a:t>
            </a:r>
            <a:r>
              <a:rPr lang="he-IL" dirty="0"/>
              <a:t> יש גידולים נוספים </a:t>
            </a:r>
            <a:r>
              <a:rPr lang="he-IL" dirty="0" err="1"/>
              <a:t>אפיתליאליים</a:t>
            </a:r>
            <a:r>
              <a:rPr lang="he-IL" dirty="0"/>
              <a:t> המהווים כ- 15% מהגידולים הפדיאטריים אצל נערות- </a:t>
            </a:r>
            <a:r>
              <a:rPr lang="he-IL" dirty="0" err="1"/>
              <a:t>הסטייגינג</a:t>
            </a:r>
            <a:r>
              <a:rPr lang="he-IL" dirty="0"/>
              <a:t> הוא לפי </a:t>
            </a:r>
            <a:r>
              <a:rPr lang="he-IL" dirty="0" err="1"/>
              <a:t>אומנטקטומי</a:t>
            </a:r>
            <a:r>
              <a:rPr lang="he-IL" dirty="0"/>
              <a:t> ודגימת בלוטות לימפה. . הגידולים הבאים בשכיחותם הינם גידולי </a:t>
            </a:r>
            <a:r>
              <a:rPr lang="he-IL" dirty="0" err="1"/>
              <a:t>sex</a:t>
            </a:r>
            <a:r>
              <a:rPr lang="he-IL" dirty="0"/>
              <a:t> </a:t>
            </a:r>
            <a:r>
              <a:rPr lang="he-IL" dirty="0" err="1"/>
              <a:t>cord</a:t>
            </a:r>
            <a:r>
              <a:rPr lang="he-IL" dirty="0"/>
              <a:t>, ואלו גידולים שלרוב מפרישים ומביאים לעליה ברמות האסטרוגן כשאחד התסמינים זה דמם ווגינלי מוגבר. </a:t>
            </a:r>
            <a:endParaRPr lang="en-IL" dirty="0"/>
          </a:p>
        </p:txBody>
      </p:sp>
      <p:sp>
        <p:nvSpPr>
          <p:cNvPr id="4" name="Slide Number Placeholder 3"/>
          <p:cNvSpPr>
            <a:spLocks noGrp="1"/>
          </p:cNvSpPr>
          <p:nvPr>
            <p:ph type="sldNum" sz="quarter" idx="5"/>
          </p:nvPr>
        </p:nvSpPr>
        <p:spPr/>
        <p:txBody>
          <a:bodyPr/>
          <a:lstStyle/>
          <a:p>
            <a:fld id="{6F308262-EB66-3249-9CCD-0AE9119F7DB5}" type="slidenum">
              <a:rPr lang="en-IL" smtClean="0"/>
              <a:t>80</a:t>
            </a:fld>
            <a:endParaRPr lang="en-IL"/>
          </a:p>
        </p:txBody>
      </p:sp>
    </p:spTree>
    <p:extLst>
      <p:ext uri="{BB962C8B-B14F-4D97-AF65-F5344CB8AC3E}">
        <p14:creationId xmlns:p14="http://schemas.microsoft.com/office/powerpoint/2010/main" val="1680397970"/>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81</a:t>
            </a:fld>
            <a:endParaRPr lang="en-IL"/>
          </a:p>
        </p:txBody>
      </p:sp>
    </p:spTree>
    <p:extLst>
      <p:ext uri="{BB962C8B-B14F-4D97-AF65-F5344CB8AC3E}">
        <p14:creationId xmlns:p14="http://schemas.microsoft.com/office/powerpoint/2010/main" val="3091470391"/>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82</a:t>
            </a:fld>
            <a:endParaRPr lang="en-IL"/>
          </a:p>
        </p:txBody>
      </p:sp>
    </p:spTree>
    <p:extLst>
      <p:ext uri="{BB962C8B-B14F-4D97-AF65-F5344CB8AC3E}">
        <p14:creationId xmlns:p14="http://schemas.microsoft.com/office/powerpoint/2010/main" val="2034308484"/>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83</a:t>
            </a:fld>
            <a:endParaRPr lang="en-IL"/>
          </a:p>
        </p:txBody>
      </p:sp>
    </p:spTree>
    <p:extLst>
      <p:ext uri="{BB962C8B-B14F-4D97-AF65-F5344CB8AC3E}">
        <p14:creationId xmlns:p14="http://schemas.microsoft.com/office/powerpoint/2010/main" val="2744751862"/>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84</a:t>
            </a:fld>
            <a:endParaRPr lang="en-IL"/>
          </a:p>
        </p:txBody>
      </p:sp>
    </p:spTree>
    <p:extLst>
      <p:ext uri="{BB962C8B-B14F-4D97-AF65-F5344CB8AC3E}">
        <p14:creationId xmlns:p14="http://schemas.microsoft.com/office/powerpoint/2010/main" val="1541989329"/>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85</a:t>
            </a:fld>
            <a:endParaRPr lang="en-IL"/>
          </a:p>
        </p:txBody>
      </p:sp>
    </p:spTree>
    <p:extLst>
      <p:ext uri="{BB962C8B-B14F-4D97-AF65-F5344CB8AC3E}">
        <p14:creationId xmlns:p14="http://schemas.microsoft.com/office/powerpoint/2010/main" val="2569331787"/>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86</a:t>
            </a:fld>
            <a:endParaRPr lang="en-IL"/>
          </a:p>
        </p:txBody>
      </p:sp>
    </p:spTree>
    <p:extLst>
      <p:ext uri="{BB962C8B-B14F-4D97-AF65-F5344CB8AC3E}">
        <p14:creationId xmlns:p14="http://schemas.microsoft.com/office/powerpoint/2010/main" val="3864495332"/>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87</a:t>
            </a:fld>
            <a:endParaRPr lang="en-IL"/>
          </a:p>
        </p:txBody>
      </p:sp>
    </p:spTree>
    <p:extLst>
      <p:ext uri="{BB962C8B-B14F-4D97-AF65-F5344CB8AC3E}">
        <p14:creationId xmlns:p14="http://schemas.microsoft.com/office/powerpoint/2010/main" val="3323101328"/>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88</a:t>
            </a:fld>
            <a:endParaRPr lang="en-IL"/>
          </a:p>
        </p:txBody>
      </p:sp>
    </p:spTree>
    <p:extLst>
      <p:ext uri="{BB962C8B-B14F-4D97-AF65-F5344CB8AC3E}">
        <p14:creationId xmlns:p14="http://schemas.microsoft.com/office/powerpoint/2010/main" val="639291937"/>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89</a:t>
            </a:fld>
            <a:endParaRPr lang="en-IL"/>
          </a:p>
        </p:txBody>
      </p:sp>
    </p:spTree>
    <p:extLst>
      <p:ext uri="{BB962C8B-B14F-4D97-AF65-F5344CB8AC3E}">
        <p14:creationId xmlns:p14="http://schemas.microsoft.com/office/powerpoint/2010/main" val="5920067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9</a:t>
            </a:fld>
            <a:endParaRPr lang="en-IL"/>
          </a:p>
        </p:txBody>
      </p:sp>
    </p:spTree>
    <p:extLst>
      <p:ext uri="{BB962C8B-B14F-4D97-AF65-F5344CB8AC3E}">
        <p14:creationId xmlns:p14="http://schemas.microsoft.com/office/powerpoint/2010/main" val="3424306977"/>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90</a:t>
            </a:fld>
            <a:endParaRPr lang="en-IL"/>
          </a:p>
        </p:txBody>
      </p:sp>
    </p:spTree>
    <p:extLst>
      <p:ext uri="{BB962C8B-B14F-4D97-AF65-F5344CB8AC3E}">
        <p14:creationId xmlns:p14="http://schemas.microsoft.com/office/powerpoint/2010/main" val="17737663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20988A-D44C-BAE9-E673-445FA0E0E97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L"/>
          </a:p>
        </p:txBody>
      </p:sp>
      <p:sp>
        <p:nvSpPr>
          <p:cNvPr id="3" name="Subtitle 2">
            <a:extLst>
              <a:ext uri="{FF2B5EF4-FFF2-40B4-BE49-F238E27FC236}">
                <a16:creationId xmlns:a16="http://schemas.microsoft.com/office/drawing/2014/main" id="{E2C98934-348D-7E96-0332-9127540C501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L"/>
          </a:p>
        </p:txBody>
      </p:sp>
      <p:sp>
        <p:nvSpPr>
          <p:cNvPr id="4" name="Date Placeholder 3">
            <a:extLst>
              <a:ext uri="{FF2B5EF4-FFF2-40B4-BE49-F238E27FC236}">
                <a16:creationId xmlns:a16="http://schemas.microsoft.com/office/drawing/2014/main" id="{CB8D5C30-5C6F-19CF-EAE9-C595E112BE99}"/>
              </a:ext>
            </a:extLst>
          </p:cNvPr>
          <p:cNvSpPr>
            <a:spLocks noGrp="1"/>
          </p:cNvSpPr>
          <p:nvPr>
            <p:ph type="dt" sz="half" idx="10"/>
          </p:nvPr>
        </p:nvSpPr>
        <p:spPr/>
        <p:txBody>
          <a:bodyPr/>
          <a:lstStyle/>
          <a:p>
            <a:fld id="{EBD2F8DD-7716-3C43-A3E2-EAC6F6BAE207}" type="datetimeFigureOut">
              <a:rPr lang="en-IL" smtClean="0"/>
              <a:t>17/02/2024</a:t>
            </a:fld>
            <a:endParaRPr lang="en-IL"/>
          </a:p>
        </p:txBody>
      </p:sp>
      <p:sp>
        <p:nvSpPr>
          <p:cNvPr id="5" name="Footer Placeholder 4">
            <a:extLst>
              <a:ext uri="{FF2B5EF4-FFF2-40B4-BE49-F238E27FC236}">
                <a16:creationId xmlns:a16="http://schemas.microsoft.com/office/drawing/2014/main" id="{4B26B06B-0622-2B9D-108C-23EDBC2B14F4}"/>
              </a:ext>
            </a:extLst>
          </p:cNvPr>
          <p:cNvSpPr>
            <a:spLocks noGrp="1"/>
          </p:cNvSpPr>
          <p:nvPr>
            <p:ph type="ftr" sz="quarter" idx="11"/>
          </p:nvPr>
        </p:nvSpPr>
        <p:spPr/>
        <p:txBody>
          <a:bodyPr/>
          <a:lstStyle/>
          <a:p>
            <a:endParaRPr lang="en-IL"/>
          </a:p>
        </p:txBody>
      </p:sp>
      <p:sp>
        <p:nvSpPr>
          <p:cNvPr id="6" name="Slide Number Placeholder 5">
            <a:extLst>
              <a:ext uri="{FF2B5EF4-FFF2-40B4-BE49-F238E27FC236}">
                <a16:creationId xmlns:a16="http://schemas.microsoft.com/office/drawing/2014/main" id="{69D98A7B-8249-6C24-FFCA-8D3917AFFAE6}"/>
              </a:ext>
            </a:extLst>
          </p:cNvPr>
          <p:cNvSpPr>
            <a:spLocks noGrp="1"/>
          </p:cNvSpPr>
          <p:nvPr>
            <p:ph type="sldNum" sz="quarter" idx="12"/>
          </p:nvPr>
        </p:nvSpPr>
        <p:spPr/>
        <p:txBody>
          <a:bodyPr/>
          <a:lstStyle/>
          <a:p>
            <a:fld id="{D08A5F92-6215-6B45-A896-3C0EF34A5745}" type="slidenum">
              <a:rPr lang="en-IL" smtClean="0"/>
              <a:t>‹#›</a:t>
            </a:fld>
            <a:endParaRPr lang="en-IL"/>
          </a:p>
        </p:txBody>
      </p:sp>
    </p:spTree>
    <p:extLst>
      <p:ext uri="{BB962C8B-B14F-4D97-AF65-F5344CB8AC3E}">
        <p14:creationId xmlns:p14="http://schemas.microsoft.com/office/powerpoint/2010/main" val="35776245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035D2C-34C4-0076-9A60-B5A77461E29E}"/>
              </a:ext>
            </a:extLst>
          </p:cNvPr>
          <p:cNvSpPr>
            <a:spLocks noGrp="1"/>
          </p:cNvSpPr>
          <p:nvPr>
            <p:ph type="title"/>
          </p:nvPr>
        </p:nvSpPr>
        <p:spPr/>
        <p:txBody>
          <a:bodyPr/>
          <a:lstStyle/>
          <a:p>
            <a:r>
              <a:rPr lang="en-US"/>
              <a:t>Click to edit Master title style</a:t>
            </a:r>
            <a:endParaRPr lang="en-IL"/>
          </a:p>
        </p:txBody>
      </p:sp>
      <p:sp>
        <p:nvSpPr>
          <p:cNvPr id="3" name="Vertical Text Placeholder 2">
            <a:extLst>
              <a:ext uri="{FF2B5EF4-FFF2-40B4-BE49-F238E27FC236}">
                <a16:creationId xmlns:a16="http://schemas.microsoft.com/office/drawing/2014/main" id="{BAE9266F-AD3D-003A-2BB8-49FC85E0130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L"/>
          </a:p>
        </p:txBody>
      </p:sp>
      <p:sp>
        <p:nvSpPr>
          <p:cNvPr id="4" name="Date Placeholder 3">
            <a:extLst>
              <a:ext uri="{FF2B5EF4-FFF2-40B4-BE49-F238E27FC236}">
                <a16:creationId xmlns:a16="http://schemas.microsoft.com/office/drawing/2014/main" id="{2B89958B-64F1-2B0C-D951-A44BD839D5B5}"/>
              </a:ext>
            </a:extLst>
          </p:cNvPr>
          <p:cNvSpPr>
            <a:spLocks noGrp="1"/>
          </p:cNvSpPr>
          <p:nvPr>
            <p:ph type="dt" sz="half" idx="10"/>
          </p:nvPr>
        </p:nvSpPr>
        <p:spPr/>
        <p:txBody>
          <a:bodyPr/>
          <a:lstStyle/>
          <a:p>
            <a:fld id="{EBD2F8DD-7716-3C43-A3E2-EAC6F6BAE207}" type="datetimeFigureOut">
              <a:rPr lang="en-IL" smtClean="0"/>
              <a:t>17/02/2024</a:t>
            </a:fld>
            <a:endParaRPr lang="en-IL"/>
          </a:p>
        </p:txBody>
      </p:sp>
      <p:sp>
        <p:nvSpPr>
          <p:cNvPr id="5" name="Footer Placeholder 4">
            <a:extLst>
              <a:ext uri="{FF2B5EF4-FFF2-40B4-BE49-F238E27FC236}">
                <a16:creationId xmlns:a16="http://schemas.microsoft.com/office/drawing/2014/main" id="{0FB4E911-CBD6-71AE-26C7-D7173BD4DEA7}"/>
              </a:ext>
            </a:extLst>
          </p:cNvPr>
          <p:cNvSpPr>
            <a:spLocks noGrp="1"/>
          </p:cNvSpPr>
          <p:nvPr>
            <p:ph type="ftr" sz="quarter" idx="11"/>
          </p:nvPr>
        </p:nvSpPr>
        <p:spPr/>
        <p:txBody>
          <a:bodyPr/>
          <a:lstStyle/>
          <a:p>
            <a:endParaRPr lang="en-IL"/>
          </a:p>
        </p:txBody>
      </p:sp>
      <p:sp>
        <p:nvSpPr>
          <p:cNvPr id="6" name="Slide Number Placeholder 5">
            <a:extLst>
              <a:ext uri="{FF2B5EF4-FFF2-40B4-BE49-F238E27FC236}">
                <a16:creationId xmlns:a16="http://schemas.microsoft.com/office/drawing/2014/main" id="{C0F95825-9A42-9614-6DBD-5BD178008EC4}"/>
              </a:ext>
            </a:extLst>
          </p:cNvPr>
          <p:cNvSpPr>
            <a:spLocks noGrp="1"/>
          </p:cNvSpPr>
          <p:nvPr>
            <p:ph type="sldNum" sz="quarter" idx="12"/>
          </p:nvPr>
        </p:nvSpPr>
        <p:spPr/>
        <p:txBody>
          <a:bodyPr/>
          <a:lstStyle/>
          <a:p>
            <a:fld id="{D08A5F92-6215-6B45-A896-3C0EF34A5745}" type="slidenum">
              <a:rPr lang="en-IL" smtClean="0"/>
              <a:t>‹#›</a:t>
            </a:fld>
            <a:endParaRPr lang="en-IL"/>
          </a:p>
        </p:txBody>
      </p:sp>
    </p:spTree>
    <p:extLst>
      <p:ext uri="{BB962C8B-B14F-4D97-AF65-F5344CB8AC3E}">
        <p14:creationId xmlns:p14="http://schemas.microsoft.com/office/powerpoint/2010/main" val="26877077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0AECC99-80A3-EB4E-D6DE-F133D1E1C86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L"/>
          </a:p>
        </p:txBody>
      </p:sp>
      <p:sp>
        <p:nvSpPr>
          <p:cNvPr id="3" name="Vertical Text Placeholder 2">
            <a:extLst>
              <a:ext uri="{FF2B5EF4-FFF2-40B4-BE49-F238E27FC236}">
                <a16:creationId xmlns:a16="http://schemas.microsoft.com/office/drawing/2014/main" id="{D1CBDD48-A91C-9DAF-4DA3-131EDB6A311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L"/>
          </a:p>
        </p:txBody>
      </p:sp>
      <p:sp>
        <p:nvSpPr>
          <p:cNvPr id="4" name="Date Placeholder 3">
            <a:extLst>
              <a:ext uri="{FF2B5EF4-FFF2-40B4-BE49-F238E27FC236}">
                <a16:creationId xmlns:a16="http://schemas.microsoft.com/office/drawing/2014/main" id="{86577ED9-0E5F-D794-0ED6-92D01B8C90C2}"/>
              </a:ext>
            </a:extLst>
          </p:cNvPr>
          <p:cNvSpPr>
            <a:spLocks noGrp="1"/>
          </p:cNvSpPr>
          <p:nvPr>
            <p:ph type="dt" sz="half" idx="10"/>
          </p:nvPr>
        </p:nvSpPr>
        <p:spPr/>
        <p:txBody>
          <a:bodyPr/>
          <a:lstStyle/>
          <a:p>
            <a:fld id="{EBD2F8DD-7716-3C43-A3E2-EAC6F6BAE207}" type="datetimeFigureOut">
              <a:rPr lang="en-IL" smtClean="0"/>
              <a:t>17/02/2024</a:t>
            </a:fld>
            <a:endParaRPr lang="en-IL"/>
          </a:p>
        </p:txBody>
      </p:sp>
      <p:sp>
        <p:nvSpPr>
          <p:cNvPr id="5" name="Footer Placeholder 4">
            <a:extLst>
              <a:ext uri="{FF2B5EF4-FFF2-40B4-BE49-F238E27FC236}">
                <a16:creationId xmlns:a16="http://schemas.microsoft.com/office/drawing/2014/main" id="{F2F4AA66-B1B3-EE7F-ED5E-0EDC82A44956}"/>
              </a:ext>
            </a:extLst>
          </p:cNvPr>
          <p:cNvSpPr>
            <a:spLocks noGrp="1"/>
          </p:cNvSpPr>
          <p:nvPr>
            <p:ph type="ftr" sz="quarter" idx="11"/>
          </p:nvPr>
        </p:nvSpPr>
        <p:spPr/>
        <p:txBody>
          <a:bodyPr/>
          <a:lstStyle/>
          <a:p>
            <a:endParaRPr lang="en-IL"/>
          </a:p>
        </p:txBody>
      </p:sp>
      <p:sp>
        <p:nvSpPr>
          <p:cNvPr id="6" name="Slide Number Placeholder 5">
            <a:extLst>
              <a:ext uri="{FF2B5EF4-FFF2-40B4-BE49-F238E27FC236}">
                <a16:creationId xmlns:a16="http://schemas.microsoft.com/office/drawing/2014/main" id="{DF508569-F849-0816-A48C-44543B518CA3}"/>
              </a:ext>
            </a:extLst>
          </p:cNvPr>
          <p:cNvSpPr>
            <a:spLocks noGrp="1"/>
          </p:cNvSpPr>
          <p:nvPr>
            <p:ph type="sldNum" sz="quarter" idx="12"/>
          </p:nvPr>
        </p:nvSpPr>
        <p:spPr/>
        <p:txBody>
          <a:bodyPr/>
          <a:lstStyle/>
          <a:p>
            <a:fld id="{D08A5F92-6215-6B45-A896-3C0EF34A5745}" type="slidenum">
              <a:rPr lang="en-IL" smtClean="0"/>
              <a:t>‹#›</a:t>
            </a:fld>
            <a:endParaRPr lang="en-IL"/>
          </a:p>
        </p:txBody>
      </p:sp>
    </p:spTree>
    <p:extLst>
      <p:ext uri="{BB962C8B-B14F-4D97-AF65-F5344CB8AC3E}">
        <p14:creationId xmlns:p14="http://schemas.microsoft.com/office/powerpoint/2010/main" val="42554933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59AD2D-C90F-1782-6430-00DA8D650FF8}"/>
              </a:ext>
            </a:extLst>
          </p:cNvPr>
          <p:cNvSpPr>
            <a:spLocks noGrp="1"/>
          </p:cNvSpPr>
          <p:nvPr>
            <p:ph type="title"/>
          </p:nvPr>
        </p:nvSpPr>
        <p:spPr/>
        <p:txBody>
          <a:bodyPr/>
          <a:lstStyle/>
          <a:p>
            <a:r>
              <a:rPr lang="en-US"/>
              <a:t>Click to edit Master title style</a:t>
            </a:r>
            <a:endParaRPr lang="en-IL"/>
          </a:p>
        </p:txBody>
      </p:sp>
      <p:sp>
        <p:nvSpPr>
          <p:cNvPr id="3" name="Content Placeholder 2">
            <a:extLst>
              <a:ext uri="{FF2B5EF4-FFF2-40B4-BE49-F238E27FC236}">
                <a16:creationId xmlns:a16="http://schemas.microsoft.com/office/drawing/2014/main" id="{D92AFE6A-BE6B-49FF-E31C-D568638AE88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L"/>
          </a:p>
        </p:txBody>
      </p:sp>
      <p:sp>
        <p:nvSpPr>
          <p:cNvPr id="4" name="Date Placeholder 3">
            <a:extLst>
              <a:ext uri="{FF2B5EF4-FFF2-40B4-BE49-F238E27FC236}">
                <a16:creationId xmlns:a16="http://schemas.microsoft.com/office/drawing/2014/main" id="{A7DA0364-5985-C569-75C5-1294C678DA09}"/>
              </a:ext>
            </a:extLst>
          </p:cNvPr>
          <p:cNvSpPr>
            <a:spLocks noGrp="1"/>
          </p:cNvSpPr>
          <p:nvPr>
            <p:ph type="dt" sz="half" idx="10"/>
          </p:nvPr>
        </p:nvSpPr>
        <p:spPr/>
        <p:txBody>
          <a:bodyPr/>
          <a:lstStyle/>
          <a:p>
            <a:fld id="{EBD2F8DD-7716-3C43-A3E2-EAC6F6BAE207}" type="datetimeFigureOut">
              <a:rPr lang="en-IL" smtClean="0"/>
              <a:t>17/02/2024</a:t>
            </a:fld>
            <a:endParaRPr lang="en-IL"/>
          </a:p>
        </p:txBody>
      </p:sp>
      <p:sp>
        <p:nvSpPr>
          <p:cNvPr id="5" name="Footer Placeholder 4">
            <a:extLst>
              <a:ext uri="{FF2B5EF4-FFF2-40B4-BE49-F238E27FC236}">
                <a16:creationId xmlns:a16="http://schemas.microsoft.com/office/drawing/2014/main" id="{E146591E-FA54-0998-622A-E329B2D09B69}"/>
              </a:ext>
            </a:extLst>
          </p:cNvPr>
          <p:cNvSpPr>
            <a:spLocks noGrp="1"/>
          </p:cNvSpPr>
          <p:nvPr>
            <p:ph type="ftr" sz="quarter" idx="11"/>
          </p:nvPr>
        </p:nvSpPr>
        <p:spPr/>
        <p:txBody>
          <a:bodyPr/>
          <a:lstStyle/>
          <a:p>
            <a:endParaRPr lang="en-IL"/>
          </a:p>
        </p:txBody>
      </p:sp>
      <p:sp>
        <p:nvSpPr>
          <p:cNvPr id="6" name="Slide Number Placeholder 5">
            <a:extLst>
              <a:ext uri="{FF2B5EF4-FFF2-40B4-BE49-F238E27FC236}">
                <a16:creationId xmlns:a16="http://schemas.microsoft.com/office/drawing/2014/main" id="{1998A3D9-F0E0-9D28-3FF6-7FD46CBC368A}"/>
              </a:ext>
            </a:extLst>
          </p:cNvPr>
          <p:cNvSpPr>
            <a:spLocks noGrp="1"/>
          </p:cNvSpPr>
          <p:nvPr>
            <p:ph type="sldNum" sz="quarter" idx="12"/>
          </p:nvPr>
        </p:nvSpPr>
        <p:spPr/>
        <p:txBody>
          <a:bodyPr/>
          <a:lstStyle/>
          <a:p>
            <a:fld id="{D08A5F92-6215-6B45-A896-3C0EF34A5745}" type="slidenum">
              <a:rPr lang="en-IL" smtClean="0"/>
              <a:t>‹#›</a:t>
            </a:fld>
            <a:endParaRPr lang="en-IL"/>
          </a:p>
        </p:txBody>
      </p:sp>
    </p:spTree>
    <p:extLst>
      <p:ext uri="{BB962C8B-B14F-4D97-AF65-F5344CB8AC3E}">
        <p14:creationId xmlns:p14="http://schemas.microsoft.com/office/powerpoint/2010/main" val="32081371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2409C4-7121-7AFF-D007-C51E17FBD0F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L"/>
          </a:p>
        </p:txBody>
      </p:sp>
      <p:sp>
        <p:nvSpPr>
          <p:cNvPr id="3" name="Text Placeholder 2">
            <a:extLst>
              <a:ext uri="{FF2B5EF4-FFF2-40B4-BE49-F238E27FC236}">
                <a16:creationId xmlns:a16="http://schemas.microsoft.com/office/drawing/2014/main" id="{259DE12D-921E-EB6D-E048-F08590F36CB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85E1E73-2976-F7C3-5836-88E794C74AEC}"/>
              </a:ext>
            </a:extLst>
          </p:cNvPr>
          <p:cNvSpPr>
            <a:spLocks noGrp="1"/>
          </p:cNvSpPr>
          <p:nvPr>
            <p:ph type="dt" sz="half" idx="10"/>
          </p:nvPr>
        </p:nvSpPr>
        <p:spPr/>
        <p:txBody>
          <a:bodyPr/>
          <a:lstStyle/>
          <a:p>
            <a:fld id="{EBD2F8DD-7716-3C43-A3E2-EAC6F6BAE207}" type="datetimeFigureOut">
              <a:rPr lang="en-IL" smtClean="0"/>
              <a:t>17/02/2024</a:t>
            </a:fld>
            <a:endParaRPr lang="en-IL"/>
          </a:p>
        </p:txBody>
      </p:sp>
      <p:sp>
        <p:nvSpPr>
          <p:cNvPr id="5" name="Footer Placeholder 4">
            <a:extLst>
              <a:ext uri="{FF2B5EF4-FFF2-40B4-BE49-F238E27FC236}">
                <a16:creationId xmlns:a16="http://schemas.microsoft.com/office/drawing/2014/main" id="{974FAAC5-1D1E-9F56-DA7D-45926EEEA74B}"/>
              </a:ext>
            </a:extLst>
          </p:cNvPr>
          <p:cNvSpPr>
            <a:spLocks noGrp="1"/>
          </p:cNvSpPr>
          <p:nvPr>
            <p:ph type="ftr" sz="quarter" idx="11"/>
          </p:nvPr>
        </p:nvSpPr>
        <p:spPr/>
        <p:txBody>
          <a:bodyPr/>
          <a:lstStyle/>
          <a:p>
            <a:endParaRPr lang="en-IL"/>
          </a:p>
        </p:txBody>
      </p:sp>
      <p:sp>
        <p:nvSpPr>
          <p:cNvPr id="6" name="Slide Number Placeholder 5">
            <a:extLst>
              <a:ext uri="{FF2B5EF4-FFF2-40B4-BE49-F238E27FC236}">
                <a16:creationId xmlns:a16="http://schemas.microsoft.com/office/drawing/2014/main" id="{C10CC3FA-A1F5-DD28-426D-53A015A27868}"/>
              </a:ext>
            </a:extLst>
          </p:cNvPr>
          <p:cNvSpPr>
            <a:spLocks noGrp="1"/>
          </p:cNvSpPr>
          <p:nvPr>
            <p:ph type="sldNum" sz="quarter" idx="12"/>
          </p:nvPr>
        </p:nvSpPr>
        <p:spPr/>
        <p:txBody>
          <a:bodyPr/>
          <a:lstStyle/>
          <a:p>
            <a:fld id="{D08A5F92-6215-6B45-A896-3C0EF34A5745}" type="slidenum">
              <a:rPr lang="en-IL" smtClean="0"/>
              <a:t>‹#›</a:t>
            </a:fld>
            <a:endParaRPr lang="en-IL"/>
          </a:p>
        </p:txBody>
      </p:sp>
    </p:spTree>
    <p:extLst>
      <p:ext uri="{BB962C8B-B14F-4D97-AF65-F5344CB8AC3E}">
        <p14:creationId xmlns:p14="http://schemas.microsoft.com/office/powerpoint/2010/main" val="19497085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646843-9FB5-1553-5C0E-72E976DB467F}"/>
              </a:ext>
            </a:extLst>
          </p:cNvPr>
          <p:cNvSpPr>
            <a:spLocks noGrp="1"/>
          </p:cNvSpPr>
          <p:nvPr>
            <p:ph type="title"/>
          </p:nvPr>
        </p:nvSpPr>
        <p:spPr/>
        <p:txBody>
          <a:bodyPr/>
          <a:lstStyle/>
          <a:p>
            <a:r>
              <a:rPr lang="en-US"/>
              <a:t>Click to edit Master title style</a:t>
            </a:r>
            <a:endParaRPr lang="en-IL"/>
          </a:p>
        </p:txBody>
      </p:sp>
      <p:sp>
        <p:nvSpPr>
          <p:cNvPr id="3" name="Content Placeholder 2">
            <a:extLst>
              <a:ext uri="{FF2B5EF4-FFF2-40B4-BE49-F238E27FC236}">
                <a16:creationId xmlns:a16="http://schemas.microsoft.com/office/drawing/2014/main" id="{7AA298CC-F674-4AF5-237D-6C99FF68D16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L"/>
          </a:p>
        </p:txBody>
      </p:sp>
      <p:sp>
        <p:nvSpPr>
          <p:cNvPr id="4" name="Content Placeholder 3">
            <a:extLst>
              <a:ext uri="{FF2B5EF4-FFF2-40B4-BE49-F238E27FC236}">
                <a16:creationId xmlns:a16="http://schemas.microsoft.com/office/drawing/2014/main" id="{FB602E57-E5E5-9556-8C58-610CA224931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L"/>
          </a:p>
        </p:txBody>
      </p:sp>
      <p:sp>
        <p:nvSpPr>
          <p:cNvPr id="5" name="Date Placeholder 4">
            <a:extLst>
              <a:ext uri="{FF2B5EF4-FFF2-40B4-BE49-F238E27FC236}">
                <a16:creationId xmlns:a16="http://schemas.microsoft.com/office/drawing/2014/main" id="{96BD57FA-C54E-AC57-22DE-E93F0D5EAE83}"/>
              </a:ext>
            </a:extLst>
          </p:cNvPr>
          <p:cNvSpPr>
            <a:spLocks noGrp="1"/>
          </p:cNvSpPr>
          <p:nvPr>
            <p:ph type="dt" sz="half" idx="10"/>
          </p:nvPr>
        </p:nvSpPr>
        <p:spPr/>
        <p:txBody>
          <a:bodyPr/>
          <a:lstStyle/>
          <a:p>
            <a:fld id="{EBD2F8DD-7716-3C43-A3E2-EAC6F6BAE207}" type="datetimeFigureOut">
              <a:rPr lang="en-IL" smtClean="0"/>
              <a:t>17/02/2024</a:t>
            </a:fld>
            <a:endParaRPr lang="en-IL"/>
          </a:p>
        </p:txBody>
      </p:sp>
      <p:sp>
        <p:nvSpPr>
          <p:cNvPr id="6" name="Footer Placeholder 5">
            <a:extLst>
              <a:ext uri="{FF2B5EF4-FFF2-40B4-BE49-F238E27FC236}">
                <a16:creationId xmlns:a16="http://schemas.microsoft.com/office/drawing/2014/main" id="{07D45845-ACDF-01A1-558C-B56221F36E91}"/>
              </a:ext>
            </a:extLst>
          </p:cNvPr>
          <p:cNvSpPr>
            <a:spLocks noGrp="1"/>
          </p:cNvSpPr>
          <p:nvPr>
            <p:ph type="ftr" sz="quarter" idx="11"/>
          </p:nvPr>
        </p:nvSpPr>
        <p:spPr/>
        <p:txBody>
          <a:bodyPr/>
          <a:lstStyle/>
          <a:p>
            <a:endParaRPr lang="en-IL"/>
          </a:p>
        </p:txBody>
      </p:sp>
      <p:sp>
        <p:nvSpPr>
          <p:cNvPr id="7" name="Slide Number Placeholder 6">
            <a:extLst>
              <a:ext uri="{FF2B5EF4-FFF2-40B4-BE49-F238E27FC236}">
                <a16:creationId xmlns:a16="http://schemas.microsoft.com/office/drawing/2014/main" id="{F96D9BBD-9FC1-AD37-228B-428ADDA6A42D}"/>
              </a:ext>
            </a:extLst>
          </p:cNvPr>
          <p:cNvSpPr>
            <a:spLocks noGrp="1"/>
          </p:cNvSpPr>
          <p:nvPr>
            <p:ph type="sldNum" sz="quarter" idx="12"/>
          </p:nvPr>
        </p:nvSpPr>
        <p:spPr/>
        <p:txBody>
          <a:bodyPr/>
          <a:lstStyle/>
          <a:p>
            <a:fld id="{D08A5F92-6215-6B45-A896-3C0EF34A5745}" type="slidenum">
              <a:rPr lang="en-IL" smtClean="0"/>
              <a:t>‹#›</a:t>
            </a:fld>
            <a:endParaRPr lang="en-IL"/>
          </a:p>
        </p:txBody>
      </p:sp>
    </p:spTree>
    <p:extLst>
      <p:ext uri="{BB962C8B-B14F-4D97-AF65-F5344CB8AC3E}">
        <p14:creationId xmlns:p14="http://schemas.microsoft.com/office/powerpoint/2010/main" val="2897450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6EB5EE-941C-4716-D8A8-C9A6D5097E44}"/>
              </a:ext>
            </a:extLst>
          </p:cNvPr>
          <p:cNvSpPr>
            <a:spLocks noGrp="1"/>
          </p:cNvSpPr>
          <p:nvPr>
            <p:ph type="title"/>
          </p:nvPr>
        </p:nvSpPr>
        <p:spPr>
          <a:xfrm>
            <a:off x="839788" y="365125"/>
            <a:ext cx="10515600" cy="1325563"/>
          </a:xfrm>
        </p:spPr>
        <p:txBody>
          <a:bodyPr/>
          <a:lstStyle/>
          <a:p>
            <a:r>
              <a:rPr lang="en-US"/>
              <a:t>Click to edit Master title style</a:t>
            </a:r>
            <a:endParaRPr lang="en-IL"/>
          </a:p>
        </p:txBody>
      </p:sp>
      <p:sp>
        <p:nvSpPr>
          <p:cNvPr id="3" name="Text Placeholder 2">
            <a:extLst>
              <a:ext uri="{FF2B5EF4-FFF2-40B4-BE49-F238E27FC236}">
                <a16:creationId xmlns:a16="http://schemas.microsoft.com/office/drawing/2014/main" id="{E612AF6B-B92E-4B30-75D4-0B6D8BEA063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BD05A58-973B-64E7-A3DC-A4190190409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L"/>
          </a:p>
        </p:txBody>
      </p:sp>
      <p:sp>
        <p:nvSpPr>
          <p:cNvPr id="5" name="Text Placeholder 4">
            <a:extLst>
              <a:ext uri="{FF2B5EF4-FFF2-40B4-BE49-F238E27FC236}">
                <a16:creationId xmlns:a16="http://schemas.microsoft.com/office/drawing/2014/main" id="{5D394262-F93D-F3AB-8C1A-14890EAAA04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C33B1D9-D0A9-4F2F-928C-9B6E22196C5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L"/>
          </a:p>
        </p:txBody>
      </p:sp>
      <p:sp>
        <p:nvSpPr>
          <p:cNvPr id="7" name="Date Placeholder 6">
            <a:extLst>
              <a:ext uri="{FF2B5EF4-FFF2-40B4-BE49-F238E27FC236}">
                <a16:creationId xmlns:a16="http://schemas.microsoft.com/office/drawing/2014/main" id="{EF9A2D56-43CD-42CA-C2AC-CA503B0C68B3}"/>
              </a:ext>
            </a:extLst>
          </p:cNvPr>
          <p:cNvSpPr>
            <a:spLocks noGrp="1"/>
          </p:cNvSpPr>
          <p:nvPr>
            <p:ph type="dt" sz="half" idx="10"/>
          </p:nvPr>
        </p:nvSpPr>
        <p:spPr/>
        <p:txBody>
          <a:bodyPr/>
          <a:lstStyle/>
          <a:p>
            <a:fld id="{EBD2F8DD-7716-3C43-A3E2-EAC6F6BAE207}" type="datetimeFigureOut">
              <a:rPr lang="en-IL" smtClean="0"/>
              <a:t>17/02/2024</a:t>
            </a:fld>
            <a:endParaRPr lang="en-IL"/>
          </a:p>
        </p:txBody>
      </p:sp>
      <p:sp>
        <p:nvSpPr>
          <p:cNvPr id="8" name="Footer Placeholder 7">
            <a:extLst>
              <a:ext uri="{FF2B5EF4-FFF2-40B4-BE49-F238E27FC236}">
                <a16:creationId xmlns:a16="http://schemas.microsoft.com/office/drawing/2014/main" id="{A5F4AAC8-9F01-C0A5-4560-927599B9AB7C}"/>
              </a:ext>
            </a:extLst>
          </p:cNvPr>
          <p:cNvSpPr>
            <a:spLocks noGrp="1"/>
          </p:cNvSpPr>
          <p:nvPr>
            <p:ph type="ftr" sz="quarter" idx="11"/>
          </p:nvPr>
        </p:nvSpPr>
        <p:spPr/>
        <p:txBody>
          <a:bodyPr/>
          <a:lstStyle/>
          <a:p>
            <a:endParaRPr lang="en-IL"/>
          </a:p>
        </p:txBody>
      </p:sp>
      <p:sp>
        <p:nvSpPr>
          <p:cNvPr id="9" name="Slide Number Placeholder 8">
            <a:extLst>
              <a:ext uri="{FF2B5EF4-FFF2-40B4-BE49-F238E27FC236}">
                <a16:creationId xmlns:a16="http://schemas.microsoft.com/office/drawing/2014/main" id="{5A7CED4A-386B-C6EC-CD40-32E0EC6157A3}"/>
              </a:ext>
            </a:extLst>
          </p:cNvPr>
          <p:cNvSpPr>
            <a:spLocks noGrp="1"/>
          </p:cNvSpPr>
          <p:nvPr>
            <p:ph type="sldNum" sz="quarter" idx="12"/>
          </p:nvPr>
        </p:nvSpPr>
        <p:spPr/>
        <p:txBody>
          <a:bodyPr/>
          <a:lstStyle/>
          <a:p>
            <a:fld id="{D08A5F92-6215-6B45-A896-3C0EF34A5745}" type="slidenum">
              <a:rPr lang="en-IL" smtClean="0"/>
              <a:t>‹#›</a:t>
            </a:fld>
            <a:endParaRPr lang="en-IL"/>
          </a:p>
        </p:txBody>
      </p:sp>
    </p:spTree>
    <p:extLst>
      <p:ext uri="{BB962C8B-B14F-4D97-AF65-F5344CB8AC3E}">
        <p14:creationId xmlns:p14="http://schemas.microsoft.com/office/powerpoint/2010/main" val="18427714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FB2E01-555A-A8E2-5E42-A71C04826339}"/>
              </a:ext>
            </a:extLst>
          </p:cNvPr>
          <p:cNvSpPr>
            <a:spLocks noGrp="1"/>
          </p:cNvSpPr>
          <p:nvPr>
            <p:ph type="title"/>
          </p:nvPr>
        </p:nvSpPr>
        <p:spPr/>
        <p:txBody>
          <a:bodyPr/>
          <a:lstStyle/>
          <a:p>
            <a:r>
              <a:rPr lang="en-US"/>
              <a:t>Click to edit Master title style</a:t>
            </a:r>
            <a:endParaRPr lang="en-IL"/>
          </a:p>
        </p:txBody>
      </p:sp>
      <p:sp>
        <p:nvSpPr>
          <p:cNvPr id="3" name="Date Placeholder 2">
            <a:extLst>
              <a:ext uri="{FF2B5EF4-FFF2-40B4-BE49-F238E27FC236}">
                <a16:creationId xmlns:a16="http://schemas.microsoft.com/office/drawing/2014/main" id="{720983E4-CD8A-660E-7ECD-4F1241AC28D8}"/>
              </a:ext>
            </a:extLst>
          </p:cNvPr>
          <p:cNvSpPr>
            <a:spLocks noGrp="1"/>
          </p:cNvSpPr>
          <p:nvPr>
            <p:ph type="dt" sz="half" idx="10"/>
          </p:nvPr>
        </p:nvSpPr>
        <p:spPr/>
        <p:txBody>
          <a:bodyPr/>
          <a:lstStyle/>
          <a:p>
            <a:fld id="{EBD2F8DD-7716-3C43-A3E2-EAC6F6BAE207}" type="datetimeFigureOut">
              <a:rPr lang="en-IL" smtClean="0"/>
              <a:t>17/02/2024</a:t>
            </a:fld>
            <a:endParaRPr lang="en-IL"/>
          </a:p>
        </p:txBody>
      </p:sp>
      <p:sp>
        <p:nvSpPr>
          <p:cNvPr id="4" name="Footer Placeholder 3">
            <a:extLst>
              <a:ext uri="{FF2B5EF4-FFF2-40B4-BE49-F238E27FC236}">
                <a16:creationId xmlns:a16="http://schemas.microsoft.com/office/drawing/2014/main" id="{AEB9CF54-076B-23B3-DC46-2E08E23991BB}"/>
              </a:ext>
            </a:extLst>
          </p:cNvPr>
          <p:cNvSpPr>
            <a:spLocks noGrp="1"/>
          </p:cNvSpPr>
          <p:nvPr>
            <p:ph type="ftr" sz="quarter" idx="11"/>
          </p:nvPr>
        </p:nvSpPr>
        <p:spPr/>
        <p:txBody>
          <a:bodyPr/>
          <a:lstStyle/>
          <a:p>
            <a:endParaRPr lang="en-IL"/>
          </a:p>
        </p:txBody>
      </p:sp>
      <p:sp>
        <p:nvSpPr>
          <p:cNvPr id="5" name="Slide Number Placeholder 4">
            <a:extLst>
              <a:ext uri="{FF2B5EF4-FFF2-40B4-BE49-F238E27FC236}">
                <a16:creationId xmlns:a16="http://schemas.microsoft.com/office/drawing/2014/main" id="{409C3C39-E710-2868-1FF3-289BA7E8620C}"/>
              </a:ext>
            </a:extLst>
          </p:cNvPr>
          <p:cNvSpPr>
            <a:spLocks noGrp="1"/>
          </p:cNvSpPr>
          <p:nvPr>
            <p:ph type="sldNum" sz="quarter" idx="12"/>
          </p:nvPr>
        </p:nvSpPr>
        <p:spPr/>
        <p:txBody>
          <a:bodyPr/>
          <a:lstStyle/>
          <a:p>
            <a:fld id="{D08A5F92-6215-6B45-A896-3C0EF34A5745}" type="slidenum">
              <a:rPr lang="en-IL" smtClean="0"/>
              <a:t>‹#›</a:t>
            </a:fld>
            <a:endParaRPr lang="en-IL"/>
          </a:p>
        </p:txBody>
      </p:sp>
    </p:spTree>
    <p:extLst>
      <p:ext uri="{BB962C8B-B14F-4D97-AF65-F5344CB8AC3E}">
        <p14:creationId xmlns:p14="http://schemas.microsoft.com/office/powerpoint/2010/main" val="29831203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E5EE401-895F-1D79-8AA0-D02BD11549C4}"/>
              </a:ext>
            </a:extLst>
          </p:cNvPr>
          <p:cNvSpPr>
            <a:spLocks noGrp="1"/>
          </p:cNvSpPr>
          <p:nvPr>
            <p:ph type="dt" sz="half" idx="10"/>
          </p:nvPr>
        </p:nvSpPr>
        <p:spPr/>
        <p:txBody>
          <a:bodyPr/>
          <a:lstStyle/>
          <a:p>
            <a:fld id="{EBD2F8DD-7716-3C43-A3E2-EAC6F6BAE207}" type="datetimeFigureOut">
              <a:rPr lang="en-IL" smtClean="0"/>
              <a:t>17/02/2024</a:t>
            </a:fld>
            <a:endParaRPr lang="en-IL"/>
          </a:p>
        </p:txBody>
      </p:sp>
      <p:sp>
        <p:nvSpPr>
          <p:cNvPr id="3" name="Footer Placeholder 2">
            <a:extLst>
              <a:ext uri="{FF2B5EF4-FFF2-40B4-BE49-F238E27FC236}">
                <a16:creationId xmlns:a16="http://schemas.microsoft.com/office/drawing/2014/main" id="{84FD7E2A-4C0B-7DD2-13A9-6B94C19872B2}"/>
              </a:ext>
            </a:extLst>
          </p:cNvPr>
          <p:cNvSpPr>
            <a:spLocks noGrp="1"/>
          </p:cNvSpPr>
          <p:nvPr>
            <p:ph type="ftr" sz="quarter" idx="11"/>
          </p:nvPr>
        </p:nvSpPr>
        <p:spPr/>
        <p:txBody>
          <a:bodyPr/>
          <a:lstStyle/>
          <a:p>
            <a:endParaRPr lang="en-IL"/>
          </a:p>
        </p:txBody>
      </p:sp>
      <p:sp>
        <p:nvSpPr>
          <p:cNvPr id="4" name="Slide Number Placeholder 3">
            <a:extLst>
              <a:ext uri="{FF2B5EF4-FFF2-40B4-BE49-F238E27FC236}">
                <a16:creationId xmlns:a16="http://schemas.microsoft.com/office/drawing/2014/main" id="{5868ED85-FBE7-7B00-4E58-F4610C8475A4}"/>
              </a:ext>
            </a:extLst>
          </p:cNvPr>
          <p:cNvSpPr>
            <a:spLocks noGrp="1"/>
          </p:cNvSpPr>
          <p:nvPr>
            <p:ph type="sldNum" sz="quarter" idx="12"/>
          </p:nvPr>
        </p:nvSpPr>
        <p:spPr/>
        <p:txBody>
          <a:bodyPr/>
          <a:lstStyle/>
          <a:p>
            <a:fld id="{D08A5F92-6215-6B45-A896-3C0EF34A5745}" type="slidenum">
              <a:rPr lang="en-IL" smtClean="0"/>
              <a:t>‹#›</a:t>
            </a:fld>
            <a:endParaRPr lang="en-IL"/>
          </a:p>
        </p:txBody>
      </p:sp>
    </p:spTree>
    <p:extLst>
      <p:ext uri="{BB962C8B-B14F-4D97-AF65-F5344CB8AC3E}">
        <p14:creationId xmlns:p14="http://schemas.microsoft.com/office/powerpoint/2010/main" val="40594524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0A2581-FB6C-F5C3-481B-1D1A2BAA73C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L"/>
          </a:p>
        </p:txBody>
      </p:sp>
      <p:sp>
        <p:nvSpPr>
          <p:cNvPr id="3" name="Content Placeholder 2">
            <a:extLst>
              <a:ext uri="{FF2B5EF4-FFF2-40B4-BE49-F238E27FC236}">
                <a16:creationId xmlns:a16="http://schemas.microsoft.com/office/drawing/2014/main" id="{D2FAB831-39B4-A16E-DEA2-9F6CC2F6D39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L"/>
          </a:p>
        </p:txBody>
      </p:sp>
      <p:sp>
        <p:nvSpPr>
          <p:cNvPr id="4" name="Text Placeholder 3">
            <a:extLst>
              <a:ext uri="{FF2B5EF4-FFF2-40B4-BE49-F238E27FC236}">
                <a16:creationId xmlns:a16="http://schemas.microsoft.com/office/drawing/2014/main" id="{A8E3E60D-324F-317C-BBB0-8A19A8BC5BF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B438ECD-C22B-97AD-8D81-7F5A90DF25BD}"/>
              </a:ext>
            </a:extLst>
          </p:cNvPr>
          <p:cNvSpPr>
            <a:spLocks noGrp="1"/>
          </p:cNvSpPr>
          <p:nvPr>
            <p:ph type="dt" sz="half" idx="10"/>
          </p:nvPr>
        </p:nvSpPr>
        <p:spPr/>
        <p:txBody>
          <a:bodyPr/>
          <a:lstStyle/>
          <a:p>
            <a:fld id="{EBD2F8DD-7716-3C43-A3E2-EAC6F6BAE207}" type="datetimeFigureOut">
              <a:rPr lang="en-IL" smtClean="0"/>
              <a:t>17/02/2024</a:t>
            </a:fld>
            <a:endParaRPr lang="en-IL"/>
          </a:p>
        </p:txBody>
      </p:sp>
      <p:sp>
        <p:nvSpPr>
          <p:cNvPr id="6" name="Footer Placeholder 5">
            <a:extLst>
              <a:ext uri="{FF2B5EF4-FFF2-40B4-BE49-F238E27FC236}">
                <a16:creationId xmlns:a16="http://schemas.microsoft.com/office/drawing/2014/main" id="{E7E5DE51-9EA7-4ACD-8382-7AA2E534DF22}"/>
              </a:ext>
            </a:extLst>
          </p:cNvPr>
          <p:cNvSpPr>
            <a:spLocks noGrp="1"/>
          </p:cNvSpPr>
          <p:nvPr>
            <p:ph type="ftr" sz="quarter" idx="11"/>
          </p:nvPr>
        </p:nvSpPr>
        <p:spPr/>
        <p:txBody>
          <a:bodyPr/>
          <a:lstStyle/>
          <a:p>
            <a:endParaRPr lang="en-IL"/>
          </a:p>
        </p:txBody>
      </p:sp>
      <p:sp>
        <p:nvSpPr>
          <p:cNvPr id="7" name="Slide Number Placeholder 6">
            <a:extLst>
              <a:ext uri="{FF2B5EF4-FFF2-40B4-BE49-F238E27FC236}">
                <a16:creationId xmlns:a16="http://schemas.microsoft.com/office/drawing/2014/main" id="{3CE94330-A191-5530-5F38-7CD4C4F8244A}"/>
              </a:ext>
            </a:extLst>
          </p:cNvPr>
          <p:cNvSpPr>
            <a:spLocks noGrp="1"/>
          </p:cNvSpPr>
          <p:nvPr>
            <p:ph type="sldNum" sz="quarter" idx="12"/>
          </p:nvPr>
        </p:nvSpPr>
        <p:spPr/>
        <p:txBody>
          <a:bodyPr/>
          <a:lstStyle/>
          <a:p>
            <a:fld id="{D08A5F92-6215-6B45-A896-3C0EF34A5745}" type="slidenum">
              <a:rPr lang="en-IL" smtClean="0"/>
              <a:t>‹#›</a:t>
            </a:fld>
            <a:endParaRPr lang="en-IL"/>
          </a:p>
        </p:txBody>
      </p:sp>
    </p:spTree>
    <p:extLst>
      <p:ext uri="{BB962C8B-B14F-4D97-AF65-F5344CB8AC3E}">
        <p14:creationId xmlns:p14="http://schemas.microsoft.com/office/powerpoint/2010/main" val="39861284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6658C6-8673-84E6-1F4E-1CFF46A768C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L"/>
          </a:p>
        </p:txBody>
      </p:sp>
      <p:sp>
        <p:nvSpPr>
          <p:cNvPr id="3" name="Picture Placeholder 2">
            <a:extLst>
              <a:ext uri="{FF2B5EF4-FFF2-40B4-BE49-F238E27FC236}">
                <a16:creationId xmlns:a16="http://schemas.microsoft.com/office/drawing/2014/main" id="{BA5E74E3-2049-861B-A018-ECA2D542B61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L"/>
          </a:p>
        </p:txBody>
      </p:sp>
      <p:sp>
        <p:nvSpPr>
          <p:cNvPr id="4" name="Text Placeholder 3">
            <a:extLst>
              <a:ext uri="{FF2B5EF4-FFF2-40B4-BE49-F238E27FC236}">
                <a16:creationId xmlns:a16="http://schemas.microsoft.com/office/drawing/2014/main" id="{F24AB0D9-20A4-E81D-C715-64D41935F94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80C2423-9F93-F1B5-9F9D-EE9CC0D6A565}"/>
              </a:ext>
            </a:extLst>
          </p:cNvPr>
          <p:cNvSpPr>
            <a:spLocks noGrp="1"/>
          </p:cNvSpPr>
          <p:nvPr>
            <p:ph type="dt" sz="half" idx="10"/>
          </p:nvPr>
        </p:nvSpPr>
        <p:spPr/>
        <p:txBody>
          <a:bodyPr/>
          <a:lstStyle/>
          <a:p>
            <a:fld id="{EBD2F8DD-7716-3C43-A3E2-EAC6F6BAE207}" type="datetimeFigureOut">
              <a:rPr lang="en-IL" smtClean="0"/>
              <a:t>17/02/2024</a:t>
            </a:fld>
            <a:endParaRPr lang="en-IL"/>
          </a:p>
        </p:txBody>
      </p:sp>
      <p:sp>
        <p:nvSpPr>
          <p:cNvPr id="6" name="Footer Placeholder 5">
            <a:extLst>
              <a:ext uri="{FF2B5EF4-FFF2-40B4-BE49-F238E27FC236}">
                <a16:creationId xmlns:a16="http://schemas.microsoft.com/office/drawing/2014/main" id="{7DE8BCC1-019F-1546-649C-8B727EAA1AD6}"/>
              </a:ext>
            </a:extLst>
          </p:cNvPr>
          <p:cNvSpPr>
            <a:spLocks noGrp="1"/>
          </p:cNvSpPr>
          <p:nvPr>
            <p:ph type="ftr" sz="quarter" idx="11"/>
          </p:nvPr>
        </p:nvSpPr>
        <p:spPr/>
        <p:txBody>
          <a:bodyPr/>
          <a:lstStyle/>
          <a:p>
            <a:endParaRPr lang="en-IL"/>
          </a:p>
        </p:txBody>
      </p:sp>
      <p:sp>
        <p:nvSpPr>
          <p:cNvPr id="7" name="Slide Number Placeholder 6">
            <a:extLst>
              <a:ext uri="{FF2B5EF4-FFF2-40B4-BE49-F238E27FC236}">
                <a16:creationId xmlns:a16="http://schemas.microsoft.com/office/drawing/2014/main" id="{7DA85275-3E74-AC42-0ECF-24EFFE8973C5}"/>
              </a:ext>
            </a:extLst>
          </p:cNvPr>
          <p:cNvSpPr>
            <a:spLocks noGrp="1"/>
          </p:cNvSpPr>
          <p:nvPr>
            <p:ph type="sldNum" sz="quarter" idx="12"/>
          </p:nvPr>
        </p:nvSpPr>
        <p:spPr/>
        <p:txBody>
          <a:bodyPr/>
          <a:lstStyle/>
          <a:p>
            <a:fld id="{D08A5F92-6215-6B45-A896-3C0EF34A5745}" type="slidenum">
              <a:rPr lang="en-IL" smtClean="0"/>
              <a:t>‹#›</a:t>
            </a:fld>
            <a:endParaRPr lang="en-IL"/>
          </a:p>
        </p:txBody>
      </p:sp>
    </p:spTree>
    <p:extLst>
      <p:ext uri="{BB962C8B-B14F-4D97-AF65-F5344CB8AC3E}">
        <p14:creationId xmlns:p14="http://schemas.microsoft.com/office/powerpoint/2010/main" val="3960845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55DA26B-C88C-C50C-B49A-724335C96C6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L"/>
          </a:p>
        </p:txBody>
      </p:sp>
      <p:sp>
        <p:nvSpPr>
          <p:cNvPr id="3" name="Text Placeholder 2">
            <a:extLst>
              <a:ext uri="{FF2B5EF4-FFF2-40B4-BE49-F238E27FC236}">
                <a16:creationId xmlns:a16="http://schemas.microsoft.com/office/drawing/2014/main" id="{0E4CA443-E3FF-AC9B-C701-42E0BE8EC23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L"/>
          </a:p>
        </p:txBody>
      </p:sp>
      <p:sp>
        <p:nvSpPr>
          <p:cNvPr id="4" name="Date Placeholder 3">
            <a:extLst>
              <a:ext uri="{FF2B5EF4-FFF2-40B4-BE49-F238E27FC236}">
                <a16:creationId xmlns:a16="http://schemas.microsoft.com/office/drawing/2014/main" id="{3AA03CC5-66D8-7A13-2B81-993E098B175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D2F8DD-7716-3C43-A3E2-EAC6F6BAE207}" type="datetimeFigureOut">
              <a:rPr lang="en-IL" smtClean="0"/>
              <a:t>17/02/2024</a:t>
            </a:fld>
            <a:endParaRPr lang="en-IL"/>
          </a:p>
        </p:txBody>
      </p:sp>
      <p:sp>
        <p:nvSpPr>
          <p:cNvPr id="5" name="Footer Placeholder 4">
            <a:extLst>
              <a:ext uri="{FF2B5EF4-FFF2-40B4-BE49-F238E27FC236}">
                <a16:creationId xmlns:a16="http://schemas.microsoft.com/office/drawing/2014/main" id="{320E192E-895F-F382-A440-E88AA2788EE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L"/>
          </a:p>
        </p:txBody>
      </p:sp>
      <p:sp>
        <p:nvSpPr>
          <p:cNvPr id="6" name="Slide Number Placeholder 5">
            <a:extLst>
              <a:ext uri="{FF2B5EF4-FFF2-40B4-BE49-F238E27FC236}">
                <a16:creationId xmlns:a16="http://schemas.microsoft.com/office/drawing/2014/main" id="{E43245C9-E2D0-09F2-C7E1-E1937D57083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08A5F92-6215-6B45-A896-3C0EF34A5745}" type="slidenum">
              <a:rPr lang="en-IL" smtClean="0"/>
              <a:t>‹#›</a:t>
            </a:fld>
            <a:endParaRPr lang="en-IL"/>
          </a:p>
        </p:txBody>
      </p:sp>
    </p:spTree>
    <p:extLst>
      <p:ext uri="{BB962C8B-B14F-4D97-AF65-F5344CB8AC3E}">
        <p14:creationId xmlns:p14="http://schemas.microsoft.com/office/powerpoint/2010/main" val="35708732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I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8.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81.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Slide Background">
            <a:extLst>
              <a:ext uri="{FF2B5EF4-FFF2-40B4-BE49-F238E27FC236}">
                <a16:creationId xmlns:a16="http://schemas.microsoft.com/office/drawing/2014/main" id="{C0763A76-9F1C-4FC5-82B7-DD475DA461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useBgFill="1">
        <p:nvSpPr>
          <p:cNvPr id="11" name="Rectangle 10">
            <a:extLst>
              <a:ext uri="{FF2B5EF4-FFF2-40B4-BE49-F238E27FC236}">
                <a16:creationId xmlns:a16="http://schemas.microsoft.com/office/drawing/2014/main" id="{E81BF4F6-F2CF-4984-9D14-D6966D92F9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8522446" cy="2285999"/>
          </a:xfrm>
          <a:prstGeom prst="rect">
            <a:avLst/>
          </a:prstGeom>
          <a:ln>
            <a:noFill/>
          </a:ln>
          <a:effectLst>
            <a:outerShdw blurRad="596900" dist="304800" dir="7140000" sx="90000" sy="90000" algn="t" rotWithShape="0">
              <a:srgbClr val="000000">
                <a:alpha val="1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555802D-4F6C-8B42-831B-ADFD725403BA}"/>
              </a:ext>
            </a:extLst>
          </p:cNvPr>
          <p:cNvSpPr>
            <a:spLocks noGrp="1"/>
          </p:cNvSpPr>
          <p:nvPr>
            <p:ph type="title"/>
          </p:nvPr>
        </p:nvSpPr>
        <p:spPr>
          <a:xfrm>
            <a:off x="761803" y="350196"/>
            <a:ext cx="4646904" cy="1624520"/>
          </a:xfrm>
        </p:spPr>
        <p:txBody>
          <a:bodyPr anchor="ctr">
            <a:normAutofit/>
          </a:bodyPr>
          <a:lstStyle/>
          <a:p>
            <a:pPr defTabSz="914400" rtl="1" eaLnBrk="1" latinLnBrk="0" hangingPunct="1">
              <a:spcBef>
                <a:spcPct val="0"/>
              </a:spcBef>
              <a:buNone/>
            </a:pPr>
            <a:r>
              <a:rPr lang="he-IL" sz="4000"/>
              <a:t>כרטיסיה 1</a:t>
            </a:r>
            <a:endParaRPr lang="en-IL" sz="4000"/>
          </a:p>
        </p:txBody>
      </p:sp>
      <p:sp>
        <p:nvSpPr>
          <p:cNvPr id="3" name="Content Placeholder 2">
            <a:extLst>
              <a:ext uri="{FF2B5EF4-FFF2-40B4-BE49-F238E27FC236}">
                <a16:creationId xmlns:a16="http://schemas.microsoft.com/office/drawing/2014/main" id="{4A1CFC7E-A1B4-1348-A9BD-7C0D0F7AEC9C}"/>
              </a:ext>
            </a:extLst>
          </p:cNvPr>
          <p:cNvSpPr>
            <a:spLocks noGrp="1"/>
          </p:cNvSpPr>
          <p:nvPr>
            <p:ph idx="1"/>
          </p:nvPr>
        </p:nvSpPr>
        <p:spPr>
          <a:xfrm>
            <a:off x="761802" y="2743200"/>
            <a:ext cx="4646905" cy="3613149"/>
          </a:xfrm>
        </p:spPr>
        <p:txBody>
          <a:bodyPr anchor="ctr">
            <a:normAutofit/>
          </a:bodyPr>
          <a:lstStyle/>
          <a:p>
            <a:pPr marL="0" indent="0" algn="r" defTabSz="914400" rtl="1" eaLnBrk="1" latinLnBrk="0" hangingPunct="1">
              <a:spcBef>
                <a:spcPts val="900"/>
              </a:spcBef>
              <a:spcAft>
                <a:spcPts val="0"/>
              </a:spcAft>
              <a:buClr>
                <a:schemeClr val="tx1">
                  <a:lumMod val="85000"/>
                  <a:lumOff val="15000"/>
                </a:schemeClr>
              </a:buClr>
              <a:buNone/>
            </a:pPr>
            <a:r>
              <a:rPr lang="he-IL" sz="2000" dirty="0"/>
              <a:t>פעוטה בת שנתיים מגיעה לרופא עור לאור עדות לאקנה שהחל לפני 4 חודשים. רופא העור שם לב גם לריח גוף בוגר ומוצא שיער ערווה בבדיקה </a:t>
            </a:r>
            <a:r>
              <a:rPr lang="he-IL" sz="2000" dirty="0" err="1"/>
              <a:t>פיזקלית</a:t>
            </a:r>
            <a:r>
              <a:rPr lang="he-IL" sz="2000" dirty="0"/>
              <a:t>. הפעוטה מאובחנת עם סמני </a:t>
            </a:r>
            <a:r>
              <a:rPr lang="he-IL" sz="2000" dirty="0" err="1"/>
              <a:t>ויריליזציה</a:t>
            </a:r>
            <a:r>
              <a:rPr lang="he-IL" sz="2000" dirty="0"/>
              <a:t> ומופנית לאנדוקרינולוג. </a:t>
            </a:r>
          </a:p>
          <a:p>
            <a:pPr marL="0" indent="0" algn="r" defTabSz="914400" rtl="1" eaLnBrk="1" latinLnBrk="0" hangingPunct="1">
              <a:spcBef>
                <a:spcPts val="900"/>
              </a:spcBef>
              <a:spcAft>
                <a:spcPts val="0"/>
              </a:spcAft>
              <a:buClr>
                <a:schemeClr val="tx1">
                  <a:lumMod val="85000"/>
                  <a:lumOff val="15000"/>
                </a:schemeClr>
              </a:buClr>
              <a:buNone/>
            </a:pPr>
            <a:r>
              <a:rPr lang="he-IL" sz="2000" dirty="0"/>
              <a:t>	מה </a:t>
            </a:r>
            <a:r>
              <a:rPr lang="he-IL" sz="2000" dirty="0" err="1"/>
              <a:t>הוורקאפ</a:t>
            </a:r>
            <a:r>
              <a:rPr lang="he-IL" sz="2000" dirty="0"/>
              <a:t> לעניין מטופלת זו?</a:t>
            </a:r>
            <a:endParaRPr lang="en-IL" sz="2000" dirty="0"/>
          </a:p>
        </p:txBody>
      </p:sp>
      <p:pic>
        <p:nvPicPr>
          <p:cNvPr id="5" name="Picture 4" descr="שולחן עבודה ורוד עם פריטי רופא">
            <a:extLst>
              <a:ext uri="{FF2B5EF4-FFF2-40B4-BE49-F238E27FC236}">
                <a16:creationId xmlns:a16="http://schemas.microsoft.com/office/drawing/2014/main" id="{824165EF-16B1-47EC-CC2F-2DEB9ABA19C4}"/>
              </a:ext>
            </a:extLst>
          </p:cNvPr>
          <p:cNvPicPr>
            <a:picLocks noChangeAspect="1"/>
          </p:cNvPicPr>
          <p:nvPr/>
        </p:nvPicPr>
        <p:blipFill rotWithShape="1">
          <a:blip r:embed="rId3"/>
          <a:srcRect l="40601" r="-2" b="-2"/>
          <a:stretch/>
        </p:blipFill>
        <p:spPr>
          <a:xfrm>
            <a:off x="6096000" y="1"/>
            <a:ext cx="6102825" cy="6858000"/>
          </a:xfrm>
          <a:prstGeom prst="rect">
            <a:avLst/>
          </a:prstGeom>
        </p:spPr>
      </p:pic>
    </p:spTree>
    <p:extLst>
      <p:ext uri="{BB962C8B-B14F-4D97-AF65-F5344CB8AC3E}">
        <p14:creationId xmlns:p14="http://schemas.microsoft.com/office/powerpoint/2010/main" val="24462311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3AE84B-1316-AF4D-B6D1-6265713D1BA7}"/>
              </a:ext>
            </a:extLst>
          </p:cNvPr>
          <p:cNvSpPr>
            <a:spLocks noGrp="1"/>
          </p:cNvSpPr>
          <p:nvPr>
            <p:ph type="title"/>
          </p:nvPr>
        </p:nvSpPr>
        <p:spPr/>
        <p:txBody>
          <a:bodyPr/>
          <a:lstStyle/>
          <a:p>
            <a:pPr algn="l" defTabSz="914400" rtl="1" eaLnBrk="1" latinLnBrk="0" hangingPunct="1">
              <a:lnSpc>
                <a:spcPct val="90000"/>
              </a:lnSpc>
              <a:spcBef>
                <a:spcPct val="0"/>
              </a:spcBef>
              <a:buNone/>
            </a:pPr>
            <a:r>
              <a:rPr lang="he-IL" dirty="0"/>
              <a:t>כרטיסיה </a:t>
            </a:r>
            <a:r>
              <a:rPr lang="en-US" dirty="0"/>
              <a:t>2</a:t>
            </a:r>
            <a:endParaRPr lang="en-IL" dirty="0"/>
          </a:p>
        </p:txBody>
      </p:sp>
      <p:sp>
        <p:nvSpPr>
          <p:cNvPr id="3" name="Content Placeholder 2">
            <a:extLst>
              <a:ext uri="{FF2B5EF4-FFF2-40B4-BE49-F238E27FC236}">
                <a16:creationId xmlns:a16="http://schemas.microsoft.com/office/drawing/2014/main" id="{1252E32A-EB1D-244C-A5E5-1B7D76230F6C}"/>
              </a:ext>
            </a:extLst>
          </p:cNvPr>
          <p:cNvSpPr>
            <a:spLocks noGrp="1"/>
          </p:cNvSpPr>
          <p:nvPr>
            <p:ph idx="1"/>
          </p:nvPr>
        </p:nvSpPr>
        <p:spPr/>
        <p:txBody>
          <a:bodyPr>
            <a:normAutofit fontScale="92500" lnSpcReduction="20000"/>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תינוק בן 8 חודשים מגיע למיון עקב רושם למסה נמושה בבטן העליונה. לתינוק יש ירידה בתיאבון בשבוע האחרון ולתרגיה קלה, ההורים ייחסו את זה למחלה ויראלית. הוא נולד במועד ואין סיפור משפחתי או רפואי קודם. בביצוע סונר במיון יש עדות למסה סולידית גדולה עם מספר </a:t>
            </a:r>
            <a:r>
              <a:rPr lang="he-IL" dirty="0" err="1"/>
              <a:t>איזורים</a:t>
            </a:r>
            <a:r>
              <a:rPr lang="he-IL" dirty="0"/>
              <a:t> של דגנרציה </a:t>
            </a:r>
            <a:r>
              <a:rPr lang="he-IL" dirty="0" err="1"/>
              <a:t>ציסטית</a:t>
            </a:r>
            <a:r>
              <a:rPr lang="he-IL" dirty="0"/>
              <a:t> באונה השמאלית של הכבד. </a:t>
            </a:r>
          </a:p>
          <a:p>
            <a:pPr lvl="1" algn="r" rtl="1">
              <a:spcBef>
                <a:spcPts val="900"/>
              </a:spcBef>
            </a:pPr>
            <a:r>
              <a:rPr lang="he-IL" dirty="0"/>
              <a:t>מהי האבחנה המבדלת של מסה כאמור? </a:t>
            </a:r>
          </a:p>
          <a:p>
            <a:pPr lvl="1" algn="r" rtl="1">
              <a:spcBef>
                <a:spcPts val="900"/>
              </a:spcBef>
            </a:pPr>
            <a:r>
              <a:rPr lang="he-IL" dirty="0"/>
              <a:t>מסה סולידית בכבד בגיל הזה יכולה להחשיד למספר אטיולוגיות:</a:t>
            </a:r>
          </a:p>
          <a:p>
            <a:pPr lvl="2" algn="r" rtl="1">
              <a:spcBef>
                <a:spcPts val="900"/>
              </a:spcBef>
            </a:pPr>
            <a:r>
              <a:rPr lang="he-IL" dirty="0"/>
              <a:t>האבחנה המבדלת של מסה </a:t>
            </a:r>
            <a:r>
              <a:rPr lang="he-IL" dirty="0" err="1"/>
              <a:t>הפטית</a:t>
            </a:r>
            <a:r>
              <a:rPr lang="he-IL" dirty="0"/>
              <a:t> גדולה בתינוק כוללת </a:t>
            </a:r>
            <a:r>
              <a:rPr lang="he-IL" dirty="0" err="1"/>
              <a:t>הפטובלסטומה</a:t>
            </a:r>
            <a:r>
              <a:rPr lang="he-IL" dirty="0"/>
              <a:t>, </a:t>
            </a:r>
            <a:r>
              <a:rPr lang="he-IL" dirty="0" err="1"/>
              <a:t>המנגיומה</a:t>
            </a:r>
            <a:r>
              <a:rPr lang="he-IL" dirty="0"/>
              <a:t>, </a:t>
            </a:r>
            <a:r>
              <a:rPr lang="he-IL" dirty="0" err="1"/>
              <a:t>מזנכיאל</a:t>
            </a:r>
            <a:r>
              <a:rPr lang="he-IL" dirty="0"/>
              <a:t> </a:t>
            </a:r>
            <a:r>
              <a:rPr lang="he-IL" dirty="0" err="1"/>
              <a:t>המרטומה</a:t>
            </a:r>
            <a:r>
              <a:rPr lang="he-IL" dirty="0"/>
              <a:t>, כמו גם גידולים מאוד נדירים- </a:t>
            </a:r>
            <a:r>
              <a:rPr lang="he-IL" dirty="0" err="1"/>
              <a:t>טרטומה</a:t>
            </a:r>
            <a:r>
              <a:rPr lang="he-IL" dirty="0"/>
              <a:t>, </a:t>
            </a:r>
            <a:r>
              <a:rPr lang="he-IL" dirty="0" err="1"/>
              <a:t>רבדואיד</a:t>
            </a:r>
            <a:r>
              <a:rPr lang="he-IL" dirty="0"/>
              <a:t>, </a:t>
            </a:r>
            <a:r>
              <a:rPr lang="he-IL" dirty="0" err="1"/>
              <a:t>ורבדומיוסרקומה</a:t>
            </a:r>
            <a:r>
              <a:rPr lang="he-IL" dirty="0"/>
              <a:t> של דרכי המרה. בגיל הזה מה שהכי נפוץ ושכיח זה </a:t>
            </a:r>
            <a:r>
              <a:rPr lang="he-IL" dirty="0" err="1"/>
              <a:t>הפטובלסטומה</a:t>
            </a:r>
            <a:r>
              <a:rPr lang="he-IL" dirty="0"/>
              <a:t> </a:t>
            </a:r>
            <a:r>
              <a:rPr lang="he-IL" dirty="0" err="1"/>
              <a:t>ומזנכיאל</a:t>
            </a:r>
            <a:r>
              <a:rPr lang="he-IL" dirty="0"/>
              <a:t> </a:t>
            </a:r>
            <a:r>
              <a:rPr lang="he-IL" dirty="0" err="1"/>
              <a:t>המרטומה</a:t>
            </a:r>
            <a:r>
              <a:rPr lang="he-IL" dirty="0"/>
              <a:t>. </a:t>
            </a:r>
          </a:p>
          <a:p>
            <a:pPr lvl="1" algn="r" rtl="1">
              <a:spcBef>
                <a:spcPts val="900"/>
              </a:spcBef>
            </a:pPr>
            <a:r>
              <a:rPr lang="he-IL" dirty="0"/>
              <a:t>כיצד נמשיך מכאן?</a:t>
            </a:r>
          </a:p>
          <a:p>
            <a:pPr lvl="1" algn="r" rtl="1">
              <a:spcBef>
                <a:spcPts val="900"/>
              </a:spcBef>
            </a:pPr>
            <a:r>
              <a:rPr lang="he-IL" dirty="0"/>
              <a:t>יש להשלים בדיקה גופנית ולבדוק עדות לגרורות- </a:t>
            </a:r>
            <a:r>
              <a:rPr lang="he-IL" dirty="0" err="1"/>
              <a:t>לימפאדנופתיה</a:t>
            </a:r>
            <a:r>
              <a:rPr lang="he-IL" dirty="0"/>
              <a:t>, כניסת אויר, תפיחות </a:t>
            </a:r>
            <a:r>
              <a:rPr lang="he-IL" dirty="0" err="1"/>
              <a:t>בטנית</a:t>
            </a:r>
            <a:r>
              <a:rPr lang="he-IL" dirty="0"/>
              <a:t> ורגישות אם קיימות, וכן להזמין בדיקות מעבדה שכוללות ספירה, קרישה, כימיה, וכן אלפא </a:t>
            </a:r>
            <a:r>
              <a:rPr lang="he-IL" dirty="0" err="1"/>
              <a:t>פטו</a:t>
            </a:r>
            <a:r>
              <a:rPr lang="he-IL" dirty="0"/>
              <a:t> פרוטאין ורמות </a:t>
            </a:r>
            <a:r>
              <a:rPr lang="he-IL" dirty="0" err="1"/>
              <a:t>hcg</a:t>
            </a:r>
            <a:r>
              <a:rPr lang="he-IL" dirty="0"/>
              <a:t>. כמו כן יש להזמין סיטי חזה ובטן. </a:t>
            </a:r>
            <a:endParaRPr lang="en-IL" dirty="0"/>
          </a:p>
        </p:txBody>
      </p:sp>
    </p:spTree>
    <p:extLst>
      <p:ext uri="{BB962C8B-B14F-4D97-AF65-F5344CB8AC3E}">
        <p14:creationId xmlns:p14="http://schemas.microsoft.com/office/powerpoint/2010/main" val="15626747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0EE5A7-0F2B-EC48-9FDE-A3289C3E35CD}"/>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44A52204-A999-C84C-BF9F-D84C9D54CBB4}"/>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בדיקות מעבדה נלקחו ומצביעות על ספירה לבנה תקינה אולם מעט נמוכה, המוגלובין 8, </a:t>
            </a:r>
            <a:r>
              <a:rPr lang="he-IL" dirty="0" err="1"/>
              <a:t>תרומבוציטוזיס</a:t>
            </a:r>
            <a:r>
              <a:rPr lang="he-IL" dirty="0"/>
              <a:t> קל, רמות אלפא-פרוטאין 86 (נורמה זה מתחת ל- 10). . אנזימי כבד ושאר תפקודי הקרישה תקינים. </a:t>
            </a:r>
          </a:p>
          <a:p>
            <a:pPr lvl="1" algn="r" rtl="1">
              <a:spcBef>
                <a:spcPts val="900"/>
              </a:spcBef>
            </a:pPr>
            <a:r>
              <a:rPr lang="he-IL" dirty="0"/>
              <a:t>מה התוצאות מצביעות? </a:t>
            </a:r>
          </a:p>
          <a:p>
            <a:pPr lvl="1" algn="r" rtl="1">
              <a:spcBef>
                <a:spcPts val="900"/>
              </a:spcBef>
            </a:pPr>
            <a:r>
              <a:rPr lang="he-IL" dirty="0"/>
              <a:t>מה לגבי רמות </a:t>
            </a:r>
            <a:r>
              <a:rPr lang="he-IL" dirty="0" err="1"/>
              <a:t>afp</a:t>
            </a:r>
            <a:r>
              <a:rPr lang="he-IL" dirty="0"/>
              <a:t>? מה ניתן לעשות כשהרמה מתחת ל- 100? </a:t>
            </a:r>
            <a:endParaRPr lang="en-IL" dirty="0"/>
          </a:p>
        </p:txBody>
      </p:sp>
    </p:spTree>
    <p:extLst>
      <p:ext uri="{BB962C8B-B14F-4D97-AF65-F5344CB8AC3E}">
        <p14:creationId xmlns:p14="http://schemas.microsoft.com/office/powerpoint/2010/main" val="25008127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0EE5A7-0F2B-EC48-9FDE-A3289C3E35CD}"/>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44A52204-A999-C84C-BF9F-D84C9D54CBB4}"/>
              </a:ext>
            </a:extLst>
          </p:cNvPr>
          <p:cNvSpPr>
            <a:spLocks noGrp="1"/>
          </p:cNvSpPr>
          <p:nvPr>
            <p:ph idx="1"/>
          </p:nvPr>
        </p:nvSpPr>
        <p:spPr/>
        <p:txBody>
          <a:bodyPr>
            <a:normAutofit fontScale="92500" lnSpcReduction="10000"/>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בדיקות מעבדה נלקחו ומצביעות על ספירה לבנה תקינה אולם מעט נמוכה, המוגלובין 8, </a:t>
            </a:r>
            <a:r>
              <a:rPr lang="he-IL" dirty="0" err="1"/>
              <a:t>תרומבוציטוזיס</a:t>
            </a:r>
            <a:r>
              <a:rPr lang="he-IL" dirty="0"/>
              <a:t> קל, רמות אלפא-פרוטאין 86 (נורמה זה מתחת ל- 10). אנזימי כבד ושאר תפקודי הקרישה תקינים. </a:t>
            </a:r>
          </a:p>
          <a:p>
            <a:pPr lvl="1" algn="r" rtl="1">
              <a:spcBef>
                <a:spcPts val="900"/>
              </a:spcBef>
            </a:pPr>
            <a:r>
              <a:rPr lang="he-IL" dirty="0"/>
              <a:t>מה התוצאות מצביעות?</a:t>
            </a:r>
          </a:p>
          <a:p>
            <a:pPr lvl="1" algn="r" rtl="1">
              <a:spcBef>
                <a:spcPts val="900"/>
              </a:spcBef>
            </a:pPr>
            <a:r>
              <a:rPr lang="he-IL" dirty="0"/>
              <a:t>התוצאות מצביעות על אנמיה, יתכן כרונית או יתכן עקב דימום, ורמת אלפא </a:t>
            </a:r>
            <a:r>
              <a:rPr lang="he-IL" dirty="0" err="1"/>
              <a:t>פטופרוטאין</a:t>
            </a:r>
            <a:r>
              <a:rPr lang="he-IL" dirty="0"/>
              <a:t> שהיא 86.  לויקוציטים נמוכים יכולים להיות עקב מחלה ויראלית לאחרונה. </a:t>
            </a:r>
          </a:p>
          <a:p>
            <a:pPr lvl="1" algn="r" rtl="1">
              <a:spcBef>
                <a:spcPts val="900"/>
              </a:spcBef>
            </a:pPr>
            <a:r>
              <a:rPr lang="he-IL" dirty="0"/>
              <a:t>מה לגבי רמות </a:t>
            </a:r>
            <a:r>
              <a:rPr lang="he-IL" dirty="0" err="1"/>
              <a:t>afp</a:t>
            </a:r>
            <a:r>
              <a:rPr lang="he-IL" dirty="0"/>
              <a:t>? מה ניתן לעשות כשהרמה מתחת ל- 100? </a:t>
            </a:r>
          </a:p>
          <a:p>
            <a:pPr lvl="1" algn="r" rtl="1">
              <a:spcBef>
                <a:spcPts val="900"/>
              </a:spcBef>
            </a:pPr>
            <a:r>
              <a:rPr lang="he-IL" dirty="0"/>
              <a:t>רמת אלפא </a:t>
            </a:r>
            <a:r>
              <a:rPr lang="he-IL" dirty="0" err="1"/>
              <a:t>פטופרוטאין</a:t>
            </a:r>
            <a:r>
              <a:rPr lang="he-IL" dirty="0"/>
              <a:t> בגידולי כבד היא לרוב באלפים, במיוחד </a:t>
            </a:r>
            <a:r>
              <a:rPr lang="he-IL" dirty="0" err="1"/>
              <a:t>בהפטובלסטומה</a:t>
            </a:r>
            <a:r>
              <a:rPr lang="he-IL" dirty="0"/>
              <a:t>. יש שלושה הסברים מדוע הרמה כאן היא נמוכה ביחס לגוש הגדול שראו- האחת- זה יכול להיות תוצאה שגויה (וצריך לבקש לדלל את הבדיקה). </a:t>
            </a:r>
            <a:r>
              <a:rPr lang="he-IL" dirty="0" err="1"/>
              <a:t>השניה</a:t>
            </a:r>
            <a:r>
              <a:rPr lang="he-IL" dirty="0"/>
              <a:t>- רמות נמוכות או נורמליות של </a:t>
            </a:r>
            <a:r>
              <a:rPr lang="he-IL" dirty="0" err="1"/>
              <a:t>afp</a:t>
            </a:r>
            <a:r>
              <a:rPr lang="he-IL" dirty="0"/>
              <a:t> נמצאות </a:t>
            </a:r>
            <a:r>
              <a:rPr lang="he-IL" dirty="0" err="1"/>
              <a:t>בכ</a:t>
            </a:r>
            <a:r>
              <a:rPr lang="he-IL" dirty="0"/>
              <a:t>- 10% מהמקרים של </a:t>
            </a:r>
            <a:r>
              <a:rPr lang="he-IL" dirty="0" err="1"/>
              <a:t>הפטובלסטומה</a:t>
            </a:r>
            <a:r>
              <a:rPr lang="he-IL" dirty="0"/>
              <a:t> והן מרמזות על סמן פרוגנוסטי רע. השלישית- יכול להיות שמדובר באטיולוגיה אחרת ולא </a:t>
            </a:r>
            <a:r>
              <a:rPr lang="he-IL" dirty="0" err="1"/>
              <a:t>הפטובלסטומה</a:t>
            </a:r>
            <a:r>
              <a:rPr lang="he-IL" dirty="0"/>
              <a:t>, כמו </a:t>
            </a:r>
            <a:r>
              <a:rPr lang="he-IL" dirty="0" err="1"/>
              <a:t>מזנכיאל</a:t>
            </a:r>
            <a:r>
              <a:rPr lang="he-IL" dirty="0"/>
              <a:t> </a:t>
            </a:r>
            <a:r>
              <a:rPr lang="he-IL" dirty="0" err="1"/>
              <a:t>המרטומה</a:t>
            </a:r>
            <a:r>
              <a:rPr lang="he-IL" dirty="0"/>
              <a:t> וכדומה. </a:t>
            </a:r>
            <a:endParaRPr lang="en-IL" dirty="0"/>
          </a:p>
        </p:txBody>
      </p:sp>
    </p:spTree>
    <p:extLst>
      <p:ext uri="{BB962C8B-B14F-4D97-AF65-F5344CB8AC3E}">
        <p14:creationId xmlns:p14="http://schemas.microsoft.com/office/powerpoint/2010/main" val="1149821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A3FF5E-FDE1-DD4E-8EEE-CE1999C85DCC}"/>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060FD8BC-B80C-8645-8D07-4D3851D65B63}"/>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בוצע </a:t>
            </a:r>
            <a:r>
              <a:rPr lang="he-IL" dirty="0" err="1"/>
              <a:t>mri</a:t>
            </a:r>
            <a:r>
              <a:rPr lang="he-IL" dirty="0"/>
              <a:t> ו- </a:t>
            </a:r>
            <a:r>
              <a:rPr lang="he-IL" dirty="0" err="1"/>
              <a:t>ct</a:t>
            </a:r>
            <a:r>
              <a:rPr lang="he-IL" dirty="0"/>
              <a:t>. מה חשוב לשאול ברביזיה? מה זה </a:t>
            </a:r>
            <a:r>
              <a:rPr lang="he-IL" dirty="0" err="1"/>
              <a:t>pretext</a:t>
            </a:r>
            <a:r>
              <a:rPr lang="he-IL" dirty="0"/>
              <a:t>?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ב- </a:t>
            </a:r>
            <a:r>
              <a:rPr lang="he-IL" dirty="0" err="1"/>
              <a:t>mri</a:t>
            </a:r>
            <a:r>
              <a:rPr lang="he-IL" dirty="0"/>
              <a:t> מוגדר גידול בקוטר 9-8-7 </a:t>
            </a:r>
            <a:r>
              <a:rPr lang="he-IL" dirty="0" err="1"/>
              <a:t>סמ</a:t>
            </a:r>
            <a:r>
              <a:rPr lang="he-IL" dirty="0"/>
              <a:t> המערב את כל האונה השמאלית, עם </a:t>
            </a:r>
            <a:r>
              <a:rPr lang="he-IL" dirty="0" err="1"/>
              <a:t>הקאודייט</a:t>
            </a:r>
            <a:r>
              <a:rPr lang="he-IL" dirty="0"/>
              <a:t>. אין עדות למעורבות </a:t>
            </a:r>
            <a:r>
              <a:rPr lang="he-IL" dirty="0" err="1"/>
              <a:t>אקסטרהפטית</a:t>
            </a:r>
            <a:r>
              <a:rPr lang="he-IL" dirty="0"/>
              <a:t>, לקרע בגידול או </a:t>
            </a:r>
            <a:r>
              <a:rPr lang="he-IL" dirty="0" err="1"/>
              <a:t>לאדנופתיה</a:t>
            </a:r>
            <a:r>
              <a:rPr lang="he-IL" dirty="0"/>
              <a:t>. אין גם עדות לחדירה </a:t>
            </a:r>
            <a:r>
              <a:rPr lang="he-IL" dirty="0" err="1"/>
              <a:t>ווסקולרית</a:t>
            </a:r>
            <a:r>
              <a:rPr lang="he-IL" dirty="0"/>
              <a:t> אבל הגידול צמוד לכלי הדם. יש שני נגעים גדולים בריאה הימנית והשמאלית.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בישיבת צוות </a:t>
            </a:r>
            <a:r>
              <a:rPr lang="he-IL" dirty="0" err="1"/>
              <a:t>מולטידיסציפלינרית</a:t>
            </a:r>
            <a:r>
              <a:rPr lang="he-IL" dirty="0"/>
              <a:t> מחליטים על ביופסיה, ואז כימותרפיה. מה הרציונל להחלטה זו?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באילו טכניקות ניתן לבצע את הביופסיה? מה עוד נעשה בניתוח?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endParaRPr lang="en-IL" dirty="0"/>
          </a:p>
        </p:txBody>
      </p:sp>
    </p:spTree>
    <p:extLst>
      <p:ext uri="{BB962C8B-B14F-4D97-AF65-F5344CB8AC3E}">
        <p14:creationId xmlns:p14="http://schemas.microsoft.com/office/powerpoint/2010/main" val="9637501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A3FF5E-FDE1-DD4E-8EEE-CE1999C85DCC}"/>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060FD8BC-B80C-8645-8D07-4D3851D65B63}"/>
              </a:ext>
            </a:extLst>
          </p:cNvPr>
          <p:cNvSpPr>
            <a:spLocks noGrp="1"/>
          </p:cNvSpPr>
          <p:nvPr>
            <p:ph idx="1"/>
          </p:nvPr>
        </p:nvSpPr>
        <p:spPr/>
        <p:txBody>
          <a:bodyPr>
            <a:normAutofit fontScale="70000" lnSpcReduction="20000"/>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בוצע </a:t>
            </a:r>
            <a:r>
              <a:rPr lang="he-IL" dirty="0" err="1"/>
              <a:t>mri</a:t>
            </a:r>
            <a:r>
              <a:rPr lang="he-IL" dirty="0"/>
              <a:t> ו- </a:t>
            </a:r>
            <a:r>
              <a:rPr lang="he-IL" dirty="0" err="1"/>
              <a:t>ct</a:t>
            </a:r>
            <a:r>
              <a:rPr lang="he-IL" dirty="0"/>
              <a:t>. מה חשוב לשאול ברביזיה? מה זה </a:t>
            </a:r>
            <a:r>
              <a:rPr lang="he-IL" dirty="0" err="1"/>
              <a:t>pretext</a:t>
            </a:r>
            <a:r>
              <a:rPr lang="he-IL" dirty="0"/>
              <a:t>?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ברביזיה חשוב לדעת אילו סגמנטים תופס הגידול, מהי </a:t>
            </a:r>
            <a:r>
              <a:rPr lang="he-IL" dirty="0" err="1"/>
              <a:t>הקירבה</a:t>
            </a:r>
            <a:r>
              <a:rPr lang="he-IL" dirty="0"/>
              <a:t> לכלי הדם, האם יש בלוטות וכדומה. יש צורך להעריך את מידת נרחבות הגידול- ה- </a:t>
            </a:r>
            <a:r>
              <a:rPr lang="he-IL" dirty="0" err="1"/>
              <a:t>pretext</a:t>
            </a:r>
            <a:r>
              <a:rPr lang="he-IL" dirty="0"/>
              <a:t>. זהו מדד שלמעשה נותן את </a:t>
            </a:r>
            <a:r>
              <a:rPr lang="he-IL" dirty="0" err="1"/>
              <a:t>הסטייגינג</a:t>
            </a:r>
            <a:r>
              <a:rPr lang="he-IL" dirty="0"/>
              <a:t> הרדיולוגי ועוזר בהכתבת הטיפול. חשוב לדעת מעורבות של </a:t>
            </a:r>
            <a:r>
              <a:rPr lang="he-IL" dirty="0" err="1"/>
              <a:t>הקאודייט</a:t>
            </a:r>
            <a:r>
              <a:rPr lang="he-IL" dirty="0"/>
              <a:t>, נוכחות של מחלה אקסטרה-</a:t>
            </a:r>
            <a:r>
              <a:rPr lang="he-IL" dirty="0" err="1"/>
              <a:t>הפטית</a:t>
            </a:r>
            <a:r>
              <a:rPr lang="he-IL" dirty="0"/>
              <a:t> ועדות למחלה </a:t>
            </a:r>
            <a:r>
              <a:rPr lang="he-IL" dirty="0" err="1"/>
              <a:t>מטסטטית</a:t>
            </a:r>
            <a:r>
              <a:rPr lang="he-IL" dirty="0"/>
              <a:t>.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ב- </a:t>
            </a:r>
            <a:r>
              <a:rPr lang="he-IL" dirty="0" err="1"/>
              <a:t>mri</a:t>
            </a:r>
            <a:r>
              <a:rPr lang="he-IL" dirty="0"/>
              <a:t> מוגדר גידול בקוטר 9-8-7 </a:t>
            </a:r>
            <a:r>
              <a:rPr lang="he-IL" dirty="0" err="1"/>
              <a:t>סמ</a:t>
            </a:r>
            <a:r>
              <a:rPr lang="he-IL" dirty="0"/>
              <a:t> המערב את כל האונה השמאלית, עם </a:t>
            </a:r>
            <a:r>
              <a:rPr lang="he-IL" dirty="0" err="1"/>
              <a:t>הקאודייט</a:t>
            </a:r>
            <a:r>
              <a:rPr lang="he-IL" dirty="0"/>
              <a:t>. אין עדות למעורבות </a:t>
            </a:r>
            <a:r>
              <a:rPr lang="he-IL" dirty="0" err="1"/>
              <a:t>אקסטרהפטית</a:t>
            </a:r>
            <a:r>
              <a:rPr lang="he-IL" dirty="0"/>
              <a:t>, לקרע בגידול או </a:t>
            </a:r>
            <a:r>
              <a:rPr lang="he-IL" dirty="0" err="1"/>
              <a:t>לאדנופתיה</a:t>
            </a:r>
            <a:r>
              <a:rPr lang="he-IL" dirty="0"/>
              <a:t>. אין גם עדות לחדירה </a:t>
            </a:r>
            <a:r>
              <a:rPr lang="he-IL" dirty="0" err="1"/>
              <a:t>ווסקולרית</a:t>
            </a:r>
            <a:r>
              <a:rPr lang="he-IL" dirty="0"/>
              <a:t> אבל הגידול צמוד לכלי הדם. יש שני נגעים גדולים בריאה הימנית והשמאלית.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בישיבת צוות </a:t>
            </a:r>
            <a:r>
              <a:rPr lang="he-IL" dirty="0" err="1"/>
              <a:t>מולטידיסציפלינרית</a:t>
            </a:r>
            <a:r>
              <a:rPr lang="he-IL" dirty="0"/>
              <a:t> מחליטים על ביופסיה, ואז כימותרפיה. מה הרציונל להחלטה זו?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הגידול למעשה תופס את כל האונה השמאלית ואת </a:t>
            </a:r>
            <a:r>
              <a:rPr lang="he-IL" dirty="0" err="1"/>
              <a:t>הקאודייט</a:t>
            </a:r>
            <a:r>
              <a:rPr lang="he-IL" dirty="0"/>
              <a:t>. מבחינת ה- </a:t>
            </a:r>
            <a:r>
              <a:rPr lang="he-IL" dirty="0" err="1"/>
              <a:t>pretext</a:t>
            </a:r>
            <a:r>
              <a:rPr lang="he-IL" dirty="0"/>
              <a:t>  הוא מסווג כ- 2, אבל הצמידות לכלי הדם מונעת כריתה כירורגית עם שוליים נקיים של כ- 1 </a:t>
            </a:r>
            <a:r>
              <a:rPr lang="he-IL" dirty="0" err="1"/>
              <a:t>סמ</a:t>
            </a:r>
            <a:r>
              <a:rPr lang="he-IL" dirty="0"/>
              <a:t>.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באילו טכניקות ניתן לבצע את הביופסיה? מה עוד נעשה בניתוח? ניתן לבצע את הביופסיה עם </a:t>
            </a:r>
            <a:r>
              <a:rPr lang="he-IL" dirty="0" err="1"/>
              <a:t>טרוקאט</a:t>
            </a:r>
            <a:r>
              <a:rPr lang="he-IL" dirty="0"/>
              <a:t>- חשוב לעשות </a:t>
            </a:r>
            <a:r>
              <a:rPr lang="he-IL" dirty="0" err="1"/>
              <a:t>core</a:t>
            </a:r>
            <a:r>
              <a:rPr lang="he-IL" dirty="0"/>
              <a:t> </a:t>
            </a:r>
            <a:r>
              <a:rPr lang="he-IL" dirty="0" err="1"/>
              <a:t>biopsy</a:t>
            </a:r>
            <a:r>
              <a:rPr lang="he-IL" dirty="0"/>
              <a:t> – לפחות 7 דגימות ועוד שתי דגימות מכבד תקין. בנוסף צריך הכנסת פורט.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endParaRPr lang="en-IL" dirty="0"/>
          </a:p>
        </p:txBody>
      </p:sp>
    </p:spTree>
    <p:extLst>
      <p:ext uri="{BB962C8B-B14F-4D97-AF65-F5344CB8AC3E}">
        <p14:creationId xmlns:p14="http://schemas.microsoft.com/office/powerpoint/2010/main" val="39091854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83414A-9864-434E-9AA7-493F19E2307D}"/>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79D7D9AB-BC24-9E4F-BD2B-66F233BFE438}"/>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בביופסיה הגידול מתאים לגידול </a:t>
            </a:r>
            <a:r>
              <a:rPr lang="he-IL" dirty="0" err="1"/>
              <a:t>רבדואידי</a:t>
            </a:r>
            <a:r>
              <a:rPr lang="he-IL" dirty="0"/>
              <a:t>, מה המשמעות של זה? מה הטיפול? </a:t>
            </a:r>
            <a:endParaRPr lang="en-IL" dirty="0"/>
          </a:p>
        </p:txBody>
      </p:sp>
    </p:spTree>
    <p:extLst>
      <p:ext uri="{BB962C8B-B14F-4D97-AF65-F5344CB8AC3E}">
        <p14:creationId xmlns:p14="http://schemas.microsoft.com/office/powerpoint/2010/main" val="9495021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A34CECA1-E1D5-4149-B1FD-3652372085EE}"/>
              </a:ext>
            </a:extLst>
          </p:cNvPr>
          <p:cNvSpPr>
            <a:spLocks noGrp="1"/>
          </p:cNvSpPr>
          <p:nvPr>
            <p:ph type="title"/>
          </p:nvPr>
        </p:nvSpPr>
        <p:spPr>
          <a:xfrm>
            <a:off x="640080" y="1243013"/>
            <a:ext cx="3855720" cy="4371974"/>
          </a:xfrm>
        </p:spPr>
        <p:txBody>
          <a:bodyPr>
            <a:normAutofit/>
          </a:bodyPr>
          <a:lstStyle/>
          <a:p>
            <a:pPr defTabSz="914400" rtl="1" eaLnBrk="1" latinLnBrk="0" hangingPunct="1">
              <a:spcBef>
                <a:spcPct val="0"/>
              </a:spcBef>
              <a:buNone/>
            </a:pPr>
            <a:r>
              <a:rPr lang="he-IL" sz="3600">
                <a:solidFill>
                  <a:schemeClr val="tx2"/>
                </a:solidFill>
              </a:rPr>
              <a:t>כרטיסיה </a:t>
            </a:r>
            <a:r>
              <a:rPr lang="en-US" sz="3600">
                <a:solidFill>
                  <a:schemeClr val="tx2"/>
                </a:solidFill>
              </a:rPr>
              <a:t>3</a:t>
            </a:r>
            <a:endParaRPr lang="en-IL" sz="3600">
              <a:solidFill>
                <a:schemeClr val="tx2"/>
              </a:solidFill>
            </a:endParaRPr>
          </a:p>
        </p:txBody>
      </p:sp>
      <p:sp>
        <p:nvSpPr>
          <p:cNvPr id="3" name="Content Placeholder 2">
            <a:extLst>
              <a:ext uri="{FF2B5EF4-FFF2-40B4-BE49-F238E27FC236}">
                <a16:creationId xmlns:a16="http://schemas.microsoft.com/office/drawing/2014/main" id="{9FEEDCB0-9AEE-3640-838F-413E4B77A9C1}"/>
              </a:ext>
            </a:extLst>
          </p:cNvPr>
          <p:cNvSpPr>
            <a:spLocks noGrp="1"/>
          </p:cNvSpPr>
          <p:nvPr>
            <p:ph idx="1"/>
          </p:nvPr>
        </p:nvSpPr>
        <p:spPr>
          <a:xfrm>
            <a:off x="6172200" y="804672"/>
            <a:ext cx="5221224" cy="5230368"/>
          </a:xfrm>
        </p:spPr>
        <p:txBody>
          <a:bodyPr anchor="ctr">
            <a:normAutofit/>
          </a:bodyPr>
          <a:lstStyle/>
          <a:p>
            <a:pPr marL="182880" indent="-182880" algn="just" defTabSz="914400" rtl="1" eaLnBrk="1" latinLnBrk="0" hangingPunct="1">
              <a:spcBef>
                <a:spcPts val="900"/>
              </a:spcBef>
              <a:spcAft>
                <a:spcPts val="0"/>
              </a:spcAft>
              <a:buClr>
                <a:schemeClr val="tx1">
                  <a:lumMod val="85000"/>
                  <a:lumOff val="15000"/>
                </a:schemeClr>
              </a:buClr>
              <a:buFont typeface="Garamond" pitchFamily="18" charset="0"/>
              <a:buChar char="◦"/>
            </a:pPr>
            <a:r>
              <a:rPr lang="he-IL" sz="1800" dirty="0">
                <a:solidFill>
                  <a:schemeClr val="tx2"/>
                </a:solidFill>
              </a:rPr>
              <a:t>תינוק בן 10 חודשים מגיע לרופא הילדים עקב שיעול יבש וחום. בצילום חזה מודגמת מסה הנראית </a:t>
            </a:r>
            <a:r>
              <a:rPr lang="he-IL" sz="1800" dirty="0" err="1">
                <a:solidFill>
                  <a:schemeClr val="tx2"/>
                </a:solidFill>
              </a:rPr>
              <a:t>פוסטריורית</a:t>
            </a:r>
            <a:r>
              <a:rPr lang="he-IL" sz="1800" dirty="0">
                <a:solidFill>
                  <a:schemeClr val="tx2"/>
                </a:solidFill>
              </a:rPr>
              <a:t>. </a:t>
            </a:r>
          </a:p>
          <a:p>
            <a:pPr lvl="1" algn="just" rtl="1">
              <a:spcBef>
                <a:spcPts val="900"/>
              </a:spcBef>
            </a:pPr>
            <a:r>
              <a:rPr lang="he-IL" sz="1800" dirty="0">
                <a:solidFill>
                  <a:schemeClr val="tx2"/>
                </a:solidFill>
              </a:rPr>
              <a:t>מהי האבחנה המבדלת?</a:t>
            </a:r>
          </a:p>
          <a:p>
            <a:pPr lvl="1" algn="just" rtl="1">
              <a:spcBef>
                <a:spcPts val="900"/>
              </a:spcBef>
            </a:pPr>
            <a:r>
              <a:rPr lang="he-IL" sz="1800" dirty="0">
                <a:solidFill>
                  <a:schemeClr val="tx2"/>
                </a:solidFill>
              </a:rPr>
              <a:t>במידה </a:t>
            </a:r>
            <a:r>
              <a:rPr lang="he-IL" sz="1800" dirty="0" err="1">
                <a:solidFill>
                  <a:schemeClr val="tx2"/>
                </a:solidFill>
              </a:rPr>
              <a:t>ונוירובלסטומה</a:t>
            </a:r>
            <a:r>
              <a:rPr lang="he-IL" sz="1800" dirty="0">
                <a:solidFill>
                  <a:schemeClr val="tx2"/>
                </a:solidFill>
              </a:rPr>
              <a:t> הינה באבחנה המבדלת, מה עוד צריך לשאול באנמנזה ומה לבדוק בבדיקה פיזיקלית? </a:t>
            </a:r>
          </a:p>
          <a:p>
            <a:pPr lvl="1" algn="just" rtl="1">
              <a:spcBef>
                <a:spcPts val="900"/>
              </a:spcBef>
            </a:pPr>
            <a:r>
              <a:rPr lang="he-IL" sz="1800" dirty="0">
                <a:solidFill>
                  <a:schemeClr val="tx2"/>
                </a:solidFill>
              </a:rPr>
              <a:t>מה </a:t>
            </a:r>
            <a:r>
              <a:rPr lang="he-IL" sz="1800" dirty="0" err="1">
                <a:solidFill>
                  <a:schemeClr val="tx2"/>
                </a:solidFill>
              </a:rPr>
              <a:t>הוורקאפ</a:t>
            </a:r>
            <a:r>
              <a:rPr lang="he-IL" sz="1800" dirty="0">
                <a:solidFill>
                  <a:schemeClr val="tx2"/>
                </a:solidFill>
              </a:rPr>
              <a:t> שיש לבצע? </a:t>
            </a:r>
            <a:endParaRPr lang="en-IL" sz="1800" dirty="0">
              <a:solidFill>
                <a:schemeClr val="tx2"/>
              </a:solidFill>
            </a:endParaRPr>
          </a:p>
        </p:txBody>
      </p:sp>
    </p:spTree>
    <p:extLst>
      <p:ext uri="{BB962C8B-B14F-4D97-AF65-F5344CB8AC3E}">
        <p14:creationId xmlns:p14="http://schemas.microsoft.com/office/powerpoint/2010/main" val="23206408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4CECA1-E1D5-4149-B1FD-3652372085EE}"/>
              </a:ext>
            </a:extLst>
          </p:cNvPr>
          <p:cNvSpPr>
            <a:spLocks noGrp="1"/>
          </p:cNvSpPr>
          <p:nvPr>
            <p:ph type="title"/>
          </p:nvPr>
        </p:nvSpPr>
        <p:spPr/>
        <p:txBody>
          <a:bodyPr/>
          <a:lstStyle/>
          <a:p>
            <a:pPr algn="l" defTabSz="914400" rtl="1" eaLnBrk="1" latinLnBrk="0" hangingPunct="1">
              <a:lnSpc>
                <a:spcPct val="90000"/>
              </a:lnSpc>
              <a:spcBef>
                <a:spcPct val="0"/>
              </a:spcBef>
              <a:buNone/>
            </a:pPr>
            <a:r>
              <a:rPr lang="he-IL" dirty="0"/>
              <a:t>כרטיסיה </a:t>
            </a:r>
            <a:r>
              <a:rPr lang="en-US" dirty="0"/>
              <a:t>3</a:t>
            </a:r>
            <a:endParaRPr lang="en-IL" dirty="0"/>
          </a:p>
        </p:txBody>
      </p:sp>
      <p:sp>
        <p:nvSpPr>
          <p:cNvPr id="3" name="Content Placeholder 2">
            <a:extLst>
              <a:ext uri="{FF2B5EF4-FFF2-40B4-BE49-F238E27FC236}">
                <a16:creationId xmlns:a16="http://schemas.microsoft.com/office/drawing/2014/main" id="{9FEEDCB0-9AEE-3640-838F-413E4B77A9C1}"/>
              </a:ext>
            </a:extLst>
          </p:cNvPr>
          <p:cNvSpPr>
            <a:spLocks noGrp="1"/>
          </p:cNvSpPr>
          <p:nvPr>
            <p:ph idx="1"/>
          </p:nvPr>
        </p:nvSpPr>
        <p:spPr>
          <a:xfrm>
            <a:off x="1066800" y="1695346"/>
            <a:ext cx="10058400" cy="4643669"/>
          </a:xfrm>
        </p:spPr>
        <p:txBody>
          <a:bodyPr>
            <a:normAutofit fontScale="70000" lnSpcReduction="20000"/>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תינוק בן 10 חודשים מגיע לרופא הילדים עקב שיעול יבש וחום. בצילום חזה מודגמת מסה הנראית </a:t>
            </a:r>
            <a:r>
              <a:rPr lang="he-IL" dirty="0" err="1"/>
              <a:t>פוסטריורית</a:t>
            </a:r>
            <a:r>
              <a:rPr lang="he-IL" dirty="0"/>
              <a:t>. </a:t>
            </a:r>
          </a:p>
          <a:p>
            <a:pPr lvl="1" algn="r" rtl="1">
              <a:spcBef>
                <a:spcPts val="900"/>
              </a:spcBef>
            </a:pPr>
            <a:r>
              <a:rPr lang="he-IL" dirty="0"/>
              <a:t>מהי האבחנה המבדלת?</a:t>
            </a:r>
          </a:p>
          <a:p>
            <a:pPr lvl="2" algn="r" rtl="1">
              <a:spcBef>
                <a:spcPts val="900"/>
              </a:spcBef>
            </a:pPr>
            <a:r>
              <a:rPr lang="he-IL" dirty="0"/>
              <a:t>מסה בבית החזה יכולה להיות מחולקת לפי מיקום- </a:t>
            </a:r>
            <a:r>
              <a:rPr lang="he-IL" dirty="0" err="1"/>
              <a:t>פוסטריורית</a:t>
            </a:r>
            <a:r>
              <a:rPr lang="he-IL" dirty="0"/>
              <a:t>, </a:t>
            </a:r>
            <a:r>
              <a:rPr lang="he-IL" dirty="0" err="1"/>
              <a:t>מדיאלית</a:t>
            </a:r>
            <a:r>
              <a:rPr lang="he-IL" dirty="0"/>
              <a:t> </a:t>
            </a:r>
            <a:r>
              <a:rPr lang="he-IL" dirty="0" err="1"/>
              <a:t>ואנטריורית</a:t>
            </a:r>
            <a:r>
              <a:rPr lang="he-IL" dirty="0"/>
              <a:t>, ולפי סוגי הפתולוגיות שיכולות להיות- מומים מולדים, גידולים שפירים, גידולים ממאירים. </a:t>
            </a:r>
            <a:r>
              <a:rPr lang="he-IL" dirty="0" err="1"/>
              <a:t>באיזור</a:t>
            </a:r>
            <a:r>
              <a:rPr lang="he-IL" dirty="0"/>
              <a:t> </a:t>
            </a:r>
            <a:r>
              <a:rPr lang="he-IL" dirty="0" err="1"/>
              <a:t>הפוסטריורי</a:t>
            </a:r>
            <a:r>
              <a:rPr lang="he-IL" dirty="0"/>
              <a:t> יכולים להיות הבאים- </a:t>
            </a:r>
          </a:p>
          <a:p>
            <a:pPr lvl="3" algn="r" rtl="1">
              <a:spcBef>
                <a:spcPts val="900"/>
              </a:spcBef>
            </a:pPr>
            <a:r>
              <a:rPr lang="he-IL" dirty="0"/>
              <a:t>גידולים שפירים- </a:t>
            </a:r>
            <a:r>
              <a:rPr lang="he-IL" dirty="0" err="1"/>
              <a:t>גנגליונוירומה</a:t>
            </a:r>
            <a:r>
              <a:rPr lang="he-IL" dirty="0"/>
              <a:t>, </a:t>
            </a:r>
            <a:r>
              <a:rPr lang="he-IL" dirty="0" err="1"/>
              <a:t>טרטומה</a:t>
            </a:r>
            <a:r>
              <a:rPr lang="he-IL" dirty="0"/>
              <a:t> (נדיר, יותר </a:t>
            </a:r>
            <a:r>
              <a:rPr lang="he-IL" dirty="0" err="1"/>
              <a:t>אנטריורי</a:t>
            </a:r>
            <a:r>
              <a:rPr lang="he-IL" dirty="0"/>
              <a:t>)</a:t>
            </a:r>
          </a:p>
          <a:p>
            <a:pPr lvl="3" algn="r" rtl="1">
              <a:spcBef>
                <a:spcPts val="900"/>
              </a:spcBef>
            </a:pPr>
            <a:r>
              <a:rPr lang="he-IL" dirty="0"/>
              <a:t>גידולים ממאירים- </a:t>
            </a:r>
            <a:r>
              <a:rPr lang="he-IL" dirty="0" err="1"/>
              <a:t>נוירובלסטומה</a:t>
            </a:r>
            <a:endParaRPr lang="he-IL" dirty="0"/>
          </a:p>
          <a:p>
            <a:pPr lvl="3" algn="r" rtl="1">
              <a:spcBef>
                <a:spcPts val="900"/>
              </a:spcBef>
            </a:pPr>
            <a:r>
              <a:rPr lang="he-IL" dirty="0"/>
              <a:t>מומים מולדים- </a:t>
            </a:r>
            <a:r>
              <a:rPr lang="he-IL" dirty="0" err="1"/>
              <a:t>מלפורמציות</a:t>
            </a:r>
            <a:r>
              <a:rPr lang="he-IL" dirty="0"/>
              <a:t> </a:t>
            </a:r>
            <a:r>
              <a:rPr lang="he-IL" dirty="0" err="1"/>
              <a:t>ברונכופולמונריות</a:t>
            </a:r>
            <a:r>
              <a:rPr lang="he-IL" dirty="0"/>
              <a:t>, </a:t>
            </a:r>
            <a:r>
              <a:rPr lang="he-IL" dirty="0" err="1"/>
              <a:t>סקווסטרציה</a:t>
            </a:r>
            <a:r>
              <a:rPr lang="he-IL" dirty="0"/>
              <a:t>, ציסטה </a:t>
            </a:r>
            <a:r>
              <a:rPr lang="he-IL" dirty="0" err="1"/>
              <a:t>ברונכוגנית</a:t>
            </a:r>
            <a:r>
              <a:rPr lang="he-IL" dirty="0"/>
              <a:t>, </a:t>
            </a:r>
            <a:r>
              <a:rPr lang="he-IL" dirty="0" err="1"/>
              <a:t>דופליקציה</a:t>
            </a:r>
            <a:r>
              <a:rPr lang="he-IL" dirty="0"/>
              <a:t> של הוושט.  </a:t>
            </a:r>
          </a:p>
          <a:p>
            <a:pPr lvl="1" algn="r" rtl="1">
              <a:spcBef>
                <a:spcPts val="900"/>
              </a:spcBef>
            </a:pPr>
            <a:r>
              <a:rPr lang="he-IL" dirty="0"/>
              <a:t>במידה </a:t>
            </a:r>
            <a:r>
              <a:rPr lang="he-IL" dirty="0" err="1"/>
              <a:t>ונוירובלסטומה</a:t>
            </a:r>
            <a:r>
              <a:rPr lang="he-IL" dirty="0"/>
              <a:t> הינה באבחנה המבדלת, מה עוד צריך לשאול באנמנזה ומה לבדוק בבדיקה פיזיקלית? </a:t>
            </a:r>
          </a:p>
          <a:p>
            <a:pPr lvl="1" algn="r" rtl="1">
              <a:spcBef>
                <a:spcPts val="900"/>
              </a:spcBef>
            </a:pPr>
            <a:r>
              <a:rPr lang="he-IL" dirty="0"/>
              <a:t>צריך לשאול על מהלך הריון, מהלך הלידה, מהלך התפתחות עד כה. האם היו סיפורים של </a:t>
            </a:r>
            <a:r>
              <a:rPr lang="he-IL" dirty="0" err="1"/>
              <a:t>uri</a:t>
            </a:r>
            <a:r>
              <a:rPr lang="he-IL" dirty="0"/>
              <a:t>, האם היה חום, חולשה, תלונות על כאבי בטן, שלשולים ותלונות </a:t>
            </a:r>
            <a:r>
              <a:rPr lang="he-IL" dirty="0" err="1"/>
              <a:t>רספירטוריות</a:t>
            </a:r>
            <a:r>
              <a:rPr lang="he-IL" dirty="0"/>
              <a:t>. בבדיקה פיזיקלית לשים לב למדדים חיוניים- האם יש יתר לחץ דם, חום, דופק מהיר, או חלש, ממצאים נוירולוגים- כמו </a:t>
            </a:r>
            <a:r>
              <a:rPr lang="he-IL" dirty="0" err="1"/>
              <a:t>אופסוקלונוס</a:t>
            </a:r>
            <a:r>
              <a:rPr lang="he-IL" dirty="0"/>
              <a:t> </a:t>
            </a:r>
            <a:r>
              <a:rPr lang="he-IL" dirty="0" err="1"/>
              <a:t>מיוקלונוס</a:t>
            </a:r>
            <a:r>
              <a:rPr lang="he-IL" dirty="0"/>
              <a:t>, האם יש עדות </a:t>
            </a:r>
            <a:r>
              <a:rPr lang="he-IL" dirty="0" err="1"/>
              <a:t>להורנר</a:t>
            </a:r>
            <a:r>
              <a:rPr lang="he-IL" dirty="0"/>
              <a:t> סינדרום, סמנים המחשידים ללחץ על חוט השדרה כמו היחלשות כוח גס, בבדיקת בית חזה כניסת אויר, צפצופים וחרחורים, בבדיקת הבטן למשש מסות, האם הבטן תפוחה, </a:t>
            </a:r>
            <a:r>
              <a:rPr lang="he-IL" dirty="0" err="1"/>
              <a:t>הפטומגליה</a:t>
            </a:r>
            <a:r>
              <a:rPr lang="he-IL" dirty="0"/>
              <a:t>, בדיקת עור- </a:t>
            </a:r>
            <a:r>
              <a:rPr lang="he-IL" dirty="0" err="1"/>
              <a:t>בלוברי</a:t>
            </a:r>
            <a:r>
              <a:rPr lang="he-IL" dirty="0"/>
              <a:t> </a:t>
            </a:r>
            <a:r>
              <a:rPr lang="he-IL" dirty="0" err="1"/>
              <a:t>מאפין</a:t>
            </a:r>
            <a:r>
              <a:rPr lang="he-IL" dirty="0"/>
              <a:t>. </a:t>
            </a:r>
          </a:p>
          <a:p>
            <a:pPr lvl="1" algn="r" rtl="1">
              <a:spcBef>
                <a:spcPts val="900"/>
              </a:spcBef>
            </a:pPr>
            <a:r>
              <a:rPr lang="he-IL" dirty="0"/>
              <a:t>מה </a:t>
            </a:r>
            <a:r>
              <a:rPr lang="he-IL" dirty="0" err="1"/>
              <a:t>הוורקאפ</a:t>
            </a:r>
            <a:r>
              <a:rPr lang="he-IL" dirty="0"/>
              <a:t> שיש לבצע? צילום חזה ובטן, בדיקות מעבדה מלאות כולל מרקרים- </a:t>
            </a:r>
            <a:r>
              <a:rPr lang="he-IL" dirty="0" err="1"/>
              <a:t>nse</a:t>
            </a:r>
            <a:r>
              <a:rPr lang="he-IL" dirty="0"/>
              <a:t>, </a:t>
            </a:r>
            <a:r>
              <a:rPr lang="he-IL" dirty="0" err="1"/>
              <a:t>מטאנפרינים</a:t>
            </a:r>
            <a:r>
              <a:rPr lang="he-IL" dirty="0"/>
              <a:t> בשתן- </a:t>
            </a:r>
            <a:r>
              <a:rPr lang="he-IL" dirty="0" err="1"/>
              <a:t>hma</a:t>
            </a:r>
            <a:r>
              <a:rPr lang="he-IL" dirty="0"/>
              <a:t> </a:t>
            </a:r>
            <a:r>
              <a:rPr lang="he-IL" dirty="0" err="1"/>
              <a:t>vma</a:t>
            </a:r>
            <a:r>
              <a:rPr lang="he-IL" dirty="0"/>
              <a:t>, דם לסוג והצלבה, רמות </a:t>
            </a:r>
            <a:r>
              <a:rPr lang="he-IL" dirty="0" err="1"/>
              <a:t>ldh</a:t>
            </a:r>
            <a:r>
              <a:rPr lang="he-IL" dirty="0"/>
              <a:t>, </a:t>
            </a:r>
            <a:r>
              <a:rPr lang="he-IL" dirty="0" err="1"/>
              <a:t>פריטין</a:t>
            </a:r>
            <a:r>
              <a:rPr lang="he-IL" dirty="0"/>
              <a:t>. סיטי או </a:t>
            </a:r>
            <a:r>
              <a:rPr lang="he-IL" dirty="0" err="1"/>
              <a:t>mri</a:t>
            </a:r>
            <a:r>
              <a:rPr lang="he-IL" dirty="0"/>
              <a:t> חזה ובטן, השלמת </a:t>
            </a:r>
            <a:r>
              <a:rPr lang="he-IL" dirty="0" err="1"/>
              <a:t>mibg</a:t>
            </a:r>
            <a:r>
              <a:rPr lang="he-IL" dirty="0"/>
              <a:t>, השלמת מח עצם. </a:t>
            </a:r>
            <a:endParaRPr lang="en-IL" dirty="0"/>
          </a:p>
        </p:txBody>
      </p:sp>
    </p:spTree>
    <p:extLst>
      <p:ext uri="{BB962C8B-B14F-4D97-AF65-F5344CB8AC3E}">
        <p14:creationId xmlns:p14="http://schemas.microsoft.com/office/powerpoint/2010/main" val="763870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014C15-9AFA-9449-9E9A-07D80830FDE5}"/>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115F0AE6-86DA-4543-ADDC-E1B37CE928AC}"/>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בבדיקת </a:t>
            </a:r>
            <a:r>
              <a:rPr lang="he-IL" dirty="0" err="1"/>
              <a:t>mri</a:t>
            </a:r>
            <a:r>
              <a:rPr lang="he-IL" dirty="0"/>
              <a:t> מודגם גידול </a:t>
            </a:r>
            <a:r>
              <a:rPr lang="he-IL" dirty="0" err="1"/>
              <a:t>תורקלי</a:t>
            </a:r>
            <a:r>
              <a:rPr lang="he-IL" dirty="0"/>
              <a:t>, </a:t>
            </a:r>
            <a:r>
              <a:rPr lang="he-IL" dirty="0" err="1"/>
              <a:t>פראספינאלי</a:t>
            </a:r>
            <a:r>
              <a:rPr lang="he-IL" dirty="0"/>
              <a:t>. המשתרע מחוליה t2-t8, לא חודר לתעלה או לצד הנגדי, לא תופס כלי דם מרכזיים. בדיקת </a:t>
            </a:r>
            <a:r>
              <a:rPr lang="he-IL" dirty="0" err="1"/>
              <a:t>mibg</a:t>
            </a:r>
            <a:r>
              <a:rPr lang="he-IL" dirty="0"/>
              <a:t> לא מדגימה קליטה נוספת מלבד בבית החזה. רמות </a:t>
            </a:r>
            <a:r>
              <a:rPr lang="he-IL" dirty="0" err="1"/>
              <a:t>מטנפרינים</a:t>
            </a:r>
            <a:r>
              <a:rPr lang="he-IL" dirty="0"/>
              <a:t> בשתן מוגברות אבל רמת </a:t>
            </a:r>
            <a:r>
              <a:rPr lang="he-IL" dirty="0" err="1"/>
              <a:t>ldh</a:t>
            </a:r>
            <a:r>
              <a:rPr lang="he-IL" dirty="0"/>
              <a:t> </a:t>
            </a:r>
            <a:r>
              <a:rPr lang="he-IL" dirty="0" err="1"/>
              <a:t>nse</a:t>
            </a:r>
            <a:r>
              <a:rPr lang="he-IL" dirty="0"/>
              <a:t> </a:t>
            </a:r>
            <a:r>
              <a:rPr lang="he-IL" dirty="0" err="1"/>
              <a:t>ופריטין</a:t>
            </a:r>
            <a:r>
              <a:rPr lang="he-IL" dirty="0"/>
              <a:t>- תקינות. </a:t>
            </a:r>
          </a:p>
          <a:p>
            <a:pPr lvl="1" algn="r" rtl="1">
              <a:spcBef>
                <a:spcPts val="900"/>
              </a:spcBef>
            </a:pPr>
            <a:r>
              <a:rPr lang="he-IL" dirty="0"/>
              <a:t>מהו </a:t>
            </a:r>
            <a:r>
              <a:rPr lang="he-IL" dirty="0" err="1"/>
              <a:t>הסטייגינג</a:t>
            </a:r>
            <a:r>
              <a:rPr lang="he-IL" dirty="0"/>
              <a:t> של המטופל? </a:t>
            </a:r>
          </a:p>
          <a:p>
            <a:pPr lvl="1" algn="r" rtl="1">
              <a:spcBef>
                <a:spcPts val="900"/>
              </a:spcBef>
            </a:pPr>
            <a:r>
              <a:rPr lang="he-IL" dirty="0"/>
              <a:t>מה יחליטו ב- </a:t>
            </a:r>
            <a:r>
              <a:rPr lang="he-IL" dirty="0" err="1"/>
              <a:t>tumor</a:t>
            </a:r>
            <a:r>
              <a:rPr lang="he-IL" dirty="0"/>
              <a:t> </a:t>
            </a:r>
            <a:r>
              <a:rPr lang="he-IL" dirty="0" err="1"/>
              <a:t>board</a:t>
            </a:r>
            <a:r>
              <a:rPr lang="he-IL" dirty="0"/>
              <a:t>? האם ניתן לנסות כריתה </a:t>
            </a:r>
            <a:r>
              <a:rPr lang="he-IL" dirty="0" err="1"/>
              <a:t>תורקוסקופית</a:t>
            </a:r>
            <a:r>
              <a:rPr lang="he-IL" dirty="0"/>
              <a:t>? </a:t>
            </a:r>
            <a:endParaRPr lang="en-IL" dirty="0"/>
          </a:p>
        </p:txBody>
      </p:sp>
    </p:spTree>
    <p:extLst>
      <p:ext uri="{BB962C8B-B14F-4D97-AF65-F5344CB8AC3E}">
        <p14:creationId xmlns:p14="http://schemas.microsoft.com/office/powerpoint/2010/main" val="7817265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014C15-9AFA-9449-9E9A-07D80830FDE5}"/>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115F0AE6-86DA-4543-ADDC-E1B37CE928AC}"/>
              </a:ext>
            </a:extLst>
          </p:cNvPr>
          <p:cNvSpPr>
            <a:spLocks noGrp="1"/>
          </p:cNvSpPr>
          <p:nvPr>
            <p:ph idx="1"/>
          </p:nvPr>
        </p:nvSpPr>
        <p:spPr/>
        <p:txBody>
          <a:bodyPr>
            <a:normAutofit fontScale="85000" lnSpcReduction="20000"/>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בבדיקת </a:t>
            </a:r>
            <a:r>
              <a:rPr lang="he-IL" dirty="0" err="1"/>
              <a:t>mri</a:t>
            </a:r>
            <a:r>
              <a:rPr lang="he-IL" dirty="0"/>
              <a:t> מודגם גידול </a:t>
            </a:r>
            <a:r>
              <a:rPr lang="he-IL" dirty="0" err="1"/>
              <a:t>תורקלי</a:t>
            </a:r>
            <a:r>
              <a:rPr lang="he-IL" dirty="0"/>
              <a:t>, </a:t>
            </a:r>
            <a:r>
              <a:rPr lang="he-IL" dirty="0" err="1"/>
              <a:t>פראספינאלי</a:t>
            </a:r>
            <a:r>
              <a:rPr lang="he-IL" dirty="0"/>
              <a:t>. המשתרע מחוליה t2-t8, לא חודר לתעלה או לצד הנגדי, לא תופס כלי דם מרכזיים. בדיקת </a:t>
            </a:r>
            <a:r>
              <a:rPr lang="he-IL" dirty="0" err="1"/>
              <a:t>mibg</a:t>
            </a:r>
            <a:r>
              <a:rPr lang="he-IL" dirty="0"/>
              <a:t> לא מדגימה קליטה נוספת מלבד בבית החזה. רמות </a:t>
            </a:r>
            <a:r>
              <a:rPr lang="he-IL" dirty="0" err="1"/>
              <a:t>מטנפרינים</a:t>
            </a:r>
            <a:r>
              <a:rPr lang="he-IL" dirty="0"/>
              <a:t> בשתן מוגברות אבל רמת </a:t>
            </a:r>
            <a:r>
              <a:rPr lang="he-IL" dirty="0" err="1"/>
              <a:t>ldh</a:t>
            </a:r>
            <a:r>
              <a:rPr lang="he-IL" dirty="0"/>
              <a:t> </a:t>
            </a:r>
            <a:r>
              <a:rPr lang="he-IL" dirty="0" err="1"/>
              <a:t>nse</a:t>
            </a:r>
            <a:r>
              <a:rPr lang="he-IL" dirty="0"/>
              <a:t> </a:t>
            </a:r>
            <a:r>
              <a:rPr lang="he-IL" dirty="0" err="1"/>
              <a:t>ופריטין</a:t>
            </a:r>
            <a:r>
              <a:rPr lang="he-IL" dirty="0"/>
              <a:t>- תקינות. </a:t>
            </a:r>
          </a:p>
          <a:p>
            <a:pPr lvl="1" algn="r" rtl="1">
              <a:spcBef>
                <a:spcPts val="900"/>
              </a:spcBef>
            </a:pPr>
            <a:r>
              <a:rPr lang="he-IL" dirty="0"/>
              <a:t>מהו </a:t>
            </a:r>
            <a:r>
              <a:rPr lang="he-IL" dirty="0" err="1"/>
              <a:t>הסטייגינג</a:t>
            </a:r>
            <a:r>
              <a:rPr lang="he-IL" dirty="0"/>
              <a:t> של המטופל? </a:t>
            </a:r>
          </a:p>
          <a:p>
            <a:pPr lvl="1" algn="r" rtl="1">
              <a:spcBef>
                <a:spcPts val="900"/>
              </a:spcBef>
            </a:pPr>
            <a:r>
              <a:rPr lang="he-IL" dirty="0"/>
              <a:t>מדובר במטופל עם גידול בבית החזה ללא עדות לגרורות, ושאינו עונה על קריטריונים להדמיה שיסווגו אותו כ- l2 (</a:t>
            </a:r>
            <a:r>
              <a:rPr lang="he-IL" dirty="0" err="1"/>
              <a:t>imaging</a:t>
            </a:r>
            <a:r>
              <a:rPr lang="he-IL" dirty="0"/>
              <a:t> </a:t>
            </a:r>
            <a:r>
              <a:rPr lang="he-IL" dirty="0" err="1"/>
              <a:t>defined</a:t>
            </a:r>
            <a:r>
              <a:rPr lang="he-IL" dirty="0"/>
              <a:t> </a:t>
            </a:r>
            <a:r>
              <a:rPr lang="he-IL" dirty="0" err="1"/>
              <a:t>risk</a:t>
            </a:r>
            <a:r>
              <a:rPr lang="he-IL" dirty="0"/>
              <a:t> </a:t>
            </a:r>
            <a:r>
              <a:rPr lang="he-IL" dirty="0" err="1"/>
              <a:t>factors</a:t>
            </a:r>
            <a:r>
              <a:rPr lang="en-US" dirty="0"/>
              <a:t>)</a:t>
            </a:r>
            <a:r>
              <a:rPr lang="he-IL" dirty="0"/>
              <a:t>- שזה בבית החזה עדות לתפיסת כלי דם מרכזיים, לחץ או תפיסה על </a:t>
            </a:r>
            <a:r>
              <a:rPr lang="he-IL" dirty="0" err="1"/>
              <a:t>הטרכאה</a:t>
            </a:r>
            <a:r>
              <a:rPr lang="he-IL" dirty="0"/>
              <a:t> </a:t>
            </a:r>
            <a:r>
              <a:rPr lang="he-IL" dirty="0" err="1"/>
              <a:t>וברונכים</a:t>
            </a:r>
            <a:r>
              <a:rPr lang="he-IL" dirty="0"/>
              <a:t> גדולים, או </a:t>
            </a:r>
            <a:r>
              <a:rPr lang="he-IL" dirty="0" err="1"/>
              <a:t>אינפילטרציה</a:t>
            </a:r>
            <a:r>
              <a:rPr lang="he-IL" dirty="0"/>
              <a:t> מגידול תחתון. (בבטן ה- </a:t>
            </a:r>
            <a:r>
              <a:rPr lang="he-IL" dirty="0" err="1"/>
              <a:t>idrf</a:t>
            </a:r>
            <a:r>
              <a:rPr lang="he-IL" dirty="0"/>
              <a:t> הינם תפיסה של כלי דם מרכזיים, תפיסה של </a:t>
            </a:r>
            <a:r>
              <a:rPr lang="he-IL" dirty="0" err="1"/>
              <a:t>פדיקל</a:t>
            </a:r>
            <a:r>
              <a:rPr lang="he-IL" dirty="0"/>
              <a:t> הכליה, תפיסת הסכיאטיקה, תפיסת מוצא הצליאק או ה- </a:t>
            </a:r>
            <a:r>
              <a:rPr lang="he-IL" dirty="0" err="1"/>
              <a:t>sma</a:t>
            </a:r>
            <a:r>
              <a:rPr lang="he-IL" dirty="0"/>
              <a:t>, תפיסת </a:t>
            </a:r>
            <a:r>
              <a:rPr lang="he-IL" dirty="0" err="1"/>
              <a:t>האילאקות</a:t>
            </a:r>
            <a:r>
              <a:rPr lang="he-IL" dirty="0"/>
              <a:t>, </a:t>
            </a:r>
            <a:r>
              <a:rPr lang="he-IL" dirty="0" err="1"/>
              <a:t>אינפילטרציה</a:t>
            </a:r>
            <a:r>
              <a:rPr lang="he-IL" dirty="0"/>
              <a:t> לפורטה </a:t>
            </a:r>
            <a:r>
              <a:rPr lang="he-IL" dirty="0" err="1"/>
              <a:t>הפטיס</a:t>
            </a:r>
            <a:r>
              <a:rPr lang="he-IL" dirty="0"/>
              <a:t> או </a:t>
            </a:r>
            <a:r>
              <a:rPr lang="he-IL" dirty="0" err="1"/>
              <a:t>הפטודודאנל</a:t>
            </a:r>
            <a:r>
              <a:rPr lang="he-IL" dirty="0"/>
              <a:t> </a:t>
            </a:r>
            <a:r>
              <a:rPr lang="he-IL" dirty="0" err="1"/>
              <a:t>ליגמנט</a:t>
            </a:r>
            <a:r>
              <a:rPr lang="he-IL" dirty="0"/>
              <a:t>). כשעוברים על כל נתוני המטופל- הוא יסווג לפי </a:t>
            </a:r>
            <a:r>
              <a:rPr lang="he-IL" dirty="0" err="1"/>
              <a:t>סטייג</a:t>
            </a:r>
            <a:r>
              <a:rPr lang="he-IL" dirty="0"/>
              <a:t> l1 (</a:t>
            </a:r>
            <a:r>
              <a:rPr lang="he-IL" dirty="0" err="1"/>
              <a:t>הסטיינג</a:t>
            </a:r>
            <a:r>
              <a:rPr lang="he-IL" dirty="0"/>
              <a:t> כולל l1, l2, </a:t>
            </a:r>
            <a:r>
              <a:rPr lang="he-IL" dirty="0" err="1"/>
              <a:t>m</a:t>
            </a:r>
            <a:r>
              <a:rPr lang="he-IL" dirty="0"/>
              <a:t>' </a:t>
            </a:r>
            <a:r>
              <a:rPr lang="he-IL" dirty="0" err="1"/>
              <a:t>ms</a:t>
            </a:r>
            <a:r>
              <a:rPr lang="he-IL" dirty="0"/>
              <a:t>, ובכל </a:t>
            </a:r>
            <a:r>
              <a:rPr lang="he-IL" dirty="0" err="1"/>
              <a:t>קטוגריה</a:t>
            </a:r>
            <a:r>
              <a:rPr lang="he-IL" dirty="0"/>
              <a:t> מסתכלים על הגיל, </a:t>
            </a:r>
            <a:r>
              <a:rPr lang="he-IL" dirty="0" err="1"/>
              <a:t>ההיסטלוגיה</a:t>
            </a:r>
            <a:r>
              <a:rPr lang="he-IL" dirty="0"/>
              <a:t>, </a:t>
            </a:r>
            <a:r>
              <a:rPr lang="he-IL" dirty="0" err="1"/>
              <a:t>mycn</a:t>
            </a:r>
            <a:r>
              <a:rPr lang="he-IL" dirty="0"/>
              <a:t>. </a:t>
            </a:r>
          </a:p>
          <a:p>
            <a:pPr lvl="1" algn="r" rtl="1">
              <a:spcBef>
                <a:spcPts val="900"/>
              </a:spcBef>
            </a:pPr>
            <a:r>
              <a:rPr lang="he-IL" dirty="0"/>
              <a:t>מה יחליטו ב- </a:t>
            </a:r>
            <a:r>
              <a:rPr lang="he-IL" dirty="0" err="1"/>
              <a:t>tumor</a:t>
            </a:r>
            <a:r>
              <a:rPr lang="he-IL" dirty="0"/>
              <a:t> </a:t>
            </a:r>
            <a:r>
              <a:rPr lang="he-IL" dirty="0" err="1"/>
              <a:t>board</a:t>
            </a:r>
            <a:r>
              <a:rPr lang="he-IL" dirty="0"/>
              <a:t>? האם ניתן לנסות כריתה </a:t>
            </a:r>
            <a:r>
              <a:rPr lang="he-IL" dirty="0" err="1"/>
              <a:t>תורקוסקופית</a:t>
            </a:r>
            <a:r>
              <a:rPr lang="he-IL" dirty="0"/>
              <a:t>? </a:t>
            </a:r>
          </a:p>
          <a:p>
            <a:pPr lvl="1" algn="r" rtl="1">
              <a:spcBef>
                <a:spcPts val="900"/>
              </a:spcBef>
            </a:pPr>
            <a:r>
              <a:rPr lang="he-IL" dirty="0"/>
              <a:t>גידול כאמור ניתן לכריתה כירורגית בשלב הראשון. יצוין כי תינוקות מתחת לגיל שנה עם </a:t>
            </a:r>
            <a:r>
              <a:rPr lang="he-IL" dirty="0" err="1"/>
              <a:t>סטיג</a:t>
            </a:r>
            <a:r>
              <a:rPr lang="he-IL" dirty="0"/>
              <a:t> של l1 וגידול שהוא פחות מ- 5 </a:t>
            </a:r>
            <a:r>
              <a:rPr lang="he-IL" dirty="0" err="1"/>
              <a:t>סמ</a:t>
            </a:r>
            <a:r>
              <a:rPr lang="he-IL" dirty="0"/>
              <a:t> יכולים לעשות מעקב. במקרה המתואר הגידול מעל 5 </a:t>
            </a:r>
            <a:r>
              <a:rPr lang="he-IL" dirty="0" err="1"/>
              <a:t>סמ</a:t>
            </a:r>
            <a:r>
              <a:rPr lang="he-IL" dirty="0"/>
              <a:t> ולכן יומלץ על כריתה. </a:t>
            </a:r>
            <a:endParaRPr lang="en-IL" dirty="0"/>
          </a:p>
        </p:txBody>
      </p:sp>
    </p:spTree>
    <p:extLst>
      <p:ext uri="{BB962C8B-B14F-4D97-AF65-F5344CB8AC3E}">
        <p14:creationId xmlns:p14="http://schemas.microsoft.com/office/powerpoint/2010/main" val="11322681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55802D-4F6C-8B42-831B-ADFD725403BA}"/>
              </a:ext>
            </a:extLst>
          </p:cNvPr>
          <p:cNvSpPr>
            <a:spLocks noGrp="1"/>
          </p:cNvSpPr>
          <p:nvPr>
            <p:ph type="title"/>
          </p:nvPr>
        </p:nvSpPr>
        <p:spPr/>
        <p:txBody>
          <a:bodyPr/>
          <a:lstStyle/>
          <a:p>
            <a:pPr algn="l" defTabSz="914400" rtl="1" eaLnBrk="1" latinLnBrk="0" hangingPunct="1">
              <a:lnSpc>
                <a:spcPct val="90000"/>
              </a:lnSpc>
              <a:spcBef>
                <a:spcPct val="0"/>
              </a:spcBef>
              <a:buNone/>
            </a:pPr>
            <a:r>
              <a:rPr lang="he-IL" dirty="0"/>
              <a:t>כרטיסיה 1</a:t>
            </a:r>
            <a:endParaRPr lang="en-IL" dirty="0"/>
          </a:p>
        </p:txBody>
      </p:sp>
      <p:sp>
        <p:nvSpPr>
          <p:cNvPr id="3" name="Content Placeholder 2">
            <a:extLst>
              <a:ext uri="{FF2B5EF4-FFF2-40B4-BE49-F238E27FC236}">
                <a16:creationId xmlns:a16="http://schemas.microsoft.com/office/drawing/2014/main" id="{4A1CFC7E-A1B4-1348-A9BD-7C0D0F7AEC9C}"/>
              </a:ext>
            </a:extLst>
          </p:cNvPr>
          <p:cNvSpPr>
            <a:spLocks noGrp="1"/>
          </p:cNvSpPr>
          <p:nvPr>
            <p:ph idx="1"/>
          </p:nvPr>
        </p:nvSpPr>
        <p:spPr/>
        <p:txBody>
          <a:bodyPr>
            <a:normAutofit fontScale="85000" lnSpcReduction="20000"/>
          </a:bodyPr>
          <a:lstStyle/>
          <a:p>
            <a:pPr marL="0" indent="0" algn="r" defTabSz="914400" rtl="1" eaLnBrk="1" latinLnBrk="0" hangingPunct="1">
              <a:lnSpc>
                <a:spcPct val="100000"/>
              </a:lnSpc>
              <a:spcBef>
                <a:spcPts val="900"/>
              </a:spcBef>
              <a:spcAft>
                <a:spcPts val="0"/>
              </a:spcAft>
              <a:buClr>
                <a:schemeClr val="tx1">
                  <a:lumMod val="85000"/>
                  <a:lumOff val="15000"/>
                </a:schemeClr>
              </a:buClr>
              <a:buNone/>
            </a:pPr>
            <a:r>
              <a:rPr lang="he-IL" dirty="0"/>
              <a:t>פעוטה בת שנתיים מגיעה לרופא עור לאור עדות לאקנה שהחל לפני 4 חודשים. רופא העור שם לב גם לריח גוף בוגר ומוצא שיער ערווה בבדיקה </a:t>
            </a:r>
            <a:r>
              <a:rPr lang="he-IL" dirty="0" err="1"/>
              <a:t>פיזקלית</a:t>
            </a:r>
            <a:r>
              <a:rPr lang="he-IL" dirty="0"/>
              <a:t>. הפעוטה מאובחנת עם סמני </a:t>
            </a:r>
            <a:r>
              <a:rPr lang="he-IL" dirty="0" err="1"/>
              <a:t>ויריליזציה</a:t>
            </a:r>
            <a:r>
              <a:rPr lang="he-IL" dirty="0"/>
              <a:t> ומופנית לאנדוקרינולוג. </a:t>
            </a:r>
          </a:p>
          <a:p>
            <a:pPr marL="0" indent="0" algn="r" defTabSz="914400" rtl="1" eaLnBrk="1" latinLnBrk="0" hangingPunct="1">
              <a:lnSpc>
                <a:spcPct val="100000"/>
              </a:lnSpc>
              <a:spcBef>
                <a:spcPts val="900"/>
              </a:spcBef>
              <a:spcAft>
                <a:spcPts val="0"/>
              </a:spcAft>
              <a:buClr>
                <a:schemeClr val="tx1">
                  <a:lumMod val="85000"/>
                  <a:lumOff val="15000"/>
                </a:schemeClr>
              </a:buClr>
              <a:buNone/>
            </a:pPr>
            <a:r>
              <a:rPr lang="he-IL" dirty="0"/>
              <a:t>	מה </a:t>
            </a:r>
            <a:r>
              <a:rPr lang="he-IL" dirty="0" err="1"/>
              <a:t>הוורקאפ</a:t>
            </a:r>
            <a:r>
              <a:rPr lang="he-IL" dirty="0"/>
              <a:t> לעניין מטופלת זו?</a:t>
            </a:r>
          </a:p>
          <a:p>
            <a:pPr marL="0" indent="0" algn="r" defTabSz="914400" rtl="1" eaLnBrk="1" latinLnBrk="0" hangingPunct="1">
              <a:lnSpc>
                <a:spcPct val="100000"/>
              </a:lnSpc>
              <a:spcBef>
                <a:spcPts val="900"/>
              </a:spcBef>
              <a:spcAft>
                <a:spcPts val="0"/>
              </a:spcAft>
              <a:buClr>
                <a:schemeClr val="tx1">
                  <a:lumMod val="85000"/>
                  <a:lumOff val="15000"/>
                </a:schemeClr>
              </a:buClr>
              <a:buNone/>
            </a:pPr>
            <a:r>
              <a:rPr lang="he-IL" dirty="0"/>
              <a:t>המטופלת </a:t>
            </a:r>
            <a:r>
              <a:rPr lang="he-IL" dirty="0" err="1"/>
              <a:t>מתייצגת</a:t>
            </a:r>
            <a:r>
              <a:rPr lang="he-IL" dirty="0"/>
              <a:t> עם </a:t>
            </a:r>
            <a:r>
              <a:rPr lang="he-IL" dirty="0" err="1"/>
              <a:t>ויריליזציה</a:t>
            </a:r>
            <a:r>
              <a:rPr lang="he-IL" dirty="0"/>
              <a:t> מוקדמת- יש לשלול נוכחות של גידול מפריש אנדרוגנים ממקור של שחלה או אדרנל במרבית המקרים (אדרנל יהיה יותר שכיח). יש להעריך את הבאים- </a:t>
            </a:r>
          </a:p>
          <a:p>
            <a:pPr algn="r" rtl="1"/>
            <a:r>
              <a:rPr lang="he-IL" dirty="0"/>
              <a:t>סמנים חיוניים, תיעוד יתר לחץ דם שיכול להעיד על </a:t>
            </a:r>
            <a:r>
              <a:rPr lang="he-IL" dirty="0" err="1"/>
              <a:t>קושינג</a:t>
            </a:r>
            <a:endParaRPr lang="he-IL" dirty="0"/>
          </a:p>
          <a:p>
            <a:pPr algn="r" rtl="1"/>
            <a:r>
              <a:rPr lang="he-IL" dirty="0"/>
              <a:t>בדיקה גופנית שיכולה לבוא עם </a:t>
            </a:r>
            <a:r>
              <a:rPr lang="he-IL" dirty="0" err="1"/>
              <a:t>קושינג</a:t>
            </a:r>
            <a:r>
              <a:rPr lang="he-IL" dirty="0"/>
              <a:t> כגון </a:t>
            </a:r>
            <a:r>
              <a:rPr lang="he-IL" dirty="0" err="1"/>
              <a:t>סטריאות</a:t>
            </a:r>
            <a:r>
              <a:rPr lang="he-IL" dirty="0"/>
              <a:t>, בופאלו, שומן </a:t>
            </a:r>
            <a:r>
              <a:rPr lang="he-IL" dirty="0" err="1"/>
              <a:t>טרונקלי</a:t>
            </a:r>
            <a:r>
              <a:rPr lang="he-IL" dirty="0"/>
              <a:t>. </a:t>
            </a:r>
          </a:p>
          <a:p>
            <a:pPr algn="r" rtl="1"/>
            <a:r>
              <a:rPr lang="he-IL" dirty="0"/>
              <a:t>יש לנסות למשש מסות </a:t>
            </a:r>
            <a:r>
              <a:rPr lang="he-IL" dirty="0" err="1"/>
              <a:t>בטניות</a:t>
            </a:r>
            <a:r>
              <a:rPr lang="he-IL" dirty="0"/>
              <a:t>. </a:t>
            </a:r>
          </a:p>
          <a:p>
            <a:pPr algn="r" rtl="1"/>
            <a:r>
              <a:rPr lang="he-IL" dirty="0"/>
              <a:t>בדיקות מעבדה- להורמונים כולל טסטוסטרון, </a:t>
            </a:r>
            <a:r>
              <a:rPr lang="he-IL" dirty="0" err="1"/>
              <a:t>דהידרוטסטוסרון</a:t>
            </a:r>
            <a:r>
              <a:rPr lang="he-IL" dirty="0"/>
              <a:t>, </a:t>
            </a:r>
            <a:r>
              <a:rPr lang="he-IL" dirty="0" err="1"/>
              <a:t>קורטיסול</a:t>
            </a:r>
            <a:r>
              <a:rPr lang="he-IL" dirty="0"/>
              <a:t>, </a:t>
            </a:r>
            <a:r>
              <a:rPr lang="he-IL" dirty="0" err="1"/>
              <a:t>dhea-s</a:t>
            </a:r>
            <a:r>
              <a:rPr lang="he-IL" dirty="0"/>
              <a:t>, </a:t>
            </a:r>
          </a:p>
          <a:p>
            <a:pPr algn="r" rtl="1"/>
            <a:r>
              <a:rPr lang="he-IL" dirty="0"/>
              <a:t>סונר בטן </a:t>
            </a:r>
          </a:p>
        </p:txBody>
      </p:sp>
    </p:spTree>
    <p:extLst>
      <p:ext uri="{BB962C8B-B14F-4D97-AF65-F5344CB8AC3E}">
        <p14:creationId xmlns:p14="http://schemas.microsoft.com/office/powerpoint/2010/main" val="16236785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116486-3A47-5A4F-911E-6EDEAAD6E7A4}"/>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7F55880E-4FFC-314C-AB89-BE7AD37E22F7}"/>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הגידול נכרת בגישה </a:t>
            </a:r>
            <a:r>
              <a:rPr lang="he-IL" dirty="0" err="1"/>
              <a:t>תורקוסקופית</a:t>
            </a:r>
            <a:r>
              <a:rPr lang="he-IL" dirty="0"/>
              <a:t> ומתבצע דיון </a:t>
            </a:r>
            <a:r>
              <a:rPr lang="he-IL" dirty="0" err="1"/>
              <a:t>בטומור</a:t>
            </a:r>
            <a:r>
              <a:rPr lang="he-IL" dirty="0"/>
              <a:t> </a:t>
            </a:r>
            <a:r>
              <a:rPr lang="he-IL" dirty="0" err="1"/>
              <a:t>בורד</a:t>
            </a:r>
            <a:r>
              <a:rPr lang="he-IL" dirty="0"/>
              <a:t> לאחר מכן, מה יקבע אם המטופל צריך לקבל כימותרפיה </a:t>
            </a:r>
            <a:r>
              <a:rPr lang="he-IL" dirty="0" err="1"/>
              <a:t>אדגובנטית</a:t>
            </a:r>
            <a:r>
              <a:rPr lang="he-IL" dirty="0"/>
              <a:t>? </a:t>
            </a:r>
            <a:endParaRPr lang="en-IL" dirty="0"/>
          </a:p>
        </p:txBody>
      </p:sp>
    </p:spTree>
    <p:extLst>
      <p:ext uri="{BB962C8B-B14F-4D97-AF65-F5344CB8AC3E}">
        <p14:creationId xmlns:p14="http://schemas.microsoft.com/office/powerpoint/2010/main" val="30790418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116486-3A47-5A4F-911E-6EDEAAD6E7A4}"/>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7F55880E-4FFC-314C-AB89-BE7AD37E22F7}"/>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הגידול נכרת בגישה </a:t>
            </a:r>
            <a:r>
              <a:rPr lang="he-IL" dirty="0" err="1"/>
              <a:t>תורקוסקופית</a:t>
            </a:r>
            <a:r>
              <a:rPr lang="he-IL" dirty="0"/>
              <a:t> ומתבצע דיון </a:t>
            </a:r>
            <a:r>
              <a:rPr lang="he-IL" dirty="0" err="1"/>
              <a:t>בטומור</a:t>
            </a:r>
            <a:r>
              <a:rPr lang="he-IL" dirty="0"/>
              <a:t> </a:t>
            </a:r>
            <a:r>
              <a:rPr lang="he-IL" dirty="0" err="1"/>
              <a:t>בורד</a:t>
            </a:r>
            <a:r>
              <a:rPr lang="he-IL" dirty="0"/>
              <a:t> לאחר מכן, מה יקבע אם המטופל צריך לקבל כימותרפיה </a:t>
            </a:r>
            <a:r>
              <a:rPr lang="he-IL" dirty="0" err="1"/>
              <a:t>אדגובנטית</a:t>
            </a:r>
            <a:r>
              <a:rPr lang="he-IL" dirty="0"/>
              <a:t>?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אם הגידול נכרת במלואו אין צורך להמשיך לקבל כימותרפיה </a:t>
            </a:r>
            <a:r>
              <a:rPr lang="he-IL" dirty="0" err="1"/>
              <a:t>אדגובנטית</a:t>
            </a:r>
            <a:r>
              <a:rPr lang="he-IL" dirty="0"/>
              <a:t> ולא משנה מהי הביולוגיה של הגידול. אם הגידול לא נכרת במלואו יש לקבל כימותרפיה. עקרונות הניתוח, גם אם </a:t>
            </a:r>
            <a:r>
              <a:rPr lang="he-IL" dirty="0" err="1"/>
              <a:t>תורקוסקופיים</a:t>
            </a:r>
            <a:r>
              <a:rPr lang="he-IL" dirty="0"/>
              <a:t>, כוללים כריתה מלאה, הימנעות מדמם </a:t>
            </a:r>
            <a:r>
              <a:rPr lang="he-IL" dirty="0" err="1"/>
              <a:t>ומספילאג</a:t>
            </a:r>
            <a:r>
              <a:rPr lang="he-IL" dirty="0"/>
              <a:t>׳, </a:t>
            </a:r>
            <a:r>
              <a:rPr lang="he-IL" dirty="0" err="1"/>
              <a:t>ורסקציה</a:t>
            </a:r>
            <a:r>
              <a:rPr lang="he-IL" dirty="0"/>
              <a:t> של בלוטות לימפה. </a:t>
            </a:r>
            <a:endParaRPr lang="en-IL" dirty="0"/>
          </a:p>
        </p:txBody>
      </p:sp>
    </p:spTree>
    <p:extLst>
      <p:ext uri="{BB962C8B-B14F-4D97-AF65-F5344CB8AC3E}">
        <p14:creationId xmlns:p14="http://schemas.microsoft.com/office/powerpoint/2010/main" val="21804902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7D6020-98A8-2441-A9CF-8A45B2A1C8F5}"/>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8C566346-E049-D147-BAB3-4D121EEC1EF2}"/>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הפתולוגיה מדגימה </a:t>
            </a:r>
            <a:r>
              <a:rPr lang="he-IL" dirty="0" err="1"/>
              <a:t>poorly</a:t>
            </a:r>
            <a:r>
              <a:rPr lang="he-IL" dirty="0"/>
              <a:t> </a:t>
            </a:r>
            <a:r>
              <a:rPr lang="he-IL" dirty="0" err="1"/>
              <a:t>diff</a:t>
            </a:r>
            <a:r>
              <a:rPr lang="he-IL" dirty="0"/>
              <a:t>  </a:t>
            </a:r>
            <a:r>
              <a:rPr lang="he-IL" dirty="0" err="1"/>
              <a:t>נוירובלסטומה</a:t>
            </a:r>
            <a:r>
              <a:rPr lang="he-IL" dirty="0"/>
              <a:t>, עם </a:t>
            </a:r>
            <a:r>
              <a:rPr lang="he-IL" dirty="0" err="1"/>
              <a:t>mycn</a:t>
            </a:r>
            <a:r>
              <a:rPr lang="he-IL" dirty="0"/>
              <a:t> ללא אמפליפיקציה. יש רמת </a:t>
            </a:r>
            <a:r>
              <a:rPr lang="he-IL" dirty="0" err="1"/>
              <a:t>mki</a:t>
            </a:r>
            <a:r>
              <a:rPr lang="he-IL" dirty="0"/>
              <a:t> נמוכה. </a:t>
            </a:r>
          </a:p>
          <a:p>
            <a:pPr lvl="1" algn="r" rtl="1">
              <a:spcBef>
                <a:spcPts val="900"/>
              </a:spcBef>
            </a:pPr>
            <a:r>
              <a:rPr lang="he-IL" dirty="0"/>
              <a:t>כיצד יש לטפל במקרה זה? </a:t>
            </a:r>
            <a:endParaRPr lang="en-IL" dirty="0"/>
          </a:p>
        </p:txBody>
      </p:sp>
    </p:spTree>
    <p:extLst>
      <p:ext uri="{BB962C8B-B14F-4D97-AF65-F5344CB8AC3E}">
        <p14:creationId xmlns:p14="http://schemas.microsoft.com/office/powerpoint/2010/main" val="13280963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7D6020-98A8-2441-A9CF-8A45B2A1C8F5}"/>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8C566346-E049-D147-BAB3-4D121EEC1EF2}"/>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הפתולוגיה מדגימה </a:t>
            </a:r>
            <a:r>
              <a:rPr lang="he-IL" dirty="0" err="1"/>
              <a:t>poorly</a:t>
            </a:r>
            <a:r>
              <a:rPr lang="he-IL" dirty="0"/>
              <a:t> </a:t>
            </a:r>
            <a:r>
              <a:rPr lang="he-IL" dirty="0" err="1"/>
              <a:t>diff</a:t>
            </a:r>
            <a:r>
              <a:rPr lang="he-IL" dirty="0"/>
              <a:t>  </a:t>
            </a:r>
            <a:r>
              <a:rPr lang="he-IL" dirty="0" err="1"/>
              <a:t>נוירובלסטומה</a:t>
            </a:r>
            <a:r>
              <a:rPr lang="he-IL" dirty="0"/>
              <a:t>, עם </a:t>
            </a:r>
            <a:r>
              <a:rPr lang="he-IL" dirty="0" err="1"/>
              <a:t>mycn</a:t>
            </a:r>
            <a:r>
              <a:rPr lang="he-IL" dirty="0"/>
              <a:t> ללא אמפליפיקציה. יש רמת </a:t>
            </a:r>
            <a:r>
              <a:rPr lang="he-IL" dirty="0" err="1"/>
              <a:t>mki</a:t>
            </a:r>
            <a:r>
              <a:rPr lang="he-IL" dirty="0"/>
              <a:t> נמוכה. </a:t>
            </a:r>
          </a:p>
          <a:p>
            <a:pPr lvl="1" algn="r" rtl="1">
              <a:spcBef>
                <a:spcPts val="900"/>
              </a:spcBef>
            </a:pPr>
            <a:r>
              <a:rPr lang="he-IL" dirty="0"/>
              <a:t>כיצד יש לטפל במקרה זה? </a:t>
            </a:r>
          </a:p>
          <a:p>
            <a:pPr lvl="1" algn="r" rtl="1">
              <a:spcBef>
                <a:spcPts val="900"/>
              </a:spcBef>
            </a:pPr>
            <a:r>
              <a:rPr lang="he-IL" dirty="0"/>
              <a:t>המשך מעקב בלבד. המעקב יכלול המשך הדמיות, מעקב מרקרים ומעקב ריאות. </a:t>
            </a:r>
            <a:endParaRPr lang="en-IL" dirty="0"/>
          </a:p>
        </p:txBody>
      </p:sp>
    </p:spTree>
    <p:extLst>
      <p:ext uri="{BB962C8B-B14F-4D97-AF65-F5344CB8AC3E}">
        <p14:creationId xmlns:p14="http://schemas.microsoft.com/office/powerpoint/2010/main" val="19998956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DC874F5-ABB3-494E-AA18-8BABBA9F2AD9}"/>
              </a:ext>
            </a:extLst>
          </p:cNvPr>
          <p:cNvSpPr>
            <a:spLocks noGrp="1"/>
          </p:cNvSpPr>
          <p:nvPr>
            <p:ph type="title"/>
          </p:nvPr>
        </p:nvSpPr>
        <p:spPr>
          <a:xfrm>
            <a:off x="1285240" y="1050595"/>
            <a:ext cx="8074815" cy="1618489"/>
          </a:xfrm>
        </p:spPr>
        <p:txBody>
          <a:bodyPr anchor="ctr">
            <a:normAutofit/>
          </a:bodyPr>
          <a:lstStyle/>
          <a:p>
            <a:pPr defTabSz="914400" rtl="1" eaLnBrk="1" latinLnBrk="0" hangingPunct="1">
              <a:spcBef>
                <a:spcPct val="0"/>
              </a:spcBef>
              <a:buNone/>
            </a:pPr>
            <a:r>
              <a:rPr lang="he-IL" sz="7200"/>
              <a:t>כרטיסיה </a:t>
            </a:r>
            <a:r>
              <a:rPr lang="en-US" sz="7200"/>
              <a:t>4</a:t>
            </a:r>
            <a:r>
              <a:rPr lang="he-IL" sz="7200"/>
              <a:t> </a:t>
            </a:r>
            <a:endParaRPr lang="en-IL" sz="7200"/>
          </a:p>
        </p:txBody>
      </p:sp>
      <p:sp>
        <p:nvSpPr>
          <p:cNvPr id="3" name="Content Placeholder 2">
            <a:extLst>
              <a:ext uri="{FF2B5EF4-FFF2-40B4-BE49-F238E27FC236}">
                <a16:creationId xmlns:a16="http://schemas.microsoft.com/office/drawing/2014/main" id="{C351C9FF-5664-5F44-B214-4EE6E0B0FDC4}"/>
              </a:ext>
            </a:extLst>
          </p:cNvPr>
          <p:cNvSpPr>
            <a:spLocks noGrp="1"/>
          </p:cNvSpPr>
          <p:nvPr>
            <p:ph idx="1"/>
          </p:nvPr>
        </p:nvSpPr>
        <p:spPr>
          <a:xfrm>
            <a:off x="1285240" y="2969469"/>
            <a:ext cx="8074815" cy="2800395"/>
          </a:xfrm>
        </p:spPr>
        <p:txBody>
          <a:bodyPr anchor="t">
            <a:normAutofit/>
          </a:bodyPr>
          <a:lstStyle/>
          <a:p>
            <a:pPr marL="182880" indent="-182880" algn="just" defTabSz="914400" rtl="1" eaLnBrk="1" latinLnBrk="0" hangingPunct="1">
              <a:spcBef>
                <a:spcPts val="900"/>
              </a:spcBef>
              <a:spcAft>
                <a:spcPts val="0"/>
              </a:spcAft>
              <a:buClr>
                <a:schemeClr val="tx1">
                  <a:lumMod val="85000"/>
                  <a:lumOff val="15000"/>
                </a:schemeClr>
              </a:buClr>
              <a:buFont typeface="Garamond" pitchFamily="18" charset="0"/>
              <a:buChar char="◦"/>
            </a:pPr>
            <a:r>
              <a:rPr lang="he-IL" sz="2400" dirty="0"/>
              <a:t>ילד בן 4, שעבר </a:t>
            </a:r>
            <a:r>
              <a:rPr lang="he-IL" sz="2400" dirty="0" err="1"/>
              <a:t>טונסילקטומיה</a:t>
            </a:r>
            <a:r>
              <a:rPr lang="he-IL" sz="2400" dirty="0"/>
              <a:t> לפני כשנה, </a:t>
            </a:r>
            <a:r>
              <a:rPr lang="he-IL" sz="2400" dirty="0" err="1"/>
              <a:t>מתייצג</a:t>
            </a:r>
            <a:r>
              <a:rPr lang="he-IL" sz="2400" dirty="0"/>
              <a:t> עם עצירות חדשה ואי שליטה על השתן. הוא כבר נגמל לפני שנה מחיתולים. במיון הוא נבדק ויש תפיחות </a:t>
            </a:r>
            <a:r>
              <a:rPr lang="he-IL" sz="2400" dirty="0" err="1"/>
              <a:t>בטנית</a:t>
            </a:r>
            <a:r>
              <a:rPr lang="he-IL" sz="2400" dirty="0"/>
              <a:t> משמעותית ללא רגישות. רופא </a:t>
            </a:r>
            <a:r>
              <a:rPr lang="he-IL" sz="2400" dirty="0" err="1"/>
              <a:t>המלרד</a:t>
            </a:r>
            <a:r>
              <a:rPr lang="he-IL" sz="2400" dirty="0"/>
              <a:t> ממשש מסה בבטן התחתונה ומזמין סונר. בסונר יש מסה סולידית הטרוגנית הממלאת את האגן ומשתרעת לבטן התחתונה השמאלית, ומסיטה את השלפוחית. יש </a:t>
            </a:r>
            <a:r>
              <a:rPr lang="he-IL" sz="2400" dirty="0" err="1"/>
              <a:t>הידרונפרוזיס</a:t>
            </a:r>
            <a:r>
              <a:rPr lang="he-IL" sz="2400" dirty="0"/>
              <a:t> קל. </a:t>
            </a:r>
          </a:p>
          <a:p>
            <a:pPr lvl="1" algn="just" rtl="1">
              <a:spcBef>
                <a:spcPts val="900"/>
              </a:spcBef>
            </a:pPr>
            <a:r>
              <a:rPr lang="he-IL" dirty="0"/>
              <a:t>מהי האבחנה המבדלת? </a:t>
            </a:r>
          </a:p>
          <a:p>
            <a:pPr marL="182880" indent="-182880" defTabSz="914400" rtl="1" eaLnBrk="1" latinLnBrk="0" hangingPunct="1">
              <a:spcBef>
                <a:spcPts val="900"/>
              </a:spcBef>
              <a:spcAft>
                <a:spcPts val="0"/>
              </a:spcAft>
              <a:buClr>
                <a:schemeClr val="tx1">
                  <a:lumMod val="85000"/>
                  <a:lumOff val="15000"/>
                </a:schemeClr>
              </a:buClr>
              <a:buFont typeface="Garamond" pitchFamily="18" charset="0"/>
              <a:buChar char="◦"/>
            </a:pPr>
            <a:endParaRPr lang="en-IL" sz="2400" dirty="0"/>
          </a:p>
        </p:txBody>
      </p:sp>
    </p:spTree>
    <p:extLst>
      <p:ext uri="{BB962C8B-B14F-4D97-AF65-F5344CB8AC3E}">
        <p14:creationId xmlns:p14="http://schemas.microsoft.com/office/powerpoint/2010/main" val="339820846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C874F5-ABB3-494E-AA18-8BABBA9F2AD9}"/>
              </a:ext>
            </a:extLst>
          </p:cNvPr>
          <p:cNvSpPr>
            <a:spLocks noGrp="1"/>
          </p:cNvSpPr>
          <p:nvPr>
            <p:ph type="title"/>
          </p:nvPr>
        </p:nvSpPr>
        <p:spPr/>
        <p:txBody>
          <a:bodyPr/>
          <a:lstStyle/>
          <a:p>
            <a:pPr algn="l" defTabSz="914400" rtl="1" eaLnBrk="1" latinLnBrk="0" hangingPunct="1">
              <a:lnSpc>
                <a:spcPct val="90000"/>
              </a:lnSpc>
              <a:spcBef>
                <a:spcPct val="0"/>
              </a:spcBef>
              <a:buNone/>
            </a:pPr>
            <a:r>
              <a:rPr lang="he-IL" dirty="0"/>
              <a:t>כרטיסיה </a:t>
            </a:r>
            <a:r>
              <a:rPr lang="en-US" dirty="0"/>
              <a:t>4</a:t>
            </a:r>
            <a:r>
              <a:rPr lang="he-IL" dirty="0"/>
              <a:t> </a:t>
            </a:r>
            <a:endParaRPr lang="en-IL" dirty="0"/>
          </a:p>
        </p:txBody>
      </p:sp>
      <p:sp>
        <p:nvSpPr>
          <p:cNvPr id="3" name="Content Placeholder 2">
            <a:extLst>
              <a:ext uri="{FF2B5EF4-FFF2-40B4-BE49-F238E27FC236}">
                <a16:creationId xmlns:a16="http://schemas.microsoft.com/office/drawing/2014/main" id="{C351C9FF-5664-5F44-B214-4EE6E0B0FDC4}"/>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ילד בן 4, שעבר </a:t>
            </a:r>
            <a:r>
              <a:rPr lang="he-IL" dirty="0" err="1"/>
              <a:t>טונסילקטומיה</a:t>
            </a:r>
            <a:r>
              <a:rPr lang="he-IL" dirty="0"/>
              <a:t> לפני כשנה, </a:t>
            </a:r>
            <a:r>
              <a:rPr lang="he-IL" dirty="0" err="1"/>
              <a:t>מתייצג</a:t>
            </a:r>
            <a:r>
              <a:rPr lang="he-IL" dirty="0"/>
              <a:t> עם עצירות חדשה ואי שליטה על השתן. הוא כבר נגמל לפני שנה מחיתולים. במיון הוא נבדק ויש תפיחות </a:t>
            </a:r>
            <a:r>
              <a:rPr lang="he-IL" dirty="0" err="1"/>
              <a:t>בטנית</a:t>
            </a:r>
            <a:r>
              <a:rPr lang="he-IL" dirty="0"/>
              <a:t> משמעותית ללא רגישות. רופא </a:t>
            </a:r>
            <a:r>
              <a:rPr lang="he-IL" dirty="0" err="1"/>
              <a:t>המלרד</a:t>
            </a:r>
            <a:r>
              <a:rPr lang="he-IL" dirty="0"/>
              <a:t> ממשש מסה בבטן התחתונה ומזמין סונר. בסונר יש מסה סולידית הטרוגנית הממלאת את האגן ומשתרעת לבטן התחתונה השמאלית, ומסיטה את השלפוחית. יש </a:t>
            </a:r>
            <a:r>
              <a:rPr lang="he-IL" dirty="0" err="1"/>
              <a:t>הידרונפרוזיס</a:t>
            </a:r>
            <a:r>
              <a:rPr lang="he-IL" dirty="0"/>
              <a:t> קל. </a:t>
            </a:r>
          </a:p>
          <a:p>
            <a:pPr lvl="1" algn="r" rtl="1">
              <a:spcBef>
                <a:spcPts val="900"/>
              </a:spcBef>
            </a:pPr>
            <a:r>
              <a:rPr lang="he-IL" dirty="0"/>
              <a:t>מהי האבחנה המבדלת?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האבחנה המבדלת כוללת </a:t>
            </a:r>
            <a:r>
              <a:rPr lang="he-IL" dirty="0" err="1"/>
              <a:t>ממאירויות</a:t>
            </a:r>
            <a:r>
              <a:rPr lang="he-IL" dirty="0"/>
              <a:t> שונות כגון </a:t>
            </a:r>
            <a:r>
              <a:rPr lang="he-IL" dirty="0" err="1"/>
              <a:t>רבדומיוסרקומה</a:t>
            </a:r>
            <a:r>
              <a:rPr lang="he-IL" dirty="0"/>
              <a:t>, </a:t>
            </a:r>
            <a:r>
              <a:rPr lang="he-IL" dirty="0" err="1"/>
              <a:t>טרטומה</a:t>
            </a:r>
            <a:r>
              <a:rPr lang="he-IL" dirty="0"/>
              <a:t>, </a:t>
            </a:r>
            <a:r>
              <a:rPr lang="he-IL" dirty="0" err="1"/>
              <a:t>נוירובלסטומה</a:t>
            </a:r>
            <a:r>
              <a:rPr lang="he-IL" dirty="0"/>
              <a:t>, לימפומה, </a:t>
            </a:r>
            <a:r>
              <a:rPr lang="he-IL" dirty="0" err="1"/>
              <a:t>pnet</a:t>
            </a:r>
            <a:r>
              <a:rPr lang="he-IL" dirty="0"/>
              <a:t>. </a:t>
            </a:r>
            <a:endParaRPr lang="en-IL" dirty="0"/>
          </a:p>
        </p:txBody>
      </p:sp>
    </p:spTree>
    <p:extLst>
      <p:ext uri="{BB962C8B-B14F-4D97-AF65-F5344CB8AC3E}">
        <p14:creationId xmlns:p14="http://schemas.microsoft.com/office/powerpoint/2010/main" val="100221235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93C911-1014-994A-8160-609C42C17998}"/>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99D1EE07-720D-DA49-9E38-B8A26E47E1E9}"/>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מוזמן סיטי חזה בטן ואגן המדגים מסה סולידית בגודל 13 על 9 על 8 </a:t>
            </a:r>
            <a:r>
              <a:rPr lang="he-IL" dirty="0" err="1"/>
              <a:t>סמ</a:t>
            </a:r>
            <a:r>
              <a:rPr lang="he-IL" dirty="0"/>
              <a:t>, תופסת את </a:t>
            </a:r>
            <a:r>
              <a:rPr lang="he-IL" dirty="0" err="1"/>
              <a:t>האיליאק</a:t>
            </a:r>
            <a:r>
              <a:rPr lang="he-IL" dirty="0"/>
              <a:t> מסביב, ודוחקת את השלפוחית בלי מישור הפרדה ברור. </a:t>
            </a:r>
          </a:p>
          <a:p>
            <a:pPr lvl="1" algn="r" rtl="1">
              <a:spcBef>
                <a:spcPts val="900"/>
              </a:spcBef>
            </a:pPr>
            <a:r>
              <a:rPr lang="he-IL" dirty="0"/>
              <a:t>מהו הצעד הבא? </a:t>
            </a:r>
          </a:p>
          <a:p>
            <a:pPr lvl="1" algn="r" rtl="1">
              <a:spcBef>
                <a:spcPts val="900"/>
              </a:spcBef>
            </a:pPr>
            <a:r>
              <a:rPr lang="he-IL" dirty="0"/>
              <a:t>לגבי ביופסיה, מה עוד צריך להתבצע בניתוח, מה חשוב לעניין הביופסיה? </a:t>
            </a:r>
            <a:endParaRPr lang="en-IL" dirty="0"/>
          </a:p>
        </p:txBody>
      </p:sp>
    </p:spTree>
    <p:extLst>
      <p:ext uri="{BB962C8B-B14F-4D97-AF65-F5344CB8AC3E}">
        <p14:creationId xmlns:p14="http://schemas.microsoft.com/office/powerpoint/2010/main" val="300884327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93C911-1014-994A-8160-609C42C17998}"/>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99D1EE07-720D-DA49-9E38-B8A26E47E1E9}"/>
              </a:ext>
            </a:extLst>
          </p:cNvPr>
          <p:cNvSpPr>
            <a:spLocks noGrp="1"/>
          </p:cNvSpPr>
          <p:nvPr>
            <p:ph idx="1"/>
          </p:nvPr>
        </p:nvSpPr>
        <p:spPr/>
        <p:txBody>
          <a:bodyPr>
            <a:normAutofit fontScale="92500"/>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מוזמן סיטי חזה בטן ואגן המדגים מסה סולידית בגודל 13 על 9 על 8 </a:t>
            </a:r>
            <a:r>
              <a:rPr lang="he-IL" dirty="0" err="1"/>
              <a:t>סמ</a:t>
            </a:r>
            <a:r>
              <a:rPr lang="he-IL" dirty="0"/>
              <a:t>, תופסת את </a:t>
            </a:r>
            <a:r>
              <a:rPr lang="he-IL" dirty="0" err="1"/>
              <a:t>האיליאק</a:t>
            </a:r>
            <a:r>
              <a:rPr lang="he-IL" dirty="0"/>
              <a:t> מסביב, ודוחקת את השלפוחית בלי מישור הפרדה ברור. </a:t>
            </a:r>
          </a:p>
          <a:p>
            <a:pPr lvl="1" algn="r" rtl="1">
              <a:spcBef>
                <a:spcPts val="900"/>
              </a:spcBef>
            </a:pPr>
            <a:r>
              <a:rPr lang="he-IL" dirty="0"/>
              <a:t>מהו הצעד הבא? </a:t>
            </a:r>
          </a:p>
          <a:p>
            <a:pPr lvl="1" algn="r" rtl="1">
              <a:spcBef>
                <a:spcPts val="900"/>
              </a:spcBef>
            </a:pPr>
            <a:r>
              <a:rPr lang="he-IL" dirty="0"/>
              <a:t>צריך לוודא כי המטופל מתרוקן היטב, וצריך להתקדם ולקחת ביופסיה כדי לדעת מהי האבחנה. למעשה לפי ההדמיה המסה הזו אינה נתיחה מאחר והיא תופסת כלי דם גדולים. צריך לקחת בנוסף בדיקות דם למרקרים כגון </a:t>
            </a:r>
            <a:r>
              <a:rPr lang="he-IL" dirty="0" err="1"/>
              <a:t>afp</a:t>
            </a:r>
            <a:r>
              <a:rPr lang="he-IL" dirty="0"/>
              <a:t>, </a:t>
            </a:r>
            <a:r>
              <a:rPr lang="he-IL" dirty="0" err="1"/>
              <a:t>ldh</a:t>
            </a:r>
            <a:r>
              <a:rPr lang="he-IL" dirty="0"/>
              <a:t>, </a:t>
            </a:r>
            <a:r>
              <a:rPr lang="he-IL" dirty="0" err="1"/>
              <a:t>hcg</a:t>
            </a:r>
            <a:r>
              <a:rPr lang="he-IL" dirty="0"/>
              <a:t>, ולשלוח בדיקה </a:t>
            </a:r>
            <a:r>
              <a:rPr lang="he-IL" dirty="0" err="1"/>
              <a:t>לקטכולאמינים</a:t>
            </a:r>
            <a:r>
              <a:rPr lang="he-IL" dirty="0"/>
              <a:t>. </a:t>
            </a:r>
          </a:p>
          <a:p>
            <a:pPr lvl="1" algn="r" rtl="1">
              <a:spcBef>
                <a:spcPts val="900"/>
              </a:spcBef>
            </a:pPr>
            <a:r>
              <a:rPr lang="he-IL" dirty="0"/>
              <a:t>לגבי ביופסיה, מה עוד צריך להתבצע בניתוח, מה חשוב לעניין הביופסיה? </a:t>
            </a:r>
          </a:p>
          <a:p>
            <a:pPr lvl="1" algn="r" rtl="1">
              <a:spcBef>
                <a:spcPts val="900"/>
              </a:spcBef>
            </a:pPr>
            <a:r>
              <a:rPr lang="he-IL" dirty="0"/>
              <a:t>בניתוח יש להכניס פורט. לגבי הביופסיה- חשוב שהיא תהיה לפחות 1 סמ״ק של רקמה, ולא ביופסיה שהיא </a:t>
            </a:r>
            <a:r>
              <a:rPr lang="he-IL" dirty="0" err="1"/>
              <a:t>fna</a:t>
            </a:r>
            <a:r>
              <a:rPr lang="he-IL" dirty="0"/>
              <a:t>. מומלץ לעשות </a:t>
            </a:r>
            <a:r>
              <a:rPr lang="he-IL" dirty="0" err="1"/>
              <a:t>פרוזן</a:t>
            </a:r>
            <a:r>
              <a:rPr lang="he-IL" dirty="0"/>
              <a:t>, כי יכול להיות שהרקמה שנשלחת היא </a:t>
            </a:r>
            <a:r>
              <a:rPr lang="he-IL" dirty="0" err="1"/>
              <a:t>נקרוטית</a:t>
            </a:r>
            <a:r>
              <a:rPr lang="he-IL" dirty="0"/>
              <a:t> וצריך לוודא חיות של רקמה. צריך בנוסף לעשות בדיקת מח עצם. </a:t>
            </a:r>
            <a:endParaRPr lang="en-IL" dirty="0"/>
          </a:p>
        </p:txBody>
      </p:sp>
    </p:spTree>
    <p:extLst>
      <p:ext uri="{BB962C8B-B14F-4D97-AF65-F5344CB8AC3E}">
        <p14:creationId xmlns:p14="http://schemas.microsoft.com/office/powerpoint/2010/main" val="137273325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FCB53C-A372-0247-932C-F2D5DD0ADFBE}"/>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996E27D1-4D93-714D-8883-FF02C1B18E6A}"/>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נלקחת ביופסיה פתוחה ויש עדות ל- </a:t>
            </a:r>
            <a:r>
              <a:rPr lang="he-IL" dirty="0" err="1"/>
              <a:t>round</a:t>
            </a:r>
            <a:r>
              <a:rPr lang="he-IL" dirty="0"/>
              <a:t> </a:t>
            </a:r>
            <a:r>
              <a:rPr lang="he-IL" dirty="0" err="1"/>
              <a:t>blue</a:t>
            </a:r>
            <a:r>
              <a:rPr lang="he-IL" dirty="0"/>
              <a:t> </a:t>
            </a:r>
            <a:r>
              <a:rPr lang="he-IL" dirty="0" err="1"/>
              <a:t>cell</a:t>
            </a:r>
            <a:r>
              <a:rPr lang="he-IL" dirty="0"/>
              <a:t> בפתולוגיה. </a:t>
            </a:r>
            <a:r>
              <a:rPr lang="he-IL" dirty="0" err="1"/>
              <a:t>קטכולאמינים</a:t>
            </a:r>
            <a:r>
              <a:rPr lang="he-IL" dirty="0"/>
              <a:t> בשתן תקינים, מח עצם תקין, גם מיפוי עצם תקין.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הפתולוג עושה אבחנה של </a:t>
            </a:r>
            <a:r>
              <a:rPr lang="he-IL" dirty="0" err="1"/>
              <a:t>embryonal</a:t>
            </a:r>
            <a:r>
              <a:rPr lang="he-IL" dirty="0"/>
              <a:t> </a:t>
            </a:r>
            <a:r>
              <a:rPr lang="he-IL" dirty="0" err="1"/>
              <a:t>rhabdomyosarcoma</a:t>
            </a:r>
            <a:r>
              <a:rPr lang="he-IL" dirty="0"/>
              <a:t>, מה זה אומר, מה חשוב לדעת. מה סוגי הפתולוגיות </a:t>
            </a:r>
            <a:r>
              <a:rPr lang="he-IL" dirty="0" err="1"/>
              <a:t>ברבדומיוסרקומה</a:t>
            </a:r>
            <a:r>
              <a:rPr lang="he-IL" dirty="0"/>
              <a:t>? </a:t>
            </a:r>
            <a:endParaRPr lang="en-IL" dirty="0"/>
          </a:p>
        </p:txBody>
      </p:sp>
    </p:spTree>
    <p:extLst>
      <p:ext uri="{BB962C8B-B14F-4D97-AF65-F5344CB8AC3E}">
        <p14:creationId xmlns:p14="http://schemas.microsoft.com/office/powerpoint/2010/main" val="32000795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FCB53C-A372-0247-932C-F2D5DD0ADFBE}"/>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996E27D1-4D93-714D-8883-FF02C1B18E6A}"/>
              </a:ext>
            </a:extLst>
          </p:cNvPr>
          <p:cNvSpPr>
            <a:spLocks noGrp="1"/>
          </p:cNvSpPr>
          <p:nvPr>
            <p:ph idx="1"/>
          </p:nvPr>
        </p:nvSpPr>
        <p:spPr/>
        <p:txBody>
          <a:bodyPr>
            <a:normAutofit fontScale="92500" lnSpcReduction="20000"/>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נלקחת ביופסיה פתוחה ויש עדות ל- </a:t>
            </a:r>
            <a:r>
              <a:rPr lang="he-IL" dirty="0" err="1"/>
              <a:t>round</a:t>
            </a:r>
            <a:r>
              <a:rPr lang="he-IL" dirty="0"/>
              <a:t> </a:t>
            </a:r>
            <a:r>
              <a:rPr lang="he-IL" dirty="0" err="1"/>
              <a:t>blue</a:t>
            </a:r>
            <a:r>
              <a:rPr lang="he-IL" dirty="0"/>
              <a:t> </a:t>
            </a:r>
            <a:r>
              <a:rPr lang="he-IL" dirty="0" err="1"/>
              <a:t>cell</a:t>
            </a:r>
            <a:r>
              <a:rPr lang="he-IL" dirty="0"/>
              <a:t> בפתולוגיה. </a:t>
            </a:r>
            <a:r>
              <a:rPr lang="he-IL" dirty="0" err="1"/>
              <a:t>קטכולאמינים</a:t>
            </a:r>
            <a:r>
              <a:rPr lang="he-IL" dirty="0"/>
              <a:t> בשתן תקינים, מח עצם תקין, גם מיפוי עצם תקין.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הפתולוג עושה אבחנה של </a:t>
            </a:r>
            <a:r>
              <a:rPr lang="he-IL" dirty="0" err="1"/>
              <a:t>embryonal</a:t>
            </a:r>
            <a:r>
              <a:rPr lang="he-IL" dirty="0"/>
              <a:t> </a:t>
            </a:r>
            <a:r>
              <a:rPr lang="he-IL" dirty="0" err="1"/>
              <a:t>rhabdomyosarcoma</a:t>
            </a:r>
            <a:r>
              <a:rPr lang="he-IL" dirty="0"/>
              <a:t>, מה זה אומר, מה חשוב לדעת. מה סוגי הפתולוגיות </a:t>
            </a:r>
            <a:r>
              <a:rPr lang="he-IL" dirty="0" err="1"/>
              <a:t>ברבדומיוסרקומה</a:t>
            </a:r>
            <a:r>
              <a:rPr lang="he-IL" dirty="0"/>
              <a:t>? </a:t>
            </a:r>
          </a:p>
          <a:p>
            <a:pPr lvl="1" algn="r" rtl="1">
              <a:spcBef>
                <a:spcPts val="900"/>
              </a:spcBef>
            </a:pPr>
            <a:r>
              <a:rPr lang="he-IL" dirty="0"/>
              <a:t>יש שתי פתולוגיות עיקריות- פתולוגיה </a:t>
            </a:r>
            <a:r>
              <a:rPr lang="he-IL" dirty="0" err="1"/>
              <a:t>אמבריונלית</a:t>
            </a:r>
            <a:r>
              <a:rPr lang="he-IL" dirty="0"/>
              <a:t>, ופתולוגיה </a:t>
            </a:r>
            <a:r>
              <a:rPr lang="he-IL" dirty="0" err="1"/>
              <a:t>אלבאולרית</a:t>
            </a:r>
            <a:r>
              <a:rPr lang="he-IL" dirty="0"/>
              <a:t> – יותר בנערים ונערות ובגוו או גפיים, עם פרוגנוזה קצת פחות טובה. בנוסף לכך יש מדד פרוגנוסטי נוסף שנקרא </a:t>
            </a:r>
            <a:r>
              <a:rPr lang="he-IL" dirty="0" err="1"/>
              <a:t>fusion</a:t>
            </a:r>
            <a:r>
              <a:rPr lang="he-IL" dirty="0"/>
              <a:t> </a:t>
            </a:r>
            <a:r>
              <a:rPr lang="he-IL" dirty="0" err="1"/>
              <a:t>protein</a:t>
            </a:r>
            <a:r>
              <a:rPr lang="he-IL" dirty="0"/>
              <a:t> שאם זה פוזיטיבי זה פרוגנוסטי פחות טוב. </a:t>
            </a:r>
          </a:p>
          <a:p>
            <a:pPr lvl="1" algn="r" rtl="1">
              <a:spcBef>
                <a:spcPts val="900"/>
              </a:spcBef>
            </a:pPr>
            <a:r>
              <a:rPr lang="en-US" dirty="0"/>
              <a:t>E</a:t>
            </a:r>
            <a:r>
              <a:rPr lang="he-IL" dirty="0" err="1"/>
              <a:t>rms</a:t>
            </a:r>
            <a:r>
              <a:rPr lang="he-IL" dirty="0"/>
              <a:t>- </a:t>
            </a:r>
            <a:r>
              <a:rPr lang="he-IL" dirty="0" err="1"/>
              <a:t>אמבריונל</a:t>
            </a:r>
            <a:r>
              <a:rPr lang="he-IL" dirty="0"/>
              <a:t> </a:t>
            </a:r>
            <a:r>
              <a:rPr lang="he-IL" dirty="0" err="1"/>
              <a:t>רבדומיוסרקומה</a:t>
            </a:r>
            <a:r>
              <a:rPr lang="he-IL" dirty="0"/>
              <a:t>- כוללת סוגי פתולוגיות טובות יותר- </a:t>
            </a:r>
            <a:r>
              <a:rPr lang="he-IL" dirty="0" err="1"/>
              <a:t>בוטרואיד</a:t>
            </a:r>
            <a:r>
              <a:rPr lang="he-IL" dirty="0"/>
              <a:t>, </a:t>
            </a:r>
            <a:r>
              <a:rPr lang="he-IL" dirty="0" err="1"/>
              <a:t>ספינדל</a:t>
            </a:r>
            <a:r>
              <a:rPr lang="he-IL" dirty="0"/>
              <a:t>, </a:t>
            </a:r>
          </a:p>
          <a:p>
            <a:pPr lvl="1" algn="r" rtl="1">
              <a:spcBef>
                <a:spcPts val="900"/>
              </a:spcBef>
            </a:pPr>
            <a:r>
              <a:rPr lang="en-US" dirty="0"/>
              <a:t>A</a:t>
            </a:r>
            <a:r>
              <a:rPr lang="he-IL" dirty="0" err="1"/>
              <a:t>rms</a:t>
            </a:r>
            <a:r>
              <a:rPr lang="he-IL" dirty="0"/>
              <a:t>- </a:t>
            </a:r>
            <a:r>
              <a:rPr lang="he-IL" dirty="0" err="1"/>
              <a:t>אלבאולר</a:t>
            </a:r>
            <a:r>
              <a:rPr lang="he-IL" dirty="0"/>
              <a:t>- כוללת סוגי פתולוגיות המחולקות לקלאסיות וסולידיות.</a:t>
            </a:r>
          </a:p>
          <a:p>
            <a:pPr lvl="1" algn="r" rtl="1">
              <a:spcBef>
                <a:spcPts val="900"/>
              </a:spcBef>
            </a:pPr>
            <a:r>
              <a:rPr lang="he-IL" dirty="0"/>
              <a:t>כל חשד </a:t>
            </a:r>
            <a:r>
              <a:rPr lang="he-IL" dirty="0" err="1"/>
              <a:t>לרבדומיוסרקומה</a:t>
            </a:r>
            <a:r>
              <a:rPr lang="he-IL" dirty="0"/>
              <a:t> דורש </a:t>
            </a:r>
            <a:r>
              <a:rPr lang="he-IL" dirty="0" err="1"/>
              <a:t>וורקאפ</a:t>
            </a:r>
            <a:r>
              <a:rPr lang="he-IL" dirty="0"/>
              <a:t> שכולל בדיקות מעבדה מלאות, בדיקת שתן, סיטי או </a:t>
            </a:r>
            <a:r>
              <a:rPr lang="he-IL" dirty="0" err="1"/>
              <a:t>mri</a:t>
            </a:r>
            <a:r>
              <a:rPr lang="he-IL" dirty="0"/>
              <a:t>. לא נחוץ להשלים מח עצם, או </a:t>
            </a:r>
            <a:r>
              <a:rPr lang="he-IL" dirty="0" err="1"/>
              <a:t>petct</a:t>
            </a:r>
            <a:r>
              <a:rPr lang="he-IL" dirty="0"/>
              <a:t>. </a:t>
            </a:r>
            <a:r>
              <a:rPr lang="he-IL" dirty="0" err="1"/>
              <a:t>ברבדומיוסרקומה</a:t>
            </a:r>
            <a:r>
              <a:rPr lang="he-IL" dirty="0"/>
              <a:t> חשוב להעריך קלינית </a:t>
            </a:r>
            <a:r>
              <a:rPr lang="he-IL" dirty="0" err="1"/>
              <a:t>לימפאדנופתיה</a:t>
            </a:r>
            <a:r>
              <a:rPr lang="he-IL" dirty="0"/>
              <a:t>, ואם היא לא קיימת- צריך לעשות הערכה בכל הגידולים שהם </a:t>
            </a:r>
            <a:r>
              <a:rPr lang="he-IL" dirty="0" err="1"/>
              <a:t>פראטקסטיקולריים</a:t>
            </a:r>
            <a:r>
              <a:rPr lang="he-IL" dirty="0"/>
              <a:t> בילדים מעל גיל 10, גוו, גפיים.  </a:t>
            </a:r>
            <a:endParaRPr lang="en-IL" dirty="0"/>
          </a:p>
        </p:txBody>
      </p:sp>
    </p:spTree>
    <p:extLst>
      <p:ext uri="{BB962C8B-B14F-4D97-AF65-F5344CB8AC3E}">
        <p14:creationId xmlns:p14="http://schemas.microsoft.com/office/powerpoint/2010/main" val="37951976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851F46-127C-AF43-ACDB-408081BEF655}"/>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AE8C02A6-AAEA-A54F-BB5E-5B861824AEAC}"/>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האנדוקרינולוג מוצא לחצי דם תקינים ללא </a:t>
            </a:r>
            <a:r>
              <a:rPr lang="he-IL" dirty="0" err="1"/>
              <a:t>סטיגמטה</a:t>
            </a:r>
            <a:r>
              <a:rPr lang="he-IL" dirty="0"/>
              <a:t> המתאימה </a:t>
            </a:r>
            <a:r>
              <a:rPr lang="he-IL" dirty="0" err="1"/>
              <a:t>להיפרקורטיקוליזם</a:t>
            </a:r>
            <a:r>
              <a:rPr lang="he-IL" dirty="0"/>
              <a:t>. רמות טסטוסטרון הינם גבוהות, רמות </a:t>
            </a:r>
            <a:r>
              <a:rPr lang="he-IL" dirty="0" err="1"/>
              <a:t>dhea-s</a:t>
            </a:r>
            <a:r>
              <a:rPr lang="he-IL" dirty="0"/>
              <a:t> הינן גבוהות, </a:t>
            </a:r>
            <a:r>
              <a:rPr lang="he-IL" dirty="0" err="1"/>
              <a:t>הידרוקסיפרוגסטרון</a:t>
            </a:r>
            <a:r>
              <a:rPr lang="he-IL" dirty="0"/>
              <a:t> גבוהות. רמות אלקטרוליטים ובדיקת </a:t>
            </a:r>
            <a:r>
              <a:rPr lang="he-IL" dirty="0" err="1"/>
              <a:t>קורטיזול</a:t>
            </a:r>
            <a:r>
              <a:rPr lang="he-IL" dirty="0"/>
              <a:t> בבוקר הינן תקינות. סונר בטן מצביע על שחלות תקינות ועל מסה בגודל 4.3 על 3.3 </a:t>
            </a:r>
            <a:r>
              <a:rPr lang="he-IL" dirty="0" err="1"/>
              <a:t>סמ</a:t>
            </a:r>
            <a:r>
              <a:rPr lang="he-IL" dirty="0"/>
              <a:t>, הממוקמת </a:t>
            </a:r>
            <a:r>
              <a:rPr lang="he-IL" dirty="0" err="1"/>
              <a:t>פוסטריורית</a:t>
            </a:r>
            <a:r>
              <a:rPr lang="he-IL" dirty="0"/>
              <a:t> </a:t>
            </a:r>
            <a:r>
              <a:rPr lang="he-IL" dirty="0" err="1"/>
              <a:t>לוריד</a:t>
            </a:r>
            <a:r>
              <a:rPr lang="he-IL" dirty="0"/>
              <a:t> הטחול </a:t>
            </a:r>
            <a:r>
              <a:rPr lang="he-IL" dirty="0" err="1"/>
              <a:t>ומדיאלית</a:t>
            </a:r>
            <a:r>
              <a:rPr lang="he-IL" dirty="0"/>
              <a:t> לקוטב העליון של הכליה העליונה. המסה היא הטרוגנית עם מספר שינויים </a:t>
            </a:r>
            <a:r>
              <a:rPr lang="he-IL" dirty="0" err="1"/>
              <a:t>ציסטיים</a:t>
            </a:r>
            <a:r>
              <a:rPr lang="he-IL" dirty="0"/>
              <a:t>. </a:t>
            </a:r>
          </a:p>
          <a:p>
            <a:pPr lvl="1" algn="r" rtl="1">
              <a:spcBef>
                <a:spcPts val="900"/>
              </a:spcBef>
            </a:pPr>
            <a:r>
              <a:rPr lang="he-IL" dirty="0"/>
              <a:t>האם צריך לבצע הדמיה נוספת? </a:t>
            </a:r>
            <a:endParaRPr lang="en-IL" dirty="0"/>
          </a:p>
        </p:txBody>
      </p:sp>
    </p:spTree>
    <p:extLst>
      <p:ext uri="{BB962C8B-B14F-4D97-AF65-F5344CB8AC3E}">
        <p14:creationId xmlns:p14="http://schemas.microsoft.com/office/powerpoint/2010/main" val="303123508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D035B5-06DC-2C48-809A-7233B7538B77}"/>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84FADC40-EB3E-3D45-99AA-D6872A69A68D}"/>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איך נסווג את המטופל מבחינת </a:t>
            </a:r>
            <a:r>
              <a:rPr lang="he-IL" dirty="0" err="1"/>
              <a:t>הסטייג</a:t>
            </a:r>
            <a:r>
              <a:rPr lang="he-IL" dirty="0"/>
              <a:t> ומבחינת ה- </a:t>
            </a:r>
            <a:r>
              <a:rPr lang="he-IL" dirty="0" err="1"/>
              <a:t>risk</a:t>
            </a:r>
            <a:r>
              <a:rPr lang="he-IL" dirty="0"/>
              <a:t> שלו? </a:t>
            </a:r>
            <a:endParaRPr lang="en-IL" dirty="0"/>
          </a:p>
        </p:txBody>
      </p:sp>
    </p:spTree>
    <p:extLst>
      <p:ext uri="{BB962C8B-B14F-4D97-AF65-F5344CB8AC3E}">
        <p14:creationId xmlns:p14="http://schemas.microsoft.com/office/powerpoint/2010/main" val="60812726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D035B5-06DC-2C48-809A-7233B7538B77}"/>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84FADC40-EB3E-3D45-99AA-D6872A69A68D}"/>
              </a:ext>
            </a:extLst>
          </p:cNvPr>
          <p:cNvSpPr>
            <a:spLocks noGrp="1"/>
          </p:cNvSpPr>
          <p:nvPr>
            <p:ph idx="1"/>
          </p:nvPr>
        </p:nvSpPr>
        <p:spPr/>
        <p:txBody>
          <a:bodyPr>
            <a:normAutofit fontScale="77500" lnSpcReduction="20000"/>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איך נסווג את המטופל מבחינת </a:t>
            </a:r>
            <a:r>
              <a:rPr lang="he-IL" dirty="0" err="1"/>
              <a:t>הסטייג</a:t>
            </a:r>
            <a:r>
              <a:rPr lang="he-IL" dirty="0"/>
              <a:t> ומבחינת ה- </a:t>
            </a:r>
            <a:r>
              <a:rPr lang="he-IL" dirty="0" err="1"/>
              <a:t>risk</a:t>
            </a:r>
            <a:r>
              <a:rPr lang="he-IL" dirty="0"/>
              <a:t> שלו?</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err="1"/>
              <a:t>ברבדומיוסרקומה</a:t>
            </a:r>
            <a:r>
              <a:rPr lang="he-IL" dirty="0"/>
              <a:t> </a:t>
            </a:r>
            <a:r>
              <a:rPr lang="he-IL" dirty="0" err="1"/>
              <a:t>הסטייגינג</a:t>
            </a:r>
            <a:r>
              <a:rPr lang="he-IL" dirty="0"/>
              <a:t> נעשה לפי ה- </a:t>
            </a:r>
            <a:r>
              <a:rPr lang="he-IL" dirty="0" err="1"/>
              <a:t>tnm</a:t>
            </a:r>
            <a:r>
              <a:rPr lang="he-IL" dirty="0"/>
              <a:t> והוא נעשה טרם הניתוח, </a:t>
            </a:r>
            <a:r>
              <a:rPr lang="he-IL" dirty="0" err="1"/>
              <a:t>והריסק</a:t>
            </a:r>
            <a:r>
              <a:rPr lang="he-IL" dirty="0"/>
              <a:t> נעשה לאחר מכן (</a:t>
            </a:r>
            <a:r>
              <a:rPr lang="he-IL" dirty="0" err="1"/>
              <a:t>group</a:t>
            </a:r>
            <a:r>
              <a:rPr lang="he-IL" dirty="0"/>
              <a:t>). מבחינת ההדמיה- מדובר בגידול </a:t>
            </a:r>
            <a:r>
              <a:rPr lang="he-IL" dirty="0" err="1"/>
              <a:t>רטרופריטונאלי</a:t>
            </a:r>
            <a:r>
              <a:rPr lang="he-IL" dirty="0"/>
              <a:t> מעל 5 </a:t>
            </a:r>
            <a:r>
              <a:rPr lang="he-IL" dirty="0" err="1"/>
              <a:t>סמ</a:t>
            </a:r>
            <a:r>
              <a:rPr lang="he-IL" dirty="0"/>
              <a:t> </a:t>
            </a:r>
            <a:r>
              <a:rPr lang="he-IL" dirty="0" err="1"/>
              <a:t>המשתרעה</a:t>
            </a:r>
            <a:r>
              <a:rPr lang="he-IL" dirty="0"/>
              <a:t> לרקמה סמוכה, סטטוס בלוטות הלימפה לא ידועות ואין </a:t>
            </a:r>
            <a:r>
              <a:rPr lang="he-IL" dirty="0" err="1"/>
              <a:t>מטסטזות</a:t>
            </a:r>
            <a:r>
              <a:rPr lang="he-IL" dirty="0"/>
              <a:t> מרוחקות בהדמיה.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לאחר </a:t>
            </a:r>
            <a:r>
              <a:rPr lang="he-IL" dirty="0" err="1"/>
              <a:t>הסטייגינג</a:t>
            </a:r>
            <a:r>
              <a:rPr lang="he-IL" dirty="0"/>
              <a:t> מתבצעת כריתה או ביופסיה, והמטופל מקבל ״</a:t>
            </a:r>
            <a:r>
              <a:rPr lang="he-IL" dirty="0" err="1"/>
              <a:t>group</a:t>
            </a:r>
            <a:r>
              <a:rPr lang="he-IL" dirty="0"/>
              <a:t>". קבוצה 1- כל אלו שהגידול הוסר בשלמותו, קבוצה 2- כל אלו שבוצעה כריתה </a:t>
            </a:r>
            <a:r>
              <a:rPr lang="he-IL" dirty="0" err="1"/>
              <a:t>איזורית</a:t>
            </a:r>
            <a:r>
              <a:rPr lang="he-IL" dirty="0"/>
              <a:t>- עם שוליים נגועים או בלוטות לימפה נגועות </a:t>
            </a:r>
            <a:r>
              <a:rPr lang="he-IL" dirty="0" err="1"/>
              <a:t>איזוריות</a:t>
            </a:r>
            <a:r>
              <a:rPr lang="he-IL" dirty="0"/>
              <a:t>, קבוצה 3- כל אלו שבוצעה ביופסיה בלבד, וקבוצה 4- מחלה </a:t>
            </a:r>
            <a:r>
              <a:rPr lang="he-IL" dirty="0" err="1"/>
              <a:t>מטססטטית</a:t>
            </a:r>
            <a:r>
              <a:rPr lang="he-IL" dirty="0"/>
              <a:t>. לאחר מכן מבצעים </a:t>
            </a:r>
            <a:r>
              <a:rPr lang="he-IL" dirty="0" err="1"/>
              <a:t>סטרטיפיקציה</a:t>
            </a:r>
            <a:r>
              <a:rPr lang="he-IL" dirty="0"/>
              <a:t> של הסיכון- לוקחים את </a:t>
            </a:r>
            <a:r>
              <a:rPr lang="he-IL" dirty="0" err="1"/>
              <a:t>הסטייג</a:t>
            </a:r>
            <a:r>
              <a:rPr lang="he-IL" dirty="0"/>
              <a:t>, ואת הקבוצה, ואת ההיסטולוגיה- וקובעים את רמת הסיכון ובהתאם את ההישרדות. יש 3 קבוצות סיכון- נמוך, בינוני וגבוה.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בניתוח </a:t>
            </a:r>
            <a:r>
              <a:rPr lang="he-IL" dirty="0" err="1"/>
              <a:t>העקרון</a:t>
            </a:r>
            <a:r>
              <a:rPr lang="he-IL" dirty="0"/>
              <a:t> הוא לא לעוות ולא לגרום לחסרים משמעותיים, ולקחת שוליים של חצי </a:t>
            </a:r>
            <a:r>
              <a:rPr lang="he-IL" dirty="0" err="1"/>
              <a:t>סמ</a:t>
            </a:r>
            <a:r>
              <a:rPr lang="he-IL" dirty="0"/>
              <a:t> לפחות. דה-</a:t>
            </a:r>
            <a:r>
              <a:rPr lang="he-IL" dirty="0" err="1"/>
              <a:t>בלקינג</a:t>
            </a:r>
            <a:r>
              <a:rPr lang="he-IL" dirty="0"/>
              <a:t>- לא מותווה עקרונית </a:t>
            </a:r>
            <a:r>
              <a:rPr lang="he-IL" dirty="0" err="1"/>
              <a:t>ברבדומיוסרקומה</a:t>
            </a:r>
            <a:r>
              <a:rPr lang="he-IL" dirty="0"/>
              <a:t>, אלא לגידולים </a:t>
            </a:r>
            <a:r>
              <a:rPr lang="he-IL" dirty="0" err="1"/>
              <a:t>אמבריונליים</a:t>
            </a:r>
            <a:r>
              <a:rPr lang="he-IL" dirty="0"/>
              <a:t> </a:t>
            </a:r>
            <a:r>
              <a:rPr lang="he-IL" dirty="0" err="1"/>
              <a:t>ברטרופריטונאום</a:t>
            </a:r>
            <a:r>
              <a:rPr lang="he-IL" dirty="0"/>
              <a:t>.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err="1"/>
              <a:t>הריסק</a:t>
            </a:r>
            <a:r>
              <a:rPr lang="he-IL" dirty="0"/>
              <a:t>- זהו גידול שנמצא ב- </a:t>
            </a:r>
            <a:r>
              <a:rPr lang="he-IL" dirty="0" err="1"/>
              <a:t>unfavorable</a:t>
            </a:r>
            <a:r>
              <a:rPr lang="he-IL" dirty="0"/>
              <a:t> </a:t>
            </a:r>
            <a:r>
              <a:rPr lang="he-IL" dirty="0" err="1"/>
              <a:t>site</a:t>
            </a:r>
            <a:r>
              <a:rPr lang="he-IL" dirty="0"/>
              <a:t>, עם </a:t>
            </a:r>
            <a:r>
              <a:rPr lang="he-IL" dirty="0" err="1"/>
              <a:t>הסטולוגיה</a:t>
            </a:r>
            <a:r>
              <a:rPr lang="he-IL" dirty="0"/>
              <a:t> </a:t>
            </a:r>
            <a:r>
              <a:rPr lang="he-IL" dirty="0" err="1"/>
              <a:t>אמבריונלית</a:t>
            </a:r>
            <a:r>
              <a:rPr lang="he-IL" dirty="0"/>
              <a:t>. לפי </a:t>
            </a:r>
            <a:r>
              <a:rPr lang="he-IL" dirty="0" err="1"/>
              <a:t>הריסק</a:t>
            </a:r>
            <a:r>
              <a:rPr lang="he-IL" dirty="0"/>
              <a:t> הוא בקבוצה 3.  </a:t>
            </a:r>
            <a:endParaRPr lang="en-IL" dirty="0"/>
          </a:p>
        </p:txBody>
      </p:sp>
    </p:spTree>
    <p:extLst>
      <p:ext uri="{BB962C8B-B14F-4D97-AF65-F5344CB8AC3E}">
        <p14:creationId xmlns:p14="http://schemas.microsoft.com/office/powerpoint/2010/main" val="30932012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B3DC9F-3170-C143-B4C2-2A2BD7A4754A}"/>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552170E0-C72F-1D49-AF78-FAD092AFDC5E}"/>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איך יש לטפל במטופל זה? </a:t>
            </a:r>
            <a:endParaRPr lang="en-IL" dirty="0"/>
          </a:p>
        </p:txBody>
      </p:sp>
    </p:spTree>
    <p:extLst>
      <p:ext uri="{BB962C8B-B14F-4D97-AF65-F5344CB8AC3E}">
        <p14:creationId xmlns:p14="http://schemas.microsoft.com/office/powerpoint/2010/main" val="393377249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B3DC9F-3170-C143-B4C2-2A2BD7A4754A}"/>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552170E0-C72F-1D49-AF78-FAD092AFDC5E}"/>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איך יש לטפל במטופל זה?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לאחר שלקחנו ביופסיות יש להתחיל </a:t>
            </a:r>
            <a:r>
              <a:rPr lang="he-IL" dirty="0" err="1"/>
              <a:t>במישלב</a:t>
            </a:r>
            <a:r>
              <a:rPr lang="he-IL" dirty="0"/>
              <a:t> </a:t>
            </a:r>
            <a:r>
              <a:rPr lang="he-IL" dirty="0" err="1"/>
              <a:t>vac</a:t>
            </a:r>
            <a:r>
              <a:rPr lang="he-IL" dirty="0"/>
              <a:t>- </a:t>
            </a:r>
            <a:r>
              <a:rPr lang="he-IL" dirty="0" err="1"/>
              <a:t>וינקריסטין</a:t>
            </a:r>
            <a:r>
              <a:rPr lang="he-IL" dirty="0"/>
              <a:t>, </a:t>
            </a:r>
            <a:r>
              <a:rPr lang="he-IL" dirty="0" err="1"/>
              <a:t>אקטינומיצין</a:t>
            </a:r>
            <a:r>
              <a:rPr lang="he-IL" dirty="0"/>
              <a:t>, </a:t>
            </a:r>
            <a:r>
              <a:rPr lang="he-IL" dirty="0" err="1"/>
              <a:t>ציקלופוספמיד</a:t>
            </a:r>
            <a:r>
              <a:rPr lang="he-IL" dirty="0"/>
              <a:t>. המטרה היא לאחר 4 מחזורי טיפול לעשות הערכה חוזרת.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endParaRPr lang="en-IL" dirty="0"/>
          </a:p>
        </p:txBody>
      </p:sp>
    </p:spTree>
    <p:extLst>
      <p:ext uri="{BB962C8B-B14F-4D97-AF65-F5344CB8AC3E}">
        <p14:creationId xmlns:p14="http://schemas.microsoft.com/office/powerpoint/2010/main" val="235120635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3CFF80-2B47-B14C-8507-24E56190770C}"/>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BB070206-657A-074A-8BEF-B76ECF153EC9}"/>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הילד מקבל מספר מחזורים (4) של </a:t>
            </a:r>
            <a:r>
              <a:rPr lang="he-IL" dirty="0" err="1"/>
              <a:t>וינקריסטין</a:t>
            </a:r>
            <a:r>
              <a:rPr lang="he-IL" dirty="0"/>
              <a:t>, </a:t>
            </a:r>
            <a:r>
              <a:rPr lang="he-IL" dirty="0" err="1"/>
              <a:t>אקטינומיצין</a:t>
            </a:r>
            <a:r>
              <a:rPr lang="he-IL" dirty="0"/>
              <a:t> </a:t>
            </a:r>
            <a:r>
              <a:rPr lang="he-IL" dirty="0" err="1"/>
              <a:t>וצידלופוספמיד</a:t>
            </a:r>
            <a:r>
              <a:rPr lang="he-IL" dirty="0"/>
              <a:t>. בשבוע 12 הוא משלים </a:t>
            </a:r>
            <a:r>
              <a:rPr lang="he-IL" dirty="0" err="1"/>
              <a:t>mri</a:t>
            </a:r>
            <a:r>
              <a:rPr lang="he-IL" dirty="0"/>
              <a:t> שמדגים ירידה של כ- 50% במסה, אבל עדיין דחיקה של השלפוחית </a:t>
            </a:r>
            <a:r>
              <a:rPr lang="he-IL" dirty="0" err="1"/>
              <a:t>ואינפילטרציה</a:t>
            </a:r>
            <a:r>
              <a:rPr lang="he-IL" dirty="0"/>
              <a:t> של </a:t>
            </a:r>
            <a:r>
              <a:rPr lang="he-IL" dirty="0" err="1"/>
              <a:t>הרטרופריטונאום</a:t>
            </a:r>
            <a:r>
              <a:rPr lang="he-IL" dirty="0"/>
              <a:t>.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 יש לבצע כעת? </a:t>
            </a:r>
            <a:endParaRPr lang="en-IL" dirty="0"/>
          </a:p>
        </p:txBody>
      </p:sp>
    </p:spTree>
    <p:extLst>
      <p:ext uri="{BB962C8B-B14F-4D97-AF65-F5344CB8AC3E}">
        <p14:creationId xmlns:p14="http://schemas.microsoft.com/office/powerpoint/2010/main" val="76619180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D03E6C-855B-4146-9752-22168DB63A90}"/>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572E51DB-3396-1E44-9672-6FBE99D4C132}"/>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המטופל מתחיל קרינה למשך שישה שבועות, ולאחר מכן 4 מחזורים נוספים של כימותרפיה. </a:t>
            </a:r>
            <a:r>
              <a:rPr lang="en-US" dirty="0"/>
              <a:t>M</a:t>
            </a:r>
            <a:r>
              <a:rPr lang="he-IL" dirty="0" err="1"/>
              <a:t>ri</a:t>
            </a:r>
            <a:r>
              <a:rPr lang="he-IL" dirty="0"/>
              <a:t> מדגים ירידה משמעותית בגודל המסה וכעת יש מישור הפרדה טוב מול השלפוחית ללא תפיסה של </a:t>
            </a:r>
            <a:r>
              <a:rPr lang="he-IL" dirty="0" err="1"/>
              <a:t>אילאקות</a:t>
            </a:r>
            <a:r>
              <a:rPr lang="he-IL" dirty="0"/>
              <a:t>. מבוצע גם </a:t>
            </a:r>
            <a:r>
              <a:rPr lang="he-IL" dirty="0" err="1"/>
              <a:t>petct</a:t>
            </a:r>
            <a:r>
              <a:rPr lang="he-IL" dirty="0"/>
              <a:t> שלא מדגים פיזור. </a:t>
            </a:r>
          </a:p>
          <a:p>
            <a:pPr lvl="1" algn="r" rtl="1">
              <a:spcBef>
                <a:spcPts val="900"/>
              </a:spcBef>
            </a:pPr>
            <a:r>
              <a:rPr lang="he-IL" dirty="0"/>
              <a:t>האם כריתה כירורגית הכרחית? </a:t>
            </a:r>
            <a:endParaRPr lang="en-IL" dirty="0"/>
          </a:p>
        </p:txBody>
      </p:sp>
    </p:spTree>
    <p:extLst>
      <p:ext uri="{BB962C8B-B14F-4D97-AF65-F5344CB8AC3E}">
        <p14:creationId xmlns:p14="http://schemas.microsoft.com/office/powerpoint/2010/main" val="187659557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D03E6C-855B-4146-9752-22168DB63A90}"/>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572E51DB-3396-1E44-9672-6FBE99D4C132}"/>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המטופל מתחיל קרינה למשך שישה שבועות, ולאחר מכן 4 מחזורים נוספים של כימותרפיה. </a:t>
            </a:r>
            <a:r>
              <a:rPr lang="en-US" dirty="0"/>
              <a:t>M</a:t>
            </a:r>
            <a:r>
              <a:rPr lang="he-IL" dirty="0" err="1"/>
              <a:t>ri</a:t>
            </a:r>
            <a:r>
              <a:rPr lang="he-IL" dirty="0"/>
              <a:t> מדגים ירידה משמעותית בגודל המסה וכעת יש מישור הפרדה טוב מול השלפוחית ללא תפיסה של </a:t>
            </a:r>
            <a:r>
              <a:rPr lang="he-IL" dirty="0" err="1"/>
              <a:t>אילאקות</a:t>
            </a:r>
            <a:r>
              <a:rPr lang="he-IL" dirty="0"/>
              <a:t>. מבוצע גם </a:t>
            </a:r>
            <a:r>
              <a:rPr lang="he-IL" dirty="0" err="1"/>
              <a:t>petct</a:t>
            </a:r>
            <a:r>
              <a:rPr lang="he-IL" dirty="0"/>
              <a:t> שלא מדגים פיזור. </a:t>
            </a:r>
          </a:p>
          <a:p>
            <a:pPr lvl="1" algn="r" rtl="1">
              <a:spcBef>
                <a:spcPts val="900"/>
              </a:spcBef>
            </a:pPr>
            <a:r>
              <a:rPr lang="he-IL" dirty="0"/>
              <a:t>האם כריתה כירורגית הכרחית? </a:t>
            </a:r>
          </a:p>
          <a:p>
            <a:pPr lvl="1" algn="r" rtl="1">
              <a:spcBef>
                <a:spcPts val="900"/>
              </a:spcBef>
            </a:pPr>
            <a:r>
              <a:rPr lang="he-IL" dirty="0"/>
              <a:t>אם הכריתה לא מושגת עם גבולות טובים אז זה קונטרוברסיאלי- מטרות הכריתה צריכות להיות הערכת תגובה פתולוגית, השגת שליטה מקומית, פחות קרינה </a:t>
            </a:r>
            <a:r>
              <a:rPr lang="he-IL" dirty="0" err="1"/>
              <a:t>לאיזור</a:t>
            </a:r>
            <a:r>
              <a:rPr lang="he-IL" dirty="0"/>
              <a:t>. </a:t>
            </a:r>
            <a:endParaRPr lang="en-IL" dirty="0"/>
          </a:p>
        </p:txBody>
      </p:sp>
    </p:spTree>
    <p:extLst>
      <p:ext uri="{BB962C8B-B14F-4D97-AF65-F5344CB8AC3E}">
        <p14:creationId xmlns:p14="http://schemas.microsoft.com/office/powerpoint/2010/main" val="173749847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764CE2-F711-9C48-A98F-4B354F7A70E3}"/>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BF36BA27-EE64-5149-9D98-4035E0C20590}"/>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כריתה כירורגית מתבצעת והגידול מוסר בקלות ליד השלפוחית והכלים עם השגת כריתה מלאה.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 המשך המעקב, סיבוכים לטווח ארוך. </a:t>
            </a:r>
            <a:endParaRPr lang="en-IL" dirty="0"/>
          </a:p>
        </p:txBody>
      </p:sp>
    </p:spTree>
    <p:extLst>
      <p:ext uri="{BB962C8B-B14F-4D97-AF65-F5344CB8AC3E}">
        <p14:creationId xmlns:p14="http://schemas.microsoft.com/office/powerpoint/2010/main" val="285685261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396781C-32A1-4FDA-A83B-A7FF8C1B1E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269B19E-7382-5545-9A68-46CBB6EA6B30}"/>
              </a:ext>
            </a:extLst>
          </p:cNvPr>
          <p:cNvSpPr>
            <a:spLocks noGrp="1"/>
          </p:cNvSpPr>
          <p:nvPr>
            <p:ph type="title"/>
          </p:nvPr>
        </p:nvSpPr>
        <p:spPr>
          <a:xfrm>
            <a:off x="5232400" y="1641752"/>
            <a:ext cx="6140449" cy="1323439"/>
          </a:xfrm>
        </p:spPr>
        <p:txBody>
          <a:bodyPr anchor="t">
            <a:normAutofit/>
          </a:bodyPr>
          <a:lstStyle/>
          <a:p>
            <a:pPr defTabSz="914400" rtl="1" eaLnBrk="1" latinLnBrk="0" hangingPunct="1">
              <a:spcBef>
                <a:spcPct val="0"/>
              </a:spcBef>
              <a:buNone/>
            </a:pPr>
            <a:r>
              <a:rPr lang="he-IL" sz="4000" dirty="0">
                <a:solidFill>
                  <a:schemeClr val="bg1"/>
                </a:solidFill>
              </a:rPr>
              <a:t>כרטיסיה </a:t>
            </a:r>
            <a:r>
              <a:rPr lang="en-US" sz="4000" dirty="0">
                <a:solidFill>
                  <a:schemeClr val="bg1"/>
                </a:solidFill>
              </a:rPr>
              <a:t>5</a:t>
            </a:r>
            <a:r>
              <a:rPr lang="he-IL" sz="4000" dirty="0">
                <a:solidFill>
                  <a:schemeClr val="bg1"/>
                </a:solidFill>
              </a:rPr>
              <a:t> </a:t>
            </a:r>
            <a:endParaRPr lang="en-IL" sz="4000" dirty="0">
              <a:solidFill>
                <a:schemeClr val="bg1"/>
              </a:solidFill>
            </a:endParaRPr>
          </a:p>
        </p:txBody>
      </p:sp>
      <p:pic>
        <p:nvPicPr>
          <p:cNvPr id="5" name="Picture 4" descr="מנעול עם לב אהבה">
            <a:extLst>
              <a:ext uri="{FF2B5EF4-FFF2-40B4-BE49-F238E27FC236}">
                <a16:creationId xmlns:a16="http://schemas.microsoft.com/office/drawing/2014/main" id="{76D47663-CDBF-D162-2049-A614724FCB8A}"/>
              </a:ext>
            </a:extLst>
          </p:cNvPr>
          <p:cNvPicPr>
            <a:picLocks noChangeAspect="1"/>
          </p:cNvPicPr>
          <p:nvPr/>
        </p:nvPicPr>
        <p:blipFill rotWithShape="1">
          <a:blip r:embed="rId3"/>
          <a:srcRect l="31629" r="31079"/>
          <a:stretch/>
        </p:blipFill>
        <p:spPr>
          <a:xfrm>
            <a:off x="20" y="10"/>
            <a:ext cx="4546582" cy="6857990"/>
          </a:xfrm>
          <a:custGeom>
            <a:avLst/>
            <a:gdLst/>
            <a:ahLst/>
            <a:cxnLst/>
            <a:rect l="l" t="t" r="r" b="b"/>
            <a:pathLst>
              <a:path w="4546602" h="6858000">
                <a:moveTo>
                  <a:pt x="4221600" y="6662544"/>
                </a:moveTo>
                <a:lnTo>
                  <a:pt x="4210150" y="6683027"/>
                </a:lnTo>
                <a:lnTo>
                  <a:pt x="4207002" y="6702976"/>
                </a:lnTo>
                <a:lnTo>
                  <a:pt x="4207002" y="6702977"/>
                </a:lnTo>
                <a:cubicBezTo>
                  <a:pt x="4207407" y="6716169"/>
                  <a:pt x="4212552" y="6729219"/>
                  <a:pt x="4220838" y="6742553"/>
                </a:cubicBezTo>
                <a:lnTo>
                  <a:pt x="4220839" y="6742555"/>
                </a:lnTo>
                <a:lnTo>
                  <a:pt x="4240316" y="6812062"/>
                </a:lnTo>
                <a:lnTo>
                  <a:pt x="4235543" y="6776800"/>
                </a:lnTo>
                <a:lnTo>
                  <a:pt x="4220839" y="6742555"/>
                </a:lnTo>
                <a:lnTo>
                  <a:pt x="4220838" y="6742552"/>
                </a:lnTo>
                <a:lnTo>
                  <a:pt x="4207002" y="6702976"/>
                </a:lnTo>
                <a:close/>
                <a:moveTo>
                  <a:pt x="4189594" y="6564620"/>
                </a:moveTo>
                <a:lnTo>
                  <a:pt x="4189594" y="6564621"/>
                </a:lnTo>
                <a:cubicBezTo>
                  <a:pt x="4199883" y="6575479"/>
                  <a:pt x="4205977" y="6582147"/>
                  <a:pt x="4212073" y="6588626"/>
                </a:cubicBezTo>
                <a:lnTo>
                  <a:pt x="4228695" y="6625225"/>
                </a:lnTo>
                <a:lnTo>
                  <a:pt x="4221601" y="6662541"/>
                </a:lnTo>
                <a:lnTo>
                  <a:pt x="4221600" y="6662541"/>
                </a:lnTo>
                <a:lnTo>
                  <a:pt x="4221600" y="6662542"/>
                </a:lnTo>
                <a:lnTo>
                  <a:pt x="4221601" y="6662541"/>
                </a:lnTo>
                <a:lnTo>
                  <a:pt x="4228684" y="6645552"/>
                </a:lnTo>
                <a:lnTo>
                  <a:pt x="4228695" y="6625225"/>
                </a:lnTo>
                <a:lnTo>
                  <a:pt x="4228695" y="6625224"/>
                </a:lnTo>
                <a:cubicBezTo>
                  <a:pt x="4226599" y="6611342"/>
                  <a:pt x="4220551" y="6597578"/>
                  <a:pt x="4212073" y="6588625"/>
                </a:cubicBezTo>
                <a:close/>
                <a:moveTo>
                  <a:pt x="4269915" y="6438981"/>
                </a:moveTo>
                <a:lnTo>
                  <a:pt x="4249984" y="6463840"/>
                </a:lnTo>
                <a:lnTo>
                  <a:pt x="4249982" y="6463849"/>
                </a:lnTo>
                <a:lnTo>
                  <a:pt x="4236188" y="6513012"/>
                </a:lnTo>
                <a:lnTo>
                  <a:pt x="4217381" y="6546194"/>
                </a:lnTo>
                <a:lnTo>
                  <a:pt x="4217381" y="6546195"/>
                </a:lnTo>
                <a:lnTo>
                  <a:pt x="4233719" y="6521804"/>
                </a:lnTo>
                <a:lnTo>
                  <a:pt x="4236188" y="6513012"/>
                </a:lnTo>
                <a:lnTo>
                  <a:pt x="4238998" y="6508052"/>
                </a:lnTo>
                <a:lnTo>
                  <a:pt x="4249982" y="6463849"/>
                </a:lnTo>
                <a:lnTo>
                  <a:pt x="4249984" y="6463841"/>
                </a:lnTo>
                <a:cubicBezTo>
                  <a:pt x="4252937" y="6451650"/>
                  <a:pt x="4260413" y="6444077"/>
                  <a:pt x="4269915" y="6438981"/>
                </a:cubicBezTo>
                <a:close/>
                <a:moveTo>
                  <a:pt x="4355914" y="6364769"/>
                </a:moveTo>
                <a:lnTo>
                  <a:pt x="4354607" y="6387910"/>
                </a:lnTo>
                <a:lnTo>
                  <a:pt x="4351952" y="6393385"/>
                </a:lnTo>
                <a:lnTo>
                  <a:pt x="4345189" y="6407332"/>
                </a:lnTo>
                <a:lnTo>
                  <a:pt x="4345189" y="6407333"/>
                </a:lnTo>
                <a:lnTo>
                  <a:pt x="4351952" y="6393385"/>
                </a:lnTo>
                <a:lnTo>
                  <a:pt x="4354608" y="6387910"/>
                </a:lnTo>
                <a:close/>
                <a:moveTo>
                  <a:pt x="4116820" y="4221391"/>
                </a:moveTo>
                <a:lnTo>
                  <a:pt x="4116820" y="4221392"/>
                </a:lnTo>
                <a:cubicBezTo>
                  <a:pt x="4117582" y="4232061"/>
                  <a:pt x="4117772" y="4243873"/>
                  <a:pt x="4122536" y="4253015"/>
                </a:cubicBezTo>
                <a:cubicBezTo>
                  <a:pt x="4134729" y="4277402"/>
                  <a:pt x="4150349" y="4300071"/>
                  <a:pt x="4162352" y="4324646"/>
                </a:cubicBezTo>
                <a:lnTo>
                  <a:pt x="4171306" y="4363891"/>
                </a:lnTo>
                <a:lnTo>
                  <a:pt x="4170544" y="4482004"/>
                </a:lnTo>
                <a:cubicBezTo>
                  <a:pt x="4167876" y="4546776"/>
                  <a:pt x="4167304" y="4612500"/>
                  <a:pt x="4110534" y="4659174"/>
                </a:cubicBezTo>
                <a:cubicBezTo>
                  <a:pt x="4105962" y="4662986"/>
                  <a:pt x="4103294" y="4671176"/>
                  <a:pt x="4102532" y="4677655"/>
                </a:cubicBezTo>
                <a:cubicBezTo>
                  <a:pt x="4098913" y="4707564"/>
                  <a:pt x="4098531" y="4738235"/>
                  <a:pt x="4092625" y="4767764"/>
                </a:cubicBezTo>
                <a:cubicBezTo>
                  <a:pt x="4090244" y="4779575"/>
                  <a:pt x="4089435" y="4790386"/>
                  <a:pt x="4091316" y="4800483"/>
                </a:cubicBezTo>
                <a:lnTo>
                  <a:pt x="4091316" y="4800484"/>
                </a:lnTo>
                <a:cubicBezTo>
                  <a:pt x="4093197" y="4810581"/>
                  <a:pt x="4097770" y="4819964"/>
                  <a:pt x="4106152" y="4828917"/>
                </a:cubicBezTo>
                <a:lnTo>
                  <a:pt x="4128333" y="4863343"/>
                </a:lnTo>
                <a:lnTo>
                  <a:pt x="4135862" y="4889275"/>
                </a:lnTo>
                <a:lnTo>
                  <a:pt x="4134157" y="4912168"/>
                </a:lnTo>
                <a:cubicBezTo>
                  <a:pt x="4132442" y="4919978"/>
                  <a:pt x="4132085" y="4927122"/>
                  <a:pt x="4132755" y="4933805"/>
                </a:cubicBezTo>
                <a:lnTo>
                  <a:pt x="4132755" y="4933806"/>
                </a:lnTo>
                <a:lnTo>
                  <a:pt x="4132757" y="4933810"/>
                </a:lnTo>
                <a:lnTo>
                  <a:pt x="4137514" y="4952673"/>
                </a:lnTo>
                <a:lnTo>
                  <a:pt x="4140307" y="4957453"/>
                </a:lnTo>
                <a:lnTo>
                  <a:pt x="4141585" y="4961456"/>
                </a:lnTo>
                <a:cubicBezTo>
                  <a:pt x="4146096" y="4970097"/>
                  <a:pt x="4151802" y="4978393"/>
                  <a:pt x="4157589" y="4987038"/>
                </a:cubicBezTo>
                <a:cubicBezTo>
                  <a:pt x="4168828" y="5003802"/>
                  <a:pt x="4182926" y="5022853"/>
                  <a:pt x="4184068" y="5041522"/>
                </a:cubicBezTo>
                <a:cubicBezTo>
                  <a:pt x="4184687" y="5052096"/>
                  <a:pt x="4187605" y="5062300"/>
                  <a:pt x="4191284" y="5072376"/>
                </a:cubicBezTo>
                <a:lnTo>
                  <a:pt x="4197188" y="5087444"/>
                </a:lnTo>
                <a:lnTo>
                  <a:pt x="4210215" y="5133220"/>
                </a:lnTo>
                <a:lnTo>
                  <a:pt x="4210217" y="5133225"/>
                </a:lnTo>
                <a:lnTo>
                  <a:pt x="4203501" y="5166113"/>
                </a:lnTo>
                <a:lnTo>
                  <a:pt x="4203501" y="5166114"/>
                </a:lnTo>
                <a:cubicBezTo>
                  <a:pt x="4202739" y="5167638"/>
                  <a:pt x="4203311" y="5169781"/>
                  <a:pt x="4204192" y="5172091"/>
                </a:cubicBezTo>
                <a:lnTo>
                  <a:pt x="4206739" y="5179068"/>
                </a:lnTo>
                <a:lnTo>
                  <a:pt x="4206573" y="5229433"/>
                </a:lnTo>
                <a:lnTo>
                  <a:pt x="4196024" y="5248936"/>
                </a:lnTo>
                <a:lnTo>
                  <a:pt x="4183116" y="5272796"/>
                </a:lnTo>
                <a:cubicBezTo>
                  <a:pt x="4171471" y="5285441"/>
                  <a:pt x="4163765" y="5298595"/>
                  <a:pt x="4159213" y="5312288"/>
                </a:cubicBezTo>
                <a:lnTo>
                  <a:pt x="4158157" y="5321350"/>
                </a:lnTo>
                <a:lnTo>
                  <a:pt x="4155683" y="5326163"/>
                </a:lnTo>
                <a:lnTo>
                  <a:pt x="4154237" y="5355014"/>
                </a:lnTo>
                <a:lnTo>
                  <a:pt x="4154237" y="5355015"/>
                </a:lnTo>
                <a:cubicBezTo>
                  <a:pt x="4154886" y="5364883"/>
                  <a:pt x="4156589" y="5375003"/>
                  <a:pt x="4159113" y="5385385"/>
                </a:cubicBezTo>
                <a:cubicBezTo>
                  <a:pt x="4162352" y="5398722"/>
                  <a:pt x="4164638" y="5412058"/>
                  <a:pt x="4167304" y="5425583"/>
                </a:cubicBezTo>
                <a:cubicBezTo>
                  <a:pt x="4171114" y="5443871"/>
                  <a:pt x="4175116" y="5462352"/>
                  <a:pt x="4178926" y="5480638"/>
                </a:cubicBezTo>
                <a:lnTo>
                  <a:pt x="4183450" y="5507668"/>
                </a:lnTo>
                <a:lnTo>
                  <a:pt x="4172831" y="5531692"/>
                </a:lnTo>
                <a:lnTo>
                  <a:pt x="4172830" y="5531693"/>
                </a:lnTo>
                <a:cubicBezTo>
                  <a:pt x="4165781" y="5537600"/>
                  <a:pt x="4162589" y="5542649"/>
                  <a:pt x="4162685" y="5547578"/>
                </a:cubicBezTo>
                <a:lnTo>
                  <a:pt x="4162685" y="5547579"/>
                </a:lnTo>
                <a:cubicBezTo>
                  <a:pt x="4162780" y="5552508"/>
                  <a:pt x="4166162" y="5557318"/>
                  <a:pt x="4172258" y="5562747"/>
                </a:cubicBezTo>
                <a:cubicBezTo>
                  <a:pt x="4214932" y="5600468"/>
                  <a:pt x="4241603" y="5646190"/>
                  <a:pt x="4243506" y="5704484"/>
                </a:cubicBezTo>
                <a:cubicBezTo>
                  <a:pt x="4243888" y="5716486"/>
                  <a:pt x="4246554" y="5728679"/>
                  <a:pt x="4249412" y="5740489"/>
                </a:cubicBezTo>
                <a:cubicBezTo>
                  <a:pt x="4251127" y="5747729"/>
                  <a:pt x="4253033" y="5756494"/>
                  <a:pt x="4258177" y="5760874"/>
                </a:cubicBezTo>
                <a:cubicBezTo>
                  <a:pt x="4297420" y="5794975"/>
                  <a:pt x="4324663" y="5837458"/>
                  <a:pt x="4346573" y="5883752"/>
                </a:cubicBezTo>
                <a:lnTo>
                  <a:pt x="4346575" y="5883756"/>
                </a:lnTo>
                <a:lnTo>
                  <a:pt x="4364477" y="5935946"/>
                </a:lnTo>
                <a:lnTo>
                  <a:pt x="4364478" y="5935950"/>
                </a:lnTo>
                <a:lnTo>
                  <a:pt x="4360859" y="5993290"/>
                </a:lnTo>
                <a:lnTo>
                  <a:pt x="4360858" y="5993291"/>
                </a:lnTo>
                <a:cubicBezTo>
                  <a:pt x="4359717" y="6004531"/>
                  <a:pt x="4359906" y="6017485"/>
                  <a:pt x="4354382" y="6026440"/>
                </a:cubicBezTo>
                <a:cubicBezTo>
                  <a:pt x="4337045" y="6054825"/>
                  <a:pt x="4318377" y="6082258"/>
                  <a:pt x="4298182" y="6108738"/>
                </a:cubicBezTo>
                <a:cubicBezTo>
                  <a:pt x="4289514" y="6120074"/>
                  <a:pt x="4284561" y="6126884"/>
                  <a:pt x="4284490" y="6133314"/>
                </a:cubicBezTo>
                <a:lnTo>
                  <a:pt x="4284490" y="6133315"/>
                </a:lnTo>
                <a:lnTo>
                  <a:pt x="4288190" y="6143190"/>
                </a:lnTo>
                <a:lnTo>
                  <a:pt x="4300086" y="6155600"/>
                </a:lnTo>
                <a:lnTo>
                  <a:pt x="4300088" y="6155603"/>
                </a:lnTo>
                <a:cubicBezTo>
                  <a:pt x="4322377" y="6175798"/>
                  <a:pt x="4333998" y="6200945"/>
                  <a:pt x="4338759" y="6228757"/>
                </a:cubicBezTo>
                <a:lnTo>
                  <a:pt x="4356096" y="6361540"/>
                </a:lnTo>
                <a:lnTo>
                  <a:pt x="4356096" y="6361539"/>
                </a:lnTo>
                <a:cubicBezTo>
                  <a:pt x="4352476" y="6317151"/>
                  <a:pt x="4346190" y="6272764"/>
                  <a:pt x="4338759" y="6228756"/>
                </a:cubicBezTo>
                <a:cubicBezTo>
                  <a:pt x="4333998" y="6200944"/>
                  <a:pt x="4322377" y="6175797"/>
                  <a:pt x="4300088" y="6155602"/>
                </a:cubicBezTo>
                <a:lnTo>
                  <a:pt x="4300086" y="6155600"/>
                </a:lnTo>
                <a:lnTo>
                  <a:pt x="4284490" y="6133315"/>
                </a:lnTo>
                <a:lnTo>
                  <a:pt x="4298182" y="6108739"/>
                </a:lnTo>
                <a:cubicBezTo>
                  <a:pt x="4318377" y="6082259"/>
                  <a:pt x="4337045" y="6054826"/>
                  <a:pt x="4354382" y="6026441"/>
                </a:cubicBezTo>
                <a:cubicBezTo>
                  <a:pt x="4359906" y="6017486"/>
                  <a:pt x="4359717" y="6004532"/>
                  <a:pt x="4360858" y="5993292"/>
                </a:cubicBezTo>
                <a:lnTo>
                  <a:pt x="4360859" y="5993290"/>
                </a:lnTo>
                <a:lnTo>
                  <a:pt x="4364311" y="5964477"/>
                </a:lnTo>
                <a:lnTo>
                  <a:pt x="4364478" y="5935950"/>
                </a:lnTo>
                <a:lnTo>
                  <a:pt x="4364478" y="5935949"/>
                </a:lnTo>
                <a:lnTo>
                  <a:pt x="4364477" y="5935946"/>
                </a:lnTo>
                <a:lnTo>
                  <a:pt x="4357598" y="5909351"/>
                </a:lnTo>
                <a:lnTo>
                  <a:pt x="4346575" y="5883756"/>
                </a:lnTo>
                <a:lnTo>
                  <a:pt x="4346573" y="5883751"/>
                </a:lnTo>
                <a:cubicBezTo>
                  <a:pt x="4324663" y="5837457"/>
                  <a:pt x="4297420" y="5794974"/>
                  <a:pt x="4258177" y="5760873"/>
                </a:cubicBezTo>
                <a:cubicBezTo>
                  <a:pt x="4253033" y="5756493"/>
                  <a:pt x="4251127" y="5747728"/>
                  <a:pt x="4249412" y="5740488"/>
                </a:cubicBezTo>
                <a:cubicBezTo>
                  <a:pt x="4246554" y="5728678"/>
                  <a:pt x="4243888" y="5716485"/>
                  <a:pt x="4243506" y="5704483"/>
                </a:cubicBezTo>
                <a:cubicBezTo>
                  <a:pt x="4241603" y="5646189"/>
                  <a:pt x="4214932" y="5600467"/>
                  <a:pt x="4172258" y="5562746"/>
                </a:cubicBezTo>
                <a:lnTo>
                  <a:pt x="4162685" y="5547578"/>
                </a:lnTo>
                <a:lnTo>
                  <a:pt x="4172830" y="5531694"/>
                </a:lnTo>
                <a:lnTo>
                  <a:pt x="4172831" y="5531692"/>
                </a:lnTo>
                <a:lnTo>
                  <a:pt x="4181230" y="5520422"/>
                </a:lnTo>
                <a:lnTo>
                  <a:pt x="4183450" y="5507668"/>
                </a:lnTo>
                <a:lnTo>
                  <a:pt x="4183450" y="5507667"/>
                </a:lnTo>
                <a:cubicBezTo>
                  <a:pt x="4183403" y="5498832"/>
                  <a:pt x="4180831" y="5489497"/>
                  <a:pt x="4178926" y="5480637"/>
                </a:cubicBezTo>
                <a:cubicBezTo>
                  <a:pt x="4175116" y="5462351"/>
                  <a:pt x="4171114" y="5443870"/>
                  <a:pt x="4167304" y="5425582"/>
                </a:cubicBezTo>
                <a:cubicBezTo>
                  <a:pt x="4164638" y="5412057"/>
                  <a:pt x="4162352" y="5398721"/>
                  <a:pt x="4159113" y="5385384"/>
                </a:cubicBezTo>
                <a:lnTo>
                  <a:pt x="4154237" y="5355014"/>
                </a:lnTo>
                <a:lnTo>
                  <a:pt x="4158157" y="5321350"/>
                </a:lnTo>
                <a:lnTo>
                  <a:pt x="4183116" y="5272797"/>
                </a:lnTo>
                <a:lnTo>
                  <a:pt x="4196024" y="5248936"/>
                </a:lnTo>
                <a:lnTo>
                  <a:pt x="4206573" y="5229434"/>
                </a:lnTo>
                <a:cubicBezTo>
                  <a:pt x="4210407" y="5213598"/>
                  <a:pt x="4210359" y="5196595"/>
                  <a:pt x="4206739" y="5179068"/>
                </a:cubicBezTo>
                <a:lnTo>
                  <a:pt x="4206739" y="5179067"/>
                </a:lnTo>
                <a:cubicBezTo>
                  <a:pt x="4206263" y="5176876"/>
                  <a:pt x="4205074" y="5174400"/>
                  <a:pt x="4204192" y="5172090"/>
                </a:cubicBezTo>
                <a:lnTo>
                  <a:pt x="4203501" y="5166114"/>
                </a:lnTo>
                <a:lnTo>
                  <a:pt x="4210217" y="5133225"/>
                </a:lnTo>
                <a:lnTo>
                  <a:pt x="4210217" y="5133224"/>
                </a:lnTo>
                <a:lnTo>
                  <a:pt x="4210215" y="5133220"/>
                </a:lnTo>
                <a:lnTo>
                  <a:pt x="4203072" y="5102461"/>
                </a:lnTo>
                <a:lnTo>
                  <a:pt x="4197188" y="5087444"/>
                </a:lnTo>
                <a:lnTo>
                  <a:pt x="4197182" y="5087423"/>
                </a:lnTo>
                <a:cubicBezTo>
                  <a:pt x="4191096" y="5072411"/>
                  <a:pt x="4184997" y="5057381"/>
                  <a:pt x="4184068" y="5041521"/>
                </a:cubicBezTo>
                <a:cubicBezTo>
                  <a:pt x="4182926" y="5022852"/>
                  <a:pt x="4168828" y="5003801"/>
                  <a:pt x="4157589" y="4987037"/>
                </a:cubicBezTo>
                <a:lnTo>
                  <a:pt x="4140307" y="4957453"/>
                </a:lnTo>
                <a:lnTo>
                  <a:pt x="4132757" y="4933810"/>
                </a:lnTo>
                <a:lnTo>
                  <a:pt x="4132755" y="4933805"/>
                </a:lnTo>
                <a:lnTo>
                  <a:pt x="4134157" y="4912169"/>
                </a:lnTo>
                <a:cubicBezTo>
                  <a:pt x="4135919" y="4904359"/>
                  <a:pt x="4136431" y="4896714"/>
                  <a:pt x="4135862" y="4889276"/>
                </a:cubicBezTo>
                <a:lnTo>
                  <a:pt x="4135862" y="4889275"/>
                </a:lnTo>
                <a:lnTo>
                  <a:pt x="4131084" y="4867614"/>
                </a:lnTo>
                <a:lnTo>
                  <a:pt x="4128333" y="4863343"/>
                </a:lnTo>
                <a:lnTo>
                  <a:pt x="4126583" y="4857317"/>
                </a:lnTo>
                <a:cubicBezTo>
                  <a:pt x="4121440" y="4847214"/>
                  <a:pt x="4114439" y="4837703"/>
                  <a:pt x="4106152" y="4828916"/>
                </a:cubicBezTo>
                <a:lnTo>
                  <a:pt x="4091316" y="4800483"/>
                </a:lnTo>
                <a:lnTo>
                  <a:pt x="4092625" y="4767765"/>
                </a:lnTo>
                <a:cubicBezTo>
                  <a:pt x="4098531" y="4738236"/>
                  <a:pt x="4098913" y="4707565"/>
                  <a:pt x="4102532" y="4677656"/>
                </a:cubicBezTo>
                <a:cubicBezTo>
                  <a:pt x="4103294" y="4671177"/>
                  <a:pt x="4105962" y="4662987"/>
                  <a:pt x="4110534" y="4659175"/>
                </a:cubicBezTo>
                <a:cubicBezTo>
                  <a:pt x="4167304" y="4612501"/>
                  <a:pt x="4167876" y="4546777"/>
                  <a:pt x="4170544" y="4482005"/>
                </a:cubicBezTo>
                <a:cubicBezTo>
                  <a:pt x="4172258" y="4442762"/>
                  <a:pt x="4172258" y="4403326"/>
                  <a:pt x="4171306" y="4363891"/>
                </a:cubicBezTo>
                <a:lnTo>
                  <a:pt x="4171306" y="4363890"/>
                </a:lnTo>
                <a:cubicBezTo>
                  <a:pt x="4171114" y="4350554"/>
                  <a:pt x="4168066" y="4336457"/>
                  <a:pt x="4162352" y="4324645"/>
                </a:cubicBezTo>
                <a:cubicBezTo>
                  <a:pt x="4150349" y="4300070"/>
                  <a:pt x="4134729" y="4277401"/>
                  <a:pt x="4122536" y="4253014"/>
                </a:cubicBezTo>
                <a:close/>
                <a:moveTo>
                  <a:pt x="4113010" y="4165383"/>
                </a:moveTo>
                <a:lnTo>
                  <a:pt x="4113010" y="4165384"/>
                </a:lnTo>
                <a:lnTo>
                  <a:pt x="4116915" y="4192388"/>
                </a:lnTo>
                <a:lnTo>
                  <a:pt x="4116915" y="4192387"/>
                </a:lnTo>
                <a:cubicBezTo>
                  <a:pt x="4117011" y="4182767"/>
                  <a:pt x="4116439" y="4173480"/>
                  <a:pt x="4113010" y="4165383"/>
                </a:cubicBezTo>
                <a:close/>
                <a:moveTo>
                  <a:pt x="4100628" y="3885338"/>
                </a:moveTo>
                <a:lnTo>
                  <a:pt x="4100628" y="3885339"/>
                </a:lnTo>
                <a:cubicBezTo>
                  <a:pt x="4110344" y="3897722"/>
                  <a:pt x="4117750" y="3910319"/>
                  <a:pt x="4123009" y="3923125"/>
                </a:cubicBezTo>
                <a:lnTo>
                  <a:pt x="4132513" y="3962160"/>
                </a:lnTo>
                <a:lnTo>
                  <a:pt x="4116821" y="4043838"/>
                </a:lnTo>
                <a:lnTo>
                  <a:pt x="4116820" y="4043839"/>
                </a:lnTo>
                <a:cubicBezTo>
                  <a:pt x="4108057" y="4063842"/>
                  <a:pt x="4102675" y="4083702"/>
                  <a:pt x="4101699" y="4103825"/>
                </a:cubicBezTo>
                <a:lnTo>
                  <a:pt x="4101699" y="4103826"/>
                </a:lnTo>
                <a:lnTo>
                  <a:pt x="4103666" y="4134255"/>
                </a:lnTo>
                <a:lnTo>
                  <a:pt x="4113010" y="4165382"/>
                </a:lnTo>
                <a:lnTo>
                  <a:pt x="4101699" y="4103826"/>
                </a:lnTo>
                <a:lnTo>
                  <a:pt x="4116820" y="4043840"/>
                </a:lnTo>
                <a:lnTo>
                  <a:pt x="4116821" y="4043838"/>
                </a:lnTo>
                <a:lnTo>
                  <a:pt x="4130123" y="4002410"/>
                </a:lnTo>
                <a:lnTo>
                  <a:pt x="4132513" y="3962160"/>
                </a:lnTo>
                <a:lnTo>
                  <a:pt x="4132513" y="3962159"/>
                </a:lnTo>
                <a:cubicBezTo>
                  <a:pt x="4130251" y="3935727"/>
                  <a:pt x="4120060" y="3910104"/>
                  <a:pt x="4100628" y="3885338"/>
                </a:cubicBezTo>
                <a:close/>
                <a:moveTo>
                  <a:pt x="4115391" y="3670561"/>
                </a:moveTo>
                <a:lnTo>
                  <a:pt x="4117820" y="3680164"/>
                </a:lnTo>
                <a:lnTo>
                  <a:pt x="4113772" y="3734837"/>
                </a:lnTo>
                <a:lnTo>
                  <a:pt x="4113772" y="3734838"/>
                </a:lnTo>
                <a:cubicBezTo>
                  <a:pt x="4112820" y="3741316"/>
                  <a:pt x="4111486" y="3749126"/>
                  <a:pt x="4114154" y="3754653"/>
                </a:cubicBezTo>
                <a:lnTo>
                  <a:pt x="4120511" y="3789776"/>
                </a:lnTo>
                <a:lnTo>
                  <a:pt x="4105580" y="3822472"/>
                </a:lnTo>
                <a:cubicBezTo>
                  <a:pt x="4098532" y="3831902"/>
                  <a:pt x="4092912" y="3842046"/>
                  <a:pt x="4091245" y="3852619"/>
                </a:cubicBezTo>
                <a:lnTo>
                  <a:pt x="4091245" y="3852620"/>
                </a:lnTo>
                <a:lnTo>
                  <a:pt x="4092025" y="3868764"/>
                </a:lnTo>
                <a:lnTo>
                  <a:pt x="4100628" y="3885337"/>
                </a:lnTo>
                <a:lnTo>
                  <a:pt x="4091245" y="3852620"/>
                </a:lnTo>
                <a:lnTo>
                  <a:pt x="4105580" y="3822473"/>
                </a:lnTo>
                <a:cubicBezTo>
                  <a:pt x="4113772" y="3811614"/>
                  <a:pt x="4118916" y="3800897"/>
                  <a:pt x="4120511" y="3789777"/>
                </a:cubicBezTo>
                <a:lnTo>
                  <a:pt x="4120511" y="3789776"/>
                </a:lnTo>
                <a:cubicBezTo>
                  <a:pt x="4122107" y="3778655"/>
                  <a:pt x="4120154" y="3767130"/>
                  <a:pt x="4114154" y="3754652"/>
                </a:cubicBezTo>
                <a:lnTo>
                  <a:pt x="4113772" y="3734838"/>
                </a:lnTo>
                <a:lnTo>
                  <a:pt x="4117820" y="3680164"/>
                </a:lnTo>
                <a:lnTo>
                  <a:pt x="4117820" y="3680163"/>
                </a:lnTo>
                <a:close/>
                <a:moveTo>
                  <a:pt x="4185711" y="2836172"/>
                </a:moveTo>
                <a:lnTo>
                  <a:pt x="4177020" y="2848793"/>
                </a:lnTo>
                <a:cubicBezTo>
                  <a:pt x="4172020" y="2865010"/>
                  <a:pt x="4166162" y="2881307"/>
                  <a:pt x="4161416" y="2897785"/>
                </a:cubicBezTo>
                <a:lnTo>
                  <a:pt x="4160387" y="2903551"/>
                </a:lnTo>
                <a:lnTo>
                  <a:pt x="4157113" y="2914328"/>
                </a:lnTo>
                <a:lnTo>
                  <a:pt x="4152482" y="2947859"/>
                </a:lnTo>
                <a:lnTo>
                  <a:pt x="4152481" y="2947862"/>
                </a:lnTo>
                <a:lnTo>
                  <a:pt x="4152481" y="2947863"/>
                </a:lnTo>
                <a:cubicBezTo>
                  <a:pt x="4152112" y="2959157"/>
                  <a:pt x="4153112" y="2970576"/>
                  <a:pt x="4156065" y="2982149"/>
                </a:cubicBezTo>
                <a:lnTo>
                  <a:pt x="4167758" y="3077402"/>
                </a:lnTo>
                <a:lnTo>
                  <a:pt x="4155303" y="3172654"/>
                </a:lnTo>
                <a:cubicBezTo>
                  <a:pt x="4129394" y="3276480"/>
                  <a:pt x="4101962" y="3380305"/>
                  <a:pt x="4107676" y="3489467"/>
                </a:cubicBezTo>
                <a:cubicBezTo>
                  <a:pt x="4108628" y="3507563"/>
                  <a:pt x="4097007" y="3529090"/>
                  <a:pt x="4085577" y="3544713"/>
                </a:cubicBezTo>
                <a:cubicBezTo>
                  <a:pt x="4074719" y="3559668"/>
                  <a:pt x="4068860" y="3566811"/>
                  <a:pt x="4067955" y="3574408"/>
                </a:cubicBezTo>
                <a:lnTo>
                  <a:pt x="4067956" y="3574408"/>
                </a:lnTo>
                <a:lnTo>
                  <a:pt x="4067955" y="3574409"/>
                </a:lnTo>
                <a:cubicBezTo>
                  <a:pt x="4067050" y="3582005"/>
                  <a:pt x="4071099" y="3590054"/>
                  <a:pt x="4080053" y="3606818"/>
                </a:cubicBezTo>
                <a:cubicBezTo>
                  <a:pt x="4084435" y="3614820"/>
                  <a:pt x="4087101" y="3624726"/>
                  <a:pt x="4093579" y="3630633"/>
                </a:cubicBezTo>
                <a:lnTo>
                  <a:pt x="4109452" y="3651926"/>
                </a:lnTo>
                <a:lnTo>
                  <a:pt x="4093579" y="3630632"/>
                </a:lnTo>
                <a:cubicBezTo>
                  <a:pt x="4087101" y="3624725"/>
                  <a:pt x="4084435" y="3614819"/>
                  <a:pt x="4080053" y="3606817"/>
                </a:cubicBezTo>
                <a:cubicBezTo>
                  <a:pt x="4075576" y="3598435"/>
                  <a:pt x="4072325" y="3592232"/>
                  <a:pt x="4070307" y="3587174"/>
                </a:cubicBezTo>
                <a:lnTo>
                  <a:pt x="4067956" y="3574408"/>
                </a:lnTo>
                <a:lnTo>
                  <a:pt x="4073034" y="3562321"/>
                </a:lnTo>
                <a:cubicBezTo>
                  <a:pt x="4075969" y="3557716"/>
                  <a:pt x="4080148" y="3552191"/>
                  <a:pt x="4085577" y="3544714"/>
                </a:cubicBezTo>
                <a:cubicBezTo>
                  <a:pt x="4097007" y="3529091"/>
                  <a:pt x="4108628" y="3507564"/>
                  <a:pt x="4107676" y="3489468"/>
                </a:cubicBezTo>
                <a:cubicBezTo>
                  <a:pt x="4101962" y="3380306"/>
                  <a:pt x="4129394" y="3276481"/>
                  <a:pt x="4155303" y="3172655"/>
                </a:cubicBezTo>
                <a:cubicBezTo>
                  <a:pt x="4163305" y="3140650"/>
                  <a:pt x="4167543" y="3109026"/>
                  <a:pt x="4167758" y="3077402"/>
                </a:cubicBezTo>
                <a:lnTo>
                  <a:pt x="4167758" y="3077401"/>
                </a:lnTo>
                <a:cubicBezTo>
                  <a:pt x="4167972" y="3045777"/>
                  <a:pt x="4164162" y="3014153"/>
                  <a:pt x="4156065" y="2982148"/>
                </a:cubicBezTo>
                <a:lnTo>
                  <a:pt x="4152481" y="2947863"/>
                </a:lnTo>
                <a:lnTo>
                  <a:pt x="4152482" y="2947859"/>
                </a:lnTo>
                <a:lnTo>
                  <a:pt x="4160387" y="2903551"/>
                </a:lnTo>
                <a:lnTo>
                  <a:pt x="4177020" y="2848794"/>
                </a:lnTo>
                <a:cubicBezTo>
                  <a:pt x="4178353" y="2844317"/>
                  <a:pt x="4181639" y="2839983"/>
                  <a:pt x="4185711" y="2836173"/>
                </a:cubicBezTo>
                <a:close/>
                <a:moveTo>
                  <a:pt x="3701225" y="1508458"/>
                </a:moveTo>
                <a:lnTo>
                  <a:pt x="3673131" y="1596214"/>
                </a:lnTo>
                <a:cubicBezTo>
                  <a:pt x="3670654" y="1604979"/>
                  <a:pt x="3672179" y="1615837"/>
                  <a:pt x="3675036" y="1624981"/>
                </a:cubicBezTo>
                <a:cubicBezTo>
                  <a:pt x="3684752" y="1656224"/>
                  <a:pt x="3709137" y="1676037"/>
                  <a:pt x="3731617" y="1697754"/>
                </a:cubicBezTo>
                <a:cubicBezTo>
                  <a:pt x="3741524" y="1707280"/>
                  <a:pt x="3748572" y="1720424"/>
                  <a:pt x="3754286" y="1733189"/>
                </a:cubicBezTo>
                <a:cubicBezTo>
                  <a:pt x="3768957" y="1766336"/>
                  <a:pt x="3782101" y="1800247"/>
                  <a:pt x="3796007" y="1833776"/>
                </a:cubicBezTo>
                <a:cubicBezTo>
                  <a:pt x="3797341" y="1837014"/>
                  <a:pt x="3800770" y="1839680"/>
                  <a:pt x="3803628" y="1842159"/>
                </a:cubicBezTo>
                <a:cubicBezTo>
                  <a:pt x="3833729" y="1866923"/>
                  <a:pt x="3864018" y="1891498"/>
                  <a:pt x="3894119" y="1916455"/>
                </a:cubicBezTo>
                <a:cubicBezTo>
                  <a:pt x="3899833" y="1921217"/>
                  <a:pt x="3904025" y="1928077"/>
                  <a:pt x="3909549" y="1933220"/>
                </a:cubicBezTo>
                <a:cubicBezTo>
                  <a:pt x="3917169" y="1940460"/>
                  <a:pt x="3924410" y="1949604"/>
                  <a:pt x="3933554" y="1953414"/>
                </a:cubicBezTo>
                <a:cubicBezTo>
                  <a:pt x="3962319" y="1965225"/>
                  <a:pt x="3974703" y="1987895"/>
                  <a:pt x="3980037" y="2016470"/>
                </a:cubicBezTo>
                <a:cubicBezTo>
                  <a:pt x="3984990" y="2042571"/>
                  <a:pt x="3989182" y="2068670"/>
                  <a:pt x="3994896" y="2094579"/>
                </a:cubicBezTo>
                <a:cubicBezTo>
                  <a:pt x="4001754" y="2126202"/>
                  <a:pt x="4009184" y="2157637"/>
                  <a:pt x="4017567" y="2188880"/>
                </a:cubicBezTo>
                <a:cubicBezTo>
                  <a:pt x="4021187" y="2202405"/>
                  <a:pt x="4025377" y="2216693"/>
                  <a:pt x="4032807" y="2228315"/>
                </a:cubicBezTo>
                <a:cubicBezTo>
                  <a:pt x="4053382" y="2260891"/>
                  <a:pt x="4067288" y="2295754"/>
                  <a:pt x="4061764" y="2334045"/>
                </a:cubicBezTo>
                <a:cubicBezTo>
                  <a:pt x="4057382" y="2364716"/>
                  <a:pt x="4068622" y="2390435"/>
                  <a:pt x="4086149" y="2409486"/>
                </a:cubicBezTo>
                <a:cubicBezTo>
                  <a:pt x="4094103" y="2418155"/>
                  <a:pt x="4099616" y="2426977"/>
                  <a:pt x="4103250" y="2435913"/>
                </a:cubicBezTo>
                <a:lnTo>
                  <a:pt x="4109081" y="2463018"/>
                </a:lnTo>
                <a:lnTo>
                  <a:pt x="4109080" y="2463031"/>
                </a:lnTo>
                <a:lnTo>
                  <a:pt x="4100439" y="2518262"/>
                </a:lnTo>
                <a:lnTo>
                  <a:pt x="4100438" y="2518264"/>
                </a:lnTo>
                <a:cubicBezTo>
                  <a:pt x="4097771" y="2527790"/>
                  <a:pt x="4096627" y="2536458"/>
                  <a:pt x="4096794" y="2545006"/>
                </a:cubicBezTo>
                <a:lnTo>
                  <a:pt x="4096794" y="2545007"/>
                </a:lnTo>
                <a:cubicBezTo>
                  <a:pt x="4096960" y="2553556"/>
                  <a:pt x="4098437" y="2561986"/>
                  <a:pt x="4101008" y="2571035"/>
                </a:cubicBezTo>
                <a:cubicBezTo>
                  <a:pt x="4113010" y="2612946"/>
                  <a:pt x="4145587" y="2640951"/>
                  <a:pt x="4174162" y="2668002"/>
                </a:cubicBezTo>
                <a:cubicBezTo>
                  <a:pt x="4198547" y="2691055"/>
                  <a:pt x="4212264" y="2716964"/>
                  <a:pt x="4222552" y="2745349"/>
                </a:cubicBezTo>
                <a:lnTo>
                  <a:pt x="4222553" y="2745352"/>
                </a:lnTo>
                <a:lnTo>
                  <a:pt x="4228473" y="2778006"/>
                </a:lnTo>
                <a:lnTo>
                  <a:pt x="4228053" y="2785440"/>
                </a:lnTo>
                <a:lnTo>
                  <a:pt x="4217974" y="2811780"/>
                </a:lnTo>
                <a:lnTo>
                  <a:pt x="4217970" y="2811787"/>
                </a:lnTo>
                <a:lnTo>
                  <a:pt x="4217971" y="2811787"/>
                </a:lnTo>
                <a:lnTo>
                  <a:pt x="4217974" y="2811780"/>
                </a:lnTo>
                <a:lnTo>
                  <a:pt x="4227624" y="2793023"/>
                </a:lnTo>
                <a:lnTo>
                  <a:pt x="4228053" y="2785440"/>
                </a:lnTo>
                <a:lnTo>
                  <a:pt x="4229253" y="2782305"/>
                </a:lnTo>
                <a:lnTo>
                  <a:pt x="4228473" y="2778006"/>
                </a:lnTo>
                <a:lnTo>
                  <a:pt x="4228883" y="2770757"/>
                </a:lnTo>
                <a:lnTo>
                  <a:pt x="4222553" y="2745352"/>
                </a:lnTo>
                <a:lnTo>
                  <a:pt x="4222552" y="2745348"/>
                </a:lnTo>
                <a:cubicBezTo>
                  <a:pt x="4212264" y="2716963"/>
                  <a:pt x="4198547" y="2691054"/>
                  <a:pt x="4174162" y="2668001"/>
                </a:cubicBezTo>
                <a:cubicBezTo>
                  <a:pt x="4145587" y="2640950"/>
                  <a:pt x="4113010" y="2612945"/>
                  <a:pt x="4101008" y="2571034"/>
                </a:cubicBezTo>
                <a:lnTo>
                  <a:pt x="4096794" y="2545007"/>
                </a:lnTo>
                <a:lnTo>
                  <a:pt x="4100438" y="2518265"/>
                </a:lnTo>
                <a:lnTo>
                  <a:pt x="4100439" y="2518262"/>
                </a:lnTo>
                <a:lnTo>
                  <a:pt x="4107019" y="2490551"/>
                </a:lnTo>
                <a:lnTo>
                  <a:pt x="4109080" y="2463031"/>
                </a:lnTo>
                <a:lnTo>
                  <a:pt x="4109082" y="2463019"/>
                </a:lnTo>
                <a:lnTo>
                  <a:pt x="4109081" y="2463018"/>
                </a:lnTo>
                <a:lnTo>
                  <a:pt x="4109082" y="2463018"/>
                </a:lnTo>
                <a:cubicBezTo>
                  <a:pt x="4108200" y="2444777"/>
                  <a:pt x="4102057" y="2426822"/>
                  <a:pt x="4086149" y="2409485"/>
                </a:cubicBezTo>
                <a:cubicBezTo>
                  <a:pt x="4068622" y="2390434"/>
                  <a:pt x="4057382" y="2364715"/>
                  <a:pt x="4061764" y="2334044"/>
                </a:cubicBezTo>
                <a:cubicBezTo>
                  <a:pt x="4067288" y="2295753"/>
                  <a:pt x="4053382" y="2260890"/>
                  <a:pt x="4032807" y="2228314"/>
                </a:cubicBezTo>
                <a:cubicBezTo>
                  <a:pt x="4025377" y="2216692"/>
                  <a:pt x="4021187" y="2202404"/>
                  <a:pt x="4017567" y="2188879"/>
                </a:cubicBezTo>
                <a:cubicBezTo>
                  <a:pt x="4009184" y="2157636"/>
                  <a:pt x="4001754" y="2126201"/>
                  <a:pt x="3994896" y="2094578"/>
                </a:cubicBezTo>
                <a:cubicBezTo>
                  <a:pt x="3989182" y="2068669"/>
                  <a:pt x="3984990" y="2042570"/>
                  <a:pt x="3980037" y="2016469"/>
                </a:cubicBezTo>
                <a:cubicBezTo>
                  <a:pt x="3974703" y="1987894"/>
                  <a:pt x="3962319" y="1965224"/>
                  <a:pt x="3933554" y="1953413"/>
                </a:cubicBezTo>
                <a:cubicBezTo>
                  <a:pt x="3924410" y="1949603"/>
                  <a:pt x="3917169" y="1940459"/>
                  <a:pt x="3909549" y="1933219"/>
                </a:cubicBezTo>
                <a:cubicBezTo>
                  <a:pt x="3904025" y="1928076"/>
                  <a:pt x="3899833" y="1921216"/>
                  <a:pt x="3894119" y="1916454"/>
                </a:cubicBezTo>
                <a:cubicBezTo>
                  <a:pt x="3864018" y="1891497"/>
                  <a:pt x="3833729" y="1866922"/>
                  <a:pt x="3803628" y="1842158"/>
                </a:cubicBezTo>
                <a:cubicBezTo>
                  <a:pt x="3800770" y="1839679"/>
                  <a:pt x="3797341" y="1837013"/>
                  <a:pt x="3796007" y="1833775"/>
                </a:cubicBezTo>
                <a:cubicBezTo>
                  <a:pt x="3782101" y="1800246"/>
                  <a:pt x="3768958" y="1766335"/>
                  <a:pt x="3754286" y="1733188"/>
                </a:cubicBezTo>
                <a:cubicBezTo>
                  <a:pt x="3748572" y="1720423"/>
                  <a:pt x="3741524" y="1707279"/>
                  <a:pt x="3731618" y="1697753"/>
                </a:cubicBezTo>
                <a:cubicBezTo>
                  <a:pt x="3709138" y="1676036"/>
                  <a:pt x="3684752" y="1656223"/>
                  <a:pt x="3675036" y="1624980"/>
                </a:cubicBezTo>
                <a:cubicBezTo>
                  <a:pt x="3672180" y="1615836"/>
                  <a:pt x="3670655" y="1604978"/>
                  <a:pt x="3673132" y="1596213"/>
                </a:cubicBezTo>
                <a:close/>
                <a:moveTo>
                  <a:pt x="3719830" y="1459073"/>
                </a:moveTo>
                <a:lnTo>
                  <a:pt x="3719829" y="1459074"/>
                </a:lnTo>
                <a:lnTo>
                  <a:pt x="3710612" y="1481572"/>
                </a:lnTo>
                <a:close/>
                <a:moveTo>
                  <a:pt x="3739023" y="1268758"/>
                </a:moveTo>
                <a:cubicBezTo>
                  <a:pt x="3739475" y="1275402"/>
                  <a:pt x="3741047" y="1281689"/>
                  <a:pt x="3744190" y="1286070"/>
                </a:cubicBezTo>
                <a:cubicBezTo>
                  <a:pt x="3758763" y="1306930"/>
                  <a:pt x="3765003" y="1328553"/>
                  <a:pt x="3766527" y="1350628"/>
                </a:cubicBezTo>
                <a:lnTo>
                  <a:pt x="3760933" y="1413840"/>
                </a:lnTo>
                <a:lnTo>
                  <a:pt x="3766528" y="1350627"/>
                </a:lnTo>
                <a:cubicBezTo>
                  <a:pt x="3765003" y="1328552"/>
                  <a:pt x="3758764" y="1306930"/>
                  <a:pt x="3744190" y="1286069"/>
                </a:cubicBezTo>
                <a:close/>
                <a:moveTo>
                  <a:pt x="3680752" y="773035"/>
                </a:moveTo>
                <a:lnTo>
                  <a:pt x="3680752" y="773036"/>
                </a:lnTo>
                <a:cubicBezTo>
                  <a:pt x="3683038" y="800277"/>
                  <a:pt x="3686276" y="827330"/>
                  <a:pt x="3688752" y="854380"/>
                </a:cubicBezTo>
                <a:cubicBezTo>
                  <a:pt x="3691038" y="878957"/>
                  <a:pt x="3691800" y="903723"/>
                  <a:pt x="3719805" y="915344"/>
                </a:cubicBezTo>
                <a:cubicBezTo>
                  <a:pt x="3724187" y="917060"/>
                  <a:pt x="3727425" y="922774"/>
                  <a:pt x="3730283" y="927156"/>
                </a:cubicBezTo>
                <a:cubicBezTo>
                  <a:pt x="3774291" y="994786"/>
                  <a:pt x="3773147" y="1030981"/>
                  <a:pt x="3726663" y="1097088"/>
                </a:cubicBezTo>
                <a:cubicBezTo>
                  <a:pt x="3721901" y="1103946"/>
                  <a:pt x="3718471" y="1118614"/>
                  <a:pt x="3722281" y="1123186"/>
                </a:cubicBezTo>
                <a:cubicBezTo>
                  <a:pt x="3738093" y="1142618"/>
                  <a:pt x="3745142" y="1162954"/>
                  <a:pt x="3747000" y="1184029"/>
                </a:cubicBezTo>
                <a:cubicBezTo>
                  <a:pt x="3745142" y="1162954"/>
                  <a:pt x="3738094" y="1142617"/>
                  <a:pt x="3722282" y="1123185"/>
                </a:cubicBezTo>
                <a:cubicBezTo>
                  <a:pt x="3718472" y="1118613"/>
                  <a:pt x="3721902" y="1103945"/>
                  <a:pt x="3726664" y="1097087"/>
                </a:cubicBezTo>
                <a:cubicBezTo>
                  <a:pt x="3773148" y="1030980"/>
                  <a:pt x="3774292" y="994785"/>
                  <a:pt x="3730284" y="927155"/>
                </a:cubicBezTo>
                <a:cubicBezTo>
                  <a:pt x="3727426" y="922773"/>
                  <a:pt x="3724188" y="917059"/>
                  <a:pt x="3719806" y="915343"/>
                </a:cubicBezTo>
                <a:cubicBezTo>
                  <a:pt x="3691800" y="903722"/>
                  <a:pt x="3691038" y="878956"/>
                  <a:pt x="3688752" y="854379"/>
                </a:cubicBezTo>
                <a:close/>
                <a:moveTo>
                  <a:pt x="3736153" y="517851"/>
                </a:moveTo>
                <a:lnTo>
                  <a:pt x="3727235" y="556048"/>
                </a:lnTo>
                <a:cubicBezTo>
                  <a:pt x="3725139" y="564049"/>
                  <a:pt x="3719615" y="572623"/>
                  <a:pt x="3720757" y="580051"/>
                </a:cubicBezTo>
                <a:cubicBezTo>
                  <a:pt x="3724091" y="601579"/>
                  <a:pt x="3721662" y="622201"/>
                  <a:pt x="3717376" y="642538"/>
                </a:cubicBezTo>
                <a:lnTo>
                  <a:pt x="3704853" y="694928"/>
                </a:lnTo>
                <a:lnTo>
                  <a:pt x="3717377" y="642537"/>
                </a:lnTo>
                <a:cubicBezTo>
                  <a:pt x="3721663" y="622201"/>
                  <a:pt x="3724092" y="601578"/>
                  <a:pt x="3720758" y="580050"/>
                </a:cubicBezTo>
                <a:cubicBezTo>
                  <a:pt x="3719616" y="572622"/>
                  <a:pt x="3725140" y="564048"/>
                  <a:pt x="3727236" y="556047"/>
                </a:cubicBezTo>
                <a:close/>
                <a:moveTo>
                  <a:pt x="3749448" y="298169"/>
                </a:moveTo>
                <a:lnTo>
                  <a:pt x="3734666" y="313533"/>
                </a:lnTo>
                <a:lnTo>
                  <a:pt x="3734666" y="313533"/>
                </a:lnTo>
                <a:lnTo>
                  <a:pt x="3734665" y="313534"/>
                </a:lnTo>
                <a:cubicBezTo>
                  <a:pt x="3730473" y="316390"/>
                  <a:pt x="3732759" y="330299"/>
                  <a:pt x="3734093" y="338871"/>
                </a:cubicBezTo>
                <a:lnTo>
                  <a:pt x="3734100" y="338903"/>
                </a:lnTo>
                <a:lnTo>
                  <a:pt x="3744000" y="395640"/>
                </a:lnTo>
                <a:lnTo>
                  <a:pt x="3740190" y="367328"/>
                </a:lnTo>
                <a:lnTo>
                  <a:pt x="3734100" y="338903"/>
                </a:lnTo>
                <a:lnTo>
                  <a:pt x="3734094" y="338870"/>
                </a:lnTo>
                <a:cubicBezTo>
                  <a:pt x="3733427" y="334584"/>
                  <a:pt x="3732522" y="328964"/>
                  <a:pt x="3732308" y="324058"/>
                </a:cubicBezTo>
                <a:lnTo>
                  <a:pt x="3734666" y="313533"/>
                </a:lnTo>
                <a:close/>
                <a:moveTo>
                  <a:pt x="3756993" y="281568"/>
                </a:moveTo>
                <a:lnTo>
                  <a:pt x="3752098" y="295415"/>
                </a:lnTo>
                <a:lnTo>
                  <a:pt x="3752099" y="295415"/>
                </a:lnTo>
                <a:close/>
                <a:moveTo>
                  <a:pt x="3743673" y="24486"/>
                </a:moveTo>
                <a:lnTo>
                  <a:pt x="3741410" y="74129"/>
                </a:lnTo>
                <a:cubicBezTo>
                  <a:pt x="3742333" y="91492"/>
                  <a:pt x="3744643" y="108703"/>
                  <a:pt x="3747334" y="125861"/>
                </a:cubicBezTo>
                <a:lnTo>
                  <a:pt x="3751729" y="153388"/>
                </a:lnTo>
                <a:lnTo>
                  <a:pt x="3760002" y="228944"/>
                </a:lnTo>
                <a:lnTo>
                  <a:pt x="3755543" y="177271"/>
                </a:lnTo>
                <a:lnTo>
                  <a:pt x="3751729" y="153388"/>
                </a:lnTo>
                <a:lnTo>
                  <a:pt x="3751530" y="151569"/>
                </a:lnTo>
                <a:cubicBezTo>
                  <a:pt x="3747300" y="125876"/>
                  <a:pt x="3742795" y="100174"/>
                  <a:pt x="3741411" y="74129"/>
                </a:cubicBezTo>
                <a:close/>
                <a:moveTo>
                  <a:pt x="3741092" y="0"/>
                </a:moveTo>
                <a:lnTo>
                  <a:pt x="4205201" y="0"/>
                </a:lnTo>
                <a:lnTo>
                  <a:pt x="4204073" y="2817"/>
                </a:lnTo>
                <a:cubicBezTo>
                  <a:pt x="4195691" y="21486"/>
                  <a:pt x="4193023" y="43012"/>
                  <a:pt x="4189974" y="63587"/>
                </a:cubicBezTo>
                <a:cubicBezTo>
                  <a:pt x="4184450" y="101308"/>
                  <a:pt x="4181020" y="139219"/>
                  <a:pt x="4176068" y="176939"/>
                </a:cubicBezTo>
                <a:cubicBezTo>
                  <a:pt x="4174924" y="184941"/>
                  <a:pt x="4172830" y="194085"/>
                  <a:pt x="4168066" y="200182"/>
                </a:cubicBezTo>
                <a:cubicBezTo>
                  <a:pt x="4136061" y="241901"/>
                  <a:pt x="4127108" y="292579"/>
                  <a:pt x="4130154" y="340774"/>
                </a:cubicBezTo>
                <a:cubicBezTo>
                  <a:pt x="4132443" y="378686"/>
                  <a:pt x="4134157" y="415835"/>
                  <a:pt x="4130919" y="453364"/>
                </a:cubicBezTo>
                <a:cubicBezTo>
                  <a:pt x="4130727" y="456222"/>
                  <a:pt x="4131109" y="460032"/>
                  <a:pt x="4132633" y="462126"/>
                </a:cubicBezTo>
                <a:cubicBezTo>
                  <a:pt x="4142729" y="475081"/>
                  <a:pt x="4143491" y="488607"/>
                  <a:pt x="4145205" y="505182"/>
                </a:cubicBezTo>
                <a:cubicBezTo>
                  <a:pt x="4147683" y="528615"/>
                  <a:pt x="4145967" y="550141"/>
                  <a:pt x="4141777" y="571860"/>
                </a:cubicBezTo>
                <a:cubicBezTo>
                  <a:pt x="4138729" y="587672"/>
                  <a:pt x="4132443" y="603673"/>
                  <a:pt x="4124440" y="617772"/>
                </a:cubicBezTo>
                <a:cubicBezTo>
                  <a:pt x="4113200" y="637392"/>
                  <a:pt x="4108820" y="656255"/>
                  <a:pt x="4123678" y="674923"/>
                </a:cubicBezTo>
                <a:cubicBezTo>
                  <a:pt x="4139491" y="695116"/>
                  <a:pt x="4133967" y="717977"/>
                  <a:pt x="4134537" y="740268"/>
                </a:cubicBezTo>
                <a:cubicBezTo>
                  <a:pt x="4134729" y="749982"/>
                  <a:pt x="4134347" y="760270"/>
                  <a:pt x="4136823" y="769605"/>
                </a:cubicBezTo>
                <a:cubicBezTo>
                  <a:pt x="4143873" y="796655"/>
                  <a:pt x="4154541" y="822756"/>
                  <a:pt x="4159303" y="850189"/>
                </a:cubicBezTo>
                <a:cubicBezTo>
                  <a:pt x="4161970" y="865430"/>
                  <a:pt x="4157207" y="882384"/>
                  <a:pt x="4153779" y="898198"/>
                </a:cubicBezTo>
                <a:cubicBezTo>
                  <a:pt x="4150159" y="914200"/>
                  <a:pt x="4144635" y="930011"/>
                  <a:pt x="4138919" y="945444"/>
                </a:cubicBezTo>
                <a:cubicBezTo>
                  <a:pt x="4135109" y="955920"/>
                  <a:pt x="4131489" y="967350"/>
                  <a:pt x="4124630" y="975733"/>
                </a:cubicBezTo>
                <a:cubicBezTo>
                  <a:pt x="4109010" y="994785"/>
                  <a:pt x="4106342" y="1014406"/>
                  <a:pt x="4114534" y="1036887"/>
                </a:cubicBezTo>
                <a:cubicBezTo>
                  <a:pt x="4115868" y="1040315"/>
                  <a:pt x="4115868" y="1044315"/>
                  <a:pt x="4116058" y="1048125"/>
                </a:cubicBezTo>
                <a:cubicBezTo>
                  <a:pt x="4120058" y="1109091"/>
                  <a:pt x="4122536" y="1170051"/>
                  <a:pt x="4128632" y="1230633"/>
                </a:cubicBezTo>
                <a:cubicBezTo>
                  <a:pt x="4131109" y="1255206"/>
                  <a:pt x="4141967" y="1278829"/>
                  <a:pt x="4148825" y="1303024"/>
                </a:cubicBezTo>
                <a:cubicBezTo>
                  <a:pt x="4150159" y="1307978"/>
                  <a:pt x="4152255" y="1313504"/>
                  <a:pt x="4151301" y="1318456"/>
                </a:cubicBezTo>
                <a:cubicBezTo>
                  <a:pt x="4141777" y="1372368"/>
                  <a:pt x="4155683" y="1422854"/>
                  <a:pt x="4173972" y="1472575"/>
                </a:cubicBezTo>
                <a:cubicBezTo>
                  <a:pt x="4175878" y="1477717"/>
                  <a:pt x="4175306" y="1484004"/>
                  <a:pt x="4174924" y="1489720"/>
                </a:cubicBezTo>
                <a:cubicBezTo>
                  <a:pt x="4173592" y="1505724"/>
                  <a:pt x="4166924" y="1523059"/>
                  <a:pt x="4170924" y="1537537"/>
                </a:cubicBezTo>
                <a:cubicBezTo>
                  <a:pt x="4181974" y="1576019"/>
                  <a:pt x="4195309" y="1614120"/>
                  <a:pt x="4212073" y="1650317"/>
                </a:cubicBezTo>
                <a:cubicBezTo>
                  <a:pt x="4229028" y="1687086"/>
                  <a:pt x="4243316" y="1721185"/>
                  <a:pt x="4226173" y="1763287"/>
                </a:cubicBezTo>
                <a:cubicBezTo>
                  <a:pt x="4218932" y="1781194"/>
                  <a:pt x="4224076" y="1804816"/>
                  <a:pt x="4225981" y="1825393"/>
                </a:cubicBezTo>
                <a:cubicBezTo>
                  <a:pt x="4227504" y="1840441"/>
                  <a:pt x="4236078" y="1854920"/>
                  <a:pt x="4236078" y="1869780"/>
                </a:cubicBezTo>
                <a:cubicBezTo>
                  <a:pt x="4236078" y="1909408"/>
                  <a:pt x="4246174" y="1944649"/>
                  <a:pt x="4266749" y="1978940"/>
                </a:cubicBezTo>
                <a:cubicBezTo>
                  <a:pt x="4274749" y="1992279"/>
                  <a:pt x="4269416" y="2013043"/>
                  <a:pt x="4271512" y="2030378"/>
                </a:cubicBezTo>
                <a:cubicBezTo>
                  <a:pt x="4273987" y="2048668"/>
                  <a:pt x="4276274" y="2067525"/>
                  <a:pt x="4281800" y="2085054"/>
                </a:cubicBezTo>
                <a:cubicBezTo>
                  <a:pt x="4296278" y="2130393"/>
                  <a:pt x="4312661" y="2175163"/>
                  <a:pt x="4327901" y="2220312"/>
                </a:cubicBezTo>
                <a:cubicBezTo>
                  <a:pt x="4340476" y="2257459"/>
                  <a:pt x="4330569" y="2294039"/>
                  <a:pt x="4325236" y="2330806"/>
                </a:cubicBezTo>
                <a:cubicBezTo>
                  <a:pt x="4321805" y="2353859"/>
                  <a:pt x="4313613" y="2375383"/>
                  <a:pt x="4325807" y="2401292"/>
                </a:cubicBezTo>
                <a:cubicBezTo>
                  <a:pt x="4337427" y="2426059"/>
                  <a:pt x="4334759" y="2457492"/>
                  <a:pt x="4341047" y="2485307"/>
                </a:cubicBezTo>
                <a:cubicBezTo>
                  <a:pt x="4346380" y="2508742"/>
                  <a:pt x="4354954" y="2531409"/>
                  <a:pt x="4363336" y="2554079"/>
                </a:cubicBezTo>
                <a:cubicBezTo>
                  <a:pt x="4374768" y="2584942"/>
                  <a:pt x="4386767" y="2615421"/>
                  <a:pt x="4381054" y="2649143"/>
                </a:cubicBezTo>
                <a:cubicBezTo>
                  <a:pt x="4374575" y="2687436"/>
                  <a:pt x="4398960" y="2713723"/>
                  <a:pt x="4415154" y="2743826"/>
                </a:cubicBezTo>
                <a:cubicBezTo>
                  <a:pt x="4426202" y="2764590"/>
                  <a:pt x="4434395" y="2787259"/>
                  <a:pt x="4441254" y="2809930"/>
                </a:cubicBezTo>
                <a:cubicBezTo>
                  <a:pt x="4450207" y="2840219"/>
                  <a:pt x="4455542" y="2871462"/>
                  <a:pt x="4464304" y="2901943"/>
                </a:cubicBezTo>
                <a:cubicBezTo>
                  <a:pt x="4477448" y="2948047"/>
                  <a:pt x="4487736" y="2994722"/>
                  <a:pt x="4480497" y="3042728"/>
                </a:cubicBezTo>
                <a:cubicBezTo>
                  <a:pt x="4477259" y="3064827"/>
                  <a:pt x="4477448" y="3085403"/>
                  <a:pt x="4482212" y="3107500"/>
                </a:cubicBezTo>
                <a:cubicBezTo>
                  <a:pt x="4490023" y="3143695"/>
                  <a:pt x="4490976" y="3180844"/>
                  <a:pt x="4520122" y="3209993"/>
                </a:cubicBezTo>
                <a:cubicBezTo>
                  <a:pt x="4530410" y="3220280"/>
                  <a:pt x="4533076" y="3238758"/>
                  <a:pt x="4538410" y="3253809"/>
                </a:cubicBezTo>
                <a:cubicBezTo>
                  <a:pt x="4544699" y="3271145"/>
                  <a:pt x="4541459" y="3283908"/>
                  <a:pt x="4523170" y="3293244"/>
                </a:cubicBezTo>
                <a:cubicBezTo>
                  <a:pt x="4514979" y="3297434"/>
                  <a:pt x="4506978" y="3309437"/>
                  <a:pt x="4505643" y="3318771"/>
                </a:cubicBezTo>
                <a:cubicBezTo>
                  <a:pt x="4501643" y="3346776"/>
                  <a:pt x="4507549" y="3372495"/>
                  <a:pt x="4520504" y="3399546"/>
                </a:cubicBezTo>
                <a:cubicBezTo>
                  <a:pt x="4532697" y="3424883"/>
                  <a:pt x="4531362" y="3456508"/>
                  <a:pt x="4536124" y="3485275"/>
                </a:cubicBezTo>
                <a:cubicBezTo>
                  <a:pt x="4539554" y="3505657"/>
                  <a:pt x="4546602" y="3526042"/>
                  <a:pt x="4546602" y="3546617"/>
                </a:cubicBezTo>
                <a:cubicBezTo>
                  <a:pt x="4546602" y="3572146"/>
                  <a:pt x="4540506" y="3597482"/>
                  <a:pt x="4538221" y="3623201"/>
                </a:cubicBezTo>
                <a:cubicBezTo>
                  <a:pt x="4536316" y="3643204"/>
                  <a:pt x="4537079" y="3663589"/>
                  <a:pt x="4534792" y="3683591"/>
                </a:cubicBezTo>
                <a:cubicBezTo>
                  <a:pt x="4533076" y="3699976"/>
                  <a:pt x="4528696" y="3716168"/>
                  <a:pt x="4525077" y="3732361"/>
                </a:cubicBezTo>
                <a:cubicBezTo>
                  <a:pt x="4523742" y="3738267"/>
                  <a:pt x="4518597" y="3744173"/>
                  <a:pt x="4519359" y="3749506"/>
                </a:cubicBezTo>
                <a:cubicBezTo>
                  <a:pt x="4527552" y="3802467"/>
                  <a:pt x="4490976" y="3840569"/>
                  <a:pt x="4474782" y="3885338"/>
                </a:cubicBezTo>
                <a:cubicBezTo>
                  <a:pt x="4457636" y="3932394"/>
                  <a:pt x="4431347" y="3977925"/>
                  <a:pt x="4439157" y="4030503"/>
                </a:cubicBezTo>
                <a:cubicBezTo>
                  <a:pt x="4443919" y="4062318"/>
                  <a:pt x="4454971" y="4092989"/>
                  <a:pt x="4461639" y="4124614"/>
                </a:cubicBezTo>
                <a:cubicBezTo>
                  <a:pt x="4463924" y="4135854"/>
                  <a:pt x="4463542" y="4148427"/>
                  <a:pt x="4461256" y="4159667"/>
                </a:cubicBezTo>
                <a:cubicBezTo>
                  <a:pt x="4450777" y="4213961"/>
                  <a:pt x="4449253" y="4267493"/>
                  <a:pt x="4466400" y="4320837"/>
                </a:cubicBezTo>
                <a:cubicBezTo>
                  <a:pt x="4469259" y="4329979"/>
                  <a:pt x="4471924" y="4339695"/>
                  <a:pt x="4471924" y="4349222"/>
                </a:cubicBezTo>
                <a:cubicBezTo>
                  <a:pt x="4471924" y="4401419"/>
                  <a:pt x="4467924" y="4452665"/>
                  <a:pt x="4449253" y="4502579"/>
                </a:cubicBezTo>
                <a:cubicBezTo>
                  <a:pt x="4442967" y="4519343"/>
                  <a:pt x="4446967" y="4539728"/>
                  <a:pt x="4445443" y="4558207"/>
                </a:cubicBezTo>
                <a:cubicBezTo>
                  <a:pt x="4444111" y="4575351"/>
                  <a:pt x="4443539" y="4592878"/>
                  <a:pt x="4439157" y="4609452"/>
                </a:cubicBezTo>
                <a:cubicBezTo>
                  <a:pt x="4432681" y="4633647"/>
                  <a:pt x="4431919" y="4656126"/>
                  <a:pt x="4437633" y="4681083"/>
                </a:cubicBezTo>
                <a:cubicBezTo>
                  <a:pt x="4442967" y="4704895"/>
                  <a:pt x="4440301" y="4730614"/>
                  <a:pt x="4440491" y="4755381"/>
                </a:cubicBezTo>
                <a:cubicBezTo>
                  <a:pt x="4440681" y="4783004"/>
                  <a:pt x="4440871" y="4810627"/>
                  <a:pt x="4439919" y="4838250"/>
                </a:cubicBezTo>
                <a:cubicBezTo>
                  <a:pt x="4439539" y="4849300"/>
                  <a:pt x="4431919" y="4861873"/>
                  <a:pt x="4434967" y="4871019"/>
                </a:cubicBezTo>
                <a:cubicBezTo>
                  <a:pt x="4445254" y="4900546"/>
                  <a:pt x="4432872" y="4930075"/>
                  <a:pt x="4438395" y="4959602"/>
                </a:cubicBezTo>
                <a:cubicBezTo>
                  <a:pt x="4441254" y="4974082"/>
                  <a:pt x="4433444" y="4990465"/>
                  <a:pt x="4432681" y="5006086"/>
                </a:cubicBezTo>
                <a:cubicBezTo>
                  <a:pt x="4431347" y="5031614"/>
                  <a:pt x="4431919" y="5057141"/>
                  <a:pt x="4431537" y="5082670"/>
                </a:cubicBezTo>
                <a:cubicBezTo>
                  <a:pt x="4431347" y="5091052"/>
                  <a:pt x="4430585" y="5099245"/>
                  <a:pt x="4430202" y="5107627"/>
                </a:cubicBezTo>
                <a:cubicBezTo>
                  <a:pt x="4429823" y="5115057"/>
                  <a:pt x="4428108" y="5122867"/>
                  <a:pt x="4429440" y="5129916"/>
                </a:cubicBezTo>
                <a:cubicBezTo>
                  <a:pt x="4434205" y="5155445"/>
                  <a:pt x="4442016" y="5180591"/>
                  <a:pt x="4445063" y="5206308"/>
                </a:cubicBezTo>
                <a:cubicBezTo>
                  <a:pt x="4447729" y="5228597"/>
                  <a:pt x="4444111" y="5251650"/>
                  <a:pt x="4446015" y="5274129"/>
                </a:cubicBezTo>
                <a:cubicBezTo>
                  <a:pt x="4449253" y="5313754"/>
                  <a:pt x="4454971" y="5353379"/>
                  <a:pt x="4458589" y="5393005"/>
                </a:cubicBezTo>
                <a:cubicBezTo>
                  <a:pt x="4459351" y="5401579"/>
                  <a:pt x="4454587" y="5410531"/>
                  <a:pt x="4454207" y="5419295"/>
                </a:cubicBezTo>
                <a:cubicBezTo>
                  <a:pt x="4453255" y="5446728"/>
                  <a:pt x="4453063" y="5474161"/>
                  <a:pt x="4452493" y="5501594"/>
                </a:cubicBezTo>
                <a:cubicBezTo>
                  <a:pt x="4452301" y="5517215"/>
                  <a:pt x="4452873" y="5533027"/>
                  <a:pt x="4451160" y="5548460"/>
                </a:cubicBezTo>
                <a:cubicBezTo>
                  <a:pt x="4448873" y="5568842"/>
                  <a:pt x="4445443" y="5587321"/>
                  <a:pt x="4460304" y="5606372"/>
                </a:cubicBezTo>
                <a:cubicBezTo>
                  <a:pt x="4483354" y="5635711"/>
                  <a:pt x="4474400" y="5673050"/>
                  <a:pt x="4479734" y="5706959"/>
                </a:cubicBezTo>
                <a:cubicBezTo>
                  <a:pt x="4481069" y="5715723"/>
                  <a:pt x="4481259" y="5724678"/>
                  <a:pt x="4482782" y="5733440"/>
                </a:cubicBezTo>
                <a:cubicBezTo>
                  <a:pt x="4485641" y="5749634"/>
                  <a:pt x="4488879" y="5765635"/>
                  <a:pt x="4492119" y="5781830"/>
                </a:cubicBezTo>
                <a:cubicBezTo>
                  <a:pt x="4492690" y="5784686"/>
                  <a:pt x="4492881" y="5787924"/>
                  <a:pt x="4493834" y="5790592"/>
                </a:cubicBezTo>
                <a:cubicBezTo>
                  <a:pt x="4501833" y="5815169"/>
                  <a:pt x="4510977" y="5839361"/>
                  <a:pt x="4517455" y="5864318"/>
                </a:cubicBezTo>
                <a:cubicBezTo>
                  <a:pt x="4520695" y="5876511"/>
                  <a:pt x="4521076" y="5890037"/>
                  <a:pt x="4519359" y="5902610"/>
                </a:cubicBezTo>
                <a:cubicBezTo>
                  <a:pt x="4514407" y="5939377"/>
                  <a:pt x="4512311" y="5975764"/>
                  <a:pt x="4519551" y="6012723"/>
                </a:cubicBezTo>
                <a:cubicBezTo>
                  <a:pt x="4522408" y="6027392"/>
                  <a:pt x="4517645" y="6043776"/>
                  <a:pt x="4515931" y="6059397"/>
                </a:cubicBezTo>
                <a:cubicBezTo>
                  <a:pt x="4511360" y="6096736"/>
                  <a:pt x="4506405" y="6134075"/>
                  <a:pt x="4502025" y="6171605"/>
                </a:cubicBezTo>
                <a:cubicBezTo>
                  <a:pt x="4499358" y="6195037"/>
                  <a:pt x="4497833" y="6218660"/>
                  <a:pt x="4495167" y="6242093"/>
                </a:cubicBezTo>
                <a:cubicBezTo>
                  <a:pt x="4491927" y="6269144"/>
                  <a:pt x="4486975" y="6296005"/>
                  <a:pt x="4484306" y="6323058"/>
                </a:cubicBezTo>
                <a:cubicBezTo>
                  <a:pt x="4481259" y="6353919"/>
                  <a:pt x="4480688" y="6384972"/>
                  <a:pt x="4477448" y="6415833"/>
                </a:cubicBezTo>
                <a:cubicBezTo>
                  <a:pt x="4471162" y="6472225"/>
                  <a:pt x="4463733" y="6528424"/>
                  <a:pt x="4456683" y="6584812"/>
                </a:cubicBezTo>
                <a:cubicBezTo>
                  <a:pt x="4449825" y="6639488"/>
                  <a:pt x="4443729" y="6694164"/>
                  <a:pt x="4435157" y="6748458"/>
                </a:cubicBezTo>
                <a:cubicBezTo>
                  <a:pt x="4431537" y="6771319"/>
                  <a:pt x="4421630" y="6793035"/>
                  <a:pt x="4416106" y="6815516"/>
                </a:cubicBezTo>
                <a:lnTo>
                  <a:pt x="4406407" y="6858000"/>
                </a:lnTo>
                <a:lnTo>
                  <a:pt x="4234154" y="6858000"/>
                </a:lnTo>
                <a:lnTo>
                  <a:pt x="0" y="6858000"/>
                </a:lnTo>
                <a:lnTo>
                  <a:pt x="0" y="2"/>
                </a:lnTo>
                <a:lnTo>
                  <a:pt x="3741092" y="1"/>
                </a:lnTo>
                <a:lnTo>
                  <a:pt x="3743810" y="21486"/>
                </a:lnTo>
                <a:close/>
              </a:path>
            </a:pathLst>
          </a:custGeom>
          <a:effectLst/>
        </p:spPr>
      </p:pic>
      <p:grpSp>
        <p:nvGrpSpPr>
          <p:cNvPr id="11" name="Group 10">
            <a:extLst>
              <a:ext uri="{FF2B5EF4-FFF2-40B4-BE49-F238E27FC236}">
                <a16:creationId xmlns:a16="http://schemas.microsoft.com/office/drawing/2014/main" id="{54A1C8FD-E5B7-4BEC-A74A-A55FB8EA7CF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697284" y="-1"/>
            <a:ext cx="884241" cy="6858001"/>
            <a:chOff x="3697284" y="-1"/>
            <a:chExt cx="884241" cy="6858001"/>
          </a:xfrm>
          <a:effectLst>
            <a:outerShdw blurRad="381000" dist="152400" algn="l" rotWithShape="0">
              <a:prstClr val="black">
                <a:alpha val="10000"/>
              </a:prstClr>
            </a:outerShdw>
          </a:effectLst>
        </p:grpSpPr>
        <p:sp>
          <p:nvSpPr>
            <p:cNvPr id="12" name="Freeform: Shape 11">
              <a:extLst>
                <a:ext uri="{FF2B5EF4-FFF2-40B4-BE49-F238E27FC236}">
                  <a16:creationId xmlns:a16="http://schemas.microsoft.com/office/drawing/2014/main" id="{B20D202D-5E48-4B15-9AF5-71BED4FCFF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flipH="1">
              <a:off x="705641" y="2991642"/>
              <a:ext cx="6858001" cy="874716"/>
            </a:xfrm>
            <a:custGeom>
              <a:avLst/>
              <a:gdLst>
                <a:gd name="connsiteX0" fmla="*/ 0 w 6858001"/>
                <a:gd name="connsiteY0" fmla="*/ 533314 h 874716"/>
                <a:gd name="connsiteX1" fmla="*/ 0 w 6858001"/>
                <a:gd name="connsiteY1" fmla="*/ 69206 h 874716"/>
                <a:gd name="connsiteX2" fmla="*/ 21486 w 6858001"/>
                <a:gd name="connsiteY2" fmla="*/ 71924 h 874716"/>
                <a:gd name="connsiteX3" fmla="*/ 228948 w 6858001"/>
                <a:gd name="connsiteY3" fmla="*/ 88116 h 874716"/>
                <a:gd name="connsiteX4" fmla="*/ 313533 w 6858001"/>
                <a:gd name="connsiteY4" fmla="*/ 62779 h 874716"/>
                <a:gd name="connsiteX5" fmla="*/ 338870 w 6858001"/>
                <a:gd name="connsiteY5" fmla="*/ 62207 h 874716"/>
                <a:gd name="connsiteX6" fmla="*/ 395640 w 6858001"/>
                <a:gd name="connsiteY6" fmla="*/ 72114 h 874716"/>
                <a:gd name="connsiteX7" fmla="*/ 512802 w 6858001"/>
                <a:gd name="connsiteY7" fmla="*/ 65446 h 874716"/>
                <a:gd name="connsiteX8" fmla="*/ 556047 w 6858001"/>
                <a:gd name="connsiteY8" fmla="*/ 55349 h 874716"/>
                <a:gd name="connsiteX9" fmla="*/ 580050 w 6858001"/>
                <a:gd name="connsiteY9" fmla="*/ 48871 h 874716"/>
                <a:gd name="connsiteX10" fmla="*/ 703308 w 6858001"/>
                <a:gd name="connsiteY10" fmla="*/ 30964 h 874716"/>
                <a:gd name="connsiteX11" fmla="*/ 758174 w 6858001"/>
                <a:gd name="connsiteY11" fmla="*/ 11724 h 874716"/>
                <a:gd name="connsiteX12" fmla="*/ 773035 w 6858001"/>
                <a:gd name="connsiteY12" fmla="*/ 8866 h 874716"/>
                <a:gd name="connsiteX13" fmla="*/ 854379 w 6858001"/>
                <a:gd name="connsiteY13" fmla="*/ 16866 h 874716"/>
                <a:gd name="connsiteX14" fmla="*/ 915343 w 6858001"/>
                <a:gd name="connsiteY14" fmla="*/ 47919 h 874716"/>
                <a:gd name="connsiteX15" fmla="*/ 927155 w 6858001"/>
                <a:gd name="connsiteY15" fmla="*/ 58397 h 874716"/>
                <a:gd name="connsiteX16" fmla="*/ 1097087 w 6858001"/>
                <a:gd name="connsiteY16" fmla="*/ 54777 h 874716"/>
                <a:gd name="connsiteX17" fmla="*/ 1123185 w 6858001"/>
                <a:gd name="connsiteY17" fmla="*/ 50395 h 874716"/>
                <a:gd name="connsiteX18" fmla="*/ 1249302 w 6858001"/>
                <a:gd name="connsiteY18" fmla="*/ 68684 h 874716"/>
                <a:gd name="connsiteX19" fmla="*/ 1286069 w 6858001"/>
                <a:gd name="connsiteY19" fmla="*/ 72304 h 874716"/>
                <a:gd name="connsiteX20" fmla="*/ 1417899 w 6858001"/>
                <a:gd name="connsiteY20" fmla="*/ 88688 h 874716"/>
                <a:gd name="connsiteX21" fmla="*/ 1436568 w 6858001"/>
                <a:gd name="connsiteY21" fmla="*/ 73448 h 874716"/>
                <a:gd name="connsiteX22" fmla="*/ 1490292 w 6858001"/>
                <a:gd name="connsiteY22" fmla="*/ 35154 h 874716"/>
                <a:gd name="connsiteX23" fmla="*/ 1596213 w 6858001"/>
                <a:gd name="connsiteY23" fmla="*/ 1245 h 874716"/>
                <a:gd name="connsiteX24" fmla="*/ 1624980 w 6858001"/>
                <a:gd name="connsiteY24" fmla="*/ 3150 h 874716"/>
                <a:gd name="connsiteX25" fmla="*/ 1697753 w 6858001"/>
                <a:gd name="connsiteY25" fmla="*/ 59731 h 874716"/>
                <a:gd name="connsiteX26" fmla="*/ 1733188 w 6858001"/>
                <a:gd name="connsiteY26" fmla="*/ 82400 h 874716"/>
                <a:gd name="connsiteX27" fmla="*/ 1833775 w 6858001"/>
                <a:gd name="connsiteY27" fmla="*/ 124121 h 874716"/>
                <a:gd name="connsiteX28" fmla="*/ 1842158 w 6858001"/>
                <a:gd name="connsiteY28" fmla="*/ 131742 h 874716"/>
                <a:gd name="connsiteX29" fmla="*/ 1916454 w 6858001"/>
                <a:gd name="connsiteY29" fmla="*/ 222233 h 874716"/>
                <a:gd name="connsiteX30" fmla="*/ 1933219 w 6858001"/>
                <a:gd name="connsiteY30" fmla="*/ 237663 h 874716"/>
                <a:gd name="connsiteX31" fmla="*/ 1953413 w 6858001"/>
                <a:gd name="connsiteY31" fmla="*/ 261668 h 874716"/>
                <a:gd name="connsiteX32" fmla="*/ 2016469 w 6858001"/>
                <a:gd name="connsiteY32" fmla="*/ 308151 h 874716"/>
                <a:gd name="connsiteX33" fmla="*/ 2094578 w 6858001"/>
                <a:gd name="connsiteY33" fmla="*/ 323010 h 874716"/>
                <a:gd name="connsiteX34" fmla="*/ 2188879 w 6858001"/>
                <a:gd name="connsiteY34" fmla="*/ 345681 h 874716"/>
                <a:gd name="connsiteX35" fmla="*/ 2228314 w 6858001"/>
                <a:gd name="connsiteY35" fmla="*/ 360921 h 874716"/>
                <a:gd name="connsiteX36" fmla="*/ 2334044 w 6858001"/>
                <a:gd name="connsiteY36" fmla="*/ 389878 h 874716"/>
                <a:gd name="connsiteX37" fmla="*/ 2409485 w 6858001"/>
                <a:gd name="connsiteY37" fmla="*/ 414263 h 874716"/>
                <a:gd name="connsiteX38" fmla="*/ 2518264 w 6858001"/>
                <a:gd name="connsiteY38" fmla="*/ 428552 h 874716"/>
                <a:gd name="connsiteX39" fmla="*/ 2571034 w 6858001"/>
                <a:gd name="connsiteY39" fmla="*/ 429122 h 874716"/>
                <a:gd name="connsiteX40" fmla="*/ 2668001 w 6858001"/>
                <a:gd name="connsiteY40" fmla="*/ 502276 h 874716"/>
                <a:gd name="connsiteX41" fmla="*/ 2745348 w 6858001"/>
                <a:gd name="connsiteY41" fmla="*/ 550666 h 874716"/>
                <a:gd name="connsiteX42" fmla="*/ 2826694 w 6858001"/>
                <a:gd name="connsiteY42" fmla="*/ 527233 h 874716"/>
                <a:gd name="connsiteX43" fmla="*/ 2848793 w 6858001"/>
                <a:gd name="connsiteY43" fmla="*/ 505134 h 874716"/>
                <a:gd name="connsiteX44" fmla="*/ 2982148 w 6858001"/>
                <a:gd name="connsiteY44" fmla="*/ 484179 h 874716"/>
                <a:gd name="connsiteX45" fmla="*/ 3172654 w 6858001"/>
                <a:gd name="connsiteY45" fmla="*/ 483417 h 874716"/>
                <a:gd name="connsiteX46" fmla="*/ 3489467 w 6858001"/>
                <a:gd name="connsiteY46" fmla="*/ 435790 h 874716"/>
                <a:gd name="connsiteX47" fmla="*/ 3544713 w 6858001"/>
                <a:gd name="connsiteY47" fmla="*/ 413691 h 874716"/>
                <a:gd name="connsiteX48" fmla="*/ 3606817 w 6858001"/>
                <a:gd name="connsiteY48" fmla="*/ 408167 h 874716"/>
                <a:gd name="connsiteX49" fmla="*/ 3630632 w 6858001"/>
                <a:gd name="connsiteY49" fmla="*/ 421693 h 874716"/>
                <a:gd name="connsiteX50" fmla="*/ 3734837 w 6858001"/>
                <a:gd name="connsiteY50" fmla="*/ 441886 h 874716"/>
                <a:gd name="connsiteX51" fmla="*/ 3754652 w 6858001"/>
                <a:gd name="connsiteY51" fmla="*/ 442268 h 874716"/>
                <a:gd name="connsiteX52" fmla="*/ 3822472 w 6858001"/>
                <a:gd name="connsiteY52" fmla="*/ 433694 h 874716"/>
                <a:gd name="connsiteX53" fmla="*/ 3885338 w 6858001"/>
                <a:gd name="connsiteY53" fmla="*/ 428742 h 874716"/>
                <a:gd name="connsiteX54" fmla="*/ 4043839 w 6858001"/>
                <a:gd name="connsiteY54" fmla="*/ 444934 h 874716"/>
                <a:gd name="connsiteX55" fmla="*/ 4165383 w 6858001"/>
                <a:gd name="connsiteY55" fmla="*/ 441124 h 874716"/>
                <a:gd name="connsiteX56" fmla="*/ 4221391 w 6858001"/>
                <a:gd name="connsiteY56" fmla="*/ 444934 h 874716"/>
                <a:gd name="connsiteX57" fmla="*/ 4253014 w 6858001"/>
                <a:gd name="connsiteY57" fmla="*/ 450650 h 874716"/>
                <a:gd name="connsiteX58" fmla="*/ 4324645 w 6858001"/>
                <a:gd name="connsiteY58" fmla="*/ 490466 h 874716"/>
                <a:gd name="connsiteX59" fmla="*/ 4363890 w 6858001"/>
                <a:gd name="connsiteY59" fmla="*/ 499420 h 874716"/>
                <a:gd name="connsiteX60" fmla="*/ 4482004 w 6858001"/>
                <a:gd name="connsiteY60" fmla="*/ 498658 h 874716"/>
                <a:gd name="connsiteX61" fmla="*/ 4659174 w 6858001"/>
                <a:gd name="connsiteY61" fmla="*/ 438648 h 874716"/>
                <a:gd name="connsiteX62" fmla="*/ 4677655 w 6858001"/>
                <a:gd name="connsiteY62" fmla="*/ 430646 h 874716"/>
                <a:gd name="connsiteX63" fmla="*/ 4767764 w 6858001"/>
                <a:gd name="connsiteY63" fmla="*/ 420739 h 874716"/>
                <a:gd name="connsiteX64" fmla="*/ 4828916 w 6858001"/>
                <a:gd name="connsiteY64" fmla="*/ 434266 h 874716"/>
                <a:gd name="connsiteX65" fmla="*/ 4912168 w 6858001"/>
                <a:gd name="connsiteY65" fmla="*/ 462271 h 874716"/>
                <a:gd name="connsiteX66" fmla="*/ 4987037 w 6858001"/>
                <a:gd name="connsiteY66" fmla="*/ 485703 h 874716"/>
                <a:gd name="connsiteX67" fmla="*/ 5041521 w 6858001"/>
                <a:gd name="connsiteY67" fmla="*/ 512182 h 874716"/>
                <a:gd name="connsiteX68" fmla="*/ 5166113 w 6858001"/>
                <a:gd name="connsiteY68" fmla="*/ 531615 h 874716"/>
                <a:gd name="connsiteX69" fmla="*/ 5179067 w 6858001"/>
                <a:gd name="connsiteY69" fmla="*/ 534853 h 874716"/>
                <a:gd name="connsiteX70" fmla="*/ 5272796 w 6858001"/>
                <a:gd name="connsiteY70" fmla="*/ 511230 h 874716"/>
                <a:gd name="connsiteX71" fmla="*/ 5385384 w 6858001"/>
                <a:gd name="connsiteY71" fmla="*/ 487227 h 874716"/>
                <a:gd name="connsiteX72" fmla="*/ 5425582 w 6858001"/>
                <a:gd name="connsiteY72" fmla="*/ 495418 h 874716"/>
                <a:gd name="connsiteX73" fmla="*/ 5480637 w 6858001"/>
                <a:gd name="connsiteY73" fmla="*/ 507040 h 874716"/>
                <a:gd name="connsiteX74" fmla="*/ 5531693 w 6858001"/>
                <a:gd name="connsiteY74" fmla="*/ 500944 h 874716"/>
                <a:gd name="connsiteX75" fmla="*/ 5562746 w 6858001"/>
                <a:gd name="connsiteY75" fmla="*/ 500372 h 874716"/>
                <a:gd name="connsiteX76" fmla="*/ 5704483 w 6858001"/>
                <a:gd name="connsiteY76" fmla="*/ 571620 h 874716"/>
                <a:gd name="connsiteX77" fmla="*/ 5740488 w 6858001"/>
                <a:gd name="connsiteY77" fmla="*/ 577526 h 874716"/>
                <a:gd name="connsiteX78" fmla="*/ 5760873 w 6858001"/>
                <a:gd name="connsiteY78" fmla="*/ 586291 h 874716"/>
                <a:gd name="connsiteX79" fmla="*/ 5883751 w 6858001"/>
                <a:gd name="connsiteY79" fmla="*/ 674686 h 874716"/>
                <a:gd name="connsiteX80" fmla="*/ 5935949 w 6858001"/>
                <a:gd name="connsiteY80" fmla="*/ 692592 h 874716"/>
                <a:gd name="connsiteX81" fmla="*/ 5993291 w 6858001"/>
                <a:gd name="connsiteY81" fmla="*/ 688972 h 874716"/>
                <a:gd name="connsiteX82" fmla="*/ 6026440 w 6858001"/>
                <a:gd name="connsiteY82" fmla="*/ 682496 h 874716"/>
                <a:gd name="connsiteX83" fmla="*/ 6108738 w 6858001"/>
                <a:gd name="connsiteY83" fmla="*/ 626296 h 874716"/>
                <a:gd name="connsiteX84" fmla="*/ 6155602 w 6858001"/>
                <a:gd name="connsiteY84" fmla="*/ 628202 h 874716"/>
                <a:gd name="connsiteX85" fmla="*/ 6228756 w 6858001"/>
                <a:gd name="connsiteY85" fmla="*/ 666873 h 874716"/>
                <a:gd name="connsiteX86" fmla="*/ 6361539 w 6858001"/>
                <a:gd name="connsiteY86" fmla="*/ 684210 h 874716"/>
                <a:gd name="connsiteX87" fmla="*/ 6428979 w 6858001"/>
                <a:gd name="connsiteY87" fmla="*/ 630106 h 874716"/>
                <a:gd name="connsiteX88" fmla="*/ 6463840 w 6858001"/>
                <a:gd name="connsiteY88" fmla="*/ 578098 h 874716"/>
                <a:gd name="connsiteX89" fmla="*/ 6564620 w 6858001"/>
                <a:gd name="connsiteY89" fmla="*/ 517708 h 874716"/>
                <a:gd name="connsiteX90" fmla="*/ 6588625 w 6858001"/>
                <a:gd name="connsiteY90" fmla="*/ 540187 h 874716"/>
                <a:gd name="connsiteX91" fmla="*/ 6662541 w 6858001"/>
                <a:gd name="connsiteY91" fmla="*/ 549714 h 874716"/>
                <a:gd name="connsiteX92" fmla="*/ 6742552 w 6858001"/>
                <a:gd name="connsiteY92" fmla="*/ 548952 h 874716"/>
                <a:gd name="connsiteX93" fmla="*/ 6812063 w 6858001"/>
                <a:gd name="connsiteY93" fmla="*/ 568430 h 874716"/>
                <a:gd name="connsiteX94" fmla="*/ 6858001 w 6858001"/>
                <a:gd name="connsiteY94" fmla="*/ 562267 h 874716"/>
                <a:gd name="connsiteX95" fmla="*/ 6858001 w 6858001"/>
                <a:gd name="connsiteY95" fmla="*/ 734520 h 874716"/>
                <a:gd name="connsiteX96" fmla="*/ 6815516 w 6858001"/>
                <a:gd name="connsiteY96" fmla="*/ 744220 h 874716"/>
                <a:gd name="connsiteX97" fmla="*/ 6748458 w 6858001"/>
                <a:gd name="connsiteY97" fmla="*/ 763271 h 874716"/>
                <a:gd name="connsiteX98" fmla="*/ 6584812 w 6858001"/>
                <a:gd name="connsiteY98" fmla="*/ 784797 h 874716"/>
                <a:gd name="connsiteX99" fmla="*/ 6415833 w 6858001"/>
                <a:gd name="connsiteY99" fmla="*/ 805562 h 874716"/>
                <a:gd name="connsiteX100" fmla="*/ 6323058 w 6858001"/>
                <a:gd name="connsiteY100" fmla="*/ 812420 h 874716"/>
                <a:gd name="connsiteX101" fmla="*/ 6242093 w 6858001"/>
                <a:gd name="connsiteY101" fmla="*/ 823281 h 874716"/>
                <a:gd name="connsiteX102" fmla="*/ 6171605 w 6858001"/>
                <a:gd name="connsiteY102" fmla="*/ 830139 h 874716"/>
                <a:gd name="connsiteX103" fmla="*/ 6059397 w 6858001"/>
                <a:gd name="connsiteY103" fmla="*/ 844045 h 874716"/>
                <a:gd name="connsiteX104" fmla="*/ 6012723 w 6858001"/>
                <a:gd name="connsiteY104" fmla="*/ 847665 h 874716"/>
                <a:gd name="connsiteX105" fmla="*/ 5902610 w 6858001"/>
                <a:gd name="connsiteY105" fmla="*/ 847473 h 874716"/>
                <a:gd name="connsiteX106" fmla="*/ 5864318 w 6858001"/>
                <a:gd name="connsiteY106" fmla="*/ 845569 h 874716"/>
                <a:gd name="connsiteX107" fmla="*/ 5790592 w 6858001"/>
                <a:gd name="connsiteY107" fmla="*/ 821947 h 874716"/>
                <a:gd name="connsiteX108" fmla="*/ 5781830 w 6858001"/>
                <a:gd name="connsiteY108" fmla="*/ 820233 h 874716"/>
                <a:gd name="connsiteX109" fmla="*/ 5733440 w 6858001"/>
                <a:gd name="connsiteY109" fmla="*/ 810896 h 874716"/>
                <a:gd name="connsiteX110" fmla="*/ 5706959 w 6858001"/>
                <a:gd name="connsiteY110" fmla="*/ 807848 h 874716"/>
                <a:gd name="connsiteX111" fmla="*/ 5606372 w 6858001"/>
                <a:gd name="connsiteY111" fmla="*/ 788417 h 874716"/>
                <a:gd name="connsiteX112" fmla="*/ 5548460 w 6858001"/>
                <a:gd name="connsiteY112" fmla="*/ 779273 h 874716"/>
                <a:gd name="connsiteX113" fmla="*/ 5501594 w 6858001"/>
                <a:gd name="connsiteY113" fmla="*/ 780607 h 874716"/>
                <a:gd name="connsiteX114" fmla="*/ 5419295 w 6858001"/>
                <a:gd name="connsiteY114" fmla="*/ 782321 h 874716"/>
                <a:gd name="connsiteX115" fmla="*/ 5393005 w 6858001"/>
                <a:gd name="connsiteY115" fmla="*/ 786703 h 874716"/>
                <a:gd name="connsiteX116" fmla="*/ 5274129 w 6858001"/>
                <a:gd name="connsiteY116" fmla="*/ 774129 h 874716"/>
                <a:gd name="connsiteX117" fmla="*/ 5206308 w 6858001"/>
                <a:gd name="connsiteY117" fmla="*/ 773177 h 874716"/>
                <a:gd name="connsiteX118" fmla="*/ 5129916 w 6858001"/>
                <a:gd name="connsiteY118" fmla="*/ 757554 h 874716"/>
                <a:gd name="connsiteX119" fmla="*/ 5107627 w 6858001"/>
                <a:gd name="connsiteY119" fmla="*/ 758316 h 874716"/>
                <a:gd name="connsiteX120" fmla="*/ 5082670 w 6858001"/>
                <a:gd name="connsiteY120" fmla="*/ 759651 h 874716"/>
                <a:gd name="connsiteX121" fmla="*/ 5006086 w 6858001"/>
                <a:gd name="connsiteY121" fmla="*/ 760795 h 874716"/>
                <a:gd name="connsiteX122" fmla="*/ 4959602 w 6858001"/>
                <a:gd name="connsiteY122" fmla="*/ 766509 h 874716"/>
                <a:gd name="connsiteX123" fmla="*/ 4871019 w 6858001"/>
                <a:gd name="connsiteY123" fmla="*/ 763081 h 874716"/>
                <a:gd name="connsiteX124" fmla="*/ 4838250 w 6858001"/>
                <a:gd name="connsiteY124" fmla="*/ 768033 h 874716"/>
                <a:gd name="connsiteX125" fmla="*/ 4755381 w 6858001"/>
                <a:gd name="connsiteY125" fmla="*/ 768605 h 874716"/>
                <a:gd name="connsiteX126" fmla="*/ 4681083 w 6858001"/>
                <a:gd name="connsiteY126" fmla="*/ 765747 h 874716"/>
                <a:gd name="connsiteX127" fmla="*/ 4609452 w 6858001"/>
                <a:gd name="connsiteY127" fmla="*/ 767271 h 874716"/>
                <a:gd name="connsiteX128" fmla="*/ 4558207 w 6858001"/>
                <a:gd name="connsiteY128" fmla="*/ 773557 h 874716"/>
                <a:gd name="connsiteX129" fmla="*/ 4502579 w 6858001"/>
                <a:gd name="connsiteY129" fmla="*/ 777367 h 874716"/>
                <a:gd name="connsiteX130" fmla="*/ 4349222 w 6858001"/>
                <a:gd name="connsiteY130" fmla="*/ 800038 h 874716"/>
                <a:gd name="connsiteX131" fmla="*/ 4320837 w 6858001"/>
                <a:gd name="connsiteY131" fmla="*/ 794514 h 874716"/>
                <a:gd name="connsiteX132" fmla="*/ 4159667 w 6858001"/>
                <a:gd name="connsiteY132" fmla="*/ 789370 h 874716"/>
                <a:gd name="connsiteX133" fmla="*/ 4124614 w 6858001"/>
                <a:gd name="connsiteY133" fmla="*/ 789752 h 874716"/>
                <a:gd name="connsiteX134" fmla="*/ 4030503 w 6858001"/>
                <a:gd name="connsiteY134" fmla="*/ 767271 h 874716"/>
                <a:gd name="connsiteX135" fmla="*/ 3885338 w 6858001"/>
                <a:gd name="connsiteY135" fmla="*/ 802896 h 874716"/>
                <a:gd name="connsiteX136" fmla="*/ 3749506 w 6858001"/>
                <a:gd name="connsiteY136" fmla="*/ 847473 h 874716"/>
                <a:gd name="connsiteX137" fmla="*/ 3732361 w 6858001"/>
                <a:gd name="connsiteY137" fmla="*/ 853190 h 874716"/>
                <a:gd name="connsiteX138" fmla="*/ 3683591 w 6858001"/>
                <a:gd name="connsiteY138" fmla="*/ 862906 h 874716"/>
                <a:gd name="connsiteX139" fmla="*/ 3623201 w 6858001"/>
                <a:gd name="connsiteY139" fmla="*/ 866334 h 874716"/>
                <a:gd name="connsiteX140" fmla="*/ 3546617 w 6858001"/>
                <a:gd name="connsiteY140" fmla="*/ 874716 h 874716"/>
                <a:gd name="connsiteX141" fmla="*/ 3485275 w 6858001"/>
                <a:gd name="connsiteY141" fmla="*/ 864238 h 874716"/>
                <a:gd name="connsiteX142" fmla="*/ 3399546 w 6858001"/>
                <a:gd name="connsiteY142" fmla="*/ 848618 h 874716"/>
                <a:gd name="connsiteX143" fmla="*/ 3318771 w 6858001"/>
                <a:gd name="connsiteY143" fmla="*/ 833757 h 874716"/>
                <a:gd name="connsiteX144" fmla="*/ 3293244 w 6858001"/>
                <a:gd name="connsiteY144" fmla="*/ 851284 h 874716"/>
                <a:gd name="connsiteX145" fmla="*/ 3253809 w 6858001"/>
                <a:gd name="connsiteY145" fmla="*/ 866524 h 874716"/>
                <a:gd name="connsiteX146" fmla="*/ 3209993 w 6858001"/>
                <a:gd name="connsiteY146" fmla="*/ 848235 h 874716"/>
                <a:gd name="connsiteX147" fmla="*/ 3107500 w 6858001"/>
                <a:gd name="connsiteY147" fmla="*/ 810326 h 874716"/>
                <a:gd name="connsiteX148" fmla="*/ 3042728 w 6858001"/>
                <a:gd name="connsiteY148" fmla="*/ 808610 h 874716"/>
                <a:gd name="connsiteX149" fmla="*/ 2901943 w 6858001"/>
                <a:gd name="connsiteY149" fmla="*/ 792418 h 874716"/>
                <a:gd name="connsiteX150" fmla="*/ 2809930 w 6858001"/>
                <a:gd name="connsiteY150" fmla="*/ 769367 h 874716"/>
                <a:gd name="connsiteX151" fmla="*/ 2743826 w 6858001"/>
                <a:gd name="connsiteY151" fmla="*/ 743268 h 874716"/>
                <a:gd name="connsiteX152" fmla="*/ 2649143 w 6858001"/>
                <a:gd name="connsiteY152" fmla="*/ 709167 h 874716"/>
                <a:gd name="connsiteX153" fmla="*/ 2554079 w 6858001"/>
                <a:gd name="connsiteY153" fmla="*/ 691450 h 874716"/>
                <a:gd name="connsiteX154" fmla="*/ 2485307 w 6858001"/>
                <a:gd name="connsiteY154" fmla="*/ 669160 h 874716"/>
                <a:gd name="connsiteX155" fmla="*/ 2401292 w 6858001"/>
                <a:gd name="connsiteY155" fmla="*/ 653919 h 874716"/>
                <a:gd name="connsiteX156" fmla="*/ 2330806 w 6858001"/>
                <a:gd name="connsiteY156" fmla="*/ 653349 h 874716"/>
                <a:gd name="connsiteX157" fmla="*/ 2220312 w 6858001"/>
                <a:gd name="connsiteY157" fmla="*/ 656015 h 874716"/>
                <a:gd name="connsiteX158" fmla="*/ 2085054 w 6858001"/>
                <a:gd name="connsiteY158" fmla="*/ 609914 h 874716"/>
                <a:gd name="connsiteX159" fmla="*/ 2030378 w 6858001"/>
                <a:gd name="connsiteY159" fmla="*/ 599625 h 874716"/>
                <a:gd name="connsiteX160" fmla="*/ 1978940 w 6858001"/>
                <a:gd name="connsiteY160" fmla="*/ 594863 h 874716"/>
                <a:gd name="connsiteX161" fmla="*/ 1869780 w 6858001"/>
                <a:gd name="connsiteY161" fmla="*/ 564192 h 874716"/>
                <a:gd name="connsiteX162" fmla="*/ 1825393 w 6858001"/>
                <a:gd name="connsiteY162" fmla="*/ 554094 h 874716"/>
                <a:gd name="connsiteX163" fmla="*/ 1763287 w 6858001"/>
                <a:gd name="connsiteY163" fmla="*/ 554286 h 874716"/>
                <a:gd name="connsiteX164" fmla="*/ 1650317 w 6858001"/>
                <a:gd name="connsiteY164" fmla="*/ 540187 h 874716"/>
                <a:gd name="connsiteX165" fmla="*/ 1537537 w 6858001"/>
                <a:gd name="connsiteY165" fmla="*/ 499038 h 874716"/>
                <a:gd name="connsiteX166" fmla="*/ 1489720 w 6858001"/>
                <a:gd name="connsiteY166" fmla="*/ 503038 h 874716"/>
                <a:gd name="connsiteX167" fmla="*/ 1472575 w 6858001"/>
                <a:gd name="connsiteY167" fmla="*/ 502086 h 874716"/>
                <a:gd name="connsiteX168" fmla="*/ 1318456 w 6858001"/>
                <a:gd name="connsiteY168" fmla="*/ 479415 h 874716"/>
                <a:gd name="connsiteX169" fmla="*/ 1303024 w 6858001"/>
                <a:gd name="connsiteY169" fmla="*/ 476939 h 874716"/>
                <a:gd name="connsiteX170" fmla="*/ 1230633 w 6858001"/>
                <a:gd name="connsiteY170" fmla="*/ 456746 h 874716"/>
                <a:gd name="connsiteX171" fmla="*/ 1048125 w 6858001"/>
                <a:gd name="connsiteY171" fmla="*/ 444172 h 874716"/>
                <a:gd name="connsiteX172" fmla="*/ 1036887 w 6858001"/>
                <a:gd name="connsiteY172" fmla="*/ 442648 h 874716"/>
                <a:gd name="connsiteX173" fmla="*/ 975733 w 6858001"/>
                <a:gd name="connsiteY173" fmla="*/ 452744 h 874716"/>
                <a:gd name="connsiteX174" fmla="*/ 945444 w 6858001"/>
                <a:gd name="connsiteY174" fmla="*/ 467033 h 874716"/>
                <a:gd name="connsiteX175" fmla="*/ 898198 w 6858001"/>
                <a:gd name="connsiteY175" fmla="*/ 481893 h 874716"/>
                <a:gd name="connsiteX176" fmla="*/ 850189 w 6858001"/>
                <a:gd name="connsiteY176" fmla="*/ 487417 h 874716"/>
                <a:gd name="connsiteX177" fmla="*/ 769605 w 6858001"/>
                <a:gd name="connsiteY177" fmla="*/ 464937 h 874716"/>
                <a:gd name="connsiteX178" fmla="*/ 740268 w 6858001"/>
                <a:gd name="connsiteY178" fmla="*/ 462651 h 874716"/>
                <a:gd name="connsiteX179" fmla="*/ 674923 w 6858001"/>
                <a:gd name="connsiteY179" fmla="*/ 451792 h 874716"/>
                <a:gd name="connsiteX180" fmla="*/ 617772 w 6858001"/>
                <a:gd name="connsiteY180" fmla="*/ 452554 h 874716"/>
                <a:gd name="connsiteX181" fmla="*/ 571860 w 6858001"/>
                <a:gd name="connsiteY181" fmla="*/ 469891 h 874716"/>
                <a:gd name="connsiteX182" fmla="*/ 505182 w 6858001"/>
                <a:gd name="connsiteY182" fmla="*/ 473319 h 874716"/>
                <a:gd name="connsiteX183" fmla="*/ 462126 w 6858001"/>
                <a:gd name="connsiteY183" fmla="*/ 460747 h 874716"/>
                <a:gd name="connsiteX184" fmla="*/ 453364 w 6858001"/>
                <a:gd name="connsiteY184" fmla="*/ 459033 h 874716"/>
                <a:gd name="connsiteX185" fmla="*/ 340774 w 6858001"/>
                <a:gd name="connsiteY185" fmla="*/ 458268 h 874716"/>
                <a:gd name="connsiteX186" fmla="*/ 200182 w 6858001"/>
                <a:gd name="connsiteY186" fmla="*/ 496180 h 874716"/>
                <a:gd name="connsiteX187" fmla="*/ 176939 w 6858001"/>
                <a:gd name="connsiteY187" fmla="*/ 504182 h 874716"/>
                <a:gd name="connsiteX188" fmla="*/ 63587 w 6858001"/>
                <a:gd name="connsiteY188" fmla="*/ 518088 h 874716"/>
                <a:gd name="connsiteX189" fmla="*/ 2817 w 6858001"/>
                <a:gd name="connsiteY189" fmla="*/ 532187 h 874716"/>
                <a:gd name="connsiteX190" fmla="*/ 0 w 6858001"/>
                <a:gd name="connsiteY190" fmla="*/ 533314 h 874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Lst>
              <a:rect l="l" t="t" r="r" b="b"/>
              <a:pathLst>
                <a:path w="6858001" h="874716">
                  <a:moveTo>
                    <a:pt x="0" y="533314"/>
                  </a:moveTo>
                  <a:lnTo>
                    <a:pt x="0" y="69206"/>
                  </a:lnTo>
                  <a:lnTo>
                    <a:pt x="21486" y="71924"/>
                  </a:lnTo>
                  <a:cubicBezTo>
                    <a:pt x="92546" y="60493"/>
                    <a:pt x="159604" y="87354"/>
                    <a:pt x="228948" y="88116"/>
                  </a:cubicBezTo>
                  <a:cubicBezTo>
                    <a:pt x="260382" y="88496"/>
                    <a:pt x="291435" y="94592"/>
                    <a:pt x="313533" y="62779"/>
                  </a:cubicBezTo>
                  <a:cubicBezTo>
                    <a:pt x="316389" y="58587"/>
                    <a:pt x="330298" y="60873"/>
                    <a:pt x="338870" y="62207"/>
                  </a:cubicBezTo>
                  <a:cubicBezTo>
                    <a:pt x="357921" y="65066"/>
                    <a:pt x="376781" y="72304"/>
                    <a:pt x="395640" y="72114"/>
                  </a:cubicBezTo>
                  <a:cubicBezTo>
                    <a:pt x="434695" y="71924"/>
                    <a:pt x="473939" y="68876"/>
                    <a:pt x="512802" y="65446"/>
                  </a:cubicBezTo>
                  <a:cubicBezTo>
                    <a:pt x="527470" y="64112"/>
                    <a:pt x="541569" y="58969"/>
                    <a:pt x="556047" y="55349"/>
                  </a:cubicBezTo>
                  <a:cubicBezTo>
                    <a:pt x="564048" y="53253"/>
                    <a:pt x="572622" y="47729"/>
                    <a:pt x="580050" y="48871"/>
                  </a:cubicBezTo>
                  <a:cubicBezTo>
                    <a:pt x="623106" y="55539"/>
                    <a:pt x="662541" y="39157"/>
                    <a:pt x="703308" y="30964"/>
                  </a:cubicBezTo>
                  <a:cubicBezTo>
                    <a:pt x="722169" y="27154"/>
                    <a:pt x="739886" y="18010"/>
                    <a:pt x="758174" y="11724"/>
                  </a:cubicBezTo>
                  <a:cubicBezTo>
                    <a:pt x="762936" y="10008"/>
                    <a:pt x="768271" y="8484"/>
                    <a:pt x="773035" y="8866"/>
                  </a:cubicBezTo>
                  <a:cubicBezTo>
                    <a:pt x="800276" y="11152"/>
                    <a:pt x="827329" y="14390"/>
                    <a:pt x="854379" y="16866"/>
                  </a:cubicBezTo>
                  <a:cubicBezTo>
                    <a:pt x="878956" y="19152"/>
                    <a:pt x="903722" y="19914"/>
                    <a:pt x="915343" y="47919"/>
                  </a:cubicBezTo>
                  <a:cubicBezTo>
                    <a:pt x="917059" y="52301"/>
                    <a:pt x="922773" y="55539"/>
                    <a:pt x="927155" y="58397"/>
                  </a:cubicBezTo>
                  <a:cubicBezTo>
                    <a:pt x="994785" y="102405"/>
                    <a:pt x="1030980" y="101261"/>
                    <a:pt x="1097087" y="54777"/>
                  </a:cubicBezTo>
                  <a:cubicBezTo>
                    <a:pt x="1103945" y="50015"/>
                    <a:pt x="1118613" y="46585"/>
                    <a:pt x="1123185" y="50395"/>
                  </a:cubicBezTo>
                  <a:cubicBezTo>
                    <a:pt x="1162049" y="82020"/>
                    <a:pt x="1204532" y="78590"/>
                    <a:pt x="1249302" y="68684"/>
                  </a:cubicBezTo>
                  <a:cubicBezTo>
                    <a:pt x="1260922" y="66018"/>
                    <a:pt x="1277307" y="66018"/>
                    <a:pt x="1286069" y="72304"/>
                  </a:cubicBezTo>
                  <a:cubicBezTo>
                    <a:pt x="1327790" y="101451"/>
                    <a:pt x="1372560" y="97261"/>
                    <a:pt x="1417899" y="88688"/>
                  </a:cubicBezTo>
                  <a:cubicBezTo>
                    <a:pt x="1424948" y="87354"/>
                    <a:pt x="1433522" y="80114"/>
                    <a:pt x="1436568" y="73448"/>
                  </a:cubicBezTo>
                  <a:cubicBezTo>
                    <a:pt x="1447428" y="49825"/>
                    <a:pt x="1467813" y="41823"/>
                    <a:pt x="1490292" y="35154"/>
                  </a:cubicBezTo>
                  <a:cubicBezTo>
                    <a:pt x="1525727" y="24296"/>
                    <a:pt x="1560588" y="11532"/>
                    <a:pt x="1596213" y="1245"/>
                  </a:cubicBezTo>
                  <a:cubicBezTo>
                    <a:pt x="1604978" y="-1231"/>
                    <a:pt x="1615836" y="293"/>
                    <a:pt x="1624980" y="3150"/>
                  </a:cubicBezTo>
                  <a:cubicBezTo>
                    <a:pt x="1656223" y="12866"/>
                    <a:pt x="1676036" y="37251"/>
                    <a:pt x="1697753" y="59731"/>
                  </a:cubicBezTo>
                  <a:cubicBezTo>
                    <a:pt x="1707279" y="69638"/>
                    <a:pt x="1720423" y="76686"/>
                    <a:pt x="1733188" y="82400"/>
                  </a:cubicBezTo>
                  <a:cubicBezTo>
                    <a:pt x="1766335" y="97071"/>
                    <a:pt x="1800246" y="110215"/>
                    <a:pt x="1833775" y="124121"/>
                  </a:cubicBezTo>
                  <a:cubicBezTo>
                    <a:pt x="1837013" y="125455"/>
                    <a:pt x="1839679" y="128884"/>
                    <a:pt x="1842158" y="131742"/>
                  </a:cubicBezTo>
                  <a:cubicBezTo>
                    <a:pt x="1866922" y="161843"/>
                    <a:pt x="1891497" y="192132"/>
                    <a:pt x="1916454" y="222233"/>
                  </a:cubicBezTo>
                  <a:cubicBezTo>
                    <a:pt x="1921216" y="227947"/>
                    <a:pt x="1928076" y="232139"/>
                    <a:pt x="1933219" y="237663"/>
                  </a:cubicBezTo>
                  <a:cubicBezTo>
                    <a:pt x="1940459" y="245283"/>
                    <a:pt x="1949603" y="252524"/>
                    <a:pt x="1953413" y="261668"/>
                  </a:cubicBezTo>
                  <a:cubicBezTo>
                    <a:pt x="1965224" y="290433"/>
                    <a:pt x="1987894" y="302817"/>
                    <a:pt x="2016469" y="308151"/>
                  </a:cubicBezTo>
                  <a:cubicBezTo>
                    <a:pt x="2042570" y="313104"/>
                    <a:pt x="2068669" y="317296"/>
                    <a:pt x="2094578" y="323010"/>
                  </a:cubicBezTo>
                  <a:cubicBezTo>
                    <a:pt x="2126201" y="329868"/>
                    <a:pt x="2157636" y="337298"/>
                    <a:pt x="2188879" y="345681"/>
                  </a:cubicBezTo>
                  <a:cubicBezTo>
                    <a:pt x="2202404" y="349301"/>
                    <a:pt x="2216692" y="353491"/>
                    <a:pt x="2228314" y="360921"/>
                  </a:cubicBezTo>
                  <a:cubicBezTo>
                    <a:pt x="2260890" y="381496"/>
                    <a:pt x="2295753" y="395402"/>
                    <a:pt x="2334044" y="389878"/>
                  </a:cubicBezTo>
                  <a:cubicBezTo>
                    <a:pt x="2364715" y="385496"/>
                    <a:pt x="2390434" y="396736"/>
                    <a:pt x="2409485" y="414263"/>
                  </a:cubicBezTo>
                  <a:cubicBezTo>
                    <a:pt x="2444158" y="446078"/>
                    <a:pt x="2481305" y="438838"/>
                    <a:pt x="2518264" y="428552"/>
                  </a:cubicBezTo>
                  <a:cubicBezTo>
                    <a:pt x="2537315" y="423217"/>
                    <a:pt x="2552935" y="423979"/>
                    <a:pt x="2571034" y="429122"/>
                  </a:cubicBezTo>
                  <a:cubicBezTo>
                    <a:pt x="2612945" y="441124"/>
                    <a:pt x="2640950" y="473701"/>
                    <a:pt x="2668001" y="502276"/>
                  </a:cubicBezTo>
                  <a:cubicBezTo>
                    <a:pt x="2691054" y="526661"/>
                    <a:pt x="2716963" y="540377"/>
                    <a:pt x="2745348" y="550666"/>
                  </a:cubicBezTo>
                  <a:cubicBezTo>
                    <a:pt x="2781163" y="563810"/>
                    <a:pt x="2809548" y="558858"/>
                    <a:pt x="2826694" y="527233"/>
                  </a:cubicBezTo>
                  <a:cubicBezTo>
                    <a:pt x="2831457" y="518278"/>
                    <a:pt x="2839839" y="507800"/>
                    <a:pt x="2848793" y="505134"/>
                  </a:cubicBezTo>
                  <a:cubicBezTo>
                    <a:pt x="2892037" y="491800"/>
                    <a:pt x="2935854" y="472367"/>
                    <a:pt x="2982148" y="484179"/>
                  </a:cubicBezTo>
                  <a:cubicBezTo>
                    <a:pt x="3046158" y="500372"/>
                    <a:pt x="3108644" y="499420"/>
                    <a:pt x="3172654" y="483417"/>
                  </a:cubicBezTo>
                  <a:cubicBezTo>
                    <a:pt x="3276480" y="457508"/>
                    <a:pt x="3380305" y="430076"/>
                    <a:pt x="3489467" y="435790"/>
                  </a:cubicBezTo>
                  <a:cubicBezTo>
                    <a:pt x="3507563" y="436742"/>
                    <a:pt x="3529090" y="425121"/>
                    <a:pt x="3544713" y="413691"/>
                  </a:cubicBezTo>
                  <a:cubicBezTo>
                    <a:pt x="3574622" y="391974"/>
                    <a:pt x="3573288" y="390258"/>
                    <a:pt x="3606817" y="408167"/>
                  </a:cubicBezTo>
                  <a:cubicBezTo>
                    <a:pt x="3614819" y="412549"/>
                    <a:pt x="3624725" y="415215"/>
                    <a:pt x="3630632" y="421693"/>
                  </a:cubicBezTo>
                  <a:cubicBezTo>
                    <a:pt x="3660731" y="454650"/>
                    <a:pt x="3697880" y="446648"/>
                    <a:pt x="3734837" y="441886"/>
                  </a:cubicBezTo>
                  <a:cubicBezTo>
                    <a:pt x="3741315" y="440934"/>
                    <a:pt x="3749125" y="439600"/>
                    <a:pt x="3754652" y="442268"/>
                  </a:cubicBezTo>
                  <a:cubicBezTo>
                    <a:pt x="3779607" y="454268"/>
                    <a:pt x="3800753" y="450078"/>
                    <a:pt x="3822472" y="433694"/>
                  </a:cubicBezTo>
                  <a:cubicBezTo>
                    <a:pt x="3841331" y="419597"/>
                    <a:pt x="3863049" y="411215"/>
                    <a:pt x="3885338" y="428742"/>
                  </a:cubicBezTo>
                  <a:cubicBezTo>
                    <a:pt x="3934870" y="467605"/>
                    <a:pt x="3987829" y="469509"/>
                    <a:pt x="4043839" y="444934"/>
                  </a:cubicBezTo>
                  <a:cubicBezTo>
                    <a:pt x="4083845" y="427407"/>
                    <a:pt x="4123280" y="423407"/>
                    <a:pt x="4165383" y="441124"/>
                  </a:cubicBezTo>
                  <a:cubicBezTo>
                    <a:pt x="4181576" y="447982"/>
                    <a:pt x="4202531" y="443410"/>
                    <a:pt x="4221391" y="444934"/>
                  </a:cubicBezTo>
                  <a:cubicBezTo>
                    <a:pt x="4232060" y="445696"/>
                    <a:pt x="4243872" y="445886"/>
                    <a:pt x="4253014" y="450650"/>
                  </a:cubicBezTo>
                  <a:cubicBezTo>
                    <a:pt x="4277401" y="462843"/>
                    <a:pt x="4300070" y="478463"/>
                    <a:pt x="4324645" y="490466"/>
                  </a:cubicBezTo>
                  <a:cubicBezTo>
                    <a:pt x="4336457" y="496180"/>
                    <a:pt x="4350554" y="499228"/>
                    <a:pt x="4363890" y="499420"/>
                  </a:cubicBezTo>
                  <a:cubicBezTo>
                    <a:pt x="4403325" y="500372"/>
                    <a:pt x="4442761" y="500372"/>
                    <a:pt x="4482004" y="498658"/>
                  </a:cubicBezTo>
                  <a:cubicBezTo>
                    <a:pt x="4546776" y="495990"/>
                    <a:pt x="4612500" y="495418"/>
                    <a:pt x="4659174" y="438648"/>
                  </a:cubicBezTo>
                  <a:cubicBezTo>
                    <a:pt x="4662986" y="434076"/>
                    <a:pt x="4671176" y="431408"/>
                    <a:pt x="4677655" y="430646"/>
                  </a:cubicBezTo>
                  <a:cubicBezTo>
                    <a:pt x="4707564" y="427027"/>
                    <a:pt x="4738235" y="426645"/>
                    <a:pt x="4767764" y="420739"/>
                  </a:cubicBezTo>
                  <a:cubicBezTo>
                    <a:pt x="4791386" y="415977"/>
                    <a:pt x="4811009" y="417501"/>
                    <a:pt x="4828916" y="434266"/>
                  </a:cubicBezTo>
                  <a:cubicBezTo>
                    <a:pt x="4852348" y="456364"/>
                    <a:pt x="4880925" y="469319"/>
                    <a:pt x="4912168" y="462271"/>
                  </a:cubicBezTo>
                  <a:cubicBezTo>
                    <a:pt x="4943409" y="455412"/>
                    <a:pt x="4963984" y="470271"/>
                    <a:pt x="4987037" y="485703"/>
                  </a:cubicBezTo>
                  <a:cubicBezTo>
                    <a:pt x="5003801" y="496942"/>
                    <a:pt x="5022852" y="511040"/>
                    <a:pt x="5041521" y="512182"/>
                  </a:cubicBezTo>
                  <a:cubicBezTo>
                    <a:pt x="5083814" y="514658"/>
                    <a:pt x="5120201" y="553904"/>
                    <a:pt x="5166113" y="531615"/>
                  </a:cubicBezTo>
                  <a:cubicBezTo>
                    <a:pt x="5169161" y="530091"/>
                    <a:pt x="5174685" y="533901"/>
                    <a:pt x="5179067" y="534853"/>
                  </a:cubicBezTo>
                  <a:cubicBezTo>
                    <a:pt x="5214121" y="542093"/>
                    <a:pt x="5247078" y="535043"/>
                    <a:pt x="5272796" y="511230"/>
                  </a:cubicBezTo>
                  <a:cubicBezTo>
                    <a:pt x="5306516" y="480177"/>
                    <a:pt x="5343855" y="477129"/>
                    <a:pt x="5385384" y="487227"/>
                  </a:cubicBezTo>
                  <a:cubicBezTo>
                    <a:pt x="5398721" y="490466"/>
                    <a:pt x="5412057" y="492752"/>
                    <a:pt x="5425582" y="495418"/>
                  </a:cubicBezTo>
                  <a:cubicBezTo>
                    <a:pt x="5443870" y="499228"/>
                    <a:pt x="5462351" y="503230"/>
                    <a:pt x="5480637" y="507040"/>
                  </a:cubicBezTo>
                  <a:cubicBezTo>
                    <a:pt x="5498356" y="510850"/>
                    <a:pt x="5517979" y="517326"/>
                    <a:pt x="5531693" y="500944"/>
                  </a:cubicBezTo>
                  <a:cubicBezTo>
                    <a:pt x="5543506" y="486845"/>
                    <a:pt x="5551888" y="488179"/>
                    <a:pt x="5562746" y="500372"/>
                  </a:cubicBezTo>
                  <a:cubicBezTo>
                    <a:pt x="5600467" y="543045"/>
                    <a:pt x="5646189" y="569716"/>
                    <a:pt x="5704483" y="571620"/>
                  </a:cubicBezTo>
                  <a:cubicBezTo>
                    <a:pt x="5716485" y="572002"/>
                    <a:pt x="5728678" y="574668"/>
                    <a:pt x="5740488" y="577526"/>
                  </a:cubicBezTo>
                  <a:cubicBezTo>
                    <a:pt x="5747728" y="579241"/>
                    <a:pt x="5756493" y="581147"/>
                    <a:pt x="5760873" y="586291"/>
                  </a:cubicBezTo>
                  <a:cubicBezTo>
                    <a:pt x="5794974" y="625534"/>
                    <a:pt x="5837457" y="652777"/>
                    <a:pt x="5883751" y="674686"/>
                  </a:cubicBezTo>
                  <a:cubicBezTo>
                    <a:pt x="5900323" y="682496"/>
                    <a:pt x="5918042" y="690306"/>
                    <a:pt x="5935949" y="692592"/>
                  </a:cubicBezTo>
                  <a:cubicBezTo>
                    <a:pt x="5954617" y="694878"/>
                    <a:pt x="5974240" y="691068"/>
                    <a:pt x="5993291" y="688972"/>
                  </a:cubicBezTo>
                  <a:cubicBezTo>
                    <a:pt x="6004531" y="687830"/>
                    <a:pt x="6017485" y="688020"/>
                    <a:pt x="6026440" y="682496"/>
                  </a:cubicBezTo>
                  <a:cubicBezTo>
                    <a:pt x="6054825" y="665159"/>
                    <a:pt x="6082258" y="646491"/>
                    <a:pt x="6108738" y="626296"/>
                  </a:cubicBezTo>
                  <a:cubicBezTo>
                    <a:pt x="6131409" y="608960"/>
                    <a:pt x="6135981" y="606483"/>
                    <a:pt x="6155602" y="628202"/>
                  </a:cubicBezTo>
                  <a:cubicBezTo>
                    <a:pt x="6175797" y="650491"/>
                    <a:pt x="6200944" y="662111"/>
                    <a:pt x="6228756" y="666873"/>
                  </a:cubicBezTo>
                  <a:cubicBezTo>
                    <a:pt x="6272764" y="674304"/>
                    <a:pt x="6317151" y="680590"/>
                    <a:pt x="6361539" y="684210"/>
                  </a:cubicBezTo>
                  <a:cubicBezTo>
                    <a:pt x="6401736" y="687448"/>
                    <a:pt x="6420977" y="669922"/>
                    <a:pt x="6428979" y="630106"/>
                  </a:cubicBezTo>
                  <a:cubicBezTo>
                    <a:pt x="6433551" y="608007"/>
                    <a:pt x="6439458" y="584003"/>
                    <a:pt x="6463840" y="578098"/>
                  </a:cubicBezTo>
                  <a:cubicBezTo>
                    <a:pt x="6503658" y="568572"/>
                    <a:pt x="6544997" y="564382"/>
                    <a:pt x="6564620" y="517708"/>
                  </a:cubicBezTo>
                  <a:cubicBezTo>
                    <a:pt x="6575478" y="527995"/>
                    <a:pt x="6582146" y="534091"/>
                    <a:pt x="6588625" y="540187"/>
                  </a:cubicBezTo>
                  <a:cubicBezTo>
                    <a:pt x="6606531" y="557142"/>
                    <a:pt x="6643678" y="564382"/>
                    <a:pt x="6662541" y="549714"/>
                  </a:cubicBezTo>
                  <a:cubicBezTo>
                    <a:pt x="6690354" y="528377"/>
                    <a:pt x="6715883" y="532377"/>
                    <a:pt x="6742552" y="548952"/>
                  </a:cubicBezTo>
                  <a:cubicBezTo>
                    <a:pt x="6764841" y="562668"/>
                    <a:pt x="6788417" y="567954"/>
                    <a:pt x="6812063" y="568430"/>
                  </a:cubicBezTo>
                  <a:lnTo>
                    <a:pt x="6858001" y="562267"/>
                  </a:lnTo>
                  <a:lnTo>
                    <a:pt x="6858001" y="734520"/>
                  </a:lnTo>
                  <a:lnTo>
                    <a:pt x="6815516" y="744220"/>
                  </a:lnTo>
                  <a:cubicBezTo>
                    <a:pt x="6793035" y="749744"/>
                    <a:pt x="6771319" y="759651"/>
                    <a:pt x="6748458" y="763271"/>
                  </a:cubicBezTo>
                  <a:cubicBezTo>
                    <a:pt x="6694164" y="771843"/>
                    <a:pt x="6639488" y="777939"/>
                    <a:pt x="6584812" y="784797"/>
                  </a:cubicBezTo>
                  <a:cubicBezTo>
                    <a:pt x="6528424" y="791846"/>
                    <a:pt x="6472225" y="799276"/>
                    <a:pt x="6415833" y="805562"/>
                  </a:cubicBezTo>
                  <a:cubicBezTo>
                    <a:pt x="6384972" y="808802"/>
                    <a:pt x="6353919" y="809372"/>
                    <a:pt x="6323058" y="812420"/>
                  </a:cubicBezTo>
                  <a:cubicBezTo>
                    <a:pt x="6296005" y="815088"/>
                    <a:pt x="6269144" y="820041"/>
                    <a:pt x="6242093" y="823281"/>
                  </a:cubicBezTo>
                  <a:cubicBezTo>
                    <a:pt x="6218660" y="825947"/>
                    <a:pt x="6195037" y="827471"/>
                    <a:pt x="6171605" y="830139"/>
                  </a:cubicBezTo>
                  <a:cubicBezTo>
                    <a:pt x="6134075" y="834519"/>
                    <a:pt x="6096736" y="839473"/>
                    <a:pt x="6059397" y="844045"/>
                  </a:cubicBezTo>
                  <a:cubicBezTo>
                    <a:pt x="6043776" y="845759"/>
                    <a:pt x="6027392" y="850522"/>
                    <a:pt x="6012723" y="847665"/>
                  </a:cubicBezTo>
                  <a:cubicBezTo>
                    <a:pt x="5975764" y="840425"/>
                    <a:pt x="5939377" y="842521"/>
                    <a:pt x="5902610" y="847473"/>
                  </a:cubicBezTo>
                  <a:cubicBezTo>
                    <a:pt x="5890037" y="849190"/>
                    <a:pt x="5876511" y="848808"/>
                    <a:pt x="5864318" y="845569"/>
                  </a:cubicBezTo>
                  <a:cubicBezTo>
                    <a:pt x="5839361" y="839091"/>
                    <a:pt x="5815169" y="829947"/>
                    <a:pt x="5790592" y="821947"/>
                  </a:cubicBezTo>
                  <a:cubicBezTo>
                    <a:pt x="5787924" y="820995"/>
                    <a:pt x="5784686" y="820803"/>
                    <a:pt x="5781830" y="820233"/>
                  </a:cubicBezTo>
                  <a:cubicBezTo>
                    <a:pt x="5765635" y="816992"/>
                    <a:pt x="5749634" y="813754"/>
                    <a:pt x="5733440" y="810896"/>
                  </a:cubicBezTo>
                  <a:cubicBezTo>
                    <a:pt x="5724678" y="809372"/>
                    <a:pt x="5715723" y="809182"/>
                    <a:pt x="5706959" y="807848"/>
                  </a:cubicBezTo>
                  <a:cubicBezTo>
                    <a:pt x="5673050" y="802514"/>
                    <a:pt x="5635711" y="811468"/>
                    <a:pt x="5606372" y="788417"/>
                  </a:cubicBezTo>
                  <a:cubicBezTo>
                    <a:pt x="5587321" y="773557"/>
                    <a:pt x="5568842" y="776987"/>
                    <a:pt x="5548460" y="779273"/>
                  </a:cubicBezTo>
                  <a:cubicBezTo>
                    <a:pt x="5533027" y="780987"/>
                    <a:pt x="5517215" y="780415"/>
                    <a:pt x="5501594" y="780607"/>
                  </a:cubicBezTo>
                  <a:cubicBezTo>
                    <a:pt x="5474161" y="781177"/>
                    <a:pt x="5446728" y="781369"/>
                    <a:pt x="5419295" y="782321"/>
                  </a:cubicBezTo>
                  <a:cubicBezTo>
                    <a:pt x="5410531" y="782701"/>
                    <a:pt x="5401579" y="787465"/>
                    <a:pt x="5393005" y="786703"/>
                  </a:cubicBezTo>
                  <a:cubicBezTo>
                    <a:pt x="5353379" y="783083"/>
                    <a:pt x="5313754" y="777367"/>
                    <a:pt x="5274129" y="774129"/>
                  </a:cubicBezTo>
                  <a:cubicBezTo>
                    <a:pt x="5251650" y="772225"/>
                    <a:pt x="5228597" y="775843"/>
                    <a:pt x="5206308" y="773177"/>
                  </a:cubicBezTo>
                  <a:cubicBezTo>
                    <a:pt x="5180591" y="770129"/>
                    <a:pt x="5155445" y="762319"/>
                    <a:pt x="5129916" y="757554"/>
                  </a:cubicBezTo>
                  <a:cubicBezTo>
                    <a:pt x="5122867" y="756222"/>
                    <a:pt x="5115057" y="757936"/>
                    <a:pt x="5107627" y="758316"/>
                  </a:cubicBezTo>
                  <a:cubicBezTo>
                    <a:pt x="5099245" y="758699"/>
                    <a:pt x="5091052" y="759461"/>
                    <a:pt x="5082670" y="759651"/>
                  </a:cubicBezTo>
                  <a:cubicBezTo>
                    <a:pt x="5057141" y="760033"/>
                    <a:pt x="5031614" y="759461"/>
                    <a:pt x="5006086" y="760795"/>
                  </a:cubicBezTo>
                  <a:cubicBezTo>
                    <a:pt x="4990465" y="761557"/>
                    <a:pt x="4974082" y="769367"/>
                    <a:pt x="4959602" y="766509"/>
                  </a:cubicBezTo>
                  <a:cubicBezTo>
                    <a:pt x="4930075" y="760985"/>
                    <a:pt x="4900546" y="773367"/>
                    <a:pt x="4871019" y="763081"/>
                  </a:cubicBezTo>
                  <a:cubicBezTo>
                    <a:pt x="4861873" y="760033"/>
                    <a:pt x="4849300" y="767653"/>
                    <a:pt x="4838250" y="768033"/>
                  </a:cubicBezTo>
                  <a:cubicBezTo>
                    <a:pt x="4810627" y="768985"/>
                    <a:pt x="4783004" y="768795"/>
                    <a:pt x="4755381" y="768605"/>
                  </a:cubicBezTo>
                  <a:cubicBezTo>
                    <a:pt x="4730614" y="768415"/>
                    <a:pt x="4704895" y="771081"/>
                    <a:pt x="4681083" y="765747"/>
                  </a:cubicBezTo>
                  <a:cubicBezTo>
                    <a:pt x="4656126" y="760033"/>
                    <a:pt x="4633647" y="760795"/>
                    <a:pt x="4609452" y="767271"/>
                  </a:cubicBezTo>
                  <a:cubicBezTo>
                    <a:pt x="4592878" y="771653"/>
                    <a:pt x="4575351" y="772225"/>
                    <a:pt x="4558207" y="773557"/>
                  </a:cubicBezTo>
                  <a:cubicBezTo>
                    <a:pt x="4539728" y="775081"/>
                    <a:pt x="4519343" y="771081"/>
                    <a:pt x="4502579" y="777367"/>
                  </a:cubicBezTo>
                  <a:cubicBezTo>
                    <a:pt x="4452665" y="796038"/>
                    <a:pt x="4401419" y="800038"/>
                    <a:pt x="4349222" y="800038"/>
                  </a:cubicBezTo>
                  <a:cubicBezTo>
                    <a:pt x="4339695" y="800038"/>
                    <a:pt x="4329979" y="797372"/>
                    <a:pt x="4320837" y="794514"/>
                  </a:cubicBezTo>
                  <a:cubicBezTo>
                    <a:pt x="4267493" y="777367"/>
                    <a:pt x="4213961" y="778891"/>
                    <a:pt x="4159667" y="789370"/>
                  </a:cubicBezTo>
                  <a:cubicBezTo>
                    <a:pt x="4148427" y="791656"/>
                    <a:pt x="4135854" y="792038"/>
                    <a:pt x="4124614" y="789752"/>
                  </a:cubicBezTo>
                  <a:cubicBezTo>
                    <a:pt x="4092989" y="783083"/>
                    <a:pt x="4062318" y="772033"/>
                    <a:pt x="4030503" y="767271"/>
                  </a:cubicBezTo>
                  <a:cubicBezTo>
                    <a:pt x="3977925" y="759461"/>
                    <a:pt x="3932394" y="785749"/>
                    <a:pt x="3885338" y="802896"/>
                  </a:cubicBezTo>
                  <a:cubicBezTo>
                    <a:pt x="3840569" y="819089"/>
                    <a:pt x="3802467" y="855666"/>
                    <a:pt x="3749506" y="847473"/>
                  </a:cubicBezTo>
                  <a:cubicBezTo>
                    <a:pt x="3744173" y="846711"/>
                    <a:pt x="3738267" y="851856"/>
                    <a:pt x="3732361" y="853190"/>
                  </a:cubicBezTo>
                  <a:cubicBezTo>
                    <a:pt x="3716168" y="856810"/>
                    <a:pt x="3699976" y="861190"/>
                    <a:pt x="3683591" y="862906"/>
                  </a:cubicBezTo>
                  <a:cubicBezTo>
                    <a:pt x="3663589" y="865192"/>
                    <a:pt x="3643204" y="864430"/>
                    <a:pt x="3623201" y="866334"/>
                  </a:cubicBezTo>
                  <a:cubicBezTo>
                    <a:pt x="3597482" y="868620"/>
                    <a:pt x="3572146" y="874716"/>
                    <a:pt x="3546617" y="874716"/>
                  </a:cubicBezTo>
                  <a:cubicBezTo>
                    <a:pt x="3526042" y="874716"/>
                    <a:pt x="3505657" y="867668"/>
                    <a:pt x="3485275" y="864238"/>
                  </a:cubicBezTo>
                  <a:cubicBezTo>
                    <a:pt x="3456508" y="859476"/>
                    <a:pt x="3424883" y="860810"/>
                    <a:pt x="3399546" y="848618"/>
                  </a:cubicBezTo>
                  <a:cubicBezTo>
                    <a:pt x="3372495" y="835663"/>
                    <a:pt x="3346776" y="829757"/>
                    <a:pt x="3318771" y="833757"/>
                  </a:cubicBezTo>
                  <a:cubicBezTo>
                    <a:pt x="3309437" y="835091"/>
                    <a:pt x="3297434" y="843093"/>
                    <a:pt x="3293244" y="851284"/>
                  </a:cubicBezTo>
                  <a:cubicBezTo>
                    <a:pt x="3283908" y="869572"/>
                    <a:pt x="3271145" y="872812"/>
                    <a:pt x="3253809" y="866524"/>
                  </a:cubicBezTo>
                  <a:cubicBezTo>
                    <a:pt x="3238758" y="861190"/>
                    <a:pt x="3220280" y="858524"/>
                    <a:pt x="3209993" y="848235"/>
                  </a:cubicBezTo>
                  <a:cubicBezTo>
                    <a:pt x="3180844" y="819089"/>
                    <a:pt x="3143695" y="818136"/>
                    <a:pt x="3107500" y="810326"/>
                  </a:cubicBezTo>
                  <a:cubicBezTo>
                    <a:pt x="3085403" y="805562"/>
                    <a:pt x="3064827" y="805372"/>
                    <a:pt x="3042728" y="808610"/>
                  </a:cubicBezTo>
                  <a:cubicBezTo>
                    <a:pt x="2994722" y="815850"/>
                    <a:pt x="2948047" y="805562"/>
                    <a:pt x="2901943" y="792418"/>
                  </a:cubicBezTo>
                  <a:cubicBezTo>
                    <a:pt x="2871462" y="783655"/>
                    <a:pt x="2840219" y="778321"/>
                    <a:pt x="2809930" y="769367"/>
                  </a:cubicBezTo>
                  <a:cubicBezTo>
                    <a:pt x="2787259" y="762509"/>
                    <a:pt x="2764590" y="754316"/>
                    <a:pt x="2743826" y="743268"/>
                  </a:cubicBezTo>
                  <a:cubicBezTo>
                    <a:pt x="2713723" y="727073"/>
                    <a:pt x="2687436" y="702689"/>
                    <a:pt x="2649143" y="709167"/>
                  </a:cubicBezTo>
                  <a:cubicBezTo>
                    <a:pt x="2615421" y="714881"/>
                    <a:pt x="2584942" y="702881"/>
                    <a:pt x="2554079" y="691450"/>
                  </a:cubicBezTo>
                  <a:cubicBezTo>
                    <a:pt x="2531409" y="683068"/>
                    <a:pt x="2508742" y="674494"/>
                    <a:pt x="2485307" y="669160"/>
                  </a:cubicBezTo>
                  <a:cubicBezTo>
                    <a:pt x="2457492" y="662873"/>
                    <a:pt x="2426059" y="665541"/>
                    <a:pt x="2401292" y="653919"/>
                  </a:cubicBezTo>
                  <a:cubicBezTo>
                    <a:pt x="2375383" y="641727"/>
                    <a:pt x="2353859" y="649919"/>
                    <a:pt x="2330806" y="653349"/>
                  </a:cubicBezTo>
                  <a:cubicBezTo>
                    <a:pt x="2294039" y="658683"/>
                    <a:pt x="2257459" y="668590"/>
                    <a:pt x="2220312" y="656015"/>
                  </a:cubicBezTo>
                  <a:cubicBezTo>
                    <a:pt x="2175163" y="640775"/>
                    <a:pt x="2130393" y="624392"/>
                    <a:pt x="2085054" y="609914"/>
                  </a:cubicBezTo>
                  <a:cubicBezTo>
                    <a:pt x="2067525" y="604387"/>
                    <a:pt x="2048668" y="602101"/>
                    <a:pt x="2030378" y="599625"/>
                  </a:cubicBezTo>
                  <a:cubicBezTo>
                    <a:pt x="2013043" y="597529"/>
                    <a:pt x="1992279" y="602863"/>
                    <a:pt x="1978940" y="594863"/>
                  </a:cubicBezTo>
                  <a:cubicBezTo>
                    <a:pt x="1944649" y="574288"/>
                    <a:pt x="1909408" y="564192"/>
                    <a:pt x="1869780" y="564192"/>
                  </a:cubicBezTo>
                  <a:cubicBezTo>
                    <a:pt x="1854920" y="564192"/>
                    <a:pt x="1840441" y="555618"/>
                    <a:pt x="1825393" y="554094"/>
                  </a:cubicBezTo>
                  <a:cubicBezTo>
                    <a:pt x="1804816" y="552190"/>
                    <a:pt x="1781194" y="547045"/>
                    <a:pt x="1763287" y="554286"/>
                  </a:cubicBezTo>
                  <a:cubicBezTo>
                    <a:pt x="1721185" y="571430"/>
                    <a:pt x="1687086" y="557142"/>
                    <a:pt x="1650317" y="540187"/>
                  </a:cubicBezTo>
                  <a:cubicBezTo>
                    <a:pt x="1614120" y="523423"/>
                    <a:pt x="1576019" y="510088"/>
                    <a:pt x="1537537" y="499038"/>
                  </a:cubicBezTo>
                  <a:cubicBezTo>
                    <a:pt x="1523059" y="495038"/>
                    <a:pt x="1505724" y="501706"/>
                    <a:pt x="1489720" y="503038"/>
                  </a:cubicBezTo>
                  <a:cubicBezTo>
                    <a:pt x="1484004" y="503420"/>
                    <a:pt x="1477717" y="503992"/>
                    <a:pt x="1472575" y="502086"/>
                  </a:cubicBezTo>
                  <a:cubicBezTo>
                    <a:pt x="1422854" y="483797"/>
                    <a:pt x="1372368" y="469891"/>
                    <a:pt x="1318456" y="479415"/>
                  </a:cubicBezTo>
                  <a:cubicBezTo>
                    <a:pt x="1313504" y="480369"/>
                    <a:pt x="1307978" y="478273"/>
                    <a:pt x="1303024" y="476939"/>
                  </a:cubicBezTo>
                  <a:cubicBezTo>
                    <a:pt x="1278829" y="470081"/>
                    <a:pt x="1255206" y="459223"/>
                    <a:pt x="1230633" y="456746"/>
                  </a:cubicBezTo>
                  <a:cubicBezTo>
                    <a:pt x="1170051" y="450650"/>
                    <a:pt x="1109091" y="448172"/>
                    <a:pt x="1048125" y="444172"/>
                  </a:cubicBezTo>
                  <a:cubicBezTo>
                    <a:pt x="1044315" y="443982"/>
                    <a:pt x="1040315" y="443982"/>
                    <a:pt x="1036887" y="442648"/>
                  </a:cubicBezTo>
                  <a:cubicBezTo>
                    <a:pt x="1014406" y="434456"/>
                    <a:pt x="994785" y="437124"/>
                    <a:pt x="975733" y="452744"/>
                  </a:cubicBezTo>
                  <a:cubicBezTo>
                    <a:pt x="967350" y="459603"/>
                    <a:pt x="955920" y="463223"/>
                    <a:pt x="945444" y="467033"/>
                  </a:cubicBezTo>
                  <a:cubicBezTo>
                    <a:pt x="930011" y="472749"/>
                    <a:pt x="914200" y="478273"/>
                    <a:pt x="898198" y="481893"/>
                  </a:cubicBezTo>
                  <a:cubicBezTo>
                    <a:pt x="882384" y="485321"/>
                    <a:pt x="865430" y="490084"/>
                    <a:pt x="850189" y="487417"/>
                  </a:cubicBezTo>
                  <a:cubicBezTo>
                    <a:pt x="822756" y="482655"/>
                    <a:pt x="796655" y="471987"/>
                    <a:pt x="769605" y="464937"/>
                  </a:cubicBezTo>
                  <a:cubicBezTo>
                    <a:pt x="760270" y="462461"/>
                    <a:pt x="749982" y="462843"/>
                    <a:pt x="740268" y="462651"/>
                  </a:cubicBezTo>
                  <a:cubicBezTo>
                    <a:pt x="717977" y="462081"/>
                    <a:pt x="695116" y="467605"/>
                    <a:pt x="674923" y="451792"/>
                  </a:cubicBezTo>
                  <a:cubicBezTo>
                    <a:pt x="656255" y="436934"/>
                    <a:pt x="637392" y="441314"/>
                    <a:pt x="617772" y="452554"/>
                  </a:cubicBezTo>
                  <a:cubicBezTo>
                    <a:pt x="603673" y="460557"/>
                    <a:pt x="587672" y="466843"/>
                    <a:pt x="571860" y="469891"/>
                  </a:cubicBezTo>
                  <a:cubicBezTo>
                    <a:pt x="550141" y="474081"/>
                    <a:pt x="528615" y="475797"/>
                    <a:pt x="505182" y="473319"/>
                  </a:cubicBezTo>
                  <a:cubicBezTo>
                    <a:pt x="488607" y="471605"/>
                    <a:pt x="475081" y="470843"/>
                    <a:pt x="462126" y="460747"/>
                  </a:cubicBezTo>
                  <a:cubicBezTo>
                    <a:pt x="460032" y="459223"/>
                    <a:pt x="456222" y="458841"/>
                    <a:pt x="453364" y="459033"/>
                  </a:cubicBezTo>
                  <a:cubicBezTo>
                    <a:pt x="415835" y="462271"/>
                    <a:pt x="378686" y="460557"/>
                    <a:pt x="340774" y="458268"/>
                  </a:cubicBezTo>
                  <a:cubicBezTo>
                    <a:pt x="292579" y="455222"/>
                    <a:pt x="241901" y="464175"/>
                    <a:pt x="200182" y="496180"/>
                  </a:cubicBezTo>
                  <a:cubicBezTo>
                    <a:pt x="194085" y="500944"/>
                    <a:pt x="184941" y="503038"/>
                    <a:pt x="176939" y="504182"/>
                  </a:cubicBezTo>
                  <a:cubicBezTo>
                    <a:pt x="139219" y="509134"/>
                    <a:pt x="101308" y="512564"/>
                    <a:pt x="63587" y="518088"/>
                  </a:cubicBezTo>
                  <a:cubicBezTo>
                    <a:pt x="43012" y="521137"/>
                    <a:pt x="21486" y="523805"/>
                    <a:pt x="2817" y="532187"/>
                  </a:cubicBezTo>
                  <a:lnTo>
                    <a:pt x="0" y="533314"/>
                  </a:lnTo>
                  <a:close/>
                </a:path>
              </a:pathLst>
            </a:custGeom>
            <a:solidFill>
              <a:srgbClr val="FFFFFF"/>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3" name="Freeform: Shape 12">
              <a:extLst>
                <a:ext uri="{FF2B5EF4-FFF2-40B4-BE49-F238E27FC236}">
                  <a16:creationId xmlns:a16="http://schemas.microsoft.com/office/drawing/2014/main" id="{68D6A069-9380-4E59-A0DA-07053EE8E5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flipH="1">
              <a:off x="715166" y="2991642"/>
              <a:ext cx="6858001" cy="874716"/>
            </a:xfrm>
            <a:custGeom>
              <a:avLst/>
              <a:gdLst>
                <a:gd name="connsiteX0" fmla="*/ 0 w 6858001"/>
                <a:gd name="connsiteY0" fmla="*/ 533314 h 874716"/>
                <a:gd name="connsiteX1" fmla="*/ 0 w 6858001"/>
                <a:gd name="connsiteY1" fmla="*/ 69206 h 874716"/>
                <a:gd name="connsiteX2" fmla="*/ 21486 w 6858001"/>
                <a:gd name="connsiteY2" fmla="*/ 71924 h 874716"/>
                <a:gd name="connsiteX3" fmla="*/ 228948 w 6858001"/>
                <a:gd name="connsiteY3" fmla="*/ 88116 h 874716"/>
                <a:gd name="connsiteX4" fmla="*/ 313533 w 6858001"/>
                <a:gd name="connsiteY4" fmla="*/ 62779 h 874716"/>
                <a:gd name="connsiteX5" fmla="*/ 338870 w 6858001"/>
                <a:gd name="connsiteY5" fmla="*/ 62207 h 874716"/>
                <a:gd name="connsiteX6" fmla="*/ 395640 w 6858001"/>
                <a:gd name="connsiteY6" fmla="*/ 72114 h 874716"/>
                <a:gd name="connsiteX7" fmla="*/ 512802 w 6858001"/>
                <a:gd name="connsiteY7" fmla="*/ 65446 h 874716"/>
                <a:gd name="connsiteX8" fmla="*/ 556047 w 6858001"/>
                <a:gd name="connsiteY8" fmla="*/ 55349 h 874716"/>
                <a:gd name="connsiteX9" fmla="*/ 580050 w 6858001"/>
                <a:gd name="connsiteY9" fmla="*/ 48871 h 874716"/>
                <a:gd name="connsiteX10" fmla="*/ 703308 w 6858001"/>
                <a:gd name="connsiteY10" fmla="*/ 30964 h 874716"/>
                <a:gd name="connsiteX11" fmla="*/ 758174 w 6858001"/>
                <a:gd name="connsiteY11" fmla="*/ 11724 h 874716"/>
                <a:gd name="connsiteX12" fmla="*/ 773035 w 6858001"/>
                <a:gd name="connsiteY12" fmla="*/ 8866 h 874716"/>
                <a:gd name="connsiteX13" fmla="*/ 854379 w 6858001"/>
                <a:gd name="connsiteY13" fmla="*/ 16866 h 874716"/>
                <a:gd name="connsiteX14" fmla="*/ 915343 w 6858001"/>
                <a:gd name="connsiteY14" fmla="*/ 47919 h 874716"/>
                <a:gd name="connsiteX15" fmla="*/ 927155 w 6858001"/>
                <a:gd name="connsiteY15" fmla="*/ 58397 h 874716"/>
                <a:gd name="connsiteX16" fmla="*/ 1097087 w 6858001"/>
                <a:gd name="connsiteY16" fmla="*/ 54777 h 874716"/>
                <a:gd name="connsiteX17" fmla="*/ 1123185 w 6858001"/>
                <a:gd name="connsiteY17" fmla="*/ 50395 h 874716"/>
                <a:gd name="connsiteX18" fmla="*/ 1249302 w 6858001"/>
                <a:gd name="connsiteY18" fmla="*/ 68684 h 874716"/>
                <a:gd name="connsiteX19" fmla="*/ 1286069 w 6858001"/>
                <a:gd name="connsiteY19" fmla="*/ 72304 h 874716"/>
                <a:gd name="connsiteX20" fmla="*/ 1417899 w 6858001"/>
                <a:gd name="connsiteY20" fmla="*/ 88688 h 874716"/>
                <a:gd name="connsiteX21" fmla="*/ 1436568 w 6858001"/>
                <a:gd name="connsiteY21" fmla="*/ 73448 h 874716"/>
                <a:gd name="connsiteX22" fmla="*/ 1490292 w 6858001"/>
                <a:gd name="connsiteY22" fmla="*/ 35154 h 874716"/>
                <a:gd name="connsiteX23" fmla="*/ 1596213 w 6858001"/>
                <a:gd name="connsiteY23" fmla="*/ 1245 h 874716"/>
                <a:gd name="connsiteX24" fmla="*/ 1624980 w 6858001"/>
                <a:gd name="connsiteY24" fmla="*/ 3150 h 874716"/>
                <a:gd name="connsiteX25" fmla="*/ 1697753 w 6858001"/>
                <a:gd name="connsiteY25" fmla="*/ 59731 h 874716"/>
                <a:gd name="connsiteX26" fmla="*/ 1733188 w 6858001"/>
                <a:gd name="connsiteY26" fmla="*/ 82400 h 874716"/>
                <a:gd name="connsiteX27" fmla="*/ 1833775 w 6858001"/>
                <a:gd name="connsiteY27" fmla="*/ 124121 h 874716"/>
                <a:gd name="connsiteX28" fmla="*/ 1842158 w 6858001"/>
                <a:gd name="connsiteY28" fmla="*/ 131742 h 874716"/>
                <a:gd name="connsiteX29" fmla="*/ 1916454 w 6858001"/>
                <a:gd name="connsiteY29" fmla="*/ 222233 h 874716"/>
                <a:gd name="connsiteX30" fmla="*/ 1933219 w 6858001"/>
                <a:gd name="connsiteY30" fmla="*/ 237663 h 874716"/>
                <a:gd name="connsiteX31" fmla="*/ 1953413 w 6858001"/>
                <a:gd name="connsiteY31" fmla="*/ 261668 h 874716"/>
                <a:gd name="connsiteX32" fmla="*/ 2016469 w 6858001"/>
                <a:gd name="connsiteY32" fmla="*/ 308151 h 874716"/>
                <a:gd name="connsiteX33" fmla="*/ 2094578 w 6858001"/>
                <a:gd name="connsiteY33" fmla="*/ 323010 h 874716"/>
                <a:gd name="connsiteX34" fmla="*/ 2188879 w 6858001"/>
                <a:gd name="connsiteY34" fmla="*/ 345681 h 874716"/>
                <a:gd name="connsiteX35" fmla="*/ 2228314 w 6858001"/>
                <a:gd name="connsiteY35" fmla="*/ 360921 h 874716"/>
                <a:gd name="connsiteX36" fmla="*/ 2334044 w 6858001"/>
                <a:gd name="connsiteY36" fmla="*/ 389878 h 874716"/>
                <a:gd name="connsiteX37" fmla="*/ 2409485 w 6858001"/>
                <a:gd name="connsiteY37" fmla="*/ 414263 h 874716"/>
                <a:gd name="connsiteX38" fmla="*/ 2518264 w 6858001"/>
                <a:gd name="connsiteY38" fmla="*/ 428552 h 874716"/>
                <a:gd name="connsiteX39" fmla="*/ 2571034 w 6858001"/>
                <a:gd name="connsiteY39" fmla="*/ 429122 h 874716"/>
                <a:gd name="connsiteX40" fmla="*/ 2668001 w 6858001"/>
                <a:gd name="connsiteY40" fmla="*/ 502276 h 874716"/>
                <a:gd name="connsiteX41" fmla="*/ 2745348 w 6858001"/>
                <a:gd name="connsiteY41" fmla="*/ 550666 h 874716"/>
                <a:gd name="connsiteX42" fmla="*/ 2826694 w 6858001"/>
                <a:gd name="connsiteY42" fmla="*/ 527233 h 874716"/>
                <a:gd name="connsiteX43" fmla="*/ 2848793 w 6858001"/>
                <a:gd name="connsiteY43" fmla="*/ 505134 h 874716"/>
                <a:gd name="connsiteX44" fmla="*/ 2982148 w 6858001"/>
                <a:gd name="connsiteY44" fmla="*/ 484179 h 874716"/>
                <a:gd name="connsiteX45" fmla="*/ 3172654 w 6858001"/>
                <a:gd name="connsiteY45" fmla="*/ 483417 h 874716"/>
                <a:gd name="connsiteX46" fmla="*/ 3489467 w 6858001"/>
                <a:gd name="connsiteY46" fmla="*/ 435790 h 874716"/>
                <a:gd name="connsiteX47" fmla="*/ 3544713 w 6858001"/>
                <a:gd name="connsiteY47" fmla="*/ 413691 h 874716"/>
                <a:gd name="connsiteX48" fmla="*/ 3606817 w 6858001"/>
                <a:gd name="connsiteY48" fmla="*/ 408167 h 874716"/>
                <a:gd name="connsiteX49" fmla="*/ 3630632 w 6858001"/>
                <a:gd name="connsiteY49" fmla="*/ 421693 h 874716"/>
                <a:gd name="connsiteX50" fmla="*/ 3734837 w 6858001"/>
                <a:gd name="connsiteY50" fmla="*/ 441886 h 874716"/>
                <a:gd name="connsiteX51" fmla="*/ 3754652 w 6858001"/>
                <a:gd name="connsiteY51" fmla="*/ 442268 h 874716"/>
                <a:gd name="connsiteX52" fmla="*/ 3822472 w 6858001"/>
                <a:gd name="connsiteY52" fmla="*/ 433694 h 874716"/>
                <a:gd name="connsiteX53" fmla="*/ 3885338 w 6858001"/>
                <a:gd name="connsiteY53" fmla="*/ 428742 h 874716"/>
                <a:gd name="connsiteX54" fmla="*/ 4043839 w 6858001"/>
                <a:gd name="connsiteY54" fmla="*/ 444934 h 874716"/>
                <a:gd name="connsiteX55" fmla="*/ 4165383 w 6858001"/>
                <a:gd name="connsiteY55" fmla="*/ 441124 h 874716"/>
                <a:gd name="connsiteX56" fmla="*/ 4221391 w 6858001"/>
                <a:gd name="connsiteY56" fmla="*/ 444934 h 874716"/>
                <a:gd name="connsiteX57" fmla="*/ 4253014 w 6858001"/>
                <a:gd name="connsiteY57" fmla="*/ 450650 h 874716"/>
                <a:gd name="connsiteX58" fmla="*/ 4324645 w 6858001"/>
                <a:gd name="connsiteY58" fmla="*/ 490466 h 874716"/>
                <a:gd name="connsiteX59" fmla="*/ 4363890 w 6858001"/>
                <a:gd name="connsiteY59" fmla="*/ 499420 h 874716"/>
                <a:gd name="connsiteX60" fmla="*/ 4482004 w 6858001"/>
                <a:gd name="connsiteY60" fmla="*/ 498658 h 874716"/>
                <a:gd name="connsiteX61" fmla="*/ 4659174 w 6858001"/>
                <a:gd name="connsiteY61" fmla="*/ 438648 h 874716"/>
                <a:gd name="connsiteX62" fmla="*/ 4677655 w 6858001"/>
                <a:gd name="connsiteY62" fmla="*/ 430646 h 874716"/>
                <a:gd name="connsiteX63" fmla="*/ 4767764 w 6858001"/>
                <a:gd name="connsiteY63" fmla="*/ 420739 h 874716"/>
                <a:gd name="connsiteX64" fmla="*/ 4828916 w 6858001"/>
                <a:gd name="connsiteY64" fmla="*/ 434266 h 874716"/>
                <a:gd name="connsiteX65" fmla="*/ 4912168 w 6858001"/>
                <a:gd name="connsiteY65" fmla="*/ 462271 h 874716"/>
                <a:gd name="connsiteX66" fmla="*/ 4987037 w 6858001"/>
                <a:gd name="connsiteY66" fmla="*/ 485703 h 874716"/>
                <a:gd name="connsiteX67" fmla="*/ 5041521 w 6858001"/>
                <a:gd name="connsiteY67" fmla="*/ 512182 h 874716"/>
                <a:gd name="connsiteX68" fmla="*/ 5166113 w 6858001"/>
                <a:gd name="connsiteY68" fmla="*/ 531615 h 874716"/>
                <a:gd name="connsiteX69" fmla="*/ 5179067 w 6858001"/>
                <a:gd name="connsiteY69" fmla="*/ 534853 h 874716"/>
                <a:gd name="connsiteX70" fmla="*/ 5272796 w 6858001"/>
                <a:gd name="connsiteY70" fmla="*/ 511230 h 874716"/>
                <a:gd name="connsiteX71" fmla="*/ 5385384 w 6858001"/>
                <a:gd name="connsiteY71" fmla="*/ 487227 h 874716"/>
                <a:gd name="connsiteX72" fmla="*/ 5425582 w 6858001"/>
                <a:gd name="connsiteY72" fmla="*/ 495418 h 874716"/>
                <a:gd name="connsiteX73" fmla="*/ 5480637 w 6858001"/>
                <a:gd name="connsiteY73" fmla="*/ 507040 h 874716"/>
                <a:gd name="connsiteX74" fmla="*/ 5531693 w 6858001"/>
                <a:gd name="connsiteY74" fmla="*/ 500944 h 874716"/>
                <a:gd name="connsiteX75" fmla="*/ 5562746 w 6858001"/>
                <a:gd name="connsiteY75" fmla="*/ 500372 h 874716"/>
                <a:gd name="connsiteX76" fmla="*/ 5704483 w 6858001"/>
                <a:gd name="connsiteY76" fmla="*/ 571620 h 874716"/>
                <a:gd name="connsiteX77" fmla="*/ 5740488 w 6858001"/>
                <a:gd name="connsiteY77" fmla="*/ 577526 h 874716"/>
                <a:gd name="connsiteX78" fmla="*/ 5760873 w 6858001"/>
                <a:gd name="connsiteY78" fmla="*/ 586291 h 874716"/>
                <a:gd name="connsiteX79" fmla="*/ 5883751 w 6858001"/>
                <a:gd name="connsiteY79" fmla="*/ 674686 h 874716"/>
                <a:gd name="connsiteX80" fmla="*/ 5935949 w 6858001"/>
                <a:gd name="connsiteY80" fmla="*/ 692592 h 874716"/>
                <a:gd name="connsiteX81" fmla="*/ 5993291 w 6858001"/>
                <a:gd name="connsiteY81" fmla="*/ 688972 h 874716"/>
                <a:gd name="connsiteX82" fmla="*/ 6026440 w 6858001"/>
                <a:gd name="connsiteY82" fmla="*/ 682496 h 874716"/>
                <a:gd name="connsiteX83" fmla="*/ 6108738 w 6858001"/>
                <a:gd name="connsiteY83" fmla="*/ 626296 h 874716"/>
                <a:gd name="connsiteX84" fmla="*/ 6155602 w 6858001"/>
                <a:gd name="connsiteY84" fmla="*/ 628202 h 874716"/>
                <a:gd name="connsiteX85" fmla="*/ 6228756 w 6858001"/>
                <a:gd name="connsiteY85" fmla="*/ 666873 h 874716"/>
                <a:gd name="connsiteX86" fmla="*/ 6361539 w 6858001"/>
                <a:gd name="connsiteY86" fmla="*/ 684210 h 874716"/>
                <a:gd name="connsiteX87" fmla="*/ 6428979 w 6858001"/>
                <a:gd name="connsiteY87" fmla="*/ 630106 h 874716"/>
                <a:gd name="connsiteX88" fmla="*/ 6463840 w 6858001"/>
                <a:gd name="connsiteY88" fmla="*/ 578098 h 874716"/>
                <a:gd name="connsiteX89" fmla="*/ 6564620 w 6858001"/>
                <a:gd name="connsiteY89" fmla="*/ 517708 h 874716"/>
                <a:gd name="connsiteX90" fmla="*/ 6588625 w 6858001"/>
                <a:gd name="connsiteY90" fmla="*/ 540187 h 874716"/>
                <a:gd name="connsiteX91" fmla="*/ 6662541 w 6858001"/>
                <a:gd name="connsiteY91" fmla="*/ 549714 h 874716"/>
                <a:gd name="connsiteX92" fmla="*/ 6742552 w 6858001"/>
                <a:gd name="connsiteY92" fmla="*/ 548952 h 874716"/>
                <a:gd name="connsiteX93" fmla="*/ 6812063 w 6858001"/>
                <a:gd name="connsiteY93" fmla="*/ 568430 h 874716"/>
                <a:gd name="connsiteX94" fmla="*/ 6858001 w 6858001"/>
                <a:gd name="connsiteY94" fmla="*/ 562267 h 874716"/>
                <a:gd name="connsiteX95" fmla="*/ 6858001 w 6858001"/>
                <a:gd name="connsiteY95" fmla="*/ 734520 h 874716"/>
                <a:gd name="connsiteX96" fmla="*/ 6815516 w 6858001"/>
                <a:gd name="connsiteY96" fmla="*/ 744220 h 874716"/>
                <a:gd name="connsiteX97" fmla="*/ 6748458 w 6858001"/>
                <a:gd name="connsiteY97" fmla="*/ 763271 h 874716"/>
                <a:gd name="connsiteX98" fmla="*/ 6584812 w 6858001"/>
                <a:gd name="connsiteY98" fmla="*/ 784797 h 874716"/>
                <a:gd name="connsiteX99" fmla="*/ 6415833 w 6858001"/>
                <a:gd name="connsiteY99" fmla="*/ 805562 h 874716"/>
                <a:gd name="connsiteX100" fmla="*/ 6323058 w 6858001"/>
                <a:gd name="connsiteY100" fmla="*/ 812420 h 874716"/>
                <a:gd name="connsiteX101" fmla="*/ 6242093 w 6858001"/>
                <a:gd name="connsiteY101" fmla="*/ 823281 h 874716"/>
                <a:gd name="connsiteX102" fmla="*/ 6171605 w 6858001"/>
                <a:gd name="connsiteY102" fmla="*/ 830139 h 874716"/>
                <a:gd name="connsiteX103" fmla="*/ 6059397 w 6858001"/>
                <a:gd name="connsiteY103" fmla="*/ 844045 h 874716"/>
                <a:gd name="connsiteX104" fmla="*/ 6012723 w 6858001"/>
                <a:gd name="connsiteY104" fmla="*/ 847665 h 874716"/>
                <a:gd name="connsiteX105" fmla="*/ 5902610 w 6858001"/>
                <a:gd name="connsiteY105" fmla="*/ 847473 h 874716"/>
                <a:gd name="connsiteX106" fmla="*/ 5864318 w 6858001"/>
                <a:gd name="connsiteY106" fmla="*/ 845569 h 874716"/>
                <a:gd name="connsiteX107" fmla="*/ 5790592 w 6858001"/>
                <a:gd name="connsiteY107" fmla="*/ 821947 h 874716"/>
                <a:gd name="connsiteX108" fmla="*/ 5781830 w 6858001"/>
                <a:gd name="connsiteY108" fmla="*/ 820233 h 874716"/>
                <a:gd name="connsiteX109" fmla="*/ 5733440 w 6858001"/>
                <a:gd name="connsiteY109" fmla="*/ 810896 h 874716"/>
                <a:gd name="connsiteX110" fmla="*/ 5706959 w 6858001"/>
                <a:gd name="connsiteY110" fmla="*/ 807848 h 874716"/>
                <a:gd name="connsiteX111" fmla="*/ 5606372 w 6858001"/>
                <a:gd name="connsiteY111" fmla="*/ 788417 h 874716"/>
                <a:gd name="connsiteX112" fmla="*/ 5548460 w 6858001"/>
                <a:gd name="connsiteY112" fmla="*/ 779273 h 874716"/>
                <a:gd name="connsiteX113" fmla="*/ 5501594 w 6858001"/>
                <a:gd name="connsiteY113" fmla="*/ 780607 h 874716"/>
                <a:gd name="connsiteX114" fmla="*/ 5419295 w 6858001"/>
                <a:gd name="connsiteY114" fmla="*/ 782321 h 874716"/>
                <a:gd name="connsiteX115" fmla="*/ 5393005 w 6858001"/>
                <a:gd name="connsiteY115" fmla="*/ 786703 h 874716"/>
                <a:gd name="connsiteX116" fmla="*/ 5274129 w 6858001"/>
                <a:gd name="connsiteY116" fmla="*/ 774129 h 874716"/>
                <a:gd name="connsiteX117" fmla="*/ 5206308 w 6858001"/>
                <a:gd name="connsiteY117" fmla="*/ 773177 h 874716"/>
                <a:gd name="connsiteX118" fmla="*/ 5129916 w 6858001"/>
                <a:gd name="connsiteY118" fmla="*/ 757554 h 874716"/>
                <a:gd name="connsiteX119" fmla="*/ 5107627 w 6858001"/>
                <a:gd name="connsiteY119" fmla="*/ 758316 h 874716"/>
                <a:gd name="connsiteX120" fmla="*/ 5082670 w 6858001"/>
                <a:gd name="connsiteY120" fmla="*/ 759651 h 874716"/>
                <a:gd name="connsiteX121" fmla="*/ 5006086 w 6858001"/>
                <a:gd name="connsiteY121" fmla="*/ 760795 h 874716"/>
                <a:gd name="connsiteX122" fmla="*/ 4959602 w 6858001"/>
                <a:gd name="connsiteY122" fmla="*/ 766509 h 874716"/>
                <a:gd name="connsiteX123" fmla="*/ 4871019 w 6858001"/>
                <a:gd name="connsiteY123" fmla="*/ 763081 h 874716"/>
                <a:gd name="connsiteX124" fmla="*/ 4838250 w 6858001"/>
                <a:gd name="connsiteY124" fmla="*/ 768033 h 874716"/>
                <a:gd name="connsiteX125" fmla="*/ 4755381 w 6858001"/>
                <a:gd name="connsiteY125" fmla="*/ 768605 h 874716"/>
                <a:gd name="connsiteX126" fmla="*/ 4681083 w 6858001"/>
                <a:gd name="connsiteY126" fmla="*/ 765747 h 874716"/>
                <a:gd name="connsiteX127" fmla="*/ 4609452 w 6858001"/>
                <a:gd name="connsiteY127" fmla="*/ 767271 h 874716"/>
                <a:gd name="connsiteX128" fmla="*/ 4558207 w 6858001"/>
                <a:gd name="connsiteY128" fmla="*/ 773557 h 874716"/>
                <a:gd name="connsiteX129" fmla="*/ 4502579 w 6858001"/>
                <a:gd name="connsiteY129" fmla="*/ 777367 h 874716"/>
                <a:gd name="connsiteX130" fmla="*/ 4349222 w 6858001"/>
                <a:gd name="connsiteY130" fmla="*/ 800038 h 874716"/>
                <a:gd name="connsiteX131" fmla="*/ 4320837 w 6858001"/>
                <a:gd name="connsiteY131" fmla="*/ 794514 h 874716"/>
                <a:gd name="connsiteX132" fmla="*/ 4159667 w 6858001"/>
                <a:gd name="connsiteY132" fmla="*/ 789370 h 874716"/>
                <a:gd name="connsiteX133" fmla="*/ 4124614 w 6858001"/>
                <a:gd name="connsiteY133" fmla="*/ 789752 h 874716"/>
                <a:gd name="connsiteX134" fmla="*/ 4030503 w 6858001"/>
                <a:gd name="connsiteY134" fmla="*/ 767271 h 874716"/>
                <a:gd name="connsiteX135" fmla="*/ 3885338 w 6858001"/>
                <a:gd name="connsiteY135" fmla="*/ 802896 h 874716"/>
                <a:gd name="connsiteX136" fmla="*/ 3749506 w 6858001"/>
                <a:gd name="connsiteY136" fmla="*/ 847473 h 874716"/>
                <a:gd name="connsiteX137" fmla="*/ 3732361 w 6858001"/>
                <a:gd name="connsiteY137" fmla="*/ 853190 h 874716"/>
                <a:gd name="connsiteX138" fmla="*/ 3683591 w 6858001"/>
                <a:gd name="connsiteY138" fmla="*/ 862906 h 874716"/>
                <a:gd name="connsiteX139" fmla="*/ 3623201 w 6858001"/>
                <a:gd name="connsiteY139" fmla="*/ 866334 h 874716"/>
                <a:gd name="connsiteX140" fmla="*/ 3546617 w 6858001"/>
                <a:gd name="connsiteY140" fmla="*/ 874716 h 874716"/>
                <a:gd name="connsiteX141" fmla="*/ 3485275 w 6858001"/>
                <a:gd name="connsiteY141" fmla="*/ 864238 h 874716"/>
                <a:gd name="connsiteX142" fmla="*/ 3399546 w 6858001"/>
                <a:gd name="connsiteY142" fmla="*/ 848618 h 874716"/>
                <a:gd name="connsiteX143" fmla="*/ 3318771 w 6858001"/>
                <a:gd name="connsiteY143" fmla="*/ 833757 h 874716"/>
                <a:gd name="connsiteX144" fmla="*/ 3293244 w 6858001"/>
                <a:gd name="connsiteY144" fmla="*/ 851284 h 874716"/>
                <a:gd name="connsiteX145" fmla="*/ 3253809 w 6858001"/>
                <a:gd name="connsiteY145" fmla="*/ 866524 h 874716"/>
                <a:gd name="connsiteX146" fmla="*/ 3209993 w 6858001"/>
                <a:gd name="connsiteY146" fmla="*/ 848235 h 874716"/>
                <a:gd name="connsiteX147" fmla="*/ 3107500 w 6858001"/>
                <a:gd name="connsiteY147" fmla="*/ 810326 h 874716"/>
                <a:gd name="connsiteX148" fmla="*/ 3042728 w 6858001"/>
                <a:gd name="connsiteY148" fmla="*/ 808610 h 874716"/>
                <a:gd name="connsiteX149" fmla="*/ 2901943 w 6858001"/>
                <a:gd name="connsiteY149" fmla="*/ 792418 h 874716"/>
                <a:gd name="connsiteX150" fmla="*/ 2809930 w 6858001"/>
                <a:gd name="connsiteY150" fmla="*/ 769367 h 874716"/>
                <a:gd name="connsiteX151" fmla="*/ 2743826 w 6858001"/>
                <a:gd name="connsiteY151" fmla="*/ 743268 h 874716"/>
                <a:gd name="connsiteX152" fmla="*/ 2649143 w 6858001"/>
                <a:gd name="connsiteY152" fmla="*/ 709167 h 874716"/>
                <a:gd name="connsiteX153" fmla="*/ 2554079 w 6858001"/>
                <a:gd name="connsiteY153" fmla="*/ 691450 h 874716"/>
                <a:gd name="connsiteX154" fmla="*/ 2485307 w 6858001"/>
                <a:gd name="connsiteY154" fmla="*/ 669160 h 874716"/>
                <a:gd name="connsiteX155" fmla="*/ 2401292 w 6858001"/>
                <a:gd name="connsiteY155" fmla="*/ 653919 h 874716"/>
                <a:gd name="connsiteX156" fmla="*/ 2330806 w 6858001"/>
                <a:gd name="connsiteY156" fmla="*/ 653349 h 874716"/>
                <a:gd name="connsiteX157" fmla="*/ 2220312 w 6858001"/>
                <a:gd name="connsiteY157" fmla="*/ 656015 h 874716"/>
                <a:gd name="connsiteX158" fmla="*/ 2085054 w 6858001"/>
                <a:gd name="connsiteY158" fmla="*/ 609914 h 874716"/>
                <a:gd name="connsiteX159" fmla="*/ 2030378 w 6858001"/>
                <a:gd name="connsiteY159" fmla="*/ 599625 h 874716"/>
                <a:gd name="connsiteX160" fmla="*/ 1978940 w 6858001"/>
                <a:gd name="connsiteY160" fmla="*/ 594863 h 874716"/>
                <a:gd name="connsiteX161" fmla="*/ 1869780 w 6858001"/>
                <a:gd name="connsiteY161" fmla="*/ 564192 h 874716"/>
                <a:gd name="connsiteX162" fmla="*/ 1825393 w 6858001"/>
                <a:gd name="connsiteY162" fmla="*/ 554094 h 874716"/>
                <a:gd name="connsiteX163" fmla="*/ 1763287 w 6858001"/>
                <a:gd name="connsiteY163" fmla="*/ 554286 h 874716"/>
                <a:gd name="connsiteX164" fmla="*/ 1650317 w 6858001"/>
                <a:gd name="connsiteY164" fmla="*/ 540187 h 874716"/>
                <a:gd name="connsiteX165" fmla="*/ 1537537 w 6858001"/>
                <a:gd name="connsiteY165" fmla="*/ 499038 h 874716"/>
                <a:gd name="connsiteX166" fmla="*/ 1489720 w 6858001"/>
                <a:gd name="connsiteY166" fmla="*/ 503038 h 874716"/>
                <a:gd name="connsiteX167" fmla="*/ 1472575 w 6858001"/>
                <a:gd name="connsiteY167" fmla="*/ 502086 h 874716"/>
                <a:gd name="connsiteX168" fmla="*/ 1318456 w 6858001"/>
                <a:gd name="connsiteY168" fmla="*/ 479415 h 874716"/>
                <a:gd name="connsiteX169" fmla="*/ 1303024 w 6858001"/>
                <a:gd name="connsiteY169" fmla="*/ 476939 h 874716"/>
                <a:gd name="connsiteX170" fmla="*/ 1230633 w 6858001"/>
                <a:gd name="connsiteY170" fmla="*/ 456746 h 874716"/>
                <a:gd name="connsiteX171" fmla="*/ 1048125 w 6858001"/>
                <a:gd name="connsiteY171" fmla="*/ 444172 h 874716"/>
                <a:gd name="connsiteX172" fmla="*/ 1036887 w 6858001"/>
                <a:gd name="connsiteY172" fmla="*/ 442648 h 874716"/>
                <a:gd name="connsiteX173" fmla="*/ 975733 w 6858001"/>
                <a:gd name="connsiteY173" fmla="*/ 452744 h 874716"/>
                <a:gd name="connsiteX174" fmla="*/ 945444 w 6858001"/>
                <a:gd name="connsiteY174" fmla="*/ 467033 h 874716"/>
                <a:gd name="connsiteX175" fmla="*/ 898198 w 6858001"/>
                <a:gd name="connsiteY175" fmla="*/ 481893 h 874716"/>
                <a:gd name="connsiteX176" fmla="*/ 850189 w 6858001"/>
                <a:gd name="connsiteY176" fmla="*/ 487417 h 874716"/>
                <a:gd name="connsiteX177" fmla="*/ 769605 w 6858001"/>
                <a:gd name="connsiteY177" fmla="*/ 464937 h 874716"/>
                <a:gd name="connsiteX178" fmla="*/ 740268 w 6858001"/>
                <a:gd name="connsiteY178" fmla="*/ 462651 h 874716"/>
                <a:gd name="connsiteX179" fmla="*/ 674923 w 6858001"/>
                <a:gd name="connsiteY179" fmla="*/ 451792 h 874716"/>
                <a:gd name="connsiteX180" fmla="*/ 617772 w 6858001"/>
                <a:gd name="connsiteY180" fmla="*/ 452554 h 874716"/>
                <a:gd name="connsiteX181" fmla="*/ 571860 w 6858001"/>
                <a:gd name="connsiteY181" fmla="*/ 469891 h 874716"/>
                <a:gd name="connsiteX182" fmla="*/ 505182 w 6858001"/>
                <a:gd name="connsiteY182" fmla="*/ 473319 h 874716"/>
                <a:gd name="connsiteX183" fmla="*/ 462126 w 6858001"/>
                <a:gd name="connsiteY183" fmla="*/ 460747 h 874716"/>
                <a:gd name="connsiteX184" fmla="*/ 453364 w 6858001"/>
                <a:gd name="connsiteY184" fmla="*/ 459033 h 874716"/>
                <a:gd name="connsiteX185" fmla="*/ 340774 w 6858001"/>
                <a:gd name="connsiteY185" fmla="*/ 458268 h 874716"/>
                <a:gd name="connsiteX186" fmla="*/ 200182 w 6858001"/>
                <a:gd name="connsiteY186" fmla="*/ 496180 h 874716"/>
                <a:gd name="connsiteX187" fmla="*/ 176939 w 6858001"/>
                <a:gd name="connsiteY187" fmla="*/ 504182 h 874716"/>
                <a:gd name="connsiteX188" fmla="*/ 63587 w 6858001"/>
                <a:gd name="connsiteY188" fmla="*/ 518088 h 874716"/>
                <a:gd name="connsiteX189" fmla="*/ 2817 w 6858001"/>
                <a:gd name="connsiteY189" fmla="*/ 532187 h 874716"/>
                <a:gd name="connsiteX190" fmla="*/ 0 w 6858001"/>
                <a:gd name="connsiteY190" fmla="*/ 533314 h 874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Lst>
              <a:rect l="l" t="t" r="r" b="b"/>
              <a:pathLst>
                <a:path w="6858001" h="874716">
                  <a:moveTo>
                    <a:pt x="0" y="533314"/>
                  </a:moveTo>
                  <a:lnTo>
                    <a:pt x="0" y="69206"/>
                  </a:lnTo>
                  <a:lnTo>
                    <a:pt x="21486" y="71924"/>
                  </a:lnTo>
                  <a:cubicBezTo>
                    <a:pt x="92546" y="60493"/>
                    <a:pt x="159604" y="87354"/>
                    <a:pt x="228948" y="88116"/>
                  </a:cubicBezTo>
                  <a:cubicBezTo>
                    <a:pt x="260382" y="88496"/>
                    <a:pt x="291435" y="94592"/>
                    <a:pt x="313533" y="62779"/>
                  </a:cubicBezTo>
                  <a:cubicBezTo>
                    <a:pt x="316389" y="58587"/>
                    <a:pt x="330298" y="60873"/>
                    <a:pt x="338870" y="62207"/>
                  </a:cubicBezTo>
                  <a:cubicBezTo>
                    <a:pt x="357921" y="65066"/>
                    <a:pt x="376781" y="72304"/>
                    <a:pt x="395640" y="72114"/>
                  </a:cubicBezTo>
                  <a:cubicBezTo>
                    <a:pt x="434695" y="71924"/>
                    <a:pt x="473939" y="68876"/>
                    <a:pt x="512802" y="65446"/>
                  </a:cubicBezTo>
                  <a:cubicBezTo>
                    <a:pt x="527470" y="64112"/>
                    <a:pt x="541569" y="58969"/>
                    <a:pt x="556047" y="55349"/>
                  </a:cubicBezTo>
                  <a:cubicBezTo>
                    <a:pt x="564048" y="53253"/>
                    <a:pt x="572622" y="47729"/>
                    <a:pt x="580050" y="48871"/>
                  </a:cubicBezTo>
                  <a:cubicBezTo>
                    <a:pt x="623106" y="55539"/>
                    <a:pt x="662541" y="39157"/>
                    <a:pt x="703308" y="30964"/>
                  </a:cubicBezTo>
                  <a:cubicBezTo>
                    <a:pt x="722169" y="27154"/>
                    <a:pt x="739886" y="18010"/>
                    <a:pt x="758174" y="11724"/>
                  </a:cubicBezTo>
                  <a:cubicBezTo>
                    <a:pt x="762936" y="10008"/>
                    <a:pt x="768271" y="8484"/>
                    <a:pt x="773035" y="8866"/>
                  </a:cubicBezTo>
                  <a:cubicBezTo>
                    <a:pt x="800276" y="11152"/>
                    <a:pt x="827329" y="14390"/>
                    <a:pt x="854379" y="16866"/>
                  </a:cubicBezTo>
                  <a:cubicBezTo>
                    <a:pt x="878956" y="19152"/>
                    <a:pt x="903722" y="19914"/>
                    <a:pt x="915343" y="47919"/>
                  </a:cubicBezTo>
                  <a:cubicBezTo>
                    <a:pt x="917059" y="52301"/>
                    <a:pt x="922773" y="55539"/>
                    <a:pt x="927155" y="58397"/>
                  </a:cubicBezTo>
                  <a:cubicBezTo>
                    <a:pt x="994785" y="102405"/>
                    <a:pt x="1030980" y="101261"/>
                    <a:pt x="1097087" y="54777"/>
                  </a:cubicBezTo>
                  <a:cubicBezTo>
                    <a:pt x="1103945" y="50015"/>
                    <a:pt x="1118613" y="46585"/>
                    <a:pt x="1123185" y="50395"/>
                  </a:cubicBezTo>
                  <a:cubicBezTo>
                    <a:pt x="1162049" y="82020"/>
                    <a:pt x="1204532" y="78590"/>
                    <a:pt x="1249302" y="68684"/>
                  </a:cubicBezTo>
                  <a:cubicBezTo>
                    <a:pt x="1260922" y="66018"/>
                    <a:pt x="1277307" y="66018"/>
                    <a:pt x="1286069" y="72304"/>
                  </a:cubicBezTo>
                  <a:cubicBezTo>
                    <a:pt x="1327790" y="101451"/>
                    <a:pt x="1372560" y="97261"/>
                    <a:pt x="1417899" y="88688"/>
                  </a:cubicBezTo>
                  <a:cubicBezTo>
                    <a:pt x="1424948" y="87354"/>
                    <a:pt x="1433522" y="80114"/>
                    <a:pt x="1436568" y="73448"/>
                  </a:cubicBezTo>
                  <a:cubicBezTo>
                    <a:pt x="1447428" y="49825"/>
                    <a:pt x="1467813" y="41823"/>
                    <a:pt x="1490292" y="35154"/>
                  </a:cubicBezTo>
                  <a:cubicBezTo>
                    <a:pt x="1525727" y="24296"/>
                    <a:pt x="1560588" y="11532"/>
                    <a:pt x="1596213" y="1245"/>
                  </a:cubicBezTo>
                  <a:cubicBezTo>
                    <a:pt x="1604978" y="-1231"/>
                    <a:pt x="1615836" y="293"/>
                    <a:pt x="1624980" y="3150"/>
                  </a:cubicBezTo>
                  <a:cubicBezTo>
                    <a:pt x="1656223" y="12866"/>
                    <a:pt x="1676036" y="37251"/>
                    <a:pt x="1697753" y="59731"/>
                  </a:cubicBezTo>
                  <a:cubicBezTo>
                    <a:pt x="1707279" y="69638"/>
                    <a:pt x="1720423" y="76686"/>
                    <a:pt x="1733188" y="82400"/>
                  </a:cubicBezTo>
                  <a:cubicBezTo>
                    <a:pt x="1766335" y="97071"/>
                    <a:pt x="1800246" y="110215"/>
                    <a:pt x="1833775" y="124121"/>
                  </a:cubicBezTo>
                  <a:cubicBezTo>
                    <a:pt x="1837013" y="125455"/>
                    <a:pt x="1839679" y="128884"/>
                    <a:pt x="1842158" y="131742"/>
                  </a:cubicBezTo>
                  <a:cubicBezTo>
                    <a:pt x="1866922" y="161843"/>
                    <a:pt x="1891497" y="192132"/>
                    <a:pt x="1916454" y="222233"/>
                  </a:cubicBezTo>
                  <a:cubicBezTo>
                    <a:pt x="1921216" y="227947"/>
                    <a:pt x="1928076" y="232139"/>
                    <a:pt x="1933219" y="237663"/>
                  </a:cubicBezTo>
                  <a:cubicBezTo>
                    <a:pt x="1940459" y="245283"/>
                    <a:pt x="1949603" y="252524"/>
                    <a:pt x="1953413" y="261668"/>
                  </a:cubicBezTo>
                  <a:cubicBezTo>
                    <a:pt x="1965224" y="290433"/>
                    <a:pt x="1987894" y="302817"/>
                    <a:pt x="2016469" y="308151"/>
                  </a:cubicBezTo>
                  <a:cubicBezTo>
                    <a:pt x="2042570" y="313104"/>
                    <a:pt x="2068669" y="317296"/>
                    <a:pt x="2094578" y="323010"/>
                  </a:cubicBezTo>
                  <a:cubicBezTo>
                    <a:pt x="2126201" y="329868"/>
                    <a:pt x="2157636" y="337298"/>
                    <a:pt x="2188879" y="345681"/>
                  </a:cubicBezTo>
                  <a:cubicBezTo>
                    <a:pt x="2202404" y="349301"/>
                    <a:pt x="2216692" y="353491"/>
                    <a:pt x="2228314" y="360921"/>
                  </a:cubicBezTo>
                  <a:cubicBezTo>
                    <a:pt x="2260890" y="381496"/>
                    <a:pt x="2295753" y="395402"/>
                    <a:pt x="2334044" y="389878"/>
                  </a:cubicBezTo>
                  <a:cubicBezTo>
                    <a:pt x="2364715" y="385496"/>
                    <a:pt x="2390434" y="396736"/>
                    <a:pt x="2409485" y="414263"/>
                  </a:cubicBezTo>
                  <a:cubicBezTo>
                    <a:pt x="2444158" y="446078"/>
                    <a:pt x="2481305" y="438838"/>
                    <a:pt x="2518264" y="428552"/>
                  </a:cubicBezTo>
                  <a:cubicBezTo>
                    <a:pt x="2537315" y="423217"/>
                    <a:pt x="2552935" y="423979"/>
                    <a:pt x="2571034" y="429122"/>
                  </a:cubicBezTo>
                  <a:cubicBezTo>
                    <a:pt x="2612945" y="441124"/>
                    <a:pt x="2640950" y="473701"/>
                    <a:pt x="2668001" y="502276"/>
                  </a:cubicBezTo>
                  <a:cubicBezTo>
                    <a:pt x="2691054" y="526661"/>
                    <a:pt x="2716963" y="540377"/>
                    <a:pt x="2745348" y="550666"/>
                  </a:cubicBezTo>
                  <a:cubicBezTo>
                    <a:pt x="2781163" y="563810"/>
                    <a:pt x="2809548" y="558858"/>
                    <a:pt x="2826694" y="527233"/>
                  </a:cubicBezTo>
                  <a:cubicBezTo>
                    <a:pt x="2831457" y="518278"/>
                    <a:pt x="2839839" y="507800"/>
                    <a:pt x="2848793" y="505134"/>
                  </a:cubicBezTo>
                  <a:cubicBezTo>
                    <a:pt x="2892037" y="491800"/>
                    <a:pt x="2935854" y="472367"/>
                    <a:pt x="2982148" y="484179"/>
                  </a:cubicBezTo>
                  <a:cubicBezTo>
                    <a:pt x="3046158" y="500372"/>
                    <a:pt x="3108644" y="499420"/>
                    <a:pt x="3172654" y="483417"/>
                  </a:cubicBezTo>
                  <a:cubicBezTo>
                    <a:pt x="3276480" y="457508"/>
                    <a:pt x="3380305" y="430076"/>
                    <a:pt x="3489467" y="435790"/>
                  </a:cubicBezTo>
                  <a:cubicBezTo>
                    <a:pt x="3507563" y="436742"/>
                    <a:pt x="3529090" y="425121"/>
                    <a:pt x="3544713" y="413691"/>
                  </a:cubicBezTo>
                  <a:cubicBezTo>
                    <a:pt x="3574622" y="391974"/>
                    <a:pt x="3573288" y="390258"/>
                    <a:pt x="3606817" y="408167"/>
                  </a:cubicBezTo>
                  <a:cubicBezTo>
                    <a:pt x="3614819" y="412549"/>
                    <a:pt x="3624725" y="415215"/>
                    <a:pt x="3630632" y="421693"/>
                  </a:cubicBezTo>
                  <a:cubicBezTo>
                    <a:pt x="3660731" y="454650"/>
                    <a:pt x="3697880" y="446648"/>
                    <a:pt x="3734837" y="441886"/>
                  </a:cubicBezTo>
                  <a:cubicBezTo>
                    <a:pt x="3741315" y="440934"/>
                    <a:pt x="3749125" y="439600"/>
                    <a:pt x="3754652" y="442268"/>
                  </a:cubicBezTo>
                  <a:cubicBezTo>
                    <a:pt x="3779607" y="454268"/>
                    <a:pt x="3800753" y="450078"/>
                    <a:pt x="3822472" y="433694"/>
                  </a:cubicBezTo>
                  <a:cubicBezTo>
                    <a:pt x="3841331" y="419597"/>
                    <a:pt x="3863049" y="411215"/>
                    <a:pt x="3885338" y="428742"/>
                  </a:cubicBezTo>
                  <a:cubicBezTo>
                    <a:pt x="3934870" y="467605"/>
                    <a:pt x="3987829" y="469509"/>
                    <a:pt x="4043839" y="444934"/>
                  </a:cubicBezTo>
                  <a:cubicBezTo>
                    <a:pt x="4083845" y="427407"/>
                    <a:pt x="4123280" y="423407"/>
                    <a:pt x="4165383" y="441124"/>
                  </a:cubicBezTo>
                  <a:cubicBezTo>
                    <a:pt x="4181576" y="447982"/>
                    <a:pt x="4202531" y="443410"/>
                    <a:pt x="4221391" y="444934"/>
                  </a:cubicBezTo>
                  <a:cubicBezTo>
                    <a:pt x="4232060" y="445696"/>
                    <a:pt x="4243872" y="445886"/>
                    <a:pt x="4253014" y="450650"/>
                  </a:cubicBezTo>
                  <a:cubicBezTo>
                    <a:pt x="4277401" y="462843"/>
                    <a:pt x="4300070" y="478463"/>
                    <a:pt x="4324645" y="490466"/>
                  </a:cubicBezTo>
                  <a:cubicBezTo>
                    <a:pt x="4336457" y="496180"/>
                    <a:pt x="4350554" y="499228"/>
                    <a:pt x="4363890" y="499420"/>
                  </a:cubicBezTo>
                  <a:cubicBezTo>
                    <a:pt x="4403325" y="500372"/>
                    <a:pt x="4442761" y="500372"/>
                    <a:pt x="4482004" y="498658"/>
                  </a:cubicBezTo>
                  <a:cubicBezTo>
                    <a:pt x="4546776" y="495990"/>
                    <a:pt x="4612500" y="495418"/>
                    <a:pt x="4659174" y="438648"/>
                  </a:cubicBezTo>
                  <a:cubicBezTo>
                    <a:pt x="4662986" y="434076"/>
                    <a:pt x="4671176" y="431408"/>
                    <a:pt x="4677655" y="430646"/>
                  </a:cubicBezTo>
                  <a:cubicBezTo>
                    <a:pt x="4707564" y="427027"/>
                    <a:pt x="4738235" y="426645"/>
                    <a:pt x="4767764" y="420739"/>
                  </a:cubicBezTo>
                  <a:cubicBezTo>
                    <a:pt x="4791386" y="415977"/>
                    <a:pt x="4811009" y="417501"/>
                    <a:pt x="4828916" y="434266"/>
                  </a:cubicBezTo>
                  <a:cubicBezTo>
                    <a:pt x="4852348" y="456364"/>
                    <a:pt x="4880925" y="469319"/>
                    <a:pt x="4912168" y="462271"/>
                  </a:cubicBezTo>
                  <a:cubicBezTo>
                    <a:pt x="4943409" y="455412"/>
                    <a:pt x="4963984" y="470271"/>
                    <a:pt x="4987037" y="485703"/>
                  </a:cubicBezTo>
                  <a:cubicBezTo>
                    <a:pt x="5003801" y="496942"/>
                    <a:pt x="5022852" y="511040"/>
                    <a:pt x="5041521" y="512182"/>
                  </a:cubicBezTo>
                  <a:cubicBezTo>
                    <a:pt x="5083814" y="514658"/>
                    <a:pt x="5120201" y="553904"/>
                    <a:pt x="5166113" y="531615"/>
                  </a:cubicBezTo>
                  <a:cubicBezTo>
                    <a:pt x="5169161" y="530091"/>
                    <a:pt x="5174685" y="533901"/>
                    <a:pt x="5179067" y="534853"/>
                  </a:cubicBezTo>
                  <a:cubicBezTo>
                    <a:pt x="5214121" y="542093"/>
                    <a:pt x="5247078" y="535043"/>
                    <a:pt x="5272796" y="511230"/>
                  </a:cubicBezTo>
                  <a:cubicBezTo>
                    <a:pt x="5306516" y="480177"/>
                    <a:pt x="5343855" y="477129"/>
                    <a:pt x="5385384" y="487227"/>
                  </a:cubicBezTo>
                  <a:cubicBezTo>
                    <a:pt x="5398721" y="490466"/>
                    <a:pt x="5412057" y="492752"/>
                    <a:pt x="5425582" y="495418"/>
                  </a:cubicBezTo>
                  <a:cubicBezTo>
                    <a:pt x="5443870" y="499228"/>
                    <a:pt x="5462351" y="503230"/>
                    <a:pt x="5480637" y="507040"/>
                  </a:cubicBezTo>
                  <a:cubicBezTo>
                    <a:pt x="5498356" y="510850"/>
                    <a:pt x="5517979" y="517326"/>
                    <a:pt x="5531693" y="500944"/>
                  </a:cubicBezTo>
                  <a:cubicBezTo>
                    <a:pt x="5543506" y="486845"/>
                    <a:pt x="5551888" y="488179"/>
                    <a:pt x="5562746" y="500372"/>
                  </a:cubicBezTo>
                  <a:cubicBezTo>
                    <a:pt x="5600467" y="543045"/>
                    <a:pt x="5646189" y="569716"/>
                    <a:pt x="5704483" y="571620"/>
                  </a:cubicBezTo>
                  <a:cubicBezTo>
                    <a:pt x="5716485" y="572002"/>
                    <a:pt x="5728678" y="574668"/>
                    <a:pt x="5740488" y="577526"/>
                  </a:cubicBezTo>
                  <a:cubicBezTo>
                    <a:pt x="5747728" y="579241"/>
                    <a:pt x="5756493" y="581147"/>
                    <a:pt x="5760873" y="586291"/>
                  </a:cubicBezTo>
                  <a:cubicBezTo>
                    <a:pt x="5794974" y="625534"/>
                    <a:pt x="5837457" y="652777"/>
                    <a:pt x="5883751" y="674686"/>
                  </a:cubicBezTo>
                  <a:cubicBezTo>
                    <a:pt x="5900323" y="682496"/>
                    <a:pt x="5918042" y="690306"/>
                    <a:pt x="5935949" y="692592"/>
                  </a:cubicBezTo>
                  <a:cubicBezTo>
                    <a:pt x="5954617" y="694878"/>
                    <a:pt x="5974240" y="691068"/>
                    <a:pt x="5993291" y="688972"/>
                  </a:cubicBezTo>
                  <a:cubicBezTo>
                    <a:pt x="6004531" y="687830"/>
                    <a:pt x="6017485" y="688020"/>
                    <a:pt x="6026440" y="682496"/>
                  </a:cubicBezTo>
                  <a:cubicBezTo>
                    <a:pt x="6054825" y="665159"/>
                    <a:pt x="6082258" y="646491"/>
                    <a:pt x="6108738" y="626296"/>
                  </a:cubicBezTo>
                  <a:cubicBezTo>
                    <a:pt x="6131409" y="608960"/>
                    <a:pt x="6135981" y="606483"/>
                    <a:pt x="6155602" y="628202"/>
                  </a:cubicBezTo>
                  <a:cubicBezTo>
                    <a:pt x="6175797" y="650491"/>
                    <a:pt x="6200944" y="662111"/>
                    <a:pt x="6228756" y="666873"/>
                  </a:cubicBezTo>
                  <a:cubicBezTo>
                    <a:pt x="6272764" y="674304"/>
                    <a:pt x="6317151" y="680590"/>
                    <a:pt x="6361539" y="684210"/>
                  </a:cubicBezTo>
                  <a:cubicBezTo>
                    <a:pt x="6401736" y="687448"/>
                    <a:pt x="6420977" y="669922"/>
                    <a:pt x="6428979" y="630106"/>
                  </a:cubicBezTo>
                  <a:cubicBezTo>
                    <a:pt x="6433551" y="608007"/>
                    <a:pt x="6439458" y="584003"/>
                    <a:pt x="6463840" y="578098"/>
                  </a:cubicBezTo>
                  <a:cubicBezTo>
                    <a:pt x="6503658" y="568572"/>
                    <a:pt x="6544997" y="564382"/>
                    <a:pt x="6564620" y="517708"/>
                  </a:cubicBezTo>
                  <a:cubicBezTo>
                    <a:pt x="6575478" y="527995"/>
                    <a:pt x="6582146" y="534091"/>
                    <a:pt x="6588625" y="540187"/>
                  </a:cubicBezTo>
                  <a:cubicBezTo>
                    <a:pt x="6606531" y="557142"/>
                    <a:pt x="6643678" y="564382"/>
                    <a:pt x="6662541" y="549714"/>
                  </a:cubicBezTo>
                  <a:cubicBezTo>
                    <a:pt x="6690354" y="528377"/>
                    <a:pt x="6715883" y="532377"/>
                    <a:pt x="6742552" y="548952"/>
                  </a:cubicBezTo>
                  <a:cubicBezTo>
                    <a:pt x="6764841" y="562668"/>
                    <a:pt x="6788417" y="567954"/>
                    <a:pt x="6812063" y="568430"/>
                  </a:cubicBezTo>
                  <a:lnTo>
                    <a:pt x="6858001" y="562267"/>
                  </a:lnTo>
                  <a:lnTo>
                    <a:pt x="6858001" y="734520"/>
                  </a:lnTo>
                  <a:lnTo>
                    <a:pt x="6815516" y="744220"/>
                  </a:lnTo>
                  <a:cubicBezTo>
                    <a:pt x="6793035" y="749744"/>
                    <a:pt x="6771319" y="759651"/>
                    <a:pt x="6748458" y="763271"/>
                  </a:cubicBezTo>
                  <a:cubicBezTo>
                    <a:pt x="6694164" y="771843"/>
                    <a:pt x="6639488" y="777939"/>
                    <a:pt x="6584812" y="784797"/>
                  </a:cubicBezTo>
                  <a:cubicBezTo>
                    <a:pt x="6528424" y="791846"/>
                    <a:pt x="6472225" y="799276"/>
                    <a:pt x="6415833" y="805562"/>
                  </a:cubicBezTo>
                  <a:cubicBezTo>
                    <a:pt x="6384972" y="808802"/>
                    <a:pt x="6353919" y="809372"/>
                    <a:pt x="6323058" y="812420"/>
                  </a:cubicBezTo>
                  <a:cubicBezTo>
                    <a:pt x="6296005" y="815088"/>
                    <a:pt x="6269144" y="820041"/>
                    <a:pt x="6242093" y="823281"/>
                  </a:cubicBezTo>
                  <a:cubicBezTo>
                    <a:pt x="6218660" y="825947"/>
                    <a:pt x="6195037" y="827471"/>
                    <a:pt x="6171605" y="830139"/>
                  </a:cubicBezTo>
                  <a:cubicBezTo>
                    <a:pt x="6134075" y="834519"/>
                    <a:pt x="6096736" y="839473"/>
                    <a:pt x="6059397" y="844045"/>
                  </a:cubicBezTo>
                  <a:cubicBezTo>
                    <a:pt x="6043776" y="845759"/>
                    <a:pt x="6027392" y="850522"/>
                    <a:pt x="6012723" y="847665"/>
                  </a:cubicBezTo>
                  <a:cubicBezTo>
                    <a:pt x="5975764" y="840425"/>
                    <a:pt x="5939377" y="842521"/>
                    <a:pt x="5902610" y="847473"/>
                  </a:cubicBezTo>
                  <a:cubicBezTo>
                    <a:pt x="5890037" y="849190"/>
                    <a:pt x="5876511" y="848808"/>
                    <a:pt x="5864318" y="845569"/>
                  </a:cubicBezTo>
                  <a:cubicBezTo>
                    <a:pt x="5839361" y="839091"/>
                    <a:pt x="5815169" y="829947"/>
                    <a:pt x="5790592" y="821947"/>
                  </a:cubicBezTo>
                  <a:cubicBezTo>
                    <a:pt x="5787924" y="820995"/>
                    <a:pt x="5784686" y="820803"/>
                    <a:pt x="5781830" y="820233"/>
                  </a:cubicBezTo>
                  <a:cubicBezTo>
                    <a:pt x="5765635" y="816992"/>
                    <a:pt x="5749634" y="813754"/>
                    <a:pt x="5733440" y="810896"/>
                  </a:cubicBezTo>
                  <a:cubicBezTo>
                    <a:pt x="5724678" y="809372"/>
                    <a:pt x="5715723" y="809182"/>
                    <a:pt x="5706959" y="807848"/>
                  </a:cubicBezTo>
                  <a:cubicBezTo>
                    <a:pt x="5673050" y="802514"/>
                    <a:pt x="5635711" y="811468"/>
                    <a:pt x="5606372" y="788417"/>
                  </a:cubicBezTo>
                  <a:cubicBezTo>
                    <a:pt x="5587321" y="773557"/>
                    <a:pt x="5568842" y="776987"/>
                    <a:pt x="5548460" y="779273"/>
                  </a:cubicBezTo>
                  <a:cubicBezTo>
                    <a:pt x="5533027" y="780987"/>
                    <a:pt x="5517215" y="780415"/>
                    <a:pt x="5501594" y="780607"/>
                  </a:cubicBezTo>
                  <a:cubicBezTo>
                    <a:pt x="5474161" y="781177"/>
                    <a:pt x="5446728" y="781369"/>
                    <a:pt x="5419295" y="782321"/>
                  </a:cubicBezTo>
                  <a:cubicBezTo>
                    <a:pt x="5410531" y="782701"/>
                    <a:pt x="5401579" y="787465"/>
                    <a:pt x="5393005" y="786703"/>
                  </a:cubicBezTo>
                  <a:cubicBezTo>
                    <a:pt x="5353379" y="783083"/>
                    <a:pt x="5313754" y="777367"/>
                    <a:pt x="5274129" y="774129"/>
                  </a:cubicBezTo>
                  <a:cubicBezTo>
                    <a:pt x="5251650" y="772225"/>
                    <a:pt x="5228597" y="775843"/>
                    <a:pt x="5206308" y="773177"/>
                  </a:cubicBezTo>
                  <a:cubicBezTo>
                    <a:pt x="5180591" y="770129"/>
                    <a:pt x="5155445" y="762319"/>
                    <a:pt x="5129916" y="757554"/>
                  </a:cubicBezTo>
                  <a:cubicBezTo>
                    <a:pt x="5122867" y="756222"/>
                    <a:pt x="5115057" y="757936"/>
                    <a:pt x="5107627" y="758316"/>
                  </a:cubicBezTo>
                  <a:cubicBezTo>
                    <a:pt x="5099245" y="758699"/>
                    <a:pt x="5091052" y="759461"/>
                    <a:pt x="5082670" y="759651"/>
                  </a:cubicBezTo>
                  <a:cubicBezTo>
                    <a:pt x="5057141" y="760033"/>
                    <a:pt x="5031614" y="759461"/>
                    <a:pt x="5006086" y="760795"/>
                  </a:cubicBezTo>
                  <a:cubicBezTo>
                    <a:pt x="4990465" y="761557"/>
                    <a:pt x="4974082" y="769367"/>
                    <a:pt x="4959602" y="766509"/>
                  </a:cubicBezTo>
                  <a:cubicBezTo>
                    <a:pt x="4930075" y="760985"/>
                    <a:pt x="4900546" y="773367"/>
                    <a:pt x="4871019" y="763081"/>
                  </a:cubicBezTo>
                  <a:cubicBezTo>
                    <a:pt x="4861873" y="760033"/>
                    <a:pt x="4849300" y="767653"/>
                    <a:pt x="4838250" y="768033"/>
                  </a:cubicBezTo>
                  <a:cubicBezTo>
                    <a:pt x="4810627" y="768985"/>
                    <a:pt x="4783004" y="768795"/>
                    <a:pt x="4755381" y="768605"/>
                  </a:cubicBezTo>
                  <a:cubicBezTo>
                    <a:pt x="4730614" y="768415"/>
                    <a:pt x="4704895" y="771081"/>
                    <a:pt x="4681083" y="765747"/>
                  </a:cubicBezTo>
                  <a:cubicBezTo>
                    <a:pt x="4656126" y="760033"/>
                    <a:pt x="4633647" y="760795"/>
                    <a:pt x="4609452" y="767271"/>
                  </a:cubicBezTo>
                  <a:cubicBezTo>
                    <a:pt x="4592878" y="771653"/>
                    <a:pt x="4575351" y="772225"/>
                    <a:pt x="4558207" y="773557"/>
                  </a:cubicBezTo>
                  <a:cubicBezTo>
                    <a:pt x="4539728" y="775081"/>
                    <a:pt x="4519343" y="771081"/>
                    <a:pt x="4502579" y="777367"/>
                  </a:cubicBezTo>
                  <a:cubicBezTo>
                    <a:pt x="4452665" y="796038"/>
                    <a:pt x="4401419" y="800038"/>
                    <a:pt x="4349222" y="800038"/>
                  </a:cubicBezTo>
                  <a:cubicBezTo>
                    <a:pt x="4339695" y="800038"/>
                    <a:pt x="4329979" y="797372"/>
                    <a:pt x="4320837" y="794514"/>
                  </a:cubicBezTo>
                  <a:cubicBezTo>
                    <a:pt x="4267493" y="777367"/>
                    <a:pt x="4213961" y="778891"/>
                    <a:pt x="4159667" y="789370"/>
                  </a:cubicBezTo>
                  <a:cubicBezTo>
                    <a:pt x="4148427" y="791656"/>
                    <a:pt x="4135854" y="792038"/>
                    <a:pt x="4124614" y="789752"/>
                  </a:cubicBezTo>
                  <a:cubicBezTo>
                    <a:pt x="4092989" y="783083"/>
                    <a:pt x="4062318" y="772033"/>
                    <a:pt x="4030503" y="767271"/>
                  </a:cubicBezTo>
                  <a:cubicBezTo>
                    <a:pt x="3977925" y="759461"/>
                    <a:pt x="3932394" y="785749"/>
                    <a:pt x="3885338" y="802896"/>
                  </a:cubicBezTo>
                  <a:cubicBezTo>
                    <a:pt x="3840569" y="819089"/>
                    <a:pt x="3802467" y="855666"/>
                    <a:pt x="3749506" y="847473"/>
                  </a:cubicBezTo>
                  <a:cubicBezTo>
                    <a:pt x="3744173" y="846711"/>
                    <a:pt x="3738267" y="851856"/>
                    <a:pt x="3732361" y="853190"/>
                  </a:cubicBezTo>
                  <a:cubicBezTo>
                    <a:pt x="3716168" y="856810"/>
                    <a:pt x="3699976" y="861190"/>
                    <a:pt x="3683591" y="862906"/>
                  </a:cubicBezTo>
                  <a:cubicBezTo>
                    <a:pt x="3663589" y="865192"/>
                    <a:pt x="3643204" y="864430"/>
                    <a:pt x="3623201" y="866334"/>
                  </a:cubicBezTo>
                  <a:cubicBezTo>
                    <a:pt x="3597482" y="868620"/>
                    <a:pt x="3572146" y="874716"/>
                    <a:pt x="3546617" y="874716"/>
                  </a:cubicBezTo>
                  <a:cubicBezTo>
                    <a:pt x="3526042" y="874716"/>
                    <a:pt x="3505657" y="867668"/>
                    <a:pt x="3485275" y="864238"/>
                  </a:cubicBezTo>
                  <a:cubicBezTo>
                    <a:pt x="3456508" y="859476"/>
                    <a:pt x="3424883" y="860810"/>
                    <a:pt x="3399546" y="848618"/>
                  </a:cubicBezTo>
                  <a:cubicBezTo>
                    <a:pt x="3372495" y="835663"/>
                    <a:pt x="3346776" y="829757"/>
                    <a:pt x="3318771" y="833757"/>
                  </a:cubicBezTo>
                  <a:cubicBezTo>
                    <a:pt x="3309437" y="835091"/>
                    <a:pt x="3297434" y="843093"/>
                    <a:pt x="3293244" y="851284"/>
                  </a:cubicBezTo>
                  <a:cubicBezTo>
                    <a:pt x="3283908" y="869572"/>
                    <a:pt x="3271145" y="872812"/>
                    <a:pt x="3253809" y="866524"/>
                  </a:cubicBezTo>
                  <a:cubicBezTo>
                    <a:pt x="3238758" y="861190"/>
                    <a:pt x="3220280" y="858524"/>
                    <a:pt x="3209993" y="848235"/>
                  </a:cubicBezTo>
                  <a:cubicBezTo>
                    <a:pt x="3180844" y="819089"/>
                    <a:pt x="3143695" y="818136"/>
                    <a:pt x="3107500" y="810326"/>
                  </a:cubicBezTo>
                  <a:cubicBezTo>
                    <a:pt x="3085403" y="805562"/>
                    <a:pt x="3064827" y="805372"/>
                    <a:pt x="3042728" y="808610"/>
                  </a:cubicBezTo>
                  <a:cubicBezTo>
                    <a:pt x="2994722" y="815850"/>
                    <a:pt x="2948047" y="805562"/>
                    <a:pt x="2901943" y="792418"/>
                  </a:cubicBezTo>
                  <a:cubicBezTo>
                    <a:pt x="2871462" y="783655"/>
                    <a:pt x="2840219" y="778321"/>
                    <a:pt x="2809930" y="769367"/>
                  </a:cubicBezTo>
                  <a:cubicBezTo>
                    <a:pt x="2787259" y="762509"/>
                    <a:pt x="2764590" y="754316"/>
                    <a:pt x="2743826" y="743268"/>
                  </a:cubicBezTo>
                  <a:cubicBezTo>
                    <a:pt x="2713723" y="727073"/>
                    <a:pt x="2687436" y="702689"/>
                    <a:pt x="2649143" y="709167"/>
                  </a:cubicBezTo>
                  <a:cubicBezTo>
                    <a:pt x="2615421" y="714881"/>
                    <a:pt x="2584942" y="702881"/>
                    <a:pt x="2554079" y="691450"/>
                  </a:cubicBezTo>
                  <a:cubicBezTo>
                    <a:pt x="2531409" y="683068"/>
                    <a:pt x="2508742" y="674494"/>
                    <a:pt x="2485307" y="669160"/>
                  </a:cubicBezTo>
                  <a:cubicBezTo>
                    <a:pt x="2457492" y="662873"/>
                    <a:pt x="2426059" y="665541"/>
                    <a:pt x="2401292" y="653919"/>
                  </a:cubicBezTo>
                  <a:cubicBezTo>
                    <a:pt x="2375383" y="641727"/>
                    <a:pt x="2353859" y="649919"/>
                    <a:pt x="2330806" y="653349"/>
                  </a:cubicBezTo>
                  <a:cubicBezTo>
                    <a:pt x="2294039" y="658683"/>
                    <a:pt x="2257459" y="668590"/>
                    <a:pt x="2220312" y="656015"/>
                  </a:cubicBezTo>
                  <a:cubicBezTo>
                    <a:pt x="2175163" y="640775"/>
                    <a:pt x="2130393" y="624392"/>
                    <a:pt x="2085054" y="609914"/>
                  </a:cubicBezTo>
                  <a:cubicBezTo>
                    <a:pt x="2067525" y="604387"/>
                    <a:pt x="2048668" y="602101"/>
                    <a:pt x="2030378" y="599625"/>
                  </a:cubicBezTo>
                  <a:cubicBezTo>
                    <a:pt x="2013043" y="597529"/>
                    <a:pt x="1992279" y="602863"/>
                    <a:pt x="1978940" y="594863"/>
                  </a:cubicBezTo>
                  <a:cubicBezTo>
                    <a:pt x="1944649" y="574288"/>
                    <a:pt x="1909408" y="564192"/>
                    <a:pt x="1869780" y="564192"/>
                  </a:cubicBezTo>
                  <a:cubicBezTo>
                    <a:pt x="1854920" y="564192"/>
                    <a:pt x="1840441" y="555618"/>
                    <a:pt x="1825393" y="554094"/>
                  </a:cubicBezTo>
                  <a:cubicBezTo>
                    <a:pt x="1804816" y="552190"/>
                    <a:pt x="1781194" y="547045"/>
                    <a:pt x="1763287" y="554286"/>
                  </a:cubicBezTo>
                  <a:cubicBezTo>
                    <a:pt x="1721185" y="571430"/>
                    <a:pt x="1687086" y="557142"/>
                    <a:pt x="1650317" y="540187"/>
                  </a:cubicBezTo>
                  <a:cubicBezTo>
                    <a:pt x="1614120" y="523423"/>
                    <a:pt x="1576019" y="510088"/>
                    <a:pt x="1537537" y="499038"/>
                  </a:cubicBezTo>
                  <a:cubicBezTo>
                    <a:pt x="1523059" y="495038"/>
                    <a:pt x="1505724" y="501706"/>
                    <a:pt x="1489720" y="503038"/>
                  </a:cubicBezTo>
                  <a:cubicBezTo>
                    <a:pt x="1484004" y="503420"/>
                    <a:pt x="1477717" y="503992"/>
                    <a:pt x="1472575" y="502086"/>
                  </a:cubicBezTo>
                  <a:cubicBezTo>
                    <a:pt x="1422854" y="483797"/>
                    <a:pt x="1372368" y="469891"/>
                    <a:pt x="1318456" y="479415"/>
                  </a:cubicBezTo>
                  <a:cubicBezTo>
                    <a:pt x="1313504" y="480369"/>
                    <a:pt x="1307978" y="478273"/>
                    <a:pt x="1303024" y="476939"/>
                  </a:cubicBezTo>
                  <a:cubicBezTo>
                    <a:pt x="1278829" y="470081"/>
                    <a:pt x="1255206" y="459223"/>
                    <a:pt x="1230633" y="456746"/>
                  </a:cubicBezTo>
                  <a:cubicBezTo>
                    <a:pt x="1170051" y="450650"/>
                    <a:pt x="1109091" y="448172"/>
                    <a:pt x="1048125" y="444172"/>
                  </a:cubicBezTo>
                  <a:cubicBezTo>
                    <a:pt x="1044315" y="443982"/>
                    <a:pt x="1040315" y="443982"/>
                    <a:pt x="1036887" y="442648"/>
                  </a:cubicBezTo>
                  <a:cubicBezTo>
                    <a:pt x="1014406" y="434456"/>
                    <a:pt x="994785" y="437124"/>
                    <a:pt x="975733" y="452744"/>
                  </a:cubicBezTo>
                  <a:cubicBezTo>
                    <a:pt x="967350" y="459603"/>
                    <a:pt x="955920" y="463223"/>
                    <a:pt x="945444" y="467033"/>
                  </a:cubicBezTo>
                  <a:cubicBezTo>
                    <a:pt x="930011" y="472749"/>
                    <a:pt x="914200" y="478273"/>
                    <a:pt x="898198" y="481893"/>
                  </a:cubicBezTo>
                  <a:cubicBezTo>
                    <a:pt x="882384" y="485321"/>
                    <a:pt x="865430" y="490084"/>
                    <a:pt x="850189" y="487417"/>
                  </a:cubicBezTo>
                  <a:cubicBezTo>
                    <a:pt x="822756" y="482655"/>
                    <a:pt x="796655" y="471987"/>
                    <a:pt x="769605" y="464937"/>
                  </a:cubicBezTo>
                  <a:cubicBezTo>
                    <a:pt x="760270" y="462461"/>
                    <a:pt x="749982" y="462843"/>
                    <a:pt x="740268" y="462651"/>
                  </a:cubicBezTo>
                  <a:cubicBezTo>
                    <a:pt x="717977" y="462081"/>
                    <a:pt x="695116" y="467605"/>
                    <a:pt x="674923" y="451792"/>
                  </a:cubicBezTo>
                  <a:cubicBezTo>
                    <a:pt x="656255" y="436934"/>
                    <a:pt x="637392" y="441314"/>
                    <a:pt x="617772" y="452554"/>
                  </a:cubicBezTo>
                  <a:cubicBezTo>
                    <a:pt x="603673" y="460557"/>
                    <a:pt x="587672" y="466843"/>
                    <a:pt x="571860" y="469891"/>
                  </a:cubicBezTo>
                  <a:cubicBezTo>
                    <a:pt x="550141" y="474081"/>
                    <a:pt x="528615" y="475797"/>
                    <a:pt x="505182" y="473319"/>
                  </a:cubicBezTo>
                  <a:cubicBezTo>
                    <a:pt x="488607" y="471605"/>
                    <a:pt x="475081" y="470843"/>
                    <a:pt x="462126" y="460747"/>
                  </a:cubicBezTo>
                  <a:cubicBezTo>
                    <a:pt x="460032" y="459223"/>
                    <a:pt x="456222" y="458841"/>
                    <a:pt x="453364" y="459033"/>
                  </a:cubicBezTo>
                  <a:cubicBezTo>
                    <a:pt x="415835" y="462271"/>
                    <a:pt x="378686" y="460557"/>
                    <a:pt x="340774" y="458268"/>
                  </a:cubicBezTo>
                  <a:cubicBezTo>
                    <a:pt x="292579" y="455222"/>
                    <a:pt x="241901" y="464175"/>
                    <a:pt x="200182" y="496180"/>
                  </a:cubicBezTo>
                  <a:cubicBezTo>
                    <a:pt x="194085" y="500944"/>
                    <a:pt x="184941" y="503038"/>
                    <a:pt x="176939" y="504182"/>
                  </a:cubicBezTo>
                  <a:cubicBezTo>
                    <a:pt x="139219" y="509134"/>
                    <a:pt x="101308" y="512564"/>
                    <a:pt x="63587" y="518088"/>
                  </a:cubicBezTo>
                  <a:cubicBezTo>
                    <a:pt x="43012" y="521137"/>
                    <a:pt x="21486" y="523805"/>
                    <a:pt x="2817" y="532187"/>
                  </a:cubicBezTo>
                  <a:lnTo>
                    <a:pt x="0" y="533314"/>
                  </a:lnTo>
                  <a:close/>
                </a:path>
              </a:pathLst>
            </a:custGeom>
            <a:blipFill dpi="0" rotWithShape="1">
              <a:blip r:embed="rId4">
                <a:alphaModFix amt="57000"/>
              </a:blip>
              <a:srcRect/>
              <a:tile tx="0" ty="0" sx="100000" sy="100000" flip="none" algn="tl"/>
            </a:blip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3" name="Content Placeholder 2">
            <a:extLst>
              <a:ext uri="{FF2B5EF4-FFF2-40B4-BE49-F238E27FC236}">
                <a16:creationId xmlns:a16="http://schemas.microsoft.com/office/drawing/2014/main" id="{5A4C6DA8-7ED0-8E45-9413-A97077D0A98E}"/>
              </a:ext>
            </a:extLst>
          </p:cNvPr>
          <p:cNvSpPr>
            <a:spLocks noGrp="1"/>
          </p:cNvSpPr>
          <p:nvPr>
            <p:ph idx="1"/>
          </p:nvPr>
        </p:nvSpPr>
        <p:spPr>
          <a:xfrm>
            <a:off x="5232401" y="3146400"/>
            <a:ext cx="6140449" cy="2682000"/>
          </a:xfrm>
        </p:spPr>
        <p:txBody>
          <a:bodyPr>
            <a:normAutofit/>
          </a:bodyPr>
          <a:lstStyle/>
          <a:p>
            <a:pPr marL="182880" indent="-182880" algn="just" defTabSz="914400" rtl="1" eaLnBrk="1" latinLnBrk="0" hangingPunct="1">
              <a:spcBef>
                <a:spcPts val="900"/>
              </a:spcBef>
              <a:spcAft>
                <a:spcPts val="0"/>
              </a:spcAft>
              <a:buClr>
                <a:schemeClr val="tx1">
                  <a:lumMod val="85000"/>
                  <a:lumOff val="15000"/>
                </a:schemeClr>
              </a:buClr>
              <a:buFont typeface="Garamond" pitchFamily="18" charset="0"/>
              <a:buChar char="◦"/>
            </a:pPr>
            <a:r>
              <a:rPr lang="he-IL" sz="2400" dirty="0">
                <a:solidFill>
                  <a:schemeClr val="bg1">
                    <a:alpha val="80000"/>
                  </a:schemeClr>
                </a:solidFill>
              </a:rPr>
              <a:t>למיון מגיע פעוט בן שלוש עם תפיחות </a:t>
            </a:r>
            <a:r>
              <a:rPr lang="he-IL" sz="2400" dirty="0" err="1">
                <a:solidFill>
                  <a:schemeClr val="bg1">
                    <a:alpha val="80000"/>
                  </a:schemeClr>
                </a:solidFill>
              </a:rPr>
              <a:t>בטנית</a:t>
            </a:r>
            <a:r>
              <a:rPr lang="he-IL" sz="2400" dirty="0">
                <a:solidFill>
                  <a:schemeClr val="bg1">
                    <a:alpha val="80000"/>
                  </a:schemeClr>
                </a:solidFill>
              </a:rPr>
              <a:t> שההורים שמו לב אליה לאחר שהוא נפל מנדנדה לפני כיומיים. בבדיקה הפעוט במצב כללי מצוין, נמושה מסה בבטן שמאלית עם רגישות קלה. </a:t>
            </a:r>
            <a:endParaRPr lang="en-IL" sz="2400" dirty="0">
              <a:solidFill>
                <a:schemeClr val="bg1">
                  <a:alpha val="80000"/>
                </a:schemeClr>
              </a:solidFill>
            </a:endParaRPr>
          </a:p>
        </p:txBody>
      </p:sp>
    </p:spTree>
    <p:extLst>
      <p:ext uri="{BB962C8B-B14F-4D97-AF65-F5344CB8AC3E}">
        <p14:creationId xmlns:p14="http://schemas.microsoft.com/office/powerpoint/2010/main" val="250828734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49E354-D398-334D-892B-702301B8AC90}"/>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DBE6B016-7C56-A44C-A993-29233203A9E2}"/>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בסונר מודגם גוש </a:t>
            </a:r>
            <a:r>
              <a:rPr lang="he-IL" dirty="0" err="1"/>
              <a:t>באיזור</a:t>
            </a:r>
            <a:r>
              <a:rPr lang="he-IL" dirty="0"/>
              <a:t> הכליה השמאלית. בבדיקות מעבדה יש אנמיה קלה עם </a:t>
            </a:r>
            <a:r>
              <a:rPr lang="he-IL" dirty="0" err="1"/>
              <a:t>mcv</a:t>
            </a:r>
            <a:r>
              <a:rPr lang="he-IL" dirty="0"/>
              <a:t> תקין . </a:t>
            </a:r>
          </a:p>
          <a:p>
            <a:pPr lvl="1" algn="r" rtl="1">
              <a:spcBef>
                <a:spcPts val="900"/>
              </a:spcBef>
            </a:pPr>
            <a:r>
              <a:rPr lang="he-IL" dirty="0"/>
              <a:t>רופא הילדים מודאג מכך שמדובר </a:t>
            </a:r>
            <a:r>
              <a:rPr lang="he-IL" dirty="0" err="1"/>
              <a:t>בהמטומה</a:t>
            </a:r>
            <a:r>
              <a:rPr lang="he-IL" dirty="0"/>
              <a:t>, מה נענה לו? </a:t>
            </a:r>
          </a:p>
          <a:p>
            <a:pPr lvl="1" algn="r" rtl="1">
              <a:spcBef>
                <a:spcPts val="900"/>
              </a:spcBef>
            </a:pPr>
            <a:endParaRPr lang="en-IL" dirty="0"/>
          </a:p>
        </p:txBody>
      </p:sp>
    </p:spTree>
    <p:extLst>
      <p:ext uri="{BB962C8B-B14F-4D97-AF65-F5344CB8AC3E}">
        <p14:creationId xmlns:p14="http://schemas.microsoft.com/office/powerpoint/2010/main" val="10071392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851F46-127C-AF43-ACDB-408081BEF655}"/>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AE8C02A6-AAEA-A54F-BB5E-5B861824AEAC}"/>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האנדוקרינולוג מוצא לחצי דם תקינים ללא </a:t>
            </a:r>
            <a:r>
              <a:rPr lang="he-IL" dirty="0" err="1"/>
              <a:t>סטיגמטה</a:t>
            </a:r>
            <a:r>
              <a:rPr lang="he-IL" dirty="0"/>
              <a:t> המתאימה </a:t>
            </a:r>
            <a:r>
              <a:rPr lang="he-IL" dirty="0" err="1"/>
              <a:t>להיפרקורטיקוליזם</a:t>
            </a:r>
            <a:r>
              <a:rPr lang="he-IL" dirty="0"/>
              <a:t>. רמות טסטוסטרון הינם גבוהות, רמות </a:t>
            </a:r>
            <a:r>
              <a:rPr lang="he-IL" dirty="0" err="1"/>
              <a:t>dhea-s</a:t>
            </a:r>
            <a:r>
              <a:rPr lang="he-IL" dirty="0"/>
              <a:t> הינן גבוהות, </a:t>
            </a:r>
            <a:r>
              <a:rPr lang="he-IL" dirty="0" err="1"/>
              <a:t>הידרוקסיפרוגסטרון</a:t>
            </a:r>
            <a:r>
              <a:rPr lang="he-IL" dirty="0"/>
              <a:t> גבוהות. רמות אלקטרוליטים ובדיקת </a:t>
            </a:r>
            <a:r>
              <a:rPr lang="he-IL" dirty="0" err="1"/>
              <a:t>קורטיזול</a:t>
            </a:r>
            <a:r>
              <a:rPr lang="he-IL" dirty="0"/>
              <a:t> בבוקר הינן תקינות. סונר בטן מצביע על שחלות תקינות ועל מסה בגודל 4.3 על 3.3 </a:t>
            </a:r>
            <a:r>
              <a:rPr lang="he-IL" dirty="0" err="1"/>
              <a:t>סמ</a:t>
            </a:r>
            <a:r>
              <a:rPr lang="he-IL" dirty="0"/>
              <a:t>, הממוקמת </a:t>
            </a:r>
            <a:r>
              <a:rPr lang="he-IL" dirty="0" err="1"/>
              <a:t>פוסטריורית</a:t>
            </a:r>
            <a:r>
              <a:rPr lang="he-IL" dirty="0"/>
              <a:t> </a:t>
            </a:r>
            <a:r>
              <a:rPr lang="he-IL" dirty="0" err="1"/>
              <a:t>לוריד</a:t>
            </a:r>
            <a:r>
              <a:rPr lang="he-IL" dirty="0"/>
              <a:t> הטחול </a:t>
            </a:r>
            <a:r>
              <a:rPr lang="he-IL" dirty="0" err="1"/>
              <a:t>ומדיאלית</a:t>
            </a:r>
            <a:r>
              <a:rPr lang="he-IL" dirty="0"/>
              <a:t> לקוטב העליון של הכליה העליונה. המסה היא הטרוגנית עם מספר שינויים </a:t>
            </a:r>
            <a:r>
              <a:rPr lang="he-IL" dirty="0" err="1"/>
              <a:t>ציסטיים</a:t>
            </a:r>
            <a:r>
              <a:rPr lang="he-IL" dirty="0"/>
              <a:t>. </a:t>
            </a:r>
          </a:p>
          <a:p>
            <a:pPr lvl="1" algn="r" rtl="1">
              <a:spcBef>
                <a:spcPts val="900"/>
              </a:spcBef>
            </a:pPr>
            <a:r>
              <a:rPr lang="he-IL" dirty="0"/>
              <a:t>האם צריך לבצע הדמיה נוספת? </a:t>
            </a:r>
          </a:p>
          <a:p>
            <a:pPr lvl="1" algn="r" rtl="1">
              <a:spcBef>
                <a:spcPts val="900"/>
              </a:spcBef>
            </a:pPr>
            <a:r>
              <a:rPr lang="he-IL" dirty="0"/>
              <a:t>כן, יש לבצע סיטי כדי להעריך את הנגע, כלי הדם, גרורות. וכדומה. יש להשלים סיטי חזה בטן ואגן. </a:t>
            </a:r>
            <a:endParaRPr lang="en-IL" dirty="0"/>
          </a:p>
        </p:txBody>
      </p:sp>
    </p:spTree>
    <p:extLst>
      <p:ext uri="{BB962C8B-B14F-4D97-AF65-F5344CB8AC3E}">
        <p14:creationId xmlns:p14="http://schemas.microsoft.com/office/powerpoint/2010/main" val="95841352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49E354-D398-334D-892B-702301B8AC90}"/>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DBE6B016-7C56-A44C-A993-29233203A9E2}"/>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בסונר מודגם גוש </a:t>
            </a:r>
            <a:r>
              <a:rPr lang="he-IL" dirty="0" err="1"/>
              <a:t>באיזור</a:t>
            </a:r>
            <a:r>
              <a:rPr lang="he-IL" dirty="0"/>
              <a:t> הכליה השמאלית. בבדיקות מעבדה יש אנמיה קלה עם </a:t>
            </a:r>
            <a:r>
              <a:rPr lang="he-IL" dirty="0" err="1"/>
              <a:t>mcv</a:t>
            </a:r>
            <a:r>
              <a:rPr lang="he-IL" dirty="0"/>
              <a:t> תקין . </a:t>
            </a:r>
          </a:p>
          <a:p>
            <a:pPr lvl="1" algn="r" rtl="1">
              <a:spcBef>
                <a:spcPts val="900"/>
              </a:spcBef>
            </a:pPr>
            <a:r>
              <a:rPr lang="he-IL" dirty="0"/>
              <a:t>רופא הילדים מודאג מכך שמדובר </a:t>
            </a:r>
            <a:r>
              <a:rPr lang="he-IL" dirty="0" err="1"/>
              <a:t>בהמטומה</a:t>
            </a:r>
            <a:r>
              <a:rPr lang="he-IL" dirty="0"/>
              <a:t>, מה נענה לו? </a:t>
            </a:r>
          </a:p>
          <a:p>
            <a:pPr lvl="1" algn="r" rtl="1">
              <a:spcBef>
                <a:spcPts val="900"/>
              </a:spcBef>
            </a:pPr>
            <a:r>
              <a:rPr lang="he-IL" dirty="0"/>
              <a:t>מדובר במטופל עם טראומה מינורית שמדגים אנמיה- אבחנה מבדלת יכולה להיות כמובן </a:t>
            </a:r>
            <a:r>
              <a:rPr lang="he-IL" dirty="0" err="1"/>
              <a:t>המטומה</a:t>
            </a:r>
            <a:r>
              <a:rPr lang="he-IL" dirty="0"/>
              <a:t> אולם הסיפור, הבדיקה ובדיקות המעבדה מכוונים לגוש בטני שיש לשלול- במקום הראשון </a:t>
            </a:r>
            <a:r>
              <a:rPr lang="he-IL" dirty="0" err="1"/>
              <a:t>וילמס</a:t>
            </a:r>
            <a:r>
              <a:rPr lang="he-IL" dirty="0"/>
              <a:t> או </a:t>
            </a:r>
            <a:r>
              <a:rPr lang="he-IL" dirty="0" err="1"/>
              <a:t>נוירובלסטומה</a:t>
            </a:r>
            <a:r>
              <a:rPr lang="he-IL" dirty="0"/>
              <a:t> פעמים רבות (בעיקר </a:t>
            </a:r>
            <a:r>
              <a:rPr lang="he-IL" dirty="0" err="1"/>
              <a:t>וילמס</a:t>
            </a:r>
            <a:r>
              <a:rPr lang="he-IL" dirty="0"/>
              <a:t>) </a:t>
            </a:r>
            <a:r>
              <a:rPr lang="he-IL" dirty="0" err="1"/>
              <a:t>מתייצגים</a:t>
            </a:r>
            <a:r>
              <a:rPr lang="he-IL" dirty="0"/>
              <a:t> לאחר סיפור של טראומה מינורית ורושם לתפיחות ניכרת בבדיקה. </a:t>
            </a:r>
          </a:p>
          <a:p>
            <a:pPr lvl="1" algn="r" rtl="1">
              <a:spcBef>
                <a:spcPts val="900"/>
              </a:spcBef>
            </a:pPr>
            <a:endParaRPr lang="en-IL" dirty="0"/>
          </a:p>
        </p:txBody>
      </p:sp>
    </p:spTree>
    <p:extLst>
      <p:ext uri="{BB962C8B-B14F-4D97-AF65-F5344CB8AC3E}">
        <p14:creationId xmlns:p14="http://schemas.microsoft.com/office/powerpoint/2010/main" val="20660188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3F646F-3F8C-9F4F-8668-1A68B07BD1DF}"/>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362A512A-68B9-EC4E-B235-5B0E862FA943}"/>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בהינתן שצילום החזה תקין, האם יש לבצע סיטי של החזה? </a:t>
            </a:r>
            <a:endParaRPr lang="en-IL" dirty="0"/>
          </a:p>
        </p:txBody>
      </p:sp>
    </p:spTree>
    <p:extLst>
      <p:ext uri="{BB962C8B-B14F-4D97-AF65-F5344CB8AC3E}">
        <p14:creationId xmlns:p14="http://schemas.microsoft.com/office/powerpoint/2010/main" val="180690152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3F646F-3F8C-9F4F-8668-1A68B07BD1DF}"/>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362A512A-68B9-EC4E-B235-5B0E862FA943}"/>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בהינתן שצילום החזה תקין, האם יש לבצע סיטי של החזה?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כן. הערכה אונקולוגית דורשת סיטי חזה </a:t>
            </a:r>
            <a:r>
              <a:rPr lang="he-IL" dirty="0" err="1"/>
              <a:t>וסיטי</a:t>
            </a:r>
            <a:r>
              <a:rPr lang="he-IL" dirty="0"/>
              <a:t> בטן- גרורות בריאות לא רואים בצילום חזה אלא אם הן מעל לגודל </a:t>
            </a:r>
            <a:r>
              <a:rPr lang="he-IL" dirty="0" err="1"/>
              <a:t>מסויים</a:t>
            </a:r>
            <a:r>
              <a:rPr lang="he-IL" dirty="0"/>
              <a:t>. </a:t>
            </a:r>
            <a:endParaRPr lang="en-IL" dirty="0"/>
          </a:p>
        </p:txBody>
      </p:sp>
    </p:spTree>
    <p:extLst>
      <p:ext uri="{BB962C8B-B14F-4D97-AF65-F5344CB8AC3E}">
        <p14:creationId xmlns:p14="http://schemas.microsoft.com/office/powerpoint/2010/main" val="331978982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8CE944-5D1D-BD49-ABD0-23B3E3363AEA}"/>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C116819C-306F-9E4C-928D-9E4C9B2DE8C0}"/>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err="1"/>
              <a:t>בסיטי</a:t>
            </a:r>
            <a:r>
              <a:rPr lang="he-IL" dirty="0"/>
              <a:t> חזה מודגמות מספר גרורות קטנות. בבטן מודגם גוש גדול הנמדד 14 על 13 על 10 </a:t>
            </a:r>
            <a:r>
              <a:rPr lang="he-IL" dirty="0" err="1"/>
              <a:t>סמ</a:t>
            </a:r>
            <a:r>
              <a:rPr lang="he-IL" dirty="0"/>
              <a:t> והמתאים רדיולוגית לגידול עש </a:t>
            </a:r>
            <a:r>
              <a:rPr lang="he-IL" dirty="0" err="1"/>
              <a:t>וילמס</a:t>
            </a:r>
            <a:r>
              <a:rPr lang="he-IL" dirty="0"/>
              <a:t>. </a:t>
            </a:r>
          </a:p>
          <a:p>
            <a:pPr lvl="1" algn="r" rtl="1">
              <a:spcBef>
                <a:spcPts val="900"/>
              </a:spcBef>
            </a:pPr>
            <a:r>
              <a:rPr lang="he-IL" dirty="0"/>
              <a:t>מהם הממצאים הרדיולוגיים המתאימים </a:t>
            </a:r>
            <a:r>
              <a:rPr lang="he-IL" dirty="0" err="1"/>
              <a:t>לוילמס</a:t>
            </a:r>
            <a:r>
              <a:rPr lang="he-IL" dirty="0"/>
              <a:t>? </a:t>
            </a:r>
          </a:p>
          <a:p>
            <a:pPr lvl="1" algn="r" rtl="1">
              <a:spcBef>
                <a:spcPts val="900"/>
              </a:spcBef>
            </a:pPr>
            <a:r>
              <a:rPr lang="he-IL" dirty="0"/>
              <a:t>איזה שאלות נוספות נשאל את הרדיולוג ברביזיה? </a:t>
            </a:r>
            <a:endParaRPr lang="en-IL" dirty="0"/>
          </a:p>
        </p:txBody>
      </p:sp>
    </p:spTree>
    <p:extLst>
      <p:ext uri="{BB962C8B-B14F-4D97-AF65-F5344CB8AC3E}">
        <p14:creationId xmlns:p14="http://schemas.microsoft.com/office/powerpoint/2010/main" val="55767771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8CE944-5D1D-BD49-ABD0-23B3E3363AEA}"/>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C116819C-306F-9E4C-928D-9E4C9B2DE8C0}"/>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err="1"/>
              <a:t>בסיטי</a:t>
            </a:r>
            <a:r>
              <a:rPr lang="he-IL" dirty="0"/>
              <a:t> חזה מודגמות מספר גרורות קטנות. בבטן מודגם גוש גדול הנמדד 14 על 13 על 10 </a:t>
            </a:r>
            <a:r>
              <a:rPr lang="he-IL" dirty="0" err="1"/>
              <a:t>סמ</a:t>
            </a:r>
            <a:r>
              <a:rPr lang="he-IL" dirty="0"/>
              <a:t> והמתאים רדיולוגית לגידול עש </a:t>
            </a:r>
            <a:r>
              <a:rPr lang="he-IL" dirty="0" err="1"/>
              <a:t>וילמס</a:t>
            </a:r>
            <a:r>
              <a:rPr lang="he-IL" dirty="0"/>
              <a:t>. </a:t>
            </a:r>
          </a:p>
          <a:p>
            <a:pPr lvl="1" algn="r" rtl="1">
              <a:spcBef>
                <a:spcPts val="900"/>
              </a:spcBef>
            </a:pPr>
            <a:r>
              <a:rPr lang="he-IL" dirty="0"/>
              <a:t>מהם הממצאים הרדיולוגיים המתאימים </a:t>
            </a:r>
            <a:r>
              <a:rPr lang="he-IL" dirty="0" err="1"/>
              <a:t>לוילמס</a:t>
            </a:r>
            <a:r>
              <a:rPr lang="he-IL" dirty="0"/>
              <a:t>? </a:t>
            </a:r>
          </a:p>
          <a:p>
            <a:pPr lvl="1" algn="r" rtl="1">
              <a:spcBef>
                <a:spcPts val="900"/>
              </a:spcBef>
            </a:pPr>
            <a:r>
              <a:rPr lang="he-IL" dirty="0"/>
              <a:t>גידול </a:t>
            </a:r>
            <a:r>
              <a:rPr lang="he-IL" dirty="0" err="1"/>
              <a:t>וילמס</a:t>
            </a:r>
            <a:r>
              <a:rPr lang="he-IL" dirty="0"/>
              <a:t> דוחק את הכליה עם מראה אופייני של </a:t>
            </a:r>
            <a:r>
              <a:rPr lang="he-IL" dirty="0" err="1"/>
              <a:t>claw</a:t>
            </a:r>
            <a:r>
              <a:rPr lang="he-IL" dirty="0"/>
              <a:t> </a:t>
            </a:r>
            <a:r>
              <a:rPr lang="he-IL" dirty="0" err="1"/>
              <a:t>sign</a:t>
            </a:r>
            <a:r>
              <a:rPr lang="he-IL" dirty="0"/>
              <a:t>. ניתן לראות </a:t>
            </a:r>
            <a:r>
              <a:rPr lang="he-IL" dirty="0" err="1"/>
              <a:t>קלציפיקציות</a:t>
            </a:r>
            <a:r>
              <a:rPr lang="he-IL" dirty="0"/>
              <a:t> או </a:t>
            </a:r>
            <a:r>
              <a:rPr lang="he-IL" dirty="0" err="1"/>
              <a:t>איזורים</a:t>
            </a:r>
            <a:r>
              <a:rPr lang="he-IL" dirty="0"/>
              <a:t> בהם היה דימום, הגידול הוא הטרוגני </a:t>
            </a:r>
            <a:r>
              <a:rPr lang="he-IL" dirty="0" err="1"/>
              <a:t>והיפואקוגני</a:t>
            </a:r>
            <a:r>
              <a:rPr lang="he-IL" dirty="0"/>
              <a:t>. </a:t>
            </a:r>
          </a:p>
          <a:p>
            <a:pPr lvl="1" algn="r" rtl="1">
              <a:spcBef>
                <a:spcPts val="900"/>
              </a:spcBef>
            </a:pPr>
            <a:r>
              <a:rPr lang="he-IL" dirty="0"/>
              <a:t>איזה שאלות נוספות נשאל את הרדיולוג ברביזיה? </a:t>
            </a:r>
          </a:p>
          <a:p>
            <a:pPr lvl="1" algn="r" rtl="1">
              <a:spcBef>
                <a:spcPts val="900"/>
              </a:spcBef>
            </a:pPr>
            <a:r>
              <a:rPr lang="he-IL" dirty="0"/>
              <a:t>חשוב לשאול על מעורבות של כלי דם גדולים, על פיזור מרוחק או חדירה לאיברים סמוכים. חשוב להעריך האם יש </a:t>
            </a:r>
            <a:r>
              <a:rPr lang="he-IL" dirty="0" err="1"/>
              <a:t>תרומבוס</a:t>
            </a:r>
            <a:r>
              <a:rPr lang="he-IL" dirty="0"/>
              <a:t> </a:t>
            </a:r>
            <a:r>
              <a:rPr lang="he-IL" dirty="0" err="1"/>
              <a:t>בוונה</a:t>
            </a:r>
            <a:r>
              <a:rPr lang="he-IL" dirty="0"/>
              <a:t> קווה ועד היכן הוא משתרע, האם יש חדירה </a:t>
            </a:r>
            <a:r>
              <a:rPr lang="he-IL" dirty="0" err="1"/>
              <a:t>לשופכן</a:t>
            </a:r>
            <a:r>
              <a:rPr lang="he-IL" dirty="0"/>
              <a:t>. חשוב להעריך מחלה בילטרלית. צריך לראות היטב את הווריד </a:t>
            </a:r>
            <a:r>
              <a:rPr lang="he-IL" dirty="0" err="1"/>
              <a:t>הרנלי</a:t>
            </a:r>
            <a:r>
              <a:rPr lang="he-IL" dirty="0"/>
              <a:t> ואת </a:t>
            </a:r>
            <a:r>
              <a:rPr lang="he-IL" dirty="0" err="1"/>
              <a:t>הקווה</a:t>
            </a:r>
            <a:r>
              <a:rPr lang="he-IL" dirty="0"/>
              <a:t> התחתונה. </a:t>
            </a:r>
            <a:endParaRPr lang="en-IL" dirty="0"/>
          </a:p>
        </p:txBody>
      </p:sp>
    </p:spTree>
    <p:extLst>
      <p:ext uri="{BB962C8B-B14F-4D97-AF65-F5344CB8AC3E}">
        <p14:creationId xmlns:p14="http://schemas.microsoft.com/office/powerpoint/2010/main" val="265140752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6FBF45-C2AE-6E43-B1B2-4B9D55C76A4E}"/>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BB42EB6A-42CB-6545-8071-BB095309B338}"/>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בהינתן שכבר יש גרורות קטנות לריאות, האם כדאי להתחיל ראשית בביופסיה? </a:t>
            </a:r>
            <a:endParaRPr lang="en-IL" dirty="0"/>
          </a:p>
        </p:txBody>
      </p:sp>
    </p:spTree>
    <p:extLst>
      <p:ext uri="{BB962C8B-B14F-4D97-AF65-F5344CB8AC3E}">
        <p14:creationId xmlns:p14="http://schemas.microsoft.com/office/powerpoint/2010/main" val="81089714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6FBF45-C2AE-6E43-B1B2-4B9D55C76A4E}"/>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BB42EB6A-42CB-6545-8071-BB095309B338}"/>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בהינתן שכבר יש גרורות קטנות לריאות, האם כדאי להתחיל ראשית בביופסיה?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יש שתי גישות בטיפול </a:t>
            </a:r>
            <a:r>
              <a:rPr lang="he-IL" dirty="0" err="1"/>
              <a:t>בוילמס</a:t>
            </a:r>
            <a:r>
              <a:rPr lang="he-IL" dirty="0"/>
              <a:t> ששתיהן די זהות מבחינת שיעורי הפרוגנוזה- הגישה האירופאית- </a:t>
            </a:r>
            <a:r>
              <a:rPr lang="he-IL" dirty="0" err="1"/>
              <a:t>siop</a:t>
            </a:r>
            <a:r>
              <a:rPr lang="he-IL" dirty="0"/>
              <a:t>- והגישה האמריקאית- </a:t>
            </a:r>
            <a:r>
              <a:rPr lang="he-IL" dirty="0" err="1"/>
              <a:t>cog</a:t>
            </a:r>
            <a:r>
              <a:rPr lang="he-IL" dirty="0"/>
              <a:t>.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לפי הגישה האמריקאית יש לבצע </a:t>
            </a:r>
            <a:r>
              <a:rPr lang="he-IL" dirty="0" err="1"/>
              <a:t>upfront</a:t>
            </a:r>
            <a:r>
              <a:rPr lang="he-IL" dirty="0"/>
              <a:t> </a:t>
            </a:r>
            <a:r>
              <a:rPr lang="he-IL" dirty="0" err="1"/>
              <a:t>radical</a:t>
            </a:r>
            <a:r>
              <a:rPr lang="he-IL" dirty="0"/>
              <a:t> </a:t>
            </a:r>
            <a:r>
              <a:rPr lang="he-IL" dirty="0" err="1"/>
              <a:t>nephrectomy</a:t>
            </a:r>
            <a:r>
              <a:rPr lang="he-IL" dirty="0"/>
              <a:t> אלא אם המחלה לא נתיחה ובהמשך </a:t>
            </a:r>
            <a:r>
              <a:rPr lang="he-IL" dirty="0" err="1"/>
              <a:t>כמותרפיה</a:t>
            </a:r>
            <a:r>
              <a:rPr lang="he-IL" dirty="0"/>
              <a:t> </a:t>
            </a:r>
            <a:r>
              <a:rPr lang="he-IL" dirty="0" err="1"/>
              <a:t>אדגובנטית</a:t>
            </a:r>
            <a:r>
              <a:rPr lang="he-IL" dirty="0"/>
              <a:t> וקרינה בהתאם לצורך.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לפי הגישה האירופאית יש לבצע ביופסיה, להתחיל טיפולים ולאחר מכן לנתח. </a:t>
            </a:r>
            <a:endParaRPr lang="en-IL" dirty="0"/>
          </a:p>
        </p:txBody>
      </p:sp>
    </p:spTree>
    <p:extLst>
      <p:ext uri="{BB962C8B-B14F-4D97-AF65-F5344CB8AC3E}">
        <p14:creationId xmlns:p14="http://schemas.microsoft.com/office/powerpoint/2010/main" val="230844504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460B81-E316-7C48-87E1-3E9C5ABEE3C2}"/>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E625A9C2-8C0C-5845-BC7C-604642C6EA8A}"/>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איך נתכונן לקראת הניתוח, מה נשלים בשיחת טרום ניתוח, בדיקות מעבדה ועוד.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מהו מהלך הניתוח?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מהן ההשלכות של קרע בגידול במהלך הניתוח? </a:t>
            </a:r>
            <a:endParaRPr lang="en-IL" dirty="0"/>
          </a:p>
        </p:txBody>
      </p:sp>
    </p:spTree>
    <p:extLst>
      <p:ext uri="{BB962C8B-B14F-4D97-AF65-F5344CB8AC3E}">
        <p14:creationId xmlns:p14="http://schemas.microsoft.com/office/powerpoint/2010/main" val="13887196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460B81-E316-7C48-87E1-3E9C5ABEE3C2}"/>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E625A9C2-8C0C-5845-BC7C-604642C6EA8A}"/>
              </a:ext>
            </a:extLst>
          </p:cNvPr>
          <p:cNvSpPr>
            <a:spLocks noGrp="1"/>
          </p:cNvSpPr>
          <p:nvPr>
            <p:ph idx="1"/>
          </p:nvPr>
        </p:nvSpPr>
        <p:spPr/>
        <p:txBody>
          <a:bodyPr>
            <a:normAutofit fontScale="77500" lnSpcReduction="20000"/>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איך נתכונן לקראת הניתוח, מה נשלים בשיחת טרום ניתוח, בדיקות מעבדה ועוד. </a:t>
            </a:r>
            <a:endParaRPr lang="en-US" dirty="0"/>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לקראת הניתוח נוודא תפקודי קרישה תקינים, דם לסוג בתוקף, ספירה וכימיה.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מהו מהלך הניתוח?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השכבה עם הגבהה ומעט רוטציה לצד הנגדי, הכנסת קתטר שתן, אנטיביוטיקה פרופילקטית. חתך </a:t>
            </a:r>
            <a:r>
              <a:rPr lang="he-IL" dirty="0" err="1"/>
              <a:t>סובקוסטלי</a:t>
            </a:r>
            <a:r>
              <a:rPr lang="he-IL" dirty="0"/>
              <a:t>, כניסה לבטן לפי שכבות עם הסטת הקולון </a:t>
            </a:r>
            <a:r>
              <a:rPr lang="he-IL" dirty="0" err="1"/>
              <a:t>מדיאלית</a:t>
            </a:r>
            <a:r>
              <a:rPr lang="he-IL" dirty="0"/>
              <a:t> וזיהוי הגידול. אם ניתן להשיג קונטרול </a:t>
            </a:r>
            <a:r>
              <a:rPr lang="he-IL" dirty="0" err="1"/>
              <a:t>ווסקולרי</a:t>
            </a:r>
            <a:r>
              <a:rPr lang="he-IL" dirty="0"/>
              <a:t> בשלב הזה- השגתו, אם לא- ניוד הגידול באספקט הקדמי, הלטרלי, </a:t>
            </a:r>
            <a:r>
              <a:rPr lang="he-IL" dirty="0" err="1"/>
              <a:t>הפוסטריורי</a:t>
            </a:r>
            <a:r>
              <a:rPr lang="he-IL" dirty="0"/>
              <a:t>, ובהמשך קשירת הכלים, קשירת </a:t>
            </a:r>
            <a:r>
              <a:rPr lang="he-IL" dirty="0" err="1"/>
              <a:t>האורטר</a:t>
            </a:r>
            <a:r>
              <a:rPr lang="he-IL" dirty="0"/>
              <a:t> והשמת קליפס לסימון, דגימת בלוטות לימפה </a:t>
            </a:r>
            <a:r>
              <a:rPr lang="he-IL" dirty="0" err="1"/>
              <a:t>פראואארוטליות</a:t>
            </a:r>
            <a:r>
              <a:rPr lang="he-IL" dirty="0"/>
              <a:t>, בשער הכליה </a:t>
            </a:r>
            <a:r>
              <a:rPr lang="he-IL" dirty="0" err="1"/>
              <a:t>ופראקבליות</a:t>
            </a:r>
            <a:r>
              <a:rPr lang="he-IL" dirty="0"/>
              <a:t>, נוזל לציטולוגיה אם יש רושם שהקפסולה פרוצה. יש חשיבות להוציא את הגידול </a:t>
            </a:r>
            <a:r>
              <a:rPr lang="he-IL" dirty="0" err="1"/>
              <a:t>אנ</a:t>
            </a:r>
            <a:r>
              <a:rPr lang="he-IL" dirty="0"/>
              <a:t>-בלוק.</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מהן ההשלכות של קרע בגידול במהלך הניתוח? קרע בגידול מעלה את </a:t>
            </a:r>
            <a:r>
              <a:rPr lang="he-IL" dirty="0" err="1"/>
              <a:t>הסטייגינג</a:t>
            </a:r>
            <a:r>
              <a:rPr lang="he-IL" dirty="0"/>
              <a:t> ל- 3. זה יגרום למתן </a:t>
            </a:r>
            <a:r>
              <a:rPr lang="he-IL" dirty="0" err="1"/>
              <a:t>כמותרפיה</a:t>
            </a:r>
            <a:r>
              <a:rPr lang="he-IL" dirty="0"/>
              <a:t> </a:t>
            </a:r>
            <a:r>
              <a:rPr lang="he-IL" dirty="0" err="1"/>
              <a:t>במישלב</a:t>
            </a:r>
            <a:r>
              <a:rPr lang="he-IL" dirty="0"/>
              <a:t> משולש (הוספת </a:t>
            </a:r>
            <a:r>
              <a:rPr lang="he-IL" dirty="0" err="1"/>
              <a:t>דוקסורוביצין</a:t>
            </a:r>
            <a:r>
              <a:rPr lang="he-IL" dirty="0"/>
              <a:t>), עליה בהישנות, צורך בקרינה. </a:t>
            </a:r>
            <a:endParaRPr lang="en-IL" dirty="0"/>
          </a:p>
        </p:txBody>
      </p:sp>
    </p:spTree>
    <p:extLst>
      <p:ext uri="{BB962C8B-B14F-4D97-AF65-F5344CB8AC3E}">
        <p14:creationId xmlns:p14="http://schemas.microsoft.com/office/powerpoint/2010/main" val="124107179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844EA2-B511-D94D-898C-4197DE20AE5F}"/>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36DD68D4-844F-1C4E-9084-6AD11C4B5190}"/>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 הפתולוג אמור להעריך בבדיקת </a:t>
            </a:r>
            <a:r>
              <a:rPr lang="he-IL" dirty="0" err="1"/>
              <a:t>הפרפרט</a:t>
            </a:r>
            <a:r>
              <a:rPr lang="he-IL" dirty="0"/>
              <a:t>?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endParaRPr lang="en-IL" dirty="0"/>
          </a:p>
        </p:txBody>
      </p:sp>
    </p:spTree>
    <p:extLst>
      <p:ext uri="{BB962C8B-B14F-4D97-AF65-F5344CB8AC3E}">
        <p14:creationId xmlns:p14="http://schemas.microsoft.com/office/powerpoint/2010/main" val="24699844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5248BA-25D8-AB4E-B25A-E3ECE0B5F8CC}"/>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7AC3476D-2346-FA42-8CA9-2680A62957B0}"/>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מבוצע סיטי שמדגים מסה הטרוגנית עם </a:t>
            </a:r>
            <a:r>
              <a:rPr lang="he-IL" dirty="0" err="1"/>
              <a:t>איזורים</a:t>
            </a:r>
            <a:r>
              <a:rPr lang="he-IL" dirty="0"/>
              <a:t> </a:t>
            </a:r>
            <a:r>
              <a:rPr lang="he-IL" dirty="0" err="1"/>
              <a:t>ציסטיים</a:t>
            </a:r>
            <a:r>
              <a:rPr lang="he-IL" dirty="0"/>
              <a:t> שעברו דגנרציה ומספר </a:t>
            </a:r>
            <a:r>
              <a:rPr lang="he-IL" dirty="0" err="1"/>
              <a:t>קלציפיקציות</a:t>
            </a:r>
            <a:r>
              <a:rPr lang="he-IL" dirty="0"/>
              <a:t>, גודל המסה כ- 4 </a:t>
            </a:r>
            <a:r>
              <a:rPr lang="he-IL" dirty="0" err="1"/>
              <a:t>סמ</a:t>
            </a:r>
            <a:r>
              <a:rPr lang="he-IL" dirty="0"/>
              <a:t> </a:t>
            </a:r>
            <a:r>
              <a:rPr lang="he-IL" dirty="0" err="1"/>
              <a:t>במימדים</a:t>
            </a:r>
            <a:r>
              <a:rPr lang="he-IL" dirty="0"/>
              <a:t> והיא לא חודרת לאיברים סמוכים ואין עדות לבלוטות לימפה מוגדלות </a:t>
            </a:r>
            <a:r>
              <a:rPr lang="he-IL" dirty="0" err="1"/>
              <a:t>באיזור</a:t>
            </a:r>
            <a:r>
              <a:rPr lang="he-IL" dirty="0"/>
              <a:t>. </a:t>
            </a:r>
          </a:p>
          <a:p>
            <a:pPr lvl="1" algn="r" rtl="1">
              <a:spcBef>
                <a:spcPts val="900"/>
              </a:spcBef>
            </a:pPr>
            <a:r>
              <a:rPr lang="he-IL" dirty="0"/>
              <a:t>האם יש מקום לטיפול ניאו-</a:t>
            </a:r>
            <a:r>
              <a:rPr lang="he-IL" dirty="0" err="1"/>
              <a:t>אדגובנטי</a:t>
            </a:r>
            <a:r>
              <a:rPr lang="he-IL" dirty="0"/>
              <a:t> טרם כריתת הנגע?</a:t>
            </a:r>
          </a:p>
          <a:p>
            <a:pPr lvl="1" algn="r" rtl="1">
              <a:spcBef>
                <a:spcPts val="900"/>
              </a:spcBef>
            </a:pPr>
            <a:r>
              <a:rPr lang="he-IL" dirty="0"/>
              <a:t>ההורים מבקשים לדעת האם זה סרטן, </a:t>
            </a:r>
          </a:p>
          <a:p>
            <a:pPr lvl="1" algn="r" rtl="1">
              <a:spcBef>
                <a:spcPts val="900"/>
              </a:spcBef>
            </a:pPr>
            <a:r>
              <a:rPr lang="he-IL" dirty="0"/>
              <a:t>האם ניתן לנתח גידול זה באופן פתוח או לפרוסקופי? </a:t>
            </a:r>
          </a:p>
          <a:p>
            <a:pPr lvl="1" algn="r" rtl="1">
              <a:spcBef>
                <a:spcPts val="900"/>
              </a:spcBef>
            </a:pPr>
            <a:r>
              <a:rPr lang="he-IL" dirty="0"/>
              <a:t>האם יש לבצע כריתת בלוטות לימפה אקסטנסיבית? </a:t>
            </a:r>
          </a:p>
          <a:p>
            <a:pPr lvl="1" algn="r" rtl="1">
              <a:spcBef>
                <a:spcPts val="900"/>
              </a:spcBef>
            </a:pPr>
            <a:r>
              <a:rPr lang="he-IL" dirty="0"/>
              <a:t>מה תצפה לראות בפתולוגיה </a:t>
            </a:r>
            <a:endParaRPr lang="en-IL" dirty="0"/>
          </a:p>
        </p:txBody>
      </p:sp>
    </p:spTree>
    <p:extLst>
      <p:ext uri="{BB962C8B-B14F-4D97-AF65-F5344CB8AC3E}">
        <p14:creationId xmlns:p14="http://schemas.microsoft.com/office/powerpoint/2010/main" val="116590905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844EA2-B511-D94D-898C-4197DE20AE5F}"/>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36DD68D4-844F-1C4E-9084-6AD11C4B5190}"/>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 הפתולוג אמור להעריך בבדיקת </a:t>
            </a:r>
            <a:r>
              <a:rPr lang="he-IL" dirty="0" err="1"/>
              <a:t>הפרפרט</a:t>
            </a:r>
            <a:r>
              <a:rPr lang="he-IL" dirty="0"/>
              <a:t>?</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הפתולוג צריך להעריך את מידת האקסטנציה של הגידול- פריצה של הקפסולה, השתרעות לשומן </a:t>
            </a:r>
            <a:r>
              <a:rPr lang="he-IL" dirty="0" err="1"/>
              <a:t>פרירנאלי</a:t>
            </a:r>
            <a:r>
              <a:rPr lang="he-IL" dirty="0"/>
              <a:t>, לאדרנל, מעורבות של </a:t>
            </a:r>
            <a:r>
              <a:rPr lang="he-IL" dirty="0" err="1"/>
              <a:t>אורטר</a:t>
            </a:r>
            <a:r>
              <a:rPr lang="he-IL" dirty="0"/>
              <a:t>, וריד ועורק. מעורבות של כל הבלוטות שנלקחו, הערכה לגבי </a:t>
            </a:r>
            <a:r>
              <a:rPr lang="he-IL" dirty="0" err="1"/>
              <a:t>nephrogenic</a:t>
            </a:r>
            <a:r>
              <a:rPr lang="he-IL" dirty="0"/>
              <a:t> </a:t>
            </a:r>
            <a:r>
              <a:rPr lang="he-IL" dirty="0" err="1"/>
              <a:t>rest</a:t>
            </a:r>
            <a:r>
              <a:rPr lang="he-IL" dirty="0"/>
              <a:t>, ובדיקות מולקולריות.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endParaRPr lang="en-IL" dirty="0"/>
          </a:p>
        </p:txBody>
      </p:sp>
    </p:spTree>
    <p:extLst>
      <p:ext uri="{BB962C8B-B14F-4D97-AF65-F5344CB8AC3E}">
        <p14:creationId xmlns:p14="http://schemas.microsoft.com/office/powerpoint/2010/main" val="275430275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C99FAC-ABE1-AE43-B929-4CA2BCE3990E}"/>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3FFA44E5-0891-5B47-B937-CF1F177046D8}"/>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הגידול היה קרוע מלכתחילה עקב הטראומה </a:t>
            </a:r>
            <a:r>
              <a:rPr lang="he-IL" dirty="0" err="1"/>
              <a:t>שהיתה</a:t>
            </a:r>
            <a:r>
              <a:rPr lang="he-IL" dirty="0"/>
              <a:t> קודם לכן. על כן יש המלצה לקרינה, מתי עליה להתבצע? ותוך כמה זמן יש לבצע הדמיה חוזרת? </a:t>
            </a:r>
            <a:endParaRPr lang="en-IL" dirty="0"/>
          </a:p>
        </p:txBody>
      </p:sp>
    </p:spTree>
    <p:extLst>
      <p:ext uri="{BB962C8B-B14F-4D97-AF65-F5344CB8AC3E}">
        <p14:creationId xmlns:p14="http://schemas.microsoft.com/office/powerpoint/2010/main" val="158016361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C99FAC-ABE1-AE43-B929-4CA2BCE3990E}"/>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3FFA44E5-0891-5B47-B937-CF1F177046D8}"/>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הגידול היה קרוע מלכתחילה עקב הטראומה </a:t>
            </a:r>
            <a:r>
              <a:rPr lang="he-IL" dirty="0" err="1"/>
              <a:t>שהיתה</a:t>
            </a:r>
            <a:r>
              <a:rPr lang="he-IL" dirty="0"/>
              <a:t> קודם לכן. על כן יש המלצה לקרינה, מתי עליה להתבצע? ותוך כמה זמן יש לבצע הדמיה חוזרת?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יש לבצע קרינה בתוך 10-14 ימים מהניתוח, היות ואם מחכים זה מעלה יותר את הסכנה להישנות.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יש לבצע הדמיה חוזרת כ- 6 שבועות לאחר התחלת כימותרפיה. במקרה הזה יש גרורות לריאות, וחוסר תגובה לכימותרפיה יכתיב צורך </a:t>
            </a:r>
            <a:r>
              <a:rPr lang="he-IL" dirty="0" err="1"/>
              <a:t>במטסטסקטומיה</a:t>
            </a:r>
            <a:r>
              <a:rPr lang="he-IL" dirty="0"/>
              <a:t> בגישה </a:t>
            </a:r>
            <a:r>
              <a:rPr lang="he-IL" dirty="0" err="1"/>
              <a:t>תורקוסקופית</a:t>
            </a:r>
            <a:r>
              <a:rPr lang="he-IL" dirty="0"/>
              <a:t>. </a:t>
            </a:r>
            <a:endParaRPr lang="en-IL" dirty="0"/>
          </a:p>
        </p:txBody>
      </p:sp>
    </p:spTree>
    <p:extLst>
      <p:ext uri="{BB962C8B-B14F-4D97-AF65-F5344CB8AC3E}">
        <p14:creationId xmlns:p14="http://schemas.microsoft.com/office/powerpoint/2010/main" val="225475569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D0E44D8-0708-B34A-AF4F-7698ECF580CE}"/>
              </a:ext>
            </a:extLst>
          </p:cNvPr>
          <p:cNvSpPr>
            <a:spLocks noGrp="1"/>
          </p:cNvSpPr>
          <p:nvPr>
            <p:ph type="title"/>
          </p:nvPr>
        </p:nvSpPr>
        <p:spPr>
          <a:xfrm>
            <a:off x="838200" y="365125"/>
            <a:ext cx="10515600" cy="1325563"/>
          </a:xfrm>
        </p:spPr>
        <p:txBody>
          <a:bodyPr>
            <a:normAutofit/>
          </a:bodyPr>
          <a:lstStyle/>
          <a:p>
            <a:pPr defTabSz="914400" rtl="1" eaLnBrk="1" latinLnBrk="0" hangingPunct="1">
              <a:spcBef>
                <a:spcPct val="0"/>
              </a:spcBef>
              <a:buNone/>
            </a:pPr>
            <a:r>
              <a:rPr lang="he-IL" sz="5400"/>
              <a:t>כרטיסיה </a:t>
            </a:r>
            <a:r>
              <a:rPr lang="en-US" sz="5400"/>
              <a:t>6</a:t>
            </a:r>
            <a:r>
              <a:rPr lang="he-IL" sz="5400"/>
              <a:t> </a:t>
            </a:r>
            <a:endParaRPr lang="en-IL" sz="5400"/>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881E5F8-F422-DF4F-91EA-38359FC93A6F}"/>
              </a:ext>
            </a:extLst>
          </p:cNvPr>
          <p:cNvSpPr>
            <a:spLocks noGrp="1"/>
          </p:cNvSpPr>
          <p:nvPr>
            <p:ph idx="1"/>
          </p:nvPr>
        </p:nvSpPr>
        <p:spPr>
          <a:xfrm>
            <a:off x="838200" y="1929384"/>
            <a:ext cx="10515600" cy="4251960"/>
          </a:xfrm>
        </p:spPr>
        <p:txBody>
          <a:bodyPr>
            <a:normAutofit/>
          </a:bodyPr>
          <a:lstStyle/>
          <a:p>
            <a:pPr marL="182880" indent="-182880" algn="just" defTabSz="914400" rtl="1" eaLnBrk="1" latinLnBrk="0" hangingPunct="1">
              <a:spcBef>
                <a:spcPts val="900"/>
              </a:spcBef>
              <a:spcAft>
                <a:spcPts val="0"/>
              </a:spcAft>
              <a:buClr>
                <a:schemeClr val="tx1">
                  <a:lumMod val="85000"/>
                  <a:lumOff val="15000"/>
                </a:schemeClr>
              </a:buClr>
              <a:buFont typeface="Garamond" pitchFamily="18" charset="0"/>
              <a:buChar char="◦"/>
            </a:pPr>
            <a:r>
              <a:rPr lang="he-IL" sz="2200" dirty="0"/>
              <a:t>אישה ובעלה מופנים להערכה טרום לידתית עקב מסה </a:t>
            </a:r>
            <a:r>
              <a:rPr lang="he-IL" sz="2200" dirty="0" err="1"/>
              <a:t>סקרוקוקסגאלית</a:t>
            </a:r>
            <a:r>
              <a:rPr lang="he-IL" sz="2200" dirty="0"/>
              <a:t> שהתגלתה בשבוע 20 אצל עוברית. האישה בת 24, בריאה. </a:t>
            </a:r>
          </a:p>
          <a:p>
            <a:pPr lvl="1" algn="just" rtl="1">
              <a:spcBef>
                <a:spcPts val="900"/>
              </a:spcBef>
            </a:pPr>
            <a:r>
              <a:rPr lang="he-IL" sz="2200" dirty="0"/>
              <a:t>בנוסף לכך שנמצאה מסה </a:t>
            </a:r>
            <a:r>
              <a:rPr lang="he-IL" sz="2200" dirty="0" err="1"/>
              <a:t>סקרוקוקסיגאלית</a:t>
            </a:r>
            <a:r>
              <a:rPr lang="he-IL" sz="2200" dirty="0"/>
              <a:t>, מה עוד נרצה לדעת לגבי הסקירה? </a:t>
            </a:r>
            <a:endParaRPr lang="en-IL" sz="2200" dirty="0"/>
          </a:p>
        </p:txBody>
      </p:sp>
    </p:spTree>
    <p:extLst>
      <p:ext uri="{BB962C8B-B14F-4D97-AF65-F5344CB8AC3E}">
        <p14:creationId xmlns:p14="http://schemas.microsoft.com/office/powerpoint/2010/main" val="260787783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0E44D8-0708-B34A-AF4F-7698ECF580CE}"/>
              </a:ext>
            </a:extLst>
          </p:cNvPr>
          <p:cNvSpPr>
            <a:spLocks noGrp="1"/>
          </p:cNvSpPr>
          <p:nvPr>
            <p:ph type="title"/>
          </p:nvPr>
        </p:nvSpPr>
        <p:spPr/>
        <p:txBody>
          <a:bodyPr/>
          <a:lstStyle/>
          <a:p>
            <a:pPr algn="l" defTabSz="914400" rtl="1" eaLnBrk="1" latinLnBrk="0" hangingPunct="1">
              <a:lnSpc>
                <a:spcPct val="90000"/>
              </a:lnSpc>
              <a:spcBef>
                <a:spcPct val="0"/>
              </a:spcBef>
              <a:buNone/>
            </a:pPr>
            <a:r>
              <a:rPr lang="he-IL" dirty="0"/>
              <a:t>כרטיסיה </a:t>
            </a:r>
            <a:r>
              <a:rPr lang="en-US" dirty="0"/>
              <a:t>6</a:t>
            </a:r>
            <a:r>
              <a:rPr lang="he-IL" dirty="0"/>
              <a:t> </a:t>
            </a:r>
            <a:endParaRPr lang="en-IL" dirty="0"/>
          </a:p>
        </p:txBody>
      </p:sp>
      <p:sp>
        <p:nvSpPr>
          <p:cNvPr id="3" name="Content Placeholder 2">
            <a:extLst>
              <a:ext uri="{FF2B5EF4-FFF2-40B4-BE49-F238E27FC236}">
                <a16:creationId xmlns:a16="http://schemas.microsoft.com/office/drawing/2014/main" id="{6881E5F8-F422-DF4F-91EA-38359FC93A6F}"/>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אישה ובעלה מופנים להערכה טרום לידתית עקב מסה </a:t>
            </a:r>
            <a:r>
              <a:rPr lang="he-IL" dirty="0" err="1"/>
              <a:t>סקרוקוקסגאלית</a:t>
            </a:r>
            <a:r>
              <a:rPr lang="he-IL" dirty="0"/>
              <a:t> שהתגלתה בשבוע 20 אצל עוברית. האישה בת 24, בריאה. </a:t>
            </a:r>
          </a:p>
          <a:p>
            <a:pPr lvl="1" algn="r" rtl="1">
              <a:spcBef>
                <a:spcPts val="900"/>
              </a:spcBef>
            </a:pPr>
            <a:r>
              <a:rPr lang="he-IL" dirty="0"/>
              <a:t>בנוסף לכך שנמצאה מסה </a:t>
            </a:r>
            <a:r>
              <a:rPr lang="he-IL" dirty="0" err="1"/>
              <a:t>סקרוקוקסיגאלית</a:t>
            </a:r>
            <a:r>
              <a:rPr lang="he-IL" dirty="0"/>
              <a:t>, מה עוד נרצה לדעת לגבי הסקירה? </a:t>
            </a:r>
          </a:p>
          <a:p>
            <a:pPr lvl="1" algn="r" rtl="1">
              <a:spcBef>
                <a:spcPts val="900"/>
              </a:spcBef>
            </a:pPr>
            <a:r>
              <a:rPr lang="he-IL" dirty="0"/>
              <a:t>מסה </a:t>
            </a:r>
            <a:r>
              <a:rPr lang="he-IL" dirty="0" err="1"/>
              <a:t>סקרוקוקסיגיאלית</a:t>
            </a:r>
            <a:r>
              <a:rPr lang="he-IL" dirty="0"/>
              <a:t> שמתגלה במהלך הפרינטלי היא ברוב המקרים </a:t>
            </a:r>
            <a:r>
              <a:rPr lang="he-IL" dirty="0" err="1"/>
              <a:t>טרטומה</a:t>
            </a:r>
            <a:r>
              <a:rPr lang="he-IL" dirty="0"/>
              <a:t>. אבחנה מבדלת כוללת </a:t>
            </a:r>
            <a:r>
              <a:rPr lang="he-IL" dirty="0" err="1"/>
              <a:t>מנינגומילאוצלה</a:t>
            </a:r>
            <a:r>
              <a:rPr lang="he-IL" dirty="0"/>
              <a:t>, </a:t>
            </a:r>
            <a:r>
              <a:rPr lang="he-IL" dirty="0" err="1"/>
              <a:t>לימפאנגיומה</a:t>
            </a:r>
            <a:r>
              <a:rPr lang="he-IL" dirty="0"/>
              <a:t> וכל מיני נגעים נדירים- </a:t>
            </a:r>
            <a:r>
              <a:rPr lang="he-IL" dirty="0" err="1"/>
              <a:t>tail</a:t>
            </a:r>
            <a:r>
              <a:rPr lang="he-IL" dirty="0"/>
              <a:t> </a:t>
            </a:r>
            <a:r>
              <a:rPr lang="he-IL" dirty="0" err="1"/>
              <a:t>like</a:t>
            </a:r>
            <a:r>
              <a:rPr lang="he-IL" dirty="0"/>
              <a:t> וכדומה. גידול כאמור הינו גורם סיכון </a:t>
            </a:r>
            <a:r>
              <a:rPr lang="he-IL" dirty="0" err="1"/>
              <a:t>להידרופס</a:t>
            </a:r>
            <a:r>
              <a:rPr lang="he-IL" dirty="0"/>
              <a:t>, לצורך בלידה מוקדמת, ניתוח קיסרי עקב חשש </a:t>
            </a:r>
            <a:r>
              <a:rPr lang="he-IL" dirty="0" err="1"/>
              <a:t>לדיסטוציה</a:t>
            </a:r>
            <a:r>
              <a:rPr lang="he-IL" dirty="0"/>
              <a:t> וכדומה. כמו כן חשוב להעריך נוכחות של מומים נוספים אם קיימים, מרכיב </a:t>
            </a:r>
            <a:r>
              <a:rPr lang="he-IL" dirty="0" err="1"/>
              <a:t>ציסטי</a:t>
            </a:r>
            <a:r>
              <a:rPr lang="he-IL" dirty="0"/>
              <a:t> לעומת סולידי, מהו היחס בין הממצא למשקל התינוק, יחס בין הגידול לראש, האם הגידול מעל 5 </a:t>
            </a:r>
            <a:r>
              <a:rPr lang="he-IL" dirty="0" err="1"/>
              <a:t>סמ</a:t>
            </a:r>
            <a:r>
              <a:rPr lang="he-IL" dirty="0"/>
              <a:t> בקוטר שלו, מהי </a:t>
            </a:r>
            <a:r>
              <a:rPr lang="he-IL" dirty="0" err="1"/>
              <a:t>הווסקולריות</a:t>
            </a:r>
            <a:r>
              <a:rPr lang="he-IL" dirty="0"/>
              <a:t> והאם יש כלי מזין גדול. </a:t>
            </a:r>
            <a:endParaRPr lang="en-IL" dirty="0"/>
          </a:p>
        </p:txBody>
      </p:sp>
    </p:spTree>
    <p:extLst>
      <p:ext uri="{BB962C8B-B14F-4D97-AF65-F5344CB8AC3E}">
        <p14:creationId xmlns:p14="http://schemas.microsoft.com/office/powerpoint/2010/main" val="236079945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7D5ABB-AF3E-7F49-85F8-B7B2AE9361E0}"/>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6F7E48AF-96F5-D44D-86ED-E2F252D862CB}"/>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הסונר לא מגלה ממצאים נוספים, הגידול ברובו </a:t>
            </a:r>
            <a:r>
              <a:rPr lang="he-IL" dirty="0" err="1"/>
              <a:t>ציסטי</a:t>
            </a:r>
            <a:r>
              <a:rPr lang="he-IL" dirty="0"/>
              <a:t> עם מרכיב סולידי קטן שמדגים </a:t>
            </a:r>
            <a:r>
              <a:rPr lang="he-IL" dirty="0" err="1"/>
              <a:t>ווסקולריות</a:t>
            </a:r>
            <a:r>
              <a:rPr lang="he-IL" dirty="0"/>
              <a:t> בינונית. גול הגידול באספקט הכי ארוך שלו הינו 2.6 </a:t>
            </a:r>
            <a:r>
              <a:rPr lang="he-IL" dirty="0" err="1"/>
              <a:t>סמ</a:t>
            </a:r>
            <a:r>
              <a:rPr lang="he-IL" dirty="0"/>
              <a:t>, בעוד שהיקף הראש הינו 5.1 </a:t>
            </a:r>
            <a:r>
              <a:rPr lang="he-IL" dirty="0" err="1"/>
              <a:t>סמ</a:t>
            </a:r>
            <a:r>
              <a:rPr lang="he-IL" dirty="0"/>
              <a:t>. אין סמנים של </a:t>
            </a:r>
            <a:r>
              <a:rPr lang="he-IL" dirty="0" err="1"/>
              <a:t>הידרופס</a:t>
            </a:r>
            <a:r>
              <a:rPr lang="he-IL" dirty="0"/>
              <a:t>. </a:t>
            </a:r>
          </a:p>
          <a:p>
            <a:pPr lvl="1" algn="r" rtl="1">
              <a:spcBef>
                <a:spcPts val="900"/>
              </a:spcBef>
            </a:pPr>
            <a:r>
              <a:rPr lang="he-IL" dirty="0"/>
              <a:t>על אילו נושאים יש לשוחח עם ההורים בקשר לגידול זה? </a:t>
            </a:r>
            <a:endParaRPr lang="en-IL" dirty="0"/>
          </a:p>
        </p:txBody>
      </p:sp>
    </p:spTree>
    <p:extLst>
      <p:ext uri="{BB962C8B-B14F-4D97-AF65-F5344CB8AC3E}">
        <p14:creationId xmlns:p14="http://schemas.microsoft.com/office/powerpoint/2010/main" val="11364287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7D5ABB-AF3E-7F49-85F8-B7B2AE9361E0}"/>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6F7E48AF-96F5-D44D-86ED-E2F252D862CB}"/>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הסונר לא מגלה ממצאים נוספים, הגידול ברובו </a:t>
            </a:r>
            <a:r>
              <a:rPr lang="he-IL" dirty="0" err="1"/>
              <a:t>ציסטי</a:t>
            </a:r>
            <a:r>
              <a:rPr lang="he-IL" dirty="0"/>
              <a:t> עם מרכיב סולידי קטן שמדגים </a:t>
            </a:r>
            <a:r>
              <a:rPr lang="he-IL" dirty="0" err="1"/>
              <a:t>ווסקולריות</a:t>
            </a:r>
            <a:r>
              <a:rPr lang="he-IL" dirty="0"/>
              <a:t> בינונית. גול הגידול באספקט הכי ארוך שלו הינו 2.6 </a:t>
            </a:r>
            <a:r>
              <a:rPr lang="he-IL" dirty="0" err="1"/>
              <a:t>סמ</a:t>
            </a:r>
            <a:r>
              <a:rPr lang="he-IL" dirty="0"/>
              <a:t>, בעוד שהיקף הראש הינו 5.1 </a:t>
            </a:r>
            <a:r>
              <a:rPr lang="he-IL" dirty="0" err="1"/>
              <a:t>סמ</a:t>
            </a:r>
            <a:r>
              <a:rPr lang="he-IL" dirty="0"/>
              <a:t>. אין סמנים של </a:t>
            </a:r>
            <a:r>
              <a:rPr lang="he-IL" dirty="0" err="1"/>
              <a:t>הידרופס</a:t>
            </a:r>
            <a:r>
              <a:rPr lang="he-IL" dirty="0"/>
              <a:t>. </a:t>
            </a:r>
          </a:p>
          <a:p>
            <a:pPr lvl="1" algn="r" rtl="1">
              <a:spcBef>
                <a:spcPts val="900"/>
              </a:spcBef>
            </a:pPr>
            <a:r>
              <a:rPr lang="he-IL" dirty="0"/>
              <a:t>על אילו נושאים יש לשוחח עם ההורים בקשר לגידול זה? </a:t>
            </a:r>
          </a:p>
          <a:p>
            <a:pPr lvl="1" algn="r" rtl="1">
              <a:spcBef>
                <a:spcPts val="900"/>
              </a:spcBef>
            </a:pPr>
            <a:r>
              <a:rPr lang="he-IL" dirty="0"/>
              <a:t>זהו ככל הנראה גידול מסוג </a:t>
            </a:r>
            <a:r>
              <a:rPr lang="he-IL" dirty="0" err="1"/>
              <a:t>טרטומה</a:t>
            </a:r>
            <a:r>
              <a:rPr lang="he-IL" dirty="0"/>
              <a:t> שברובו המוחלט </a:t>
            </a:r>
            <a:r>
              <a:rPr lang="he-IL" dirty="0" err="1"/>
              <a:t>בהתייצגות</a:t>
            </a:r>
            <a:r>
              <a:rPr lang="he-IL" dirty="0"/>
              <a:t> </a:t>
            </a:r>
            <a:r>
              <a:rPr lang="he-IL" dirty="0" err="1"/>
              <a:t>הנאונטלית</a:t>
            </a:r>
            <a:r>
              <a:rPr lang="he-IL" dirty="0"/>
              <a:t> הינו שפיר אולם </a:t>
            </a:r>
            <a:r>
              <a:rPr lang="he-IL" dirty="0" err="1"/>
              <a:t>בכ</a:t>
            </a:r>
            <a:r>
              <a:rPr lang="he-IL" dirty="0"/>
              <a:t>- 10% מהמקרים תיתכן ממאירות שתחייב כימותרפיה. במעקב </a:t>
            </a:r>
            <a:r>
              <a:rPr lang="he-IL" dirty="0" err="1"/>
              <a:t>ההריון</a:t>
            </a:r>
            <a:r>
              <a:rPr lang="he-IL" dirty="0"/>
              <a:t> חשוב לראות שהוא לא גדל משמעותית וגורם </a:t>
            </a:r>
            <a:r>
              <a:rPr lang="he-IL" dirty="0" err="1"/>
              <a:t>להידרופס</a:t>
            </a:r>
            <a:r>
              <a:rPr lang="he-IL" dirty="0"/>
              <a:t>, חשוב לדבר על מצבים בהם יש צורך בהתערבויות תוך רחמיות (צריבה, לייזר, ניקוז ציסטה ועד אפילו ניתוח) וניתוח קיסרי. חשוב לדבר על הניתוח עצמו, מהלך הניתוח, סיבוכים שיכולים להיות, סיבוכים לטווח ארוך. גם </a:t>
            </a:r>
            <a:r>
              <a:rPr lang="he-IL" dirty="0" err="1"/>
              <a:t>האמא</a:t>
            </a:r>
            <a:r>
              <a:rPr lang="he-IL" dirty="0"/>
              <a:t> עשויה להיות בסיכון אימהי במהלך </a:t>
            </a:r>
            <a:r>
              <a:rPr lang="he-IL" dirty="0" err="1"/>
              <a:t>ההריון</a:t>
            </a:r>
            <a:r>
              <a:rPr lang="he-IL" dirty="0"/>
              <a:t>- </a:t>
            </a:r>
            <a:r>
              <a:rPr lang="he-IL" dirty="0" err="1"/>
              <a:t>mirror</a:t>
            </a:r>
            <a:r>
              <a:rPr lang="he-IL" dirty="0"/>
              <a:t> </a:t>
            </a:r>
            <a:r>
              <a:rPr lang="he-IL" dirty="0" err="1"/>
              <a:t>syndrome</a:t>
            </a:r>
            <a:r>
              <a:rPr lang="he-IL" dirty="0"/>
              <a:t> עם התפתחות של רעלת הריון. </a:t>
            </a:r>
            <a:endParaRPr lang="en-IL" dirty="0"/>
          </a:p>
        </p:txBody>
      </p:sp>
    </p:spTree>
    <p:extLst>
      <p:ext uri="{BB962C8B-B14F-4D97-AF65-F5344CB8AC3E}">
        <p14:creationId xmlns:p14="http://schemas.microsoft.com/office/powerpoint/2010/main" val="6527892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D1E503-8E99-834A-B2E4-67A1B18BE7F2}"/>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0D6F96A6-4F59-CB4A-84C2-8781B0E55E7B}"/>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 יש למדוד במהלך הסונר הבא?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לאחר שבועיים הגידול גדל </a:t>
            </a:r>
            <a:r>
              <a:rPr lang="he-IL" dirty="0" err="1"/>
              <a:t>בכ</a:t>
            </a:r>
            <a:r>
              <a:rPr lang="he-IL" dirty="0"/>
              <a:t>- 0.7 </a:t>
            </a:r>
            <a:r>
              <a:rPr lang="he-IL" dirty="0" err="1"/>
              <a:t>סמ</a:t>
            </a:r>
            <a:r>
              <a:rPr lang="he-IL" dirty="0"/>
              <a:t>, הוא ברור עדיין </a:t>
            </a:r>
            <a:r>
              <a:rPr lang="he-IL" dirty="0" err="1"/>
              <a:t>ציסטי</a:t>
            </a:r>
            <a:r>
              <a:rPr lang="he-IL" dirty="0"/>
              <a:t>, והנפח שלו גדל </a:t>
            </a:r>
            <a:r>
              <a:rPr lang="he-IL" dirty="0" err="1"/>
              <a:t>בכ</a:t>
            </a:r>
            <a:r>
              <a:rPr lang="he-IL" dirty="0"/>
              <a:t>- 20% ל- 40 מל, כשהעוברים גדלה וכעת שוקלת 450 </a:t>
            </a:r>
            <a:r>
              <a:rPr lang="he-IL" dirty="0" err="1"/>
              <a:t>גראם</a:t>
            </a:r>
            <a:r>
              <a:rPr lang="he-IL" dirty="0"/>
              <a:t>, כלומר יש לנו </a:t>
            </a:r>
            <a:r>
              <a:rPr lang="he-IL" dirty="0" err="1"/>
              <a:t>tfr</a:t>
            </a:r>
            <a:r>
              <a:rPr lang="he-IL" dirty="0"/>
              <a:t> של 0.09. אקו לב תקין. </a:t>
            </a:r>
          </a:p>
          <a:p>
            <a:pPr lvl="1" algn="r" rtl="1">
              <a:spcBef>
                <a:spcPts val="900"/>
              </a:spcBef>
            </a:pPr>
            <a:r>
              <a:rPr lang="he-IL" dirty="0"/>
              <a:t>מה הממצאים הללו אומרים? </a:t>
            </a:r>
            <a:endParaRPr lang="en-IL" dirty="0"/>
          </a:p>
        </p:txBody>
      </p:sp>
    </p:spTree>
    <p:extLst>
      <p:ext uri="{BB962C8B-B14F-4D97-AF65-F5344CB8AC3E}">
        <p14:creationId xmlns:p14="http://schemas.microsoft.com/office/powerpoint/2010/main" val="220516915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D1E503-8E99-834A-B2E4-67A1B18BE7F2}"/>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0D6F96A6-4F59-CB4A-84C2-8781B0E55E7B}"/>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 יש למדוד במהלך הסונר הבא?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לאחר שבועיים הגידול גדל </a:t>
            </a:r>
            <a:r>
              <a:rPr lang="he-IL" dirty="0" err="1"/>
              <a:t>בכ</a:t>
            </a:r>
            <a:r>
              <a:rPr lang="he-IL" dirty="0"/>
              <a:t>- 0.7 </a:t>
            </a:r>
            <a:r>
              <a:rPr lang="he-IL" dirty="0" err="1"/>
              <a:t>סמ</a:t>
            </a:r>
            <a:r>
              <a:rPr lang="he-IL" dirty="0"/>
              <a:t>, הוא ברור עדיין </a:t>
            </a:r>
            <a:r>
              <a:rPr lang="he-IL" dirty="0" err="1"/>
              <a:t>ציסטי</a:t>
            </a:r>
            <a:r>
              <a:rPr lang="he-IL" dirty="0"/>
              <a:t>, והנפח שלו גדל </a:t>
            </a:r>
            <a:r>
              <a:rPr lang="he-IL" dirty="0" err="1"/>
              <a:t>בכ</a:t>
            </a:r>
            <a:r>
              <a:rPr lang="he-IL" dirty="0"/>
              <a:t>- 20% ל- 40 מל, כשהעוברים גדלה וכעת שוקלת 450 </a:t>
            </a:r>
            <a:r>
              <a:rPr lang="he-IL" dirty="0" err="1"/>
              <a:t>גראם</a:t>
            </a:r>
            <a:r>
              <a:rPr lang="he-IL" dirty="0"/>
              <a:t>, כלומר יש לנו </a:t>
            </a:r>
            <a:r>
              <a:rPr lang="he-IL" dirty="0" err="1"/>
              <a:t>tfr</a:t>
            </a:r>
            <a:r>
              <a:rPr lang="he-IL" dirty="0"/>
              <a:t> של 0.09. אקו לב תקין. </a:t>
            </a:r>
          </a:p>
          <a:p>
            <a:pPr lvl="1" algn="r" rtl="1">
              <a:spcBef>
                <a:spcPts val="900"/>
              </a:spcBef>
            </a:pPr>
            <a:r>
              <a:rPr lang="he-IL" dirty="0"/>
              <a:t>מה הממצאים הללו אומרים? </a:t>
            </a:r>
          </a:p>
          <a:p>
            <a:pPr lvl="1" algn="r" rtl="1">
              <a:spcBef>
                <a:spcPts val="900"/>
              </a:spcBef>
            </a:pPr>
            <a:r>
              <a:rPr lang="he-IL" dirty="0"/>
              <a:t>יחס של </a:t>
            </a:r>
            <a:r>
              <a:rPr lang="he-IL" dirty="0" err="1"/>
              <a:t>tfr</a:t>
            </a:r>
            <a:r>
              <a:rPr lang="he-IL" dirty="0"/>
              <a:t> שהוא פרוגנוסטי מחשיד להתקדמות </a:t>
            </a:r>
            <a:r>
              <a:rPr lang="he-IL" dirty="0" err="1"/>
              <a:t>להידרופס</a:t>
            </a:r>
            <a:r>
              <a:rPr lang="he-IL" dirty="0"/>
              <a:t> הינו הרבה מעבר למה שמחושב כאן. קצב הגדילה הינו פחות מ -150 מל לשבוע, שזה גם גורם פרוגנוסטי טוב- העוברית גדלה בקצב יותר מהר מהגידול. יש להמשיך בירור ומעקב כל שבועיים. </a:t>
            </a:r>
            <a:endParaRPr lang="en-IL" dirty="0"/>
          </a:p>
        </p:txBody>
      </p:sp>
    </p:spTree>
    <p:extLst>
      <p:ext uri="{BB962C8B-B14F-4D97-AF65-F5344CB8AC3E}">
        <p14:creationId xmlns:p14="http://schemas.microsoft.com/office/powerpoint/2010/main" val="4510997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360B1F-B244-9A40-993E-A5A0721C3FA7}"/>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EAA300F2-DBE2-D748-97A9-B4D328224722}"/>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err="1"/>
              <a:t>ההריון</a:t>
            </a:r>
            <a:r>
              <a:rPr lang="he-IL" dirty="0"/>
              <a:t> ממשיך תקין, אולם בשבוע 28, הגידול מתחיל לגדול במהירות ונצפה מרכיב תוך בטני. הגידול אפילו מעט גדול יותר מקוטר הראש של העוברית, עם זאת אין סמנים לריבוי מי שפיר או </a:t>
            </a:r>
            <a:r>
              <a:rPr lang="he-IL" dirty="0" err="1"/>
              <a:t>הידרופס</a:t>
            </a:r>
            <a:r>
              <a:rPr lang="he-IL" dirty="0"/>
              <a:t>. </a:t>
            </a:r>
          </a:p>
          <a:p>
            <a:pPr lvl="1" algn="r" rtl="1">
              <a:spcBef>
                <a:spcPts val="900"/>
              </a:spcBef>
            </a:pPr>
            <a:r>
              <a:rPr lang="he-IL" dirty="0"/>
              <a:t>האם יש לשקול לידה מוקדמת או ניתוח קיסרי? </a:t>
            </a:r>
            <a:endParaRPr lang="en-IL" dirty="0"/>
          </a:p>
        </p:txBody>
      </p:sp>
    </p:spTree>
    <p:extLst>
      <p:ext uri="{BB962C8B-B14F-4D97-AF65-F5344CB8AC3E}">
        <p14:creationId xmlns:p14="http://schemas.microsoft.com/office/powerpoint/2010/main" val="42131121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5248BA-25D8-AB4E-B25A-E3ECE0B5F8CC}"/>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7AC3476D-2346-FA42-8CA9-2680A62957B0}"/>
              </a:ext>
            </a:extLst>
          </p:cNvPr>
          <p:cNvSpPr>
            <a:spLocks noGrp="1"/>
          </p:cNvSpPr>
          <p:nvPr>
            <p:ph idx="1"/>
          </p:nvPr>
        </p:nvSpPr>
        <p:spPr/>
        <p:txBody>
          <a:bodyPr>
            <a:normAutofit fontScale="77500" lnSpcReduction="20000"/>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מבוצע סיטי שמדגים מסה הטרוגנית עם </a:t>
            </a:r>
            <a:r>
              <a:rPr lang="he-IL" dirty="0" err="1"/>
              <a:t>איזורים</a:t>
            </a:r>
            <a:r>
              <a:rPr lang="he-IL" dirty="0"/>
              <a:t> </a:t>
            </a:r>
            <a:r>
              <a:rPr lang="he-IL" dirty="0" err="1"/>
              <a:t>ציסטיים</a:t>
            </a:r>
            <a:r>
              <a:rPr lang="he-IL" dirty="0"/>
              <a:t> שעברו דגנרציה ומספר </a:t>
            </a:r>
            <a:r>
              <a:rPr lang="he-IL" dirty="0" err="1"/>
              <a:t>קלציפיקציות</a:t>
            </a:r>
            <a:r>
              <a:rPr lang="he-IL" dirty="0"/>
              <a:t>, גודל המסה כ- 4 </a:t>
            </a:r>
            <a:r>
              <a:rPr lang="he-IL" dirty="0" err="1"/>
              <a:t>סמ</a:t>
            </a:r>
            <a:r>
              <a:rPr lang="he-IL" dirty="0"/>
              <a:t> </a:t>
            </a:r>
            <a:r>
              <a:rPr lang="he-IL" dirty="0" err="1"/>
              <a:t>במימדים</a:t>
            </a:r>
            <a:r>
              <a:rPr lang="he-IL" dirty="0"/>
              <a:t> והיא לא חודרת לאיברים סמוכים ואין עדות לבלוטות לימפה מוגדלות </a:t>
            </a:r>
            <a:r>
              <a:rPr lang="he-IL" dirty="0" err="1"/>
              <a:t>באיזור</a:t>
            </a:r>
            <a:r>
              <a:rPr lang="he-IL" dirty="0"/>
              <a:t>. </a:t>
            </a:r>
          </a:p>
          <a:p>
            <a:pPr lvl="1" algn="r" rtl="1">
              <a:spcBef>
                <a:spcPts val="900"/>
              </a:spcBef>
            </a:pPr>
            <a:r>
              <a:rPr lang="he-IL" dirty="0"/>
              <a:t>האם יש מקום לטיפול ניאו-</a:t>
            </a:r>
            <a:r>
              <a:rPr lang="he-IL" dirty="0" err="1"/>
              <a:t>אדגובנטי</a:t>
            </a:r>
            <a:r>
              <a:rPr lang="he-IL" dirty="0"/>
              <a:t> טרם כריתת הנגע?</a:t>
            </a:r>
          </a:p>
          <a:p>
            <a:pPr lvl="1" algn="r" rtl="1">
              <a:spcBef>
                <a:spcPts val="900"/>
              </a:spcBef>
            </a:pPr>
            <a:r>
              <a:rPr lang="he-IL" dirty="0"/>
              <a:t>יש לנו למעשה נגע </a:t>
            </a:r>
            <a:r>
              <a:rPr lang="he-IL" dirty="0" err="1"/>
              <a:t>אדרנו-קורטיקלי</a:t>
            </a:r>
            <a:r>
              <a:rPr lang="he-IL" dirty="0"/>
              <a:t>, הטיפול הינו כירורגי ובהתאם לפתולוגיה המשך מעקב וטיפול. </a:t>
            </a:r>
          </a:p>
          <a:p>
            <a:pPr lvl="1" algn="r" rtl="1">
              <a:spcBef>
                <a:spcPts val="900"/>
              </a:spcBef>
            </a:pPr>
            <a:r>
              <a:rPr lang="he-IL" dirty="0"/>
              <a:t>ההורים מבקשים לדעת האם זה סרטן, </a:t>
            </a:r>
          </a:p>
          <a:p>
            <a:pPr lvl="1" algn="r" rtl="1">
              <a:spcBef>
                <a:spcPts val="900"/>
              </a:spcBef>
            </a:pPr>
            <a:r>
              <a:rPr lang="he-IL" dirty="0"/>
              <a:t>קשה לענות על התשובה הזו אבל גידולים מפרישים אצל ילדים- הם ברובם ממאירים, אין קריטריון טוב להחלטה, בכל מקרה גידול </a:t>
            </a:r>
            <a:r>
              <a:rPr lang="he-IL" dirty="0" err="1"/>
              <a:t>אינווסיבי</a:t>
            </a:r>
            <a:r>
              <a:rPr lang="he-IL" dirty="0"/>
              <a:t> שחודר עם בלוטות מרוחקות יותר יחשיד לכיוון ממאיר. </a:t>
            </a:r>
          </a:p>
          <a:p>
            <a:pPr lvl="1" algn="r" rtl="1">
              <a:spcBef>
                <a:spcPts val="900"/>
              </a:spcBef>
            </a:pPr>
            <a:r>
              <a:rPr lang="he-IL" dirty="0"/>
              <a:t>האם ניתן לנתח גידול זה באופן פתוח או לפרוסקופי? </a:t>
            </a:r>
          </a:p>
          <a:p>
            <a:pPr lvl="1" algn="r" rtl="1">
              <a:spcBef>
                <a:spcPts val="900"/>
              </a:spcBef>
            </a:pPr>
            <a:r>
              <a:rPr lang="he-IL" dirty="0"/>
              <a:t>חשוב לבצע במקרה כזה כריתה מלאה ולמנוע אופציה </a:t>
            </a:r>
            <a:r>
              <a:rPr lang="he-IL" dirty="0" err="1"/>
              <a:t>לספילאג</a:t>
            </a:r>
            <a:r>
              <a:rPr lang="he-IL" dirty="0"/>
              <a:t>׳, למרות שניתן תיאורטית לבצע לפרוסקופיה, נבחרת הגישה הפתוחה. </a:t>
            </a:r>
          </a:p>
          <a:p>
            <a:pPr lvl="1" algn="r" rtl="1">
              <a:spcBef>
                <a:spcPts val="900"/>
              </a:spcBef>
            </a:pPr>
            <a:r>
              <a:rPr lang="he-IL" dirty="0"/>
              <a:t>האם יש לבצע כריתת בלוטות לימפה אקסטנסיבית? בשונה </a:t>
            </a:r>
            <a:r>
              <a:rPr lang="he-IL" dirty="0" err="1"/>
              <a:t>מנוירובלסטומה</a:t>
            </a:r>
            <a:r>
              <a:rPr lang="he-IL" dirty="0"/>
              <a:t>, כאן המעורבות של בלוטות פחות חשובה </a:t>
            </a:r>
            <a:r>
              <a:rPr lang="he-IL" dirty="0" err="1"/>
              <a:t>לסטייגינ</a:t>
            </a:r>
            <a:r>
              <a:rPr lang="he-IL" dirty="0"/>
              <a:t>׳. צריך לכרות בלוטות מוגדלות </a:t>
            </a:r>
            <a:r>
              <a:rPr lang="he-IL" dirty="0" err="1"/>
              <a:t>ברטרופריטונאום</a:t>
            </a:r>
            <a:r>
              <a:rPr lang="he-IL" dirty="0"/>
              <a:t> ולדגום כמה בלוטות </a:t>
            </a:r>
            <a:r>
              <a:rPr lang="he-IL" dirty="0" err="1"/>
              <a:t>איזוריות</a:t>
            </a:r>
            <a:r>
              <a:rPr lang="he-IL" dirty="0"/>
              <a:t>. </a:t>
            </a:r>
          </a:p>
          <a:p>
            <a:pPr lvl="1" algn="r" rtl="1">
              <a:spcBef>
                <a:spcPts val="900"/>
              </a:spcBef>
            </a:pPr>
            <a:r>
              <a:rPr lang="he-IL" dirty="0"/>
              <a:t>מה תצפה לראות בפתולוגיה? תאים </a:t>
            </a:r>
            <a:r>
              <a:rPr lang="he-IL" dirty="0" err="1"/>
              <a:t>אטיפיים</a:t>
            </a:r>
            <a:r>
              <a:rPr lang="he-IL" dirty="0"/>
              <a:t>, </a:t>
            </a:r>
            <a:r>
              <a:rPr lang="he-IL" dirty="0" err="1"/>
              <a:t>קלציפיקיות</a:t>
            </a:r>
            <a:r>
              <a:rPr lang="he-IL" dirty="0"/>
              <a:t>, עדות למיטוזות ומספרן</a:t>
            </a:r>
            <a:endParaRPr lang="en-IL" dirty="0"/>
          </a:p>
        </p:txBody>
      </p:sp>
    </p:spTree>
    <p:extLst>
      <p:ext uri="{BB962C8B-B14F-4D97-AF65-F5344CB8AC3E}">
        <p14:creationId xmlns:p14="http://schemas.microsoft.com/office/powerpoint/2010/main" val="360089111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360B1F-B244-9A40-993E-A5A0721C3FA7}"/>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EAA300F2-DBE2-D748-97A9-B4D328224722}"/>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err="1"/>
              <a:t>ההריון</a:t>
            </a:r>
            <a:r>
              <a:rPr lang="he-IL" dirty="0"/>
              <a:t> ממשיך תקין, אולם בשבוע 28, הגידול מתחיל לגדול במהירות ונצפה מרכיב תוך בטני. הגידול אפילו מעט גדול יותר מקוטר הראש של העוברית, עם זאת אין סמנים לריבוי מי שפיר או </a:t>
            </a:r>
            <a:r>
              <a:rPr lang="he-IL" dirty="0" err="1"/>
              <a:t>הידרופס</a:t>
            </a:r>
            <a:r>
              <a:rPr lang="he-IL" dirty="0"/>
              <a:t>. </a:t>
            </a:r>
          </a:p>
          <a:p>
            <a:pPr lvl="1" algn="r" rtl="1">
              <a:spcBef>
                <a:spcPts val="900"/>
              </a:spcBef>
            </a:pPr>
            <a:r>
              <a:rPr lang="he-IL" dirty="0"/>
              <a:t>האם יש לשקול לידה מוקדמת או ניתוח קיסרי? </a:t>
            </a:r>
          </a:p>
          <a:p>
            <a:pPr lvl="1" algn="r" rtl="1">
              <a:spcBef>
                <a:spcPts val="900"/>
              </a:spcBef>
            </a:pPr>
            <a:r>
              <a:rPr lang="he-IL" dirty="0"/>
              <a:t>מאחר ואין </a:t>
            </a:r>
            <a:r>
              <a:rPr lang="he-IL" dirty="0" err="1"/>
              <a:t>הידרופס</a:t>
            </a:r>
            <a:r>
              <a:rPr lang="he-IL" dirty="0"/>
              <a:t> וסמנים למצוקה עוברית אין סיבה לשקול לידה מוקדמת המקושרת ביותר סיבוכים. יש לבצע מעקב יותר הדוק. צריך לשוחח עם ההורים על לידה קיסרית במקרים בהם הגידול גדול מ- 5 </a:t>
            </a:r>
            <a:r>
              <a:rPr lang="he-IL" dirty="0" err="1"/>
              <a:t>סמ</a:t>
            </a:r>
            <a:r>
              <a:rPr lang="he-IL" dirty="0"/>
              <a:t> או שהוא גדול יותר מראש התינוק. </a:t>
            </a:r>
            <a:endParaRPr lang="en-IL" dirty="0"/>
          </a:p>
        </p:txBody>
      </p:sp>
    </p:spTree>
    <p:extLst>
      <p:ext uri="{BB962C8B-B14F-4D97-AF65-F5344CB8AC3E}">
        <p14:creationId xmlns:p14="http://schemas.microsoft.com/office/powerpoint/2010/main" val="386594288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9BCB25-4D14-7043-8DEA-47F228E0AF1C}"/>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F1D4F056-0E7C-6B47-9103-5EE90BAA2695}"/>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בשבוע 39 התינוקת נולדת בקיסרי מתוכנן, ומקבלת ציון אפגאר תקין. יש מסה </a:t>
            </a:r>
            <a:r>
              <a:rPr lang="he-IL" dirty="0" err="1"/>
              <a:t>ציסטית</a:t>
            </a:r>
            <a:r>
              <a:rPr lang="he-IL" dirty="0"/>
              <a:t> </a:t>
            </a:r>
            <a:r>
              <a:rPr lang="he-IL" dirty="0" err="1"/>
              <a:t>אקסופיטית</a:t>
            </a:r>
            <a:r>
              <a:rPr lang="he-IL" dirty="0"/>
              <a:t> גדולה ידועה וכן רושם למסה </a:t>
            </a:r>
            <a:r>
              <a:rPr lang="he-IL" dirty="0" err="1"/>
              <a:t>בטנית</a:t>
            </a:r>
            <a:r>
              <a:rPr lang="he-IL" dirty="0"/>
              <a:t> רכה. בבדיקה </a:t>
            </a:r>
            <a:r>
              <a:rPr lang="he-IL" dirty="0" err="1"/>
              <a:t>רקטלית</a:t>
            </a:r>
            <a:r>
              <a:rPr lang="he-IL" dirty="0"/>
              <a:t> יש עדות </a:t>
            </a:r>
            <a:r>
              <a:rPr lang="he-IL" dirty="0" err="1"/>
              <a:t>לקומניקציה</a:t>
            </a:r>
            <a:r>
              <a:rPr lang="he-IL" dirty="0"/>
              <a:t> ביניהן. </a:t>
            </a:r>
          </a:p>
          <a:p>
            <a:pPr lvl="1" algn="r" rtl="1">
              <a:spcBef>
                <a:spcPts val="900"/>
              </a:spcBef>
            </a:pPr>
            <a:r>
              <a:rPr lang="he-IL" dirty="0"/>
              <a:t>איזה בדיקות מעבדה יש לקחת? </a:t>
            </a:r>
            <a:endParaRPr lang="en-IL" dirty="0"/>
          </a:p>
        </p:txBody>
      </p:sp>
    </p:spTree>
    <p:extLst>
      <p:ext uri="{BB962C8B-B14F-4D97-AF65-F5344CB8AC3E}">
        <p14:creationId xmlns:p14="http://schemas.microsoft.com/office/powerpoint/2010/main" val="12768218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9BCB25-4D14-7043-8DEA-47F228E0AF1C}"/>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F1D4F056-0E7C-6B47-9103-5EE90BAA2695}"/>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בשבוע 39 התינוקת נולדת בקיסרי מתוכנן, ומקבלת ציון אפגאר תקין. יש מסה </a:t>
            </a:r>
            <a:r>
              <a:rPr lang="he-IL" dirty="0" err="1"/>
              <a:t>ציסטית</a:t>
            </a:r>
            <a:r>
              <a:rPr lang="he-IL" dirty="0"/>
              <a:t> </a:t>
            </a:r>
            <a:r>
              <a:rPr lang="he-IL" dirty="0" err="1"/>
              <a:t>אקסופיטית</a:t>
            </a:r>
            <a:r>
              <a:rPr lang="he-IL" dirty="0"/>
              <a:t> גדולה ידועה וכן רושם למסה </a:t>
            </a:r>
            <a:r>
              <a:rPr lang="he-IL" dirty="0" err="1"/>
              <a:t>בטנית</a:t>
            </a:r>
            <a:r>
              <a:rPr lang="he-IL" dirty="0"/>
              <a:t> רכה. בבדיקה </a:t>
            </a:r>
            <a:r>
              <a:rPr lang="he-IL" dirty="0" err="1"/>
              <a:t>רקטלית</a:t>
            </a:r>
            <a:r>
              <a:rPr lang="he-IL" dirty="0"/>
              <a:t> יש עדות </a:t>
            </a:r>
            <a:r>
              <a:rPr lang="he-IL" dirty="0" err="1"/>
              <a:t>לקומניקציה</a:t>
            </a:r>
            <a:r>
              <a:rPr lang="he-IL" dirty="0"/>
              <a:t> ביניהן. </a:t>
            </a:r>
          </a:p>
          <a:p>
            <a:pPr lvl="1" algn="r" rtl="1">
              <a:spcBef>
                <a:spcPts val="900"/>
              </a:spcBef>
            </a:pPr>
            <a:r>
              <a:rPr lang="he-IL" dirty="0"/>
              <a:t>איזה בדיקות מעבדה יש לקחת?</a:t>
            </a:r>
          </a:p>
          <a:p>
            <a:pPr lvl="1" algn="r" rtl="1">
              <a:spcBef>
                <a:spcPts val="900"/>
              </a:spcBef>
            </a:pPr>
            <a:r>
              <a:rPr lang="he-IL" dirty="0"/>
              <a:t>יש לקחת בדיקות דם מלאות וכן לקחת מרקרים של </a:t>
            </a:r>
            <a:r>
              <a:rPr lang="he-IL" dirty="0" err="1"/>
              <a:t>afp</a:t>
            </a:r>
            <a:r>
              <a:rPr lang="he-IL" dirty="0"/>
              <a:t> אשר ישמש בהמשך לצורך </a:t>
            </a:r>
            <a:r>
              <a:rPr lang="he-IL" dirty="0" err="1"/>
              <a:t>פולואפ</a:t>
            </a:r>
            <a:r>
              <a:rPr lang="he-IL" dirty="0"/>
              <a:t>. צריך לראות האם יש אנמיה שמחשידה לדמם לתוך הגידול ולצורך במתן מנות דם. כמו כן צריך לקחת בתא </a:t>
            </a:r>
            <a:r>
              <a:rPr lang="he-IL" dirty="0" err="1"/>
              <a:t>hcg</a:t>
            </a:r>
            <a:r>
              <a:rPr lang="he-IL" dirty="0"/>
              <a:t>.  </a:t>
            </a:r>
            <a:endParaRPr lang="en-IL" dirty="0"/>
          </a:p>
        </p:txBody>
      </p:sp>
    </p:spTree>
    <p:extLst>
      <p:ext uri="{BB962C8B-B14F-4D97-AF65-F5344CB8AC3E}">
        <p14:creationId xmlns:p14="http://schemas.microsoft.com/office/powerpoint/2010/main" val="198002013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D92498-2A1E-B449-93D2-D56BE92A98F3}"/>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B9AF8D28-C67A-BD4E-85E6-8B3DD4CECDB0}"/>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רמות אלפא </a:t>
            </a:r>
            <a:r>
              <a:rPr lang="he-IL" dirty="0" err="1"/>
              <a:t>פטופרוטאין</a:t>
            </a:r>
            <a:r>
              <a:rPr lang="he-IL" dirty="0"/>
              <a:t> מדגימות 58,687 </a:t>
            </a:r>
            <a:r>
              <a:rPr lang="he-IL" dirty="0" err="1"/>
              <a:t>נג</a:t>
            </a:r>
            <a:r>
              <a:rPr lang="he-IL" dirty="0"/>
              <a:t> למל. האם זה </a:t>
            </a:r>
            <a:r>
              <a:rPr lang="he-IL" dirty="0" err="1"/>
              <a:t>אינדיקטיבי</a:t>
            </a:r>
            <a:r>
              <a:rPr lang="he-IL" dirty="0"/>
              <a:t> לממאירות?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האם יש לבצע הדמיה נוספת לפני ניתוח?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מהו הסיווג על שם אלטמן? </a:t>
            </a:r>
            <a:endParaRPr lang="en-IL" dirty="0"/>
          </a:p>
        </p:txBody>
      </p:sp>
    </p:spTree>
    <p:extLst>
      <p:ext uri="{BB962C8B-B14F-4D97-AF65-F5344CB8AC3E}">
        <p14:creationId xmlns:p14="http://schemas.microsoft.com/office/powerpoint/2010/main" val="3927892185"/>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D92498-2A1E-B449-93D2-D56BE92A98F3}"/>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B9AF8D28-C67A-BD4E-85E6-8B3DD4CECDB0}"/>
              </a:ext>
            </a:extLst>
          </p:cNvPr>
          <p:cNvSpPr>
            <a:spLocks noGrp="1"/>
          </p:cNvSpPr>
          <p:nvPr>
            <p:ph idx="1"/>
          </p:nvPr>
        </p:nvSpPr>
        <p:spPr/>
        <p:txBody>
          <a:bodyPr>
            <a:normAutofit fontScale="85000" lnSpcReduction="10000"/>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רמות אלפא </a:t>
            </a:r>
            <a:r>
              <a:rPr lang="he-IL" dirty="0" err="1"/>
              <a:t>פטופרוטאין</a:t>
            </a:r>
            <a:r>
              <a:rPr lang="he-IL" dirty="0"/>
              <a:t> מדגימות 58,687 </a:t>
            </a:r>
            <a:r>
              <a:rPr lang="he-IL" dirty="0" err="1"/>
              <a:t>נג</a:t>
            </a:r>
            <a:r>
              <a:rPr lang="he-IL" dirty="0"/>
              <a:t> למל. האם זה </a:t>
            </a:r>
            <a:r>
              <a:rPr lang="he-IL" dirty="0" err="1"/>
              <a:t>אינדיקטיבי</a:t>
            </a:r>
            <a:r>
              <a:rPr lang="he-IL" dirty="0"/>
              <a:t> לממאירות?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רמות גבוהות של אלפא </a:t>
            </a:r>
            <a:r>
              <a:rPr lang="he-IL" dirty="0" err="1"/>
              <a:t>פטופרוטאין</a:t>
            </a:r>
            <a:r>
              <a:rPr lang="he-IL" dirty="0"/>
              <a:t> לאו דווקא מצביעות על ממאירות אצל ילוד היות והן מוגברות מלכתחילה בלידה- אלפא </a:t>
            </a:r>
            <a:r>
              <a:rPr lang="he-IL" dirty="0" err="1"/>
              <a:t>פטופרוטאין</a:t>
            </a:r>
            <a:r>
              <a:rPr lang="he-IL" dirty="0"/>
              <a:t> עובר </a:t>
            </a:r>
            <a:r>
              <a:rPr lang="he-IL" dirty="0" err="1"/>
              <a:t>סינתיזה</a:t>
            </a:r>
            <a:r>
              <a:rPr lang="he-IL" dirty="0"/>
              <a:t> בשק החלמון והוא נמצא בכמויות גבוהות בכל לידה.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האם יש לבצע הדמיה נוספת לפני ניתוח?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כן. מומלץ לבצע </a:t>
            </a:r>
            <a:r>
              <a:rPr lang="he-IL" dirty="0" err="1"/>
              <a:t>mri</a:t>
            </a:r>
            <a:r>
              <a:rPr lang="he-IL" dirty="0"/>
              <a:t> כדי לזהות אנטומיה, כלי דם, חדירה לתעלה ובהתאם את תכנון הניתוח.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מהו הסיווג על שם אלטמן?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סיווג שכולל 4 אופציות- סוג 1 הינו הסוג שבעיקר רואים </a:t>
            </a:r>
            <a:r>
              <a:rPr lang="he-IL" dirty="0" err="1"/>
              <a:t>נאונטלית</a:t>
            </a:r>
            <a:r>
              <a:rPr lang="he-IL" dirty="0"/>
              <a:t> עם מסה חיצונית גדולה וכמעט ללא מרכיב פנימי. סוג 2 הינו מסה שכוללת גם מרכיב פנימי, סוג 3 מרכיב </a:t>
            </a:r>
            <a:r>
              <a:rPr lang="he-IL" dirty="0" err="1"/>
              <a:t>אינטראאבודמינלי</a:t>
            </a:r>
            <a:r>
              <a:rPr lang="he-IL" dirty="0"/>
              <a:t> משמעותי וסוג 4 כמעט כולו או כולו פרה-סקראלי. </a:t>
            </a:r>
            <a:endParaRPr lang="en-IL" dirty="0"/>
          </a:p>
        </p:txBody>
      </p:sp>
    </p:spTree>
    <p:extLst>
      <p:ext uri="{BB962C8B-B14F-4D97-AF65-F5344CB8AC3E}">
        <p14:creationId xmlns:p14="http://schemas.microsoft.com/office/powerpoint/2010/main" val="57194776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CAA0B7-0CFA-5F45-B7C2-92E7552DA023}"/>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A857D454-9887-4547-8FCF-B92A5511F467}"/>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 תהיה הגישה הניתוחית לגידול המכיל גם מרכיב </a:t>
            </a:r>
            <a:r>
              <a:rPr lang="he-IL" dirty="0" err="1"/>
              <a:t>סקרוקוקסגאלי</a:t>
            </a:r>
            <a:r>
              <a:rPr lang="he-IL" dirty="0"/>
              <a:t> גדול וגם מרכיב תוך בטני גדול המקושרים ביניהם?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מהם העקרונות בניתוח וכיצד יש לנתח? </a:t>
            </a:r>
            <a:endParaRPr lang="en-IL" dirty="0"/>
          </a:p>
        </p:txBody>
      </p:sp>
    </p:spTree>
    <p:extLst>
      <p:ext uri="{BB962C8B-B14F-4D97-AF65-F5344CB8AC3E}">
        <p14:creationId xmlns:p14="http://schemas.microsoft.com/office/powerpoint/2010/main" val="1546620711"/>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CAA0B7-0CFA-5F45-B7C2-92E7552DA023}"/>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A857D454-9887-4547-8FCF-B92A5511F467}"/>
              </a:ext>
            </a:extLst>
          </p:cNvPr>
          <p:cNvSpPr>
            <a:spLocks noGrp="1"/>
          </p:cNvSpPr>
          <p:nvPr>
            <p:ph idx="1"/>
          </p:nvPr>
        </p:nvSpPr>
        <p:spPr/>
        <p:txBody>
          <a:bodyPr>
            <a:normAutofit lnSpcReduction="10000"/>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 תהיה הגישה הניתוחית לגידול המכיל גם מרכיב </a:t>
            </a:r>
            <a:r>
              <a:rPr lang="he-IL" dirty="0" err="1"/>
              <a:t>סקרוקוקסגאלי</a:t>
            </a:r>
            <a:r>
              <a:rPr lang="he-IL" dirty="0"/>
              <a:t> גדול וגם מרכיב תוך בטני גדול המקושרים ביניהם?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הגישה הניתוחית תהיה </a:t>
            </a:r>
            <a:r>
              <a:rPr lang="he-IL" dirty="0" err="1"/>
              <a:t>פוסטריור</a:t>
            </a:r>
            <a:r>
              <a:rPr lang="he-IL" dirty="0"/>
              <a:t> </a:t>
            </a:r>
            <a:r>
              <a:rPr lang="he-IL" dirty="0" err="1"/>
              <a:t>סגיטלית</a:t>
            </a:r>
            <a:r>
              <a:rPr lang="he-IL" dirty="0"/>
              <a:t> אולם יש להתכונן לקראת כניסה אבדומינלית ולהחתים את ההורים בהתאם.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מהם העקרונות בניתוח וכיצד יש לנתח?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יש להשכיב בתנוחת ג׳ק </a:t>
            </a:r>
            <a:r>
              <a:rPr lang="he-IL" dirty="0" err="1"/>
              <a:t>נייף</a:t>
            </a:r>
            <a:r>
              <a:rPr lang="he-IL" dirty="0"/>
              <a:t>, קתטר שתן ובנוף לוודא שיש קתטר או איזשהו </a:t>
            </a:r>
            <a:r>
              <a:rPr lang="he-IL" dirty="0" err="1"/>
              <a:t>רקטל</a:t>
            </a:r>
            <a:r>
              <a:rPr lang="he-IL" dirty="0"/>
              <a:t> טיוב קטן ברקטום. רחצה של כל הגוף. החתך יכול להיות מרצדס או ישר, תלוי בגודל הגידול. כריתה של הגידול בשלמותו, ניקוז המרכיב </a:t>
            </a:r>
            <a:r>
              <a:rPr lang="he-IL" dirty="0" err="1"/>
              <a:t>הציסטי</a:t>
            </a:r>
            <a:r>
              <a:rPr lang="he-IL" dirty="0"/>
              <a:t>, כריתה של </a:t>
            </a:r>
            <a:r>
              <a:rPr lang="he-IL" dirty="0" err="1"/>
              <a:t>הקוקסיקס</a:t>
            </a:r>
            <a:r>
              <a:rPr lang="he-IL" dirty="0"/>
              <a:t>, קשירה של </a:t>
            </a:r>
            <a:r>
              <a:rPr lang="he-IL" dirty="0" err="1"/>
              <a:t>המידל</a:t>
            </a:r>
            <a:r>
              <a:rPr lang="he-IL" dirty="0"/>
              <a:t> </a:t>
            </a:r>
            <a:r>
              <a:rPr lang="he-IL" dirty="0" err="1"/>
              <a:t>סקראל</a:t>
            </a:r>
            <a:r>
              <a:rPr lang="he-IL" dirty="0"/>
              <a:t>. צורך בנקז בהתאם </a:t>
            </a:r>
            <a:r>
              <a:rPr lang="he-IL" dirty="0" err="1"/>
              <a:t>לפלאפים</a:t>
            </a:r>
            <a:r>
              <a:rPr lang="he-IL" dirty="0"/>
              <a:t> שפותחו. </a:t>
            </a:r>
            <a:endParaRPr lang="en-IL" dirty="0"/>
          </a:p>
        </p:txBody>
      </p:sp>
    </p:spTree>
    <p:extLst>
      <p:ext uri="{BB962C8B-B14F-4D97-AF65-F5344CB8AC3E}">
        <p14:creationId xmlns:p14="http://schemas.microsoft.com/office/powerpoint/2010/main" val="213971057"/>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1E02A5-CCA7-5649-ACA5-9EF32C982A4B}"/>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43EAE090-7517-CD4A-9BDC-C9E72BFB79C6}"/>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 חשוב מבחינת פתולוגיה להדגים בגידול?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כיצד יש לעקוב אחר המטופלת לאחר שחרור? </a:t>
            </a:r>
            <a:endParaRPr lang="en-IL" dirty="0"/>
          </a:p>
        </p:txBody>
      </p:sp>
    </p:spTree>
    <p:extLst>
      <p:ext uri="{BB962C8B-B14F-4D97-AF65-F5344CB8AC3E}">
        <p14:creationId xmlns:p14="http://schemas.microsoft.com/office/powerpoint/2010/main" val="1896562011"/>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1E02A5-CCA7-5649-ACA5-9EF32C982A4B}"/>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43EAE090-7517-CD4A-9BDC-C9E72BFB79C6}"/>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 חשוב מבחינת פתולוגיה להדגים בגידול?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חשוב לראות שאין עדות לתאים ממאירים- תאי </a:t>
            </a:r>
            <a:r>
              <a:rPr lang="he-IL" dirty="0" err="1"/>
              <a:t>germ</a:t>
            </a:r>
            <a:r>
              <a:rPr lang="he-IL" dirty="0"/>
              <a:t> </a:t>
            </a:r>
            <a:r>
              <a:rPr lang="he-IL" dirty="0" err="1"/>
              <a:t>cell</a:t>
            </a:r>
            <a:r>
              <a:rPr lang="he-IL" dirty="0"/>
              <a:t>.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כיצד יש לעקוב אחר המטופלת לאחר שחרור?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יש להמשיך מעקב אחר מרקרים וביצוע </a:t>
            </a:r>
            <a:r>
              <a:rPr lang="he-IL" dirty="0" err="1"/>
              <a:t>mri</a:t>
            </a:r>
            <a:r>
              <a:rPr lang="he-IL" dirty="0"/>
              <a:t> אגני. צריך להמשיך מעקב גסטרו </a:t>
            </a:r>
            <a:r>
              <a:rPr lang="he-IL" dirty="0" err="1"/>
              <a:t>ואורינרי</a:t>
            </a:r>
            <a:r>
              <a:rPr lang="he-IL" dirty="0"/>
              <a:t>. </a:t>
            </a:r>
            <a:endParaRPr lang="en-IL" dirty="0"/>
          </a:p>
        </p:txBody>
      </p:sp>
    </p:spTree>
    <p:extLst>
      <p:ext uri="{BB962C8B-B14F-4D97-AF65-F5344CB8AC3E}">
        <p14:creationId xmlns:p14="http://schemas.microsoft.com/office/powerpoint/2010/main" val="4176742342"/>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27D73B4-9F5C-4A64-A179-51B9500CB8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C1F06963-6374-4B48-844F-071A9BAAAE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9528" y="554152"/>
            <a:ext cx="5742189" cy="5742189"/>
          </a:xfrm>
          <a:prstGeom prst="ellipse">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2E0541C-C60A-614D-9E70-152C84E8F227}"/>
              </a:ext>
            </a:extLst>
          </p:cNvPr>
          <p:cNvSpPr>
            <a:spLocks noGrp="1"/>
          </p:cNvSpPr>
          <p:nvPr>
            <p:ph type="title"/>
          </p:nvPr>
        </p:nvSpPr>
        <p:spPr>
          <a:xfrm>
            <a:off x="1245072" y="1289765"/>
            <a:ext cx="3651101" cy="4270963"/>
          </a:xfrm>
        </p:spPr>
        <p:txBody>
          <a:bodyPr anchor="ctr">
            <a:normAutofit/>
          </a:bodyPr>
          <a:lstStyle/>
          <a:p>
            <a:pPr algn="ctr" defTabSz="914400" rtl="1" eaLnBrk="1" latinLnBrk="0" hangingPunct="1">
              <a:spcBef>
                <a:spcPct val="0"/>
              </a:spcBef>
              <a:buNone/>
            </a:pPr>
            <a:r>
              <a:rPr lang="he-IL" sz="5600">
                <a:solidFill>
                  <a:srgbClr val="FFFFFF"/>
                </a:solidFill>
              </a:rPr>
              <a:t>כרטיסיה </a:t>
            </a:r>
            <a:r>
              <a:rPr lang="en-US" sz="5600">
                <a:solidFill>
                  <a:srgbClr val="FFFFFF"/>
                </a:solidFill>
              </a:rPr>
              <a:t>7</a:t>
            </a:r>
            <a:endParaRPr lang="en-IL" sz="5600">
              <a:solidFill>
                <a:srgbClr val="FFFFFF"/>
              </a:solidFill>
            </a:endParaRPr>
          </a:p>
        </p:txBody>
      </p:sp>
      <p:sp>
        <p:nvSpPr>
          <p:cNvPr id="12"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3493" y="374394"/>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solidFill>
            <a:schemeClr val="accent2"/>
          </a:solidFill>
          <a:ln w="776" cap="flat">
            <a:noFill/>
            <a:prstDash val="solid"/>
            <a:miter/>
          </a:ln>
        </p:spPr>
        <p:txBody>
          <a:bodyPr rtlCol="0" anchor="ctr"/>
          <a:lstStyle/>
          <a:p>
            <a:endParaRPr lang="en-US"/>
          </a:p>
        </p:txBody>
      </p:sp>
      <p:sp>
        <p:nvSpPr>
          <p:cNvPr id="14"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0109" y="1084507"/>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solidFill>
            <a:schemeClr val="accent2"/>
          </a:solidFill>
          <a:ln w="751" cap="flat">
            <a:noFill/>
            <a:prstDash val="solid"/>
            <a:miter/>
          </a:ln>
        </p:spPr>
        <p:txBody>
          <a:bodyPr rtlCol="0" anchor="ctr"/>
          <a:lstStyle/>
          <a:p>
            <a:endParaRPr lang="en-US"/>
          </a:p>
        </p:txBody>
      </p:sp>
      <p:sp>
        <p:nvSpPr>
          <p:cNvPr id="3" name="Content Placeholder 2">
            <a:extLst>
              <a:ext uri="{FF2B5EF4-FFF2-40B4-BE49-F238E27FC236}">
                <a16:creationId xmlns:a16="http://schemas.microsoft.com/office/drawing/2014/main" id="{FE4BD28A-C3CA-0840-A4EF-985354BF61A3}"/>
              </a:ext>
            </a:extLst>
          </p:cNvPr>
          <p:cNvSpPr>
            <a:spLocks noGrp="1"/>
          </p:cNvSpPr>
          <p:nvPr>
            <p:ph idx="1"/>
          </p:nvPr>
        </p:nvSpPr>
        <p:spPr>
          <a:xfrm>
            <a:off x="6297233" y="518400"/>
            <a:ext cx="4771607" cy="5837949"/>
          </a:xfrm>
        </p:spPr>
        <p:txBody>
          <a:bodyPr anchor="ctr">
            <a:normAutofit/>
          </a:bodyPr>
          <a:lstStyle/>
          <a:p>
            <a:pPr marL="182880" indent="-182880" algn="just" defTabSz="914400" rtl="1" eaLnBrk="1" latinLnBrk="0" hangingPunct="1">
              <a:spcBef>
                <a:spcPts val="900"/>
              </a:spcBef>
              <a:spcAft>
                <a:spcPts val="0"/>
              </a:spcAft>
              <a:buClr>
                <a:schemeClr val="tx1">
                  <a:lumMod val="85000"/>
                  <a:lumOff val="15000"/>
                </a:schemeClr>
              </a:buClr>
              <a:buFont typeface="Garamond" pitchFamily="18" charset="0"/>
              <a:buChar char="◦"/>
            </a:pPr>
            <a:r>
              <a:rPr lang="he-IL" sz="2000" dirty="0">
                <a:solidFill>
                  <a:schemeClr val="tx1">
                    <a:alpha val="80000"/>
                  </a:schemeClr>
                </a:solidFill>
              </a:rPr>
              <a:t>נערה בת 14, בריאה בדרך כלל, מגיעה למיון עם כאבי בטן ימנית תחתונה למשך יומיים, ללא תלונות הקשורות במערכת העיכול וללא חום. הווסת שלה החלה לפני 18 חודשים, והיא לא סדירה. המחזור האחרון הסתיים לפני 10 ימים, היא לא פעילה מינית. בבדיקתה במיון יש רגישות בבטן הימנית התחתונה, ללא סמני </a:t>
            </a:r>
            <a:r>
              <a:rPr lang="he-IL" sz="2000" dirty="0" err="1">
                <a:solidFill>
                  <a:schemeClr val="tx1">
                    <a:alpha val="80000"/>
                  </a:schemeClr>
                </a:solidFill>
              </a:rPr>
              <a:t>פריטוניטיס</a:t>
            </a:r>
            <a:r>
              <a:rPr lang="he-IL" sz="2000" dirty="0">
                <a:solidFill>
                  <a:schemeClr val="tx1">
                    <a:alpha val="80000"/>
                  </a:schemeClr>
                </a:solidFill>
              </a:rPr>
              <a:t>, וסונר שמתבצע מדגים תוספתן תקין, שחלה שמאלית תקינה, ושחלה ימנית מוגדלת אקוגנית הנמדדת כ- 5 </a:t>
            </a:r>
            <a:r>
              <a:rPr lang="he-IL" sz="2000" dirty="0" err="1">
                <a:solidFill>
                  <a:schemeClr val="tx1">
                    <a:alpha val="80000"/>
                  </a:schemeClr>
                </a:solidFill>
              </a:rPr>
              <a:t>סמ</a:t>
            </a:r>
            <a:r>
              <a:rPr lang="he-IL" sz="2000" dirty="0">
                <a:solidFill>
                  <a:schemeClr val="tx1">
                    <a:alpha val="80000"/>
                  </a:schemeClr>
                </a:solidFill>
              </a:rPr>
              <a:t>, עם חשד </a:t>
            </a:r>
            <a:r>
              <a:rPr lang="he-IL" sz="2000" dirty="0" err="1">
                <a:solidFill>
                  <a:schemeClr val="tx1">
                    <a:alpha val="80000"/>
                  </a:schemeClr>
                </a:solidFill>
              </a:rPr>
              <a:t>לתסביב</a:t>
            </a:r>
            <a:r>
              <a:rPr lang="he-IL" sz="2000" dirty="0">
                <a:solidFill>
                  <a:schemeClr val="tx1">
                    <a:alpha val="80000"/>
                  </a:schemeClr>
                </a:solidFill>
              </a:rPr>
              <a:t> שחלה. </a:t>
            </a:r>
          </a:p>
          <a:p>
            <a:pPr marL="182880" indent="-182880" algn="just" defTabSz="914400" rtl="1" eaLnBrk="1" latinLnBrk="0" hangingPunct="1">
              <a:spcBef>
                <a:spcPts val="900"/>
              </a:spcBef>
              <a:spcAft>
                <a:spcPts val="0"/>
              </a:spcAft>
              <a:buClr>
                <a:schemeClr val="tx1">
                  <a:lumMod val="85000"/>
                  <a:lumOff val="15000"/>
                </a:schemeClr>
              </a:buClr>
              <a:buFont typeface="Garamond" pitchFamily="18" charset="0"/>
              <a:buChar char="◦"/>
            </a:pPr>
            <a:r>
              <a:rPr lang="he-IL" sz="2000" dirty="0">
                <a:solidFill>
                  <a:schemeClr val="tx1">
                    <a:alpha val="80000"/>
                  </a:schemeClr>
                </a:solidFill>
              </a:rPr>
              <a:t>האם יש בדיקות נוספות שיש לבצע טרם ההחלטה על ניתוח? </a:t>
            </a:r>
            <a:endParaRPr lang="en-IL" sz="2000" dirty="0">
              <a:solidFill>
                <a:schemeClr val="tx1">
                  <a:alpha val="80000"/>
                </a:schemeClr>
              </a:solidFill>
            </a:endParaRPr>
          </a:p>
        </p:txBody>
      </p:sp>
      <p:sp>
        <p:nvSpPr>
          <p:cNvPr id="16"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36547" y="5751820"/>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solidFill>
            <a:schemeClr val="accent2"/>
          </a:solidFill>
          <a:ln w="516" cap="flat">
            <a:noFill/>
            <a:prstDash val="solid"/>
            <a:miter/>
          </a:ln>
        </p:spPr>
        <p:txBody>
          <a:bodyPr rtlCol="0" anchor="ctr"/>
          <a:lstStyle/>
          <a:p>
            <a:endParaRPr lang="en-US"/>
          </a:p>
        </p:txBody>
      </p:sp>
      <p:cxnSp>
        <p:nvCxnSpPr>
          <p:cNvPr id="18" name="Straight Connector 17">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1"/>
                </a:gs>
                <a:gs pos="100000">
                  <a:schemeClr val="accent2"/>
                </a:gs>
              </a:gsLst>
              <a:lin ang="5400000" scaled="0"/>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852784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D03ED8-E3FD-C347-B602-61A2CA2D03FB}"/>
              </a:ext>
            </a:extLst>
          </p:cNvPr>
          <p:cNvSpPr>
            <a:spLocks noGrp="1"/>
          </p:cNvSpPr>
          <p:nvPr>
            <p:ph type="title"/>
          </p:nvPr>
        </p:nvSpPr>
        <p:spPr/>
        <p:txBody>
          <a:bodyPr/>
          <a:lstStyle/>
          <a:p>
            <a:pPr algn="l" defTabSz="914400" rtl="1" eaLnBrk="1" latinLnBrk="0" hangingPunct="1">
              <a:lnSpc>
                <a:spcPct val="90000"/>
              </a:lnSpc>
              <a:spcBef>
                <a:spcPct val="0"/>
              </a:spcBef>
              <a:buNone/>
            </a:pPr>
            <a:r>
              <a:rPr lang="he-IL" dirty="0"/>
              <a:t>המשך</a:t>
            </a:r>
            <a:endParaRPr lang="en-IL" dirty="0"/>
          </a:p>
        </p:txBody>
      </p:sp>
      <p:sp>
        <p:nvSpPr>
          <p:cNvPr id="3" name="Content Placeholder 2">
            <a:extLst>
              <a:ext uri="{FF2B5EF4-FFF2-40B4-BE49-F238E27FC236}">
                <a16:creationId xmlns:a16="http://schemas.microsoft.com/office/drawing/2014/main" id="{BE687A42-4BA8-6542-B81B-A6FEE456E10C}"/>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המטופלת מגיעה לביקור לאחר 4 שבועות. רמות ההורמונים ירדו לנורמה אולם ההורים מודאגים מנוכחות שיער הערווה והאקנה. </a:t>
            </a:r>
          </a:p>
          <a:p>
            <a:pPr lvl="1" algn="r" rtl="1">
              <a:spcBef>
                <a:spcPts val="900"/>
              </a:spcBef>
            </a:pPr>
            <a:r>
              <a:rPr lang="he-IL" dirty="0"/>
              <a:t>מה יש לומר להורים?</a:t>
            </a:r>
          </a:p>
          <a:p>
            <a:pPr lvl="1" algn="r" rtl="1">
              <a:spcBef>
                <a:spcPts val="900"/>
              </a:spcBef>
            </a:pPr>
            <a:r>
              <a:rPr lang="he-IL" dirty="0"/>
              <a:t>האם המטופלת צריכה לראות </a:t>
            </a:r>
            <a:r>
              <a:rPr lang="he-IL" dirty="0" err="1"/>
              <a:t>גנטיקאית</a:t>
            </a:r>
            <a:r>
              <a:rPr lang="he-IL" dirty="0"/>
              <a:t> ומדוע?</a:t>
            </a:r>
          </a:p>
          <a:p>
            <a:pPr lvl="1" algn="r" rtl="1">
              <a:spcBef>
                <a:spcPts val="900"/>
              </a:spcBef>
            </a:pPr>
            <a:r>
              <a:rPr lang="he-IL" dirty="0"/>
              <a:t>כיצד יש לעקוב אחר המטופלת?</a:t>
            </a:r>
            <a:endParaRPr lang="en-IL" dirty="0"/>
          </a:p>
        </p:txBody>
      </p:sp>
    </p:spTree>
    <p:extLst>
      <p:ext uri="{BB962C8B-B14F-4D97-AF65-F5344CB8AC3E}">
        <p14:creationId xmlns:p14="http://schemas.microsoft.com/office/powerpoint/2010/main" val="3627531533"/>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E0541C-C60A-614D-9E70-152C84E8F227}"/>
              </a:ext>
            </a:extLst>
          </p:cNvPr>
          <p:cNvSpPr>
            <a:spLocks noGrp="1"/>
          </p:cNvSpPr>
          <p:nvPr>
            <p:ph type="title"/>
          </p:nvPr>
        </p:nvSpPr>
        <p:spPr/>
        <p:txBody>
          <a:bodyPr/>
          <a:lstStyle/>
          <a:p>
            <a:pPr algn="l" defTabSz="914400" rtl="1" eaLnBrk="1" latinLnBrk="0" hangingPunct="1">
              <a:lnSpc>
                <a:spcPct val="90000"/>
              </a:lnSpc>
              <a:spcBef>
                <a:spcPct val="0"/>
              </a:spcBef>
              <a:buNone/>
            </a:pPr>
            <a:r>
              <a:rPr lang="he-IL" dirty="0"/>
              <a:t>כרטיסיה </a:t>
            </a:r>
            <a:r>
              <a:rPr lang="en-US" dirty="0"/>
              <a:t>7</a:t>
            </a:r>
            <a:endParaRPr lang="en-IL" dirty="0"/>
          </a:p>
        </p:txBody>
      </p:sp>
      <p:sp>
        <p:nvSpPr>
          <p:cNvPr id="3" name="Content Placeholder 2">
            <a:extLst>
              <a:ext uri="{FF2B5EF4-FFF2-40B4-BE49-F238E27FC236}">
                <a16:creationId xmlns:a16="http://schemas.microsoft.com/office/drawing/2014/main" id="{FE4BD28A-C3CA-0840-A4EF-985354BF61A3}"/>
              </a:ext>
            </a:extLst>
          </p:cNvPr>
          <p:cNvSpPr>
            <a:spLocks noGrp="1"/>
          </p:cNvSpPr>
          <p:nvPr>
            <p:ph idx="1"/>
          </p:nvPr>
        </p:nvSpPr>
        <p:spPr/>
        <p:txBody>
          <a:bodyPr>
            <a:normAutofit lnSpcReduction="10000"/>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נערה בת 14, בריאה בדרך כלל, מגיעה למיון עם כאבי בטן ימנית תחתונה למשך יומיים, ללא תלונות הקשורות במערכת העיכול וללא חום. </a:t>
            </a:r>
            <a:r>
              <a:rPr lang="he-IL" dirty="0" err="1"/>
              <a:t>הווזת</a:t>
            </a:r>
            <a:r>
              <a:rPr lang="he-IL" dirty="0"/>
              <a:t> שלה החלה לפני 18 חודשים, והיא לא סדירה. המחזור האחרון הסתיים לפני 10 ימים, היא לא פעילה מינית. בבדיקתה במיון יש רגישות בבטן הימנית התחתונה, ללא סמני </a:t>
            </a:r>
            <a:r>
              <a:rPr lang="he-IL" dirty="0" err="1"/>
              <a:t>פריטוניטיס</a:t>
            </a:r>
            <a:r>
              <a:rPr lang="he-IL" dirty="0"/>
              <a:t>, וסונר שמתבצע מדגים תוספתן תקין, שחלה שמאלית תקינה, ושחלה ימנית מוגדלת עם מסה אקוגנית הנמדדת כ- 5 </a:t>
            </a:r>
            <a:r>
              <a:rPr lang="he-IL" dirty="0" err="1"/>
              <a:t>סמ</a:t>
            </a:r>
            <a:r>
              <a:rPr lang="he-IL" dirty="0"/>
              <a:t>, עם חשד </a:t>
            </a:r>
            <a:r>
              <a:rPr lang="he-IL" dirty="0" err="1"/>
              <a:t>לתסביב</a:t>
            </a:r>
            <a:r>
              <a:rPr lang="he-IL" dirty="0"/>
              <a:t> שחלה.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האם יש בדיקות נוספות שיש לבצע טרם ההחלטה על ניתוח?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כשמנתחים נערה עם חשד למסה שחלתית יש להשלים בדיקות מרקרים- במקרה האמור- השלמת </a:t>
            </a:r>
            <a:r>
              <a:rPr lang="he-IL" dirty="0" err="1"/>
              <a:t>afp</a:t>
            </a:r>
            <a:r>
              <a:rPr lang="he-IL" dirty="0"/>
              <a:t> </a:t>
            </a:r>
            <a:r>
              <a:rPr lang="he-IL" dirty="0" err="1"/>
              <a:t>hcg</a:t>
            </a:r>
            <a:r>
              <a:rPr lang="he-IL" dirty="0"/>
              <a:t> </a:t>
            </a:r>
            <a:r>
              <a:rPr lang="he-IL" dirty="0" err="1"/>
              <a:t>ca</a:t>
            </a:r>
            <a:r>
              <a:rPr lang="he-IL" dirty="0"/>
              <a:t> 125.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endParaRPr lang="en-IL" dirty="0"/>
          </a:p>
        </p:txBody>
      </p:sp>
    </p:spTree>
    <p:extLst>
      <p:ext uri="{BB962C8B-B14F-4D97-AF65-F5344CB8AC3E}">
        <p14:creationId xmlns:p14="http://schemas.microsoft.com/office/powerpoint/2010/main" val="292921268"/>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D52748-560B-7547-9571-C06500CE4AE4}"/>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E94A7234-5B92-7F47-97D7-9E97DDF3AA04}"/>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 יש לבצע בניתוח? </a:t>
            </a:r>
            <a:endParaRPr lang="en-IL" dirty="0"/>
          </a:p>
        </p:txBody>
      </p:sp>
    </p:spTree>
    <p:extLst>
      <p:ext uri="{BB962C8B-B14F-4D97-AF65-F5344CB8AC3E}">
        <p14:creationId xmlns:p14="http://schemas.microsoft.com/office/powerpoint/2010/main" val="3411610203"/>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D52748-560B-7547-9571-C06500CE4AE4}"/>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E94A7234-5B92-7F47-97D7-9E97DDF3AA04}"/>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 יש לבצע בניתוח?</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בניתוח יש לעשות הערכה של השחלה הימנית והשמאלית, של החצוצרה והרחם, של </a:t>
            </a:r>
            <a:r>
              <a:rPr lang="he-IL" dirty="0" err="1"/>
              <a:t>הפריטונאום</a:t>
            </a:r>
            <a:r>
              <a:rPr lang="he-IL" dirty="0"/>
              <a:t>, האם יש נגעים על </a:t>
            </a:r>
            <a:r>
              <a:rPr lang="he-IL" dirty="0" err="1"/>
              <a:t>המזנטריום</a:t>
            </a:r>
            <a:r>
              <a:rPr lang="he-IL" dirty="0"/>
              <a:t> ועל </a:t>
            </a:r>
            <a:r>
              <a:rPr lang="he-IL" dirty="0" err="1"/>
              <a:t>האומנטום</a:t>
            </a:r>
            <a:r>
              <a:rPr lang="he-IL" dirty="0"/>
              <a:t>, בלוטות, נוזל לציטולוגיה. יש להסתכל על הכבד והסרעפת בנוסף.  </a:t>
            </a:r>
            <a:endParaRPr lang="en-IL" dirty="0"/>
          </a:p>
        </p:txBody>
      </p:sp>
    </p:spTree>
    <p:extLst>
      <p:ext uri="{BB962C8B-B14F-4D97-AF65-F5344CB8AC3E}">
        <p14:creationId xmlns:p14="http://schemas.microsoft.com/office/powerpoint/2010/main" val="1817510097"/>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2806AB-A02F-5141-B15E-AABA0668EEC7}"/>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215A09AC-37ED-944C-A547-C0077D7A1B27}"/>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המרקרים חזרו תקינים. בלפרוסקופיה יש כמות קטנה של נוזל צלול שנשאב לציטולוגיה. מראה השחלה מימין נראה כמו גוש עם מוקד </a:t>
            </a:r>
            <a:r>
              <a:rPr lang="he-IL" dirty="0" err="1"/>
              <a:t>המורגי</a:t>
            </a:r>
            <a:r>
              <a:rPr lang="he-IL" dirty="0"/>
              <a:t>, ללא מסה ספציפית שניתן לאבחן. משמאל השחלה תקינה. אין עדות </a:t>
            </a:r>
            <a:r>
              <a:rPr lang="he-IL" dirty="0" err="1"/>
              <a:t>לתסביב</a:t>
            </a:r>
            <a:r>
              <a:rPr lang="he-IL" dirty="0"/>
              <a:t>. המתמחה הנוסף בניתוח טוען שהשחלה אינה נראית במראה תקין ושיש לכרות אותה.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 נחליט? </a:t>
            </a:r>
            <a:endParaRPr lang="en-IL" dirty="0"/>
          </a:p>
        </p:txBody>
      </p:sp>
    </p:spTree>
    <p:extLst>
      <p:ext uri="{BB962C8B-B14F-4D97-AF65-F5344CB8AC3E}">
        <p14:creationId xmlns:p14="http://schemas.microsoft.com/office/powerpoint/2010/main" val="2155991907"/>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2806AB-A02F-5141-B15E-AABA0668EEC7}"/>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215A09AC-37ED-944C-A547-C0077D7A1B27}"/>
              </a:ext>
            </a:extLst>
          </p:cNvPr>
          <p:cNvSpPr>
            <a:spLocks noGrp="1"/>
          </p:cNvSpPr>
          <p:nvPr>
            <p:ph idx="1"/>
          </p:nvPr>
        </p:nvSpPr>
        <p:spPr/>
        <p:txBody>
          <a:bodyPr>
            <a:normAutofit fontScale="92500" lnSpcReduction="10000"/>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המרקרים חזרו תקינים. בלפרוסקופיה יש כמות קטנה של נוזל צלול שנשאב לציטולוגיה. מראה השחלה מימין נראה כמו גוש עם מוקד </a:t>
            </a:r>
            <a:r>
              <a:rPr lang="he-IL" dirty="0" err="1"/>
              <a:t>המורגי</a:t>
            </a:r>
            <a:r>
              <a:rPr lang="he-IL" dirty="0"/>
              <a:t>, ללא מסה ספציפית שניתן לאבחן. משמאל השחלה תקינה. אין עדות </a:t>
            </a:r>
            <a:r>
              <a:rPr lang="he-IL" dirty="0" err="1"/>
              <a:t>לתסביב</a:t>
            </a:r>
            <a:r>
              <a:rPr lang="he-IL" dirty="0"/>
              <a:t>. המתמחה הנוסף בניתוח טוען שהשחלה אינה נראית במראה תקין ושיש לכרות אותה.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 נחליט? </a:t>
            </a:r>
            <a:endParaRPr lang="en-US" dirty="0"/>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הסיכון להיארעות של ממאירות בשחלה הינו פחות מ- 10%  אצל בנות. ניתוח שמרני לשימור שחלה מותווה אלא אם יש עדות ברורה לממאירות. במקרה האמור- המרקרים תקינים, הסונר לא גילה נגע חשוד, ואין עדות לפיזור ולכן האטיולוגיה יכולה להיות בצקת של השחלה, ציסטה שדיממה, או גידול שפיר כמו </a:t>
            </a:r>
            <a:r>
              <a:rPr lang="he-IL" dirty="0" err="1"/>
              <a:t>טרטומה</a:t>
            </a:r>
            <a:r>
              <a:rPr lang="he-IL" dirty="0"/>
              <a:t>. על כן בשלב זה יש להשלים את הניתוח בלי כריתה של השחלה או </a:t>
            </a:r>
            <a:r>
              <a:rPr lang="he-IL" dirty="0" err="1"/>
              <a:t>אנקפסולציה</a:t>
            </a:r>
            <a:r>
              <a:rPr lang="he-IL" dirty="0"/>
              <a:t> שלה. </a:t>
            </a:r>
            <a:endParaRPr lang="en-IL" dirty="0"/>
          </a:p>
        </p:txBody>
      </p:sp>
    </p:spTree>
    <p:extLst>
      <p:ext uri="{BB962C8B-B14F-4D97-AF65-F5344CB8AC3E}">
        <p14:creationId xmlns:p14="http://schemas.microsoft.com/office/powerpoint/2010/main" val="217911380"/>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DA4C9-4E31-8941-973B-5B47F52EBD90}"/>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19EF27F5-40D8-B64E-9639-76D1ADFD0E8B}"/>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המטופלת משתחררת הביתה ביום שלמחרת. בחודש שאחרי היא עדיין סובלת מכאבי בטן, הנשלטים על ידי אקמול, </a:t>
            </a:r>
            <a:r>
              <a:rPr lang="he-IL" dirty="0" err="1"/>
              <a:t>נורופן</a:t>
            </a:r>
            <a:r>
              <a:rPr lang="he-IL" dirty="0"/>
              <a:t>, ולפעמים </a:t>
            </a:r>
            <a:r>
              <a:rPr lang="he-IL" dirty="0" err="1"/>
              <a:t>נרקוטיקה</a:t>
            </a:r>
            <a:r>
              <a:rPr lang="he-IL" dirty="0"/>
              <a:t>. סונר שמתבצע חודש לאחר מכן מגלה שחלה ימנית מוגדלת 3*4 </a:t>
            </a:r>
            <a:r>
              <a:rPr lang="he-IL" dirty="0" err="1"/>
              <a:t>סמ</a:t>
            </a:r>
            <a:r>
              <a:rPr lang="he-IL" dirty="0"/>
              <a:t> עם </a:t>
            </a:r>
            <a:r>
              <a:rPr lang="he-IL" dirty="0" err="1"/>
              <a:t>איזורים</a:t>
            </a:r>
            <a:r>
              <a:rPr lang="he-IL" dirty="0"/>
              <a:t> </a:t>
            </a:r>
            <a:r>
              <a:rPr lang="he-IL" dirty="0" err="1"/>
              <a:t>אקוגנים</a:t>
            </a:r>
            <a:r>
              <a:rPr lang="he-IL" dirty="0"/>
              <a:t> שיכולים להתאים לדימום, </a:t>
            </a:r>
            <a:r>
              <a:rPr lang="he-IL" dirty="0" err="1"/>
              <a:t>נקרוזיס</a:t>
            </a:r>
            <a:r>
              <a:rPr lang="he-IL" dirty="0"/>
              <a:t>, או שומן.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מהו השלב הבא? </a:t>
            </a:r>
            <a:endParaRPr lang="en-IL" dirty="0"/>
          </a:p>
        </p:txBody>
      </p:sp>
    </p:spTree>
    <p:extLst>
      <p:ext uri="{BB962C8B-B14F-4D97-AF65-F5344CB8AC3E}">
        <p14:creationId xmlns:p14="http://schemas.microsoft.com/office/powerpoint/2010/main" val="1160500463"/>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DA4C9-4E31-8941-973B-5B47F52EBD90}"/>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19EF27F5-40D8-B64E-9639-76D1ADFD0E8B}"/>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המטופלת משתחררת הביתה ביום שלמחרת. בחודש שאחרי היא עדיין סובלת מכאבי בטן, הנשלטים על ידי אקמול, </a:t>
            </a:r>
            <a:r>
              <a:rPr lang="he-IL" dirty="0" err="1"/>
              <a:t>נורופן</a:t>
            </a:r>
            <a:r>
              <a:rPr lang="he-IL" dirty="0"/>
              <a:t>, ולפעמים </a:t>
            </a:r>
            <a:r>
              <a:rPr lang="he-IL" dirty="0" err="1"/>
              <a:t>נרקוטיקה</a:t>
            </a:r>
            <a:r>
              <a:rPr lang="he-IL" dirty="0"/>
              <a:t>. סונר שמתבצע חודש לאחר מכן מגלה שחלה ימנית מוגדלת 3*4 </a:t>
            </a:r>
            <a:r>
              <a:rPr lang="he-IL" dirty="0" err="1"/>
              <a:t>סמ</a:t>
            </a:r>
            <a:r>
              <a:rPr lang="he-IL" dirty="0"/>
              <a:t> עם </a:t>
            </a:r>
            <a:r>
              <a:rPr lang="he-IL" dirty="0" err="1"/>
              <a:t>איזורים</a:t>
            </a:r>
            <a:r>
              <a:rPr lang="he-IL" dirty="0"/>
              <a:t> </a:t>
            </a:r>
            <a:r>
              <a:rPr lang="he-IL" dirty="0" err="1"/>
              <a:t>אקוגנים</a:t>
            </a:r>
            <a:r>
              <a:rPr lang="he-IL" dirty="0"/>
              <a:t> שיכולים להתאים לדימום, </a:t>
            </a:r>
            <a:r>
              <a:rPr lang="he-IL" dirty="0" err="1"/>
              <a:t>נקרוזיס</a:t>
            </a:r>
            <a:r>
              <a:rPr lang="he-IL" dirty="0"/>
              <a:t>, או שומן.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מהו השלב הבא? למעשה יש לנו מסה </a:t>
            </a:r>
            <a:r>
              <a:rPr lang="he-IL" dirty="0" err="1"/>
              <a:t>פרסיסטנטית</a:t>
            </a:r>
            <a:r>
              <a:rPr lang="he-IL" dirty="0"/>
              <a:t> בשחלה ללא שינוי, יחד עם כאבים. יש להתקדם בביצוע הדמיה- </a:t>
            </a:r>
            <a:r>
              <a:rPr lang="he-IL" dirty="0" err="1"/>
              <a:t>mri</a:t>
            </a:r>
            <a:r>
              <a:rPr lang="he-IL" dirty="0"/>
              <a:t>  מותווה להדמיה היות והוא יכול לדמות היטב </a:t>
            </a:r>
            <a:r>
              <a:rPr lang="he-IL" dirty="0" err="1"/>
              <a:t>טרטומות</a:t>
            </a:r>
            <a:r>
              <a:rPr lang="he-IL" dirty="0"/>
              <a:t>. </a:t>
            </a:r>
            <a:endParaRPr lang="en-IL" dirty="0"/>
          </a:p>
        </p:txBody>
      </p:sp>
    </p:spTree>
    <p:extLst>
      <p:ext uri="{BB962C8B-B14F-4D97-AF65-F5344CB8AC3E}">
        <p14:creationId xmlns:p14="http://schemas.microsoft.com/office/powerpoint/2010/main" val="1010236580"/>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6A159C-8FDE-BF4E-953E-5B463B7ED54C}"/>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CD319509-D9A7-2A44-B39E-C23B6D83686C}"/>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מוזמן </a:t>
            </a:r>
            <a:r>
              <a:rPr lang="he-IL" dirty="0" err="1"/>
              <a:t>mri</a:t>
            </a:r>
            <a:r>
              <a:rPr lang="he-IL" dirty="0"/>
              <a:t> אגני שמדגים מספר ציסטות פונקציונלית ומסה שומנית הנמדדת 3 על 3.6 ס״מ והנראית כמו </a:t>
            </a:r>
            <a:r>
              <a:rPr lang="he-IL" dirty="0" err="1"/>
              <a:t>טרטומה</a:t>
            </a:r>
            <a:r>
              <a:rPr lang="he-IL" dirty="0"/>
              <a:t>. השחלה השמאלית במראה תקין.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איך יש לגשת למסה זו? </a:t>
            </a:r>
            <a:endParaRPr lang="en-IL" dirty="0"/>
          </a:p>
        </p:txBody>
      </p:sp>
    </p:spTree>
    <p:extLst>
      <p:ext uri="{BB962C8B-B14F-4D97-AF65-F5344CB8AC3E}">
        <p14:creationId xmlns:p14="http://schemas.microsoft.com/office/powerpoint/2010/main" val="3319274877"/>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6A159C-8FDE-BF4E-953E-5B463B7ED54C}"/>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CD319509-D9A7-2A44-B39E-C23B6D83686C}"/>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מוזמן </a:t>
            </a:r>
            <a:r>
              <a:rPr lang="he-IL" dirty="0" err="1"/>
              <a:t>mri</a:t>
            </a:r>
            <a:r>
              <a:rPr lang="he-IL" dirty="0"/>
              <a:t> אגני שמדגים מספר ציסטות פונקציונלית ומסה שומנית הנמדדת 3 על 3.6 ס״מ והנראית כמו </a:t>
            </a:r>
            <a:r>
              <a:rPr lang="he-IL" dirty="0" err="1"/>
              <a:t>טרטומה</a:t>
            </a:r>
            <a:r>
              <a:rPr lang="he-IL" dirty="0"/>
              <a:t>. השחלה השמאלית במראה תקין.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איך יש לגשת למסה זו?</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יש לבצע ניתוח משמר שחלה או </a:t>
            </a:r>
            <a:r>
              <a:rPr lang="he-IL" dirty="0" err="1"/>
              <a:t>אנוקלאציה</a:t>
            </a:r>
            <a:r>
              <a:rPr lang="he-IL" dirty="0"/>
              <a:t> של הממצא, וזה מתבצע עם כריתה מלאה שלו.  </a:t>
            </a:r>
            <a:endParaRPr lang="en-IL" dirty="0"/>
          </a:p>
        </p:txBody>
      </p:sp>
    </p:spTree>
    <p:extLst>
      <p:ext uri="{BB962C8B-B14F-4D97-AF65-F5344CB8AC3E}">
        <p14:creationId xmlns:p14="http://schemas.microsoft.com/office/powerpoint/2010/main" val="3492442021"/>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FB84E3-39C6-D847-8DE4-7B992D2492F8}"/>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44594A5E-314F-214F-BC75-E2668F792AE1}"/>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כיצד נעקוב אחר המטופלת? </a:t>
            </a:r>
            <a:endParaRPr lang="en-IL" dirty="0"/>
          </a:p>
        </p:txBody>
      </p:sp>
    </p:spTree>
    <p:extLst>
      <p:ext uri="{BB962C8B-B14F-4D97-AF65-F5344CB8AC3E}">
        <p14:creationId xmlns:p14="http://schemas.microsoft.com/office/powerpoint/2010/main" val="26948648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D03ED8-E3FD-C347-B602-61A2CA2D03FB}"/>
              </a:ext>
            </a:extLst>
          </p:cNvPr>
          <p:cNvSpPr>
            <a:spLocks noGrp="1"/>
          </p:cNvSpPr>
          <p:nvPr>
            <p:ph type="title"/>
          </p:nvPr>
        </p:nvSpPr>
        <p:spPr/>
        <p:txBody>
          <a:bodyPr/>
          <a:lstStyle/>
          <a:p>
            <a:pPr algn="l" defTabSz="914400" rtl="1" eaLnBrk="1" latinLnBrk="0" hangingPunct="1">
              <a:lnSpc>
                <a:spcPct val="90000"/>
              </a:lnSpc>
              <a:spcBef>
                <a:spcPct val="0"/>
              </a:spcBef>
              <a:buNone/>
            </a:pPr>
            <a:r>
              <a:rPr lang="he-IL" dirty="0"/>
              <a:t>המשך</a:t>
            </a:r>
            <a:endParaRPr lang="en-IL" dirty="0"/>
          </a:p>
        </p:txBody>
      </p:sp>
      <p:sp>
        <p:nvSpPr>
          <p:cNvPr id="3" name="Content Placeholder 2">
            <a:extLst>
              <a:ext uri="{FF2B5EF4-FFF2-40B4-BE49-F238E27FC236}">
                <a16:creationId xmlns:a16="http://schemas.microsoft.com/office/drawing/2014/main" id="{BE687A42-4BA8-6542-B81B-A6FEE456E10C}"/>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המטופלת מגיעה לביקור לאחר 4 שבועות. רמות ההורמונים ירדו לנורמה אולם ההורים מודאגים מנוכחות שיער הערווה והאקנה. </a:t>
            </a:r>
          </a:p>
          <a:p>
            <a:pPr lvl="1" algn="r" rtl="1">
              <a:spcBef>
                <a:spcPts val="900"/>
              </a:spcBef>
            </a:pPr>
            <a:r>
              <a:rPr lang="he-IL" dirty="0"/>
              <a:t>מה יש לומר להורים?</a:t>
            </a:r>
          </a:p>
          <a:p>
            <a:pPr lvl="1" algn="r" rtl="1">
              <a:spcBef>
                <a:spcPts val="900"/>
              </a:spcBef>
            </a:pPr>
            <a:r>
              <a:rPr lang="he-IL" dirty="0"/>
              <a:t>למרות רזולוציה של ההורמונים, הרזולוציה הקלינית עצמה יכולה לקחת כמה חודשים. </a:t>
            </a:r>
          </a:p>
          <a:p>
            <a:pPr lvl="1" algn="r" rtl="1">
              <a:spcBef>
                <a:spcPts val="900"/>
              </a:spcBef>
            </a:pPr>
            <a:r>
              <a:rPr lang="he-IL" dirty="0"/>
              <a:t>האם המטופלת צריכה לראות </a:t>
            </a:r>
            <a:r>
              <a:rPr lang="he-IL" dirty="0" err="1"/>
              <a:t>גנטיקאית</a:t>
            </a:r>
            <a:r>
              <a:rPr lang="he-IL" dirty="0"/>
              <a:t> ומדוע?</a:t>
            </a:r>
          </a:p>
          <a:p>
            <a:pPr lvl="1" algn="r" rtl="1">
              <a:spcBef>
                <a:spcPts val="900"/>
              </a:spcBef>
            </a:pPr>
            <a:r>
              <a:rPr lang="he-IL" dirty="0"/>
              <a:t>כן. זה מקושר בלי </a:t>
            </a:r>
            <a:r>
              <a:rPr lang="he-IL" dirty="0" err="1"/>
              <a:t>פראומני</a:t>
            </a:r>
            <a:r>
              <a:rPr lang="he-IL" dirty="0"/>
              <a:t> ובעוד ממאירות משפחתיות (</a:t>
            </a:r>
            <a:r>
              <a:rPr lang="he-IL" dirty="0" err="1"/>
              <a:t>סרקומה</a:t>
            </a:r>
            <a:r>
              <a:rPr lang="he-IL" dirty="0"/>
              <a:t> למשל)</a:t>
            </a:r>
          </a:p>
          <a:p>
            <a:pPr lvl="1" algn="r" rtl="1">
              <a:spcBef>
                <a:spcPts val="900"/>
              </a:spcBef>
            </a:pPr>
            <a:r>
              <a:rPr lang="he-IL" dirty="0"/>
              <a:t>כיצד יש לעקוב אחר המטופלת?</a:t>
            </a:r>
          </a:p>
          <a:p>
            <a:pPr lvl="1" algn="r" rtl="1">
              <a:spcBef>
                <a:spcPts val="900"/>
              </a:spcBef>
            </a:pPr>
            <a:r>
              <a:rPr lang="he-IL" dirty="0"/>
              <a:t>יש לבצע בדיקות הורמונים כל תקופה וכן השלמת סונר. </a:t>
            </a:r>
            <a:endParaRPr lang="en-IL" dirty="0"/>
          </a:p>
        </p:txBody>
      </p:sp>
    </p:spTree>
    <p:extLst>
      <p:ext uri="{BB962C8B-B14F-4D97-AF65-F5344CB8AC3E}">
        <p14:creationId xmlns:p14="http://schemas.microsoft.com/office/powerpoint/2010/main" val="924542888"/>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FB84E3-39C6-D847-8DE4-7B992D2492F8}"/>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44594A5E-314F-214F-BC75-E2668F792AE1}"/>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כיצד נעקוב אחר המטופלת?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יש לבצע מעקב סונר אגני לאחר חצי שנה ואז אחת לשנה. קיים סיכון להתפתחות </a:t>
            </a:r>
            <a:r>
              <a:rPr lang="he-IL" dirty="0" err="1"/>
              <a:t>טרטומה</a:t>
            </a:r>
            <a:r>
              <a:rPr lang="he-IL" dirty="0"/>
              <a:t> בצד השני של השחלות בסיכון המוערך </a:t>
            </a:r>
            <a:r>
              <a:rPr lang="he-IL" dirty="0" err="1"/>
              <a:t>בכ</a:t>
            </a:r>
            <a:r>
              <a:rPr lang="he-IL" dirty="0"/>
              <a:t>- 10-20% למשך עשר השנים הקרובות. לגבי מרקרים- לא היו מוגדלים מלכתחילה ולכן עקרונית לא ברור התפקיד שלהם במעקב. </a:t>
            </a:r>
            <a:endParaRPr lang="en-IL" dirty="0"/>
          </a:p>
        </p:txBody>
      </p:sp>
    </p:spTree>
    <p:extLst>
      <p:ext uri="{BB962C8B-B14F-4D97-AF65-F5344CB8AC3E}">
        <p14:creationId xmlns:p14="http://schemas.microsoft.com/office/powerpoint/2010/main" val="1671651678"/>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E81BF4F6-F2CF-4984-9D14-D6966D92F9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380997" y="381001"/>
            <a:ext cx="6858001" cy="6095995"/>
          </a:xfrm>
          <a:prstGeom prst="rect">
            <a:avLst/>
          </a:prstGeom>
          <a:ln>
            <a:noFill/>
          </a:ln>
          <a:effectLst>
            <a:outerShdw blurRad="381000" dist="101600" sx="99000" sy="99000" algn="l" rotWithShape="0">
              <a:prstClr val="black">
                <a:alpha val="12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3BD2F36-EF27-6940-A816-3E20B4257BA0}"/>
              </a:ext>
            </a:extLst>
          </p:cNvPr>
          <p:cNvSpPr>
            <a:spLocks noGrp="1"/>
          </p:cNvSpPr>
          <p:nvPr>
            <p:ph type="title"/>
          </p:nvPr>
        </p:nvSpPr>
        <p:spPr>
          <a:xfrm>
            <a:off x="707413" y="4544704"/>
            <a:ext cx="4792635" cy="1811645"/>
          </a:xfrm>
        </p:spPr>
        <p:txBody>
          <a:bodyPr anchor="ctr">
            <a:normAutofit/>
          </a:bodyPr>
          <a:lstStyle/>
          <a:p>
            <a:pPr defTabSz="914400" rtl="1" eaLnBrk="1" latinLnBrk="0" hangingPunct="1">
              <a:spcBef>
                <a:spcPct val="0"/>
              </a:spcBef>
              <a:buNone/>
            </a:pPr>
            <a:r>
              <a:rPr lang="he-IL" sz="4000" dirty="0"/>
              <a:t>כרטיסיה </a:t>
            </a:r>
            <a:r>
              <a:rPr lang="en-US" sz="4000" dirty="0"/>
              <a:t>8</a:t>
            </a:r>
            <a:endParaRPr lang="en-IL" sz="4000" dirty="0"/>
          </a:p>
        </p:txBody>
      </p:sp>
      <p:pic>
        <p:nvPicPr>
          <p:cNvPr id="5" name="Picture 4" descr="סימני שאלה רבים על רקע שחור">
            <a:extLst>
              <a:ext uri="{FF2B5EF4-FFF2-40B4-BE49-F238E27FC236}">
                <a16:creationId xmlns:a16="http://schemas.microsoft.com/office/drawing/2014/main" id="{DA219764-6C6C-B00A-1B95-66C51EEF4BA8}"/>
              </a:ext>
            </a:extLst>
          </p:cNvPr>
          <p:cNvPicPr>
            <a:picLocks noChangeAspect="1"/>
          </p:cNvPicPr>
          <p:nvPr/>
        </p:nvPicPr>
        <p:blipFill rotWithShape="1">
          <a:blip r:embed="rId3"/>
          <a:srcRect l="9629" r="1" b="1"/>
          <a:stretch/>
        </p:blipFill>
        <p:spPr>
          <a:xfrm>
            <a:off x="-1" y="10"/>
            <a:ext cx="6096001" cy="4114790"/>
          </a:xfrm>
          <a:prstGeom prst="rect">
            <a:avLst/>
          </a:prstGeom>
        </p:spPr>
      </p:pic>
      <p:sp>
        <p:nvSpPr>
          <p:cNvPr id="3" name="Content Placeholder 2">
            <a:extLst>
              <a:ext uri="{FF2B5EF4-FFF2-40B4-BE49-F238E27FC236}">
                <a16:creationId xmlns:a16="http://schemas.microsoft.com/office/drawing/2014/main" id="{05CEC640-7856-424A-8108-59FACEEA03F5}"/>
              </a:ext>
            </a:extLst>
          </p:cNvPr>
          <p:cNvSpPr>
            <a:spLocks noGrp="1"/>
          </p:cNvSpPr>
          <p:nvPr>
            <p:ph idx="1"/>
          </p:nvPr>
        </p:nvSpPr>
        <p:spPr>
          <a:xfrm>
            <a:off x="6803410" y="691912"/>
            <a:ext cx="4585646" cy="5474173"/>
          </a:xfrm>
        </p:spPr>
        <p:txBody>
          <a:bodyPr anchor="ctr">
            <a:normAutofit/>
          </a:bodyPr>
          <a:lstStyle/>
          <a:p>
            <a:pPr marL="182880" indent="-182880" algn="just" defTabSz="914400" rtl="1" eaLnBrk="1" latinLnBrk="0" hangingPunct="1">
              <a:spcBef>
                <a:spcPts val="900"/>
              </a:spcBef>
              <a:spcAft>
                <a:spcPts val="0"/>
              </a:spcAft>
              <a:buClr>
                <a:schemeClr val="tx1">
                  <a:lumMod val="85000"/>
                  <a:lumOff val="15000"/>
                </a:schemeClr>
              </a:buClr>
              <a:buFont typeface="Garamond" pitchFamily="18" charset="0"/>
              <a:buChar char="◦"/>
            </a:pPr>
            <a:r>
              <a:rPr lang="he-IL" sz="2000" dirty="0"/>
              <a:t>למרפאה מגיע נער בן 17 עם רושם לנפיחות של אשך מצד ימין. זה החמיר בחודשים האחרונים, והוא לא סיפר על כך. זה לא מלווה בכאב, ולאבא היו הרניות בעברו והוא חושב שמדובר בהרניה. </a:t>
            </a:r>
          </a:p>
          <a:p>
            <a:pPr marL="182880" indent="-182880" algn="just" defTabSz="914400" rtl="1" eaLnBrk="1" latinLnBrk="0" hangingPunct="1">
              <a:spcBef>
                <a:spcPts val="900"/>
              </a:spcBef>
              <a:spcAft>
                <a:spcPts val="0"/>
              </a:spcAft>
              <a:buClr>
                <a:schemeClr val="tx1">
                  <a:lumMod val="85000"/>
                  <a:lumOff val="15000"/>
                </a:schemeClr>
              </a:buClr>
              <a:buFont typeface="Garamond" pitchFamily="18" charset="0"/>
              <a:buChar char="◦"/>
            </a:pPr>
            <a:r>
              <a:rPr lang="he-IL" sz="2000" dirty="0"/>
              <a:t>בבדיקה הנער במצב כללי טוב, האשך הימני מוגדל במישוש ללא רגישות, אין עדות להרניה או </a:t>
            </a:r>
            <a:r>
              <a:rPr lang="he-IL" sz="2000" dirty="0" err="1"/>
              <a:t>הידרוצלה</a:t>
            </a:r>
            <a:r>
              <a:rPr lang="he-IL" sz="2000" dirty="0"/>
              <a:t>. האשך מצד שמאל מרגיש תקין. עולה חשד לגידול- מה עוד צריך לבדוק בבדיקה פיזיקלית או לשאול באנמנזה?</a:t>
            </a:r>
          </a:p>
          <a:p>
            <a:pPr marL="182880" indent="-182880" defTabSz="914400" rtl="1" eaLnBrk="1" latinLnBrk="0" hangingPunct="1">
              <a:spcBef>
                <a:spcPts val="900"/>
              </a:spcBef>
              <a:spcAft>
                <a:spcPts val="0"/>
              </a:spcAft>
              <a:buClr>
                <a:schemeClr val="tx1">
                  <a:lumMod val="85000"/>
                  <a:lumOff val="15000"/>
                </a:schemeClr>
              </a:buClr>
              <a:buFont typeface="Garamond" pitchFamily="18" charset="0"/>
              <a:buChar char="◦"/>
            </a:pPr>
            <a:endParaRPr lang="en-IL" sz="2000" dirty="0"/>
          </a:p>
        </p:txBody>
      </p:sp>
    </p:spTree>
    <p:extLst>
      <p:ext uri="{BB962C8B-B14F-4D97-AF65-F5344CB8AC3E}">
        <p14:creationId xmlns:p14="http://schemas.microsoft.com/office/powerpoint/2010/main" val="1123214749"/>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BD2F36-EF27-6940-A816-3E20B4257BA0}"/>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05CEC640-7856-424A-8108-59FACEEA03F5}"/>
              </a:ext>
            </a:extLst>
          </p:cNvPr>
          <p:cNvSpPr>
            <a:spLocks noGrp="1"/>
          </p:cNvSpPr>
          <p:nvPr>
            <p:ph idx="1"/>
          </p:nvPr>
        </p:nvSpPr>
        <p:spPr/>
        <p:txBody>
          <a:bodyPr>
            <a:normAutofit lnSpcReduction="10000"/>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למרפאה מגיע נער בן 17 עם רושם לנפיחות של אשך מצד ימין. זה החמיר בחודשים האחרונים, והוא לא סיפר על כך. זה לא מלווה בכאב, ולאבא היו הרניות בעברו והוא חושב שמדובר בהרניה.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בבדיקה הנער במצב כללי טוב, האשך הימני מוגדל במישוש ללא רגישות, אין עדות להרניה או </a:t>
            </a:r>
            <a:r>
              <a:rPr lang="he-IL" dirty="0" err="1"/>
              <a:t>הידרוצלה</a:t>
            </a:r>
            <a:r>
              <a:rPr lang="he-IL" dirty="0"/>
              <a:t>. האשך מצד שמאל מרגיש תקין. עולה חשד לגידול- מה עוד צריך לבדוק בבדיקה פיזיקלית או לשאול באנמנזה?</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יש להעריך מעורבות של בלוטות לימפה בכל התחנות, לשאול לגבי תסמינים נוספים המקושרים בהפרשה הורמונלית, לשאול האם היה סיפור של אשך טמיר בעברו או סיפור של סרטן האשכים במשפחה. צריך להאזין לריאות, בדיקת בטן.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endParaRPr lang="en-IL" dirty="0"/>
          </a:p>
        </p:txBody>
      </p:sp>
    </p:spTree>
    <p:extLst>
      <p:ext uri="{BB962C8B-B14F-4D97-AF65-F5344CB8AC3E}">
        <p14:creationId xmlns:p14="http://schemas.microsoft.com/office/powerpoint/2010/main" val="2936872159"/>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8D76AD-FEA0-E247-A1A2-0858801D67F9}"/>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20F45910-3464-2A45-BB25-3C35CCE508E1}"/>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למטופל אין סיפור של אשך טמיר או </a:t>
            </a:r>
            <a:r>
              <a:rPr lang="he-IL" dirty="0" err="1"/>
              <a:t>הסטוריה</a:t>
            </a:r>
            <a:r>
              <a:rPr lang="he-IL" dirty="0"/>
              <a:t> של סרטן האשכים במשפחה, ואין ממצאים נוספים בבדיקה פיזיקלית. מהו הצעד הבא?</a:t>
            </a:r>
            <a:endParaRPr lang="en-IL" dirty="0"/>
          </a:p>
        </p:txBody>
      </p:sp>
    </p:spTree>
    <p:extLst>
      <p:ext uri="{BB962C8B-B14F-4D97-AF65-F5344CB8AC3E}">
        <p14:creationId xmlns:p14="http://schemas.microsoft.com/office/powerpoint/2010/main" val="1154810765"/>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8D76AD-FEA0-E247-A1A2-0858801D67F9}"/>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20F45910-3464-2A45-BB25-3C35CCE508E1}"/>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למטופל אין סיפור של אשך טמיר או </a:t>
            </a:r>
            <a:r>
              <a:rPr lang="he-IL" dirty="0" err="1"/>
              <a:t>הסטוריה</a:t>
            </a:r>
            <a:r>
              <a:rPr lang="he-IL" dirty="0"/>
              <a:t> של סרטן האשכים במשפחה, ואין ממצאים נוספים בבדיקה פיזיקלית. מהו הצעד הבא?</a:t>
            </a:r>
          </a:p>
          <a:p>
            <a:pPr algn="r" rtl="1"/>
            <a:r>
              <a:rPr lang="he-IL" dirty="0"/>
              <a:t>הצעד הבא הינו השלמת סונר וכן נטילת בדיקות מעבדה למרקרים- </a:t>
            </a:r>
            <a:r>
              <a:rPr lang="he-IL" dirty="0" err="1"/>
              <a:t>afp</a:t>
            </a:r>
            <a:r>
              <a:rPr lang="he-IL" dirty="0"/>
              <a:t> </a:t>
            </a:r>
            <a:r>
              <a:rPr lang="he-IL" dirty="0" err="1"/>
              <a:t>hcg</a:t>
            </a:r>
            <a:r>
              <a:rPr lang="he-IL" dirty="0"/>
              <a:t> </a:t>
            </a:r>
            <a:r>
              <a:rPr lang="he-IL" dirty="0" err="1"/>
              <a:t>ldh</a:t>
            </a:r>
            <a:endParaRPr lang="en-IL" dirty="0"/>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endParaRPr lang="en-IL" dirty="0"/>
          </a:p>
        </p:txBody>
      </p:sp>
    </p:spTree>
    <p:extLst>
      <p:ext uri="{BB962C8B-B14F-4D97-AF65-F5344CB8AC3E}">
        <p14:creationId xmlns:p14="http://schemas.microsoft.com/office/powerpoint/2010/main" val="3411343189"/>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C8DE4B-E41A-D740-BE76-09E2D35BCDEE}"/>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DF4B8A84-47D5-F04E-B3BC-2C268209B0D5}"/>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מבוצע סונר שמדים מסה מורכבת הטרוגנית </a:t>
            </a:r>
            <a:r>
              <a:rPr lang="he-IL" dirty="0" err="1"/>
              <a:t>וציסטית</a:t>
            </a:r>
            <a:r>
              <a:rPr lang="he-IL" dirty="0"/>
              <a:t> המחליפה את האשך ונמדדת בקוטר של 5.7 על 5.4 על 3.5 </a:t>
            </a:r>
            <a:r>
              <a:rPr lang="he-IL" dirty="0" err="1"/>
              <a:t>סמ</a:t>
            </a:r>
            <a:r>
              <a:rPr lang="he-IL" dirty="0"/>
              <a:t>. האשך השמאלי נראה תקין. ישנן מספר בלוטות לימפה מוגדלות </a:t>
            </a:r>
            <a:r>
              <a:rPr lang="he-IL" dirty="0" err="1"/>
              <a:t>ברטרופריטונאום</a:t>
            </a:r>
            <a:r>
              <a:rPr lang="he-IL" dirty="0"/>
              <a:t>. רמות כל המרקרים מוגברות פי 3-4 מהנורמה.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מהן ההשלכות של בדיקות אלו ומהו השלב הבא?</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endParaRPr lang="en-IL" dirty="0"/>
          </a:p>
        </p:txBody>
      </p:sp>
    </p:spTree>
    <p:extLst>
      <p:ext uri="{BB962C8B-B14F-4D97-AF65-F5344CB8AC3E}">
        <p14:creationId xmlns:p14="http://schemas.microsoft.com/office/powerpoint/2010/main" val="1091796412"/>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C8DE4B-E41A-D740-BE76-09E2D35BCDEE}"/>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DF4B8A84-47D5-F04E-B3BC-2C268209B0D5}"/>
              </a:ext>
            </a:extLst>
          </p:cNvPr>
          <p:cNvSpPr>
            <a:spLocks noGrp="1"/>
          </p:cNvSpPr>
          <p:nvPr>
            <p:ph idx="1"/>
          </p:nvPr>
        </p:nvSpPr>
        <p:spPr/>
        <p:txBody>
          <a:bodyPr>
            <a:normAutofit lnSpcReduction="10000"/>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מבוצע סונר שמדים מסה מורכבת הטרוגנית </a:t>
            </a:r>
            <a:r>
              <a:rPr lang="he-IL" dirty="0" err="1"/>
              <a:t>וציסטית</a:t>
            </a:r>
            <a:r>
              <a:rPr lang="he-IL" dirty="0"/>
              <a:t> המחליפה את האשך ונמדדת בקוטר של 5.7 על 5.4 על 3.5 </a:t>
            </a:r>
            <a:r>
              <a:rPr lang="he-IL" dirty="0" err="1"/>
              <a:t>סמ</a:t>
            </a:r>
            <a:r>
              <a:rPr lang="he-IL" dirty="0"/>
              <a:t>. האשך השמאלי נראה תקין. ישנן מספר בלוטות לימפה מוגדלות </a:t>
            </a:r>
            <a:r>
              <a:rPr lang="he-IL" dirty="0" err="1"/>
              <a:t>ברטרופריטונאום</a:t>
            </a:r>
            <a:r>
              <a:rPr lang="he-IL" dirty="0"/>
              <a:t>. רמות כל המרקרים מוגברות פי 3-4 מהנורמה.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מהן ההשלכות של בדיקות אלו ומהו השלב הבא?</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הבדיקות מדגימות גידול באשך, בסבירות גבוהה ממאיר עקב המרקרים המוגברים. המרקרים אינם מוגברים באופן משמעותי- ולכן זהו סימן פרוגנוסטי טוב יחסית. יש לבצע השלמת </a:t>
            </a:r>
            <a:r>
              <a:rPr lang="he-IL" dirty="0" err="1"/>
              <a:t>ct</a:t>
            </a:r>
            <a:r>
              <a:rPr lang="he-IL" dirty="0"/>
              <a:t> חזה בטן ואגן כדי לקבוע </a:t>
            </a:r>
            <a:r>
              <a:rPr lang="he-IL" dirty="0" err="1"/>
              <a:t>סטייגינג</a:t>
            </a:r>
            <a:r>
              <a:rPr lang="he-IL" dirty="0"/>
              <a:t> ולאחר מכן התקדמות לביצוע </a:t>
            </a:r>
            <a:r>
              <a:rPr lang="en-US" dirty="0"/>
              <a:t>radical orchiectomy</a:t>
            </a:r>
            <a:r>
              <a:rPr lang="he-IL" dirty="0"/>
              <a:t>, עם או בלי הכנסת פורט.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endParaRPr lang="en-IL" dirty="0"/>
          </a:p>
        </p:txBody>
      </p:sp>
    </p:spTree>
    <p:extLst>
      <p:ext uri="{BB962C8B-B14F-4D97-AF65-F5344CB8AC3E}">
        <p14:creationId xmlns:p14="http://schemas.microsoft.com/office/powerpoint/2010/main" val="3100054443"/>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22B958-9CFA-D245-B3F2-5C05053D5A36}"/>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1472B0BC-5AB4-AC4C-B9D6-11032A35947E}"/>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err="1"/>
              <a:t>בסיטי</a:t>
            </a:r>
            <a:r>
              <a:rPr lang="he-IL" dirty="0"/>
              <a:t> אין עדות למעורבות </a:t>
            </a:r>
            <a:r>
              <a:rPr lang="he-IL" dirty="0" err="1"/>
              <a:t>ריאתית</a:t>
            </a:r>
            <a:r>
              <a:rPr lang="he-IL" dirty="0"/>
              <a:t> או </a:t>
            </a:r>
            <a:r>
              <a:rPr lang="he-IL" dirty="0" err="1"/>
              <a:t>מדיאסטינלית</a:t>
            </a:r>
            <a:r>
              <a:rPr lang="he-IL" dirty="0"/>
              <a:t>. עם זאת, יש </a:t>
            </a:r>
            <a:r>
              <a:rPr lang="he-IL" dirty="0" err="1"/>
              <a:t>לימפאדנופתיה</a:t>
            </a:r>
            <a:r>
              <a:rPr lang="he-IL" dirty="0"/>
              <a:t> משמעותית </a:t>
            </a:r>
            <a:r>
              <a:rPr lang="he-IL" dirty="0" err="1"/>
              <a:t>ברטרופריטונאום</a:t>
            </a:r>
            <a:r>
              <a:rPr lang="he-IL" dirty="0"/>
              <a:t> </a:t>
            </a:r>
            <a:r>
              <a:rPr lang="he-IL" dirty="0" err="1"/>
              <a:t>ובאיזור</a:t>
            </a:r>
            <a:r>
              <a:rPr lang="he-IL" dirty="0"/>
              <a:t> הפרא </a:t>
            </a:r>
            <a:r>
              <a:rPr lang="he-IL" dirty="0" err="1"/>
              <a:t>אאורטלי</a:t>
            </a:r>
            <a:r>
              <a:rPr lang="he-IL" dirty="0"/>
              <a:t> כולל </a:t>
            </a:r>
            <a:r>
              <a:rPr lang="he-IL" dirty="0" err="1"/>
              <a:t>הביפורקציה</a:t>
            </a:r>
            <a:r>
              <a:rPr lang="he-IL" dirty="0"/>
              <a:t>. מהו </a:t>
            </a:r>
            <a:r>
              <a:rPr lang="he-IL" dirty="0" err="1"/>
              <a:t>הסטייגינג</a:t>
            </a:r>
            <a:r>
              <a:rPr lang="he-IL" dirty="0"/>
              <a:t> של המטופל?</a:t>
            </a:r>
            <a:endParaRPr lang="en-IL" dirty="0"/>
          </a:p>
        </p:txBody>
      </p:sp>
    </p:spTree>
    <p:extLst>
      <p:ext uri="{BB962C8B-B14F-4D97-AF65-F5344CB8AC3E}">
        <p14:creationId xmlns:p14="http://schemas.microsoft.com/office/powerpoint/2010/main" val="1509744536"/>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22B958-9CFA-D245-B3F2-5C05053D5A36}"/>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1472B0BC-5AB4-AC4C-B9D6-11032A35947E}"/>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err="1"/>
              <a:t>בסיטי</a:t>
            </a:r>
            <a:r>
              <a:rPr lang="he-IL" dirty="0"/>
              <a:t> אין עדות למעורבות </a:t>
            </a:r>
            <a:r>
              <a:rPr lang="he-IL" dirty="0" err="1"/>
              <a:t>ריאתית</a:t>
            </a:r>
            <a:r>
              <a:rPr lang="he-IL" dirty="0"/>
              <a:t> או </a:t>
            </a:r>
            <a:r>
              <a:rPr lang="he-IL" dirty="0" err="1"/>
              <a:t>מדיאסטינלית</a:t>
            </a:r>
            <a:r>
              <a:rPr lang="he-IL" dirty="0"/>
              <a:t>. עם זאת, יש </a:t>
            </a:r>
            <a:r>
              <a:rPr lang="he-IL" dirty="0" err="1"/>
              <a:t>לימפאדנופתיה</a:t>
            </a:r>
            <a:r>
              <a:rPr lang="he-IL" dirty="0"/>
              <a:t> משמעותית </a:t>
            </a:r>
            <a:r>
              <a:rPr lang="he-IL" dirty="0" err="1"/>
              <a:t>ברטרופריטונאום</a:t>
            </a:r>
            <a:r>
              <a:rPr lang="he-IL" dirty="0"/>
              <a:t> </a:t>
            </a:r>
            <a:r>
              <a:rPr lang="he-IL" dirty="0" err="1"/>
              <a:t>ובאיזור</a:t>
            </a:r>
            <a:r>
              <a:rPr lang="he-IL" dirty="0"/>
              <a:t> הפרא </a:t>
            </a:r>
            <a:r>
              <a:rPr lang="he-IL" dirty="0" err="1"/>
              <a:t>אאורטלי</a:t>
            </a:r>
            <a:r>
              <a:rPr lang="he-IL" dirty="0"/>
              <a:t> כולל </a:t>
            </a:r>
            <a:r>
              <a:rPr lang="he-IL" dirty="0" err="1"/>
              <a:t>הביפורקציה</a:t>
            </a:r>
            <a:r>
              <a:rPr lang="he-IL" dirty="0"/>
              <a:t>. מהו </a:t>
            </a:r>
            <a:r>
              <a:rPr lang="he-IL" dirty="0" err="1"/>
              <a:t>הסטייגינג</a:t>
            </a:r>
            <a:r>
              <a:rPr lang="he-IL" dirty="0"/>
              <a:t> של המטופל?</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err="1"/>
              <a:t>הסטייגינג</a:t>
            </a:r>
            <a:r>
              <a:rPr lang="he-IL" dirty="0"/>
              <a:t> נקבע לפי ה- </a:t>
            </a:r>
            <a:r>
              <a:rPr lang="he-IL" dirty="0" err="1"/>
              <a:t>cog</a:t>
            </a:r>
            <a:r>
              <a:rPr lang="he-IL" dirty="0"/>
              <a:t>, כאשר גידול המלווה </a:t>
            </a:r>
            <a:r>
              <a:rPr lang="he-IL" dirty="0" err="1"/>
              <a:t>בלימפאדנופתיה</a:t>
            </a:r>
            <a:r>
              <a:rPr lang="he-IL" dirty="0"/>
              <a:t> מעל 2 </a:t>
            </a:r>
            <a:r>
              <a:rPr lang="he-IL" dirty="0" err="1"/>
              <a:t>סמ</a:t>
            </a:r>
            <a:r>
              <a:rPr lang="he-IL" dirty="0"/>
              <a:t> ללא </a:t>
            </a:r>
            <a:r>
              <a:rPr lang="he-IL" dirty="0" err="1"/>
              <a:t>מטסטסות</a:t>
            </a:r>
            <a:r>
              <a:rPr lang="he-IL" dirty="0"/>
              <a:t> מרוחקות, נחשב </a:t>
            </a:r>
            <a:r>
              <a:rPr lang="he-IL" dirty="0" err="1"/>
              <a:t>לסטייג</a:t>
            </a:r>
            <a:r>
              <a:rPr lang="he-IL" dirty="0"/>
              <a:t> 3. שיטה זו טובה יותר להערכה אצל מטופלים לפני גיל ההתבגרות כאשר מטופלים לאחר גיל ההתבגרות עוברים קלסיפיקציה לפי מבוגרים- יש צורך בהיסטולוגיה. </a:t>
            </a:r>
            <a:endParaRPr lang="en-IL" dirty="0"/>
          </a:p>
        </p:txBody>
      </p:sp>
    </p:spTree>
    <p:extLst>
      <p:ext uri="{BB962C8B-B14F-4D97-AF65-F5344CB8AC3E}">
        <p14:creationId xmlns:p14="http://schemas.microsoft.com/office/powerpoint/2010/main" val="1549623271"/>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BFD783-3610-B240-88FB-08FCEB816EDB}"/>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F53D3E6C-CAAA-C94B-B53D-1E82132CFD3F}"/>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האם יש לתת טיפול נאו-</a:t>
            </a:r>
            <a:r>
              <a:rPr lang="he-IL" dirty="0" err="1"/>
              <a:t>אדגובנטי</a:t>
            </a:r>
            <a:r>
              <a:rPr lang="he-IL" dirty="0"/>
              <a:t> בהינתן הבלוטות </a:t>
            </a:r>
            <a:r>
              <a:rPr lang="he-IL" dirty="0" err="1"/>
              <a:t>ברטרופריטונאום</a:t>
            </a:r>
            <a:r>
              <a:rPr lang="he-IL" dirty="0"/>
              <a:t>? האם יש להציע טיפול משמר פוריות?</a:t>
            </a:r>
            <a:endParaRPr lang="en-IL" dirty="0"/>
          </a:p>
        </p:txBody>
      </p:sp>
    </p:spTree>
    <p:extLst>
      <p:ext uri="{BB962C8B-B14F-4D97-AF65-F5344CB8AC3E}">
        <p14:creationId xmlns:p14="http://schemas.microsoft.com/office/powerpoint/2010/main" val="11725755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Slide Background">
            <a:extLst>
              <a:ext uri="{FF2B5EF4-FFF2-40B4-BE49-F238E27FC236}">
                <a16:creationId xmlns:a16="http://schemas.microsoft.com/office/drawing/2014/main" id="{C0763A76-9F1C-4FC5-82B7-DD475DA461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useBgFill="1">
        <p:nvSpPr>
          <p:cNvPr id="11" name="Rectangle 10">
            <a:extLst>
              <a:ext uri="{FF2B5EF4-FFF2-40B4-BE49-F238E27FC236}">
                <a16:creationId xmlns:a16="http://schemas.microsoft.com/office/drawing/2014/main" id="{E81BF4F6-F2CF-4984-9D14-D6966D92F9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8522446" cy="2285999"/>
          </a:xfrm>
          <a:prstGeom prst="rect">
            <a:avLst/>
          </a:prstGeom>
          <a:ln>
            <a:noFill/>
          </a:ln>
          <a:effectLst>
            <a:outerShdw blurRad="596900" dist="304800" dir="7140000" sx="90000" sy="90000" algn="t" rotWithShape="0">
              <a:srgbClr val="000000">
                <a:alpha val="1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53AE84B-1316-AF4D-B6D1-6265713D1BA7}"/>
              </a:ext>
            </a:extLst>
          </p:cNvPr>
          <p:cNvSpPr>
            <a:spLocks noGrp="1"/>
          </p:cNvSpPr>
          <p:nvPr>
            <p:ph type="title"/>
          </p:nvPr>
        </p:nvSpPr>
        <p:spPr>
          <a:xfrm>
            <a:off x="761803" y="350196"/>
            <a:ext cx="4646904" cy="1624520"/>
          </a:xfrm>
        </p:spPr>
        <p:txBody>
          <a:bodyPr anchor="ctr">
            <a:normAutofit/>
          </a:bodyPr>
          <a:lstStyle/>
          <a:p>
            <a:pPr defTabSz="914400" rtl="1" eaLnBrk="1" latinLnBrk="0" hangingPunct="1">
              <a:spcBef>
                <a:spcPct val="0"/>
              </a:spcBef>
              <a:buNone/>
            </a:pPr>
            <a:r>
              <a:rPr lang="he-IL" sz="4000"/>
              <a:t>כרטיסיה </a:t>
            </a:r>
            <a:r>
              <a:rPr lang="en-US" sz="4000"/>
              <a:t>2</a:t>
            </a:r>
            <a:endParaRPr lang="en-IL" sz="4000"/>
          </a:p>
        </p:txBody>
      </p:sp>
      <p:sp>
        <p:nvSpPr>
          <p:cNvPr id="3" name="Content Placeholder 2">
            <a:extLst>
              <a:ext uri="{FF2B5EF4-FFF2-40B4-BE49-F238E27FC236}">
                <a16:creationId xmlns:a16="http://schemas.microsoft.com/office/drawing/2014/main" id="{1252E32A-EB1D-244C-A5E5-1B7D76230F6C}"/>
              </a:ext>
            </a:extLst>
          </p:cNvPr>
          <p:cNvSpPr>
            <a:spLocks noGrp="1"/>
          </p:cNvSpPr>
          <p:nvPr>
            <p:ph idx="1"/>
          </p:nvPr>
        </p:nvSpPr>
        <p:spPr>
          <a:xfrm>
            <a:off x="761802" y="2743200"/>
            <a:ext cx="4646905" cy="3613149"/>
          </a:xfrm>
        </p:spPr>
        <p:txBody>
          <a:bodyPr anchor="ctr">
            <a:normAutofit/>
          </a:bodyPr>
          <a:lstStyle/>
          <a:p>
            <a:pPr marL="182880" indent="-182880" algn="just" defTabSz="914400" rtl="1" eaLnBrk="1" latinLnBrk="0" hangingPunct="1">
              <a:spcBef>
                <a:spcPts val="900"/>
              </a:spcBef>
              <a:spcAft>
                <a:spcPts val="0"/>
              </a:spcAft>
              <a:buClr>
                <a:schemeClr val="tx1">
                  <a:lumMod val="85000"/>
                  <a:lumOff val="15000"/>
                </a:schemeClr>
              </a:buClr>
              <a:buFont typeface="Garamond" pitchFamily="18" charset="0"/>
              <a:buChar char="◦"/>
            </a:pPr>
            <a:r>
              <a:rPr lang="he-IL" sz="2000" dirty="0"/>
              <a:t>תינוק בן 8 חודשים מגיע למיון עקב רושם למסה נמושה בבטן העליונה. לתינוק יש ירידה בתיאבון בשבוע האחרון ולתרגיה קלה, ההורים ייחסו את זה למחלה ויראלית. הוא נולד במועד ואין סיפור משפחתי או רפואי קודם. בביצוע סונר במיון יש עדות למסה סולידית גדולה עם מספר </a:t>
            </a:r>
            <a:r>
              <a:rPr lang="he-IL" sz="2000" dirty="0" err="1"/>
              <a:t>איזורים</a:t>
            </a:r>
            <a:r>
              <a:rPr lang="he-IL" sz="2000" dirty="0"/>
              <a:t> של דגנרציה </a:t>
            </a:r>
            <a:r>
              <a:rPr lang="he-IL" sz="2000" dirty="0" err="1"/>
              <a:t>ציסטית</a:t>
            </a:r>
            <a:r>
              <a:rPr lang="he-IL" sz="2000" dirty="0"/>
              <a:t> באונה השמאלית של הכבד. </a:t>
            </a:r>
          </a:p>
          <a:p>
            <a:pPr lvl="1" algn="just" rtl="1">
              <a:spcBef>
                <a:spcPts val="900"/>
              </a:spcBef>
            </a:pPr>
            <a:r>
              <a:rPr lang="he-IL" sz="2000" dirty="0"/>
              <a:t>מהי האבחנה המבדלת של מסה כאמור? </a:t>
            </a:r>
          </a:p>
          <a:p>
            <a:pPr lvl="1" algn="just" rtl="1">
              <a:spcBef>
                <a:spcPts val="900"/>
              </a:spcBef>
            </a:pPr>
            <a:r>
              <a:rPr lang="he-IL" sz="2000" dirty="0"/>
              <a:t>כיצד נמשיך מכאן?</a:t>
            </a:r>
            <a:endParaRPr lang="en-IL" sz="2000" dirty="0"/>
          </a:p>
        </p:txBody>
      </p:sp>
      <p:pic>
        <p:nvPicPr>
          <p:cNvPr id="5" name="Picture 4" descr="דובון">
            <a:extLst>
              <a:ext uri="{FF2B5EF4-FFF2-40B4-BE49-F238E27FC236}">
                <a16:creationId xmlns:a16="http://schemas.microsoft.com/office/drawing/2014/main" id="{C08A9FC1-2117-0845-ED7A-74B77BFAF91B}"/>
              </a:ext>
            </a:extLst>
          </p:cNvPr>
          <p:cNvPicPr>
            <a:picLocks noChangeAspect="1"/>
          </p:cNvPicPr>
          <p:nvPr/>
        </p:nvPicPr>
        <p:blipFill rotWithShape="1">
          <a:blip r:embed="rId3"/>
          <a:srcRect l="40601" r="-2" b="-2"/>
          <a:stretch/>
        </p:blipFill>
        <p:spPr>
          <a:xfrm>
            <a:off x="6096000" y="1"/>
            <a:ext cx="6102825" cy="6858000"/>
          </a:xfrm>
          <a:prstGeom prst="rect">
            <a:avLst/>
          </a:prstGeom>
        </p:spPr>
      </p:pic>
    </p:spTree>
    <p:extLst>
      <p:ext uri="{BB962C8B-B14F-4D97-AF65-F5344CB8AC3E}">
        <p14:creationId xmlns:p14="http://schemas.microsoft.com/office/powerpoint/2010/main" val="936250909"/>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BFD783-3610-B240-88FB-08FCEB816EDB}"/>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F53D3E6C-CAAA-C94B-B53D-1E82132CFD3F}"/>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האם יש לתת טיפול נאו-</a:t>
            </a:r>
            <a:r>
              <a:rPr lang="he-IL" dirty="0" err="1"/>
              <a:t>אדגובנטי</a:t>
            </a:r>
            <a:r>
              <a:rPr lang="he-IL" dirty="0"/>
              <a:t> בהינתן הבלוטות </a:t>
            </a:r>
            <a:r>
              <a:rPr lang="he-IL" dirty="0" err="1"/>
              <a:t>ברטרופריטונאום</a:t>
            </a:r>
            <a:r>
              <a:rPr lang="he-IL" dirty="0"/>
              <a:t>? האם יש להציע טיפול משמר פוריות?</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לא. </a:t>
            </a:r>
            <a:r>
              <a:rPr lang="he-IL" dirty="0" err="1"/>
              <a:t>אורכיאקטומיה</a:t>
            </a:r>
            <a:r>
              <a:rPr lang="he-IL" dirty="0"/>
              <a:t> רדיקלית הינה הצעד הראשון בטיפול.</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לגבי טיפול משמר פוריות- מאחר וכורתים אשך אחד, והשני יהיה תחת השפעה של כימותרפיה המבוססת על </a:t>
            </a:r>
            <a:r>
              <a:rPr lang="he-IL" dirty="0" err="1"/>
              <a:t>ציספלטין</a:t>
            </a:r>
            <a:r>
              <a:rPr lang="he-IL" dirty="0"/>
              <a:t>- יש להציע שימור פוריות ושמירת זרע בבנק הזרע. </a:t>
            </a:r>
            <a:endParaRPr lang="en-IL" dirty="0"/>
          </a:p>
        </p:txBody>
      </p:sp>
    </p:spTree>
    <p:extLst>
      <p:ext uri="{BB962C8B-B14F-4D97-AF65-F5344CB8AC3E}">
        <p14:creationId xmlns:p14="http://schemas.microsoft.com/office/powerpoint/2010/main" val="259644774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TotalTime>
  <Words>7014</Words>
  <Application>Microsoft Macintosh PowerPoint</Application>
  <PresentationFormat>Widescreen</PresentationFormat>
  <Paragraphs>378</Paragraphs>
  <Slides>90</Slides>
  <Notes>90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90</vt:i4>
      </vt:variant>
    </vt:vector>
  </HeadingPairs>
  <TitlesOfParts>
    <vt:vector size="95" baseType="lpstr">
      <vt:lpstr>Arial</vt:lpstr>
      <vt:lpstr>Calibri</vt:lpstr>
      <vt:lpstr>Calibri Light</vt:lpstr>
      <vt:lpstr>Garamond</vt:lpstr>
      <vt:lpstr>Office Theme</vt:lpstr>
      <vt:lpstr>כרטיסיה 1</vt:lpstr>
      <vt:lpstr>כרטיסיה 1</vt:lpstr>
      <vt:lpstr>PowerPoint Presentation</vt:lpstr>
      <vt:lpstr>PowerPoint Presentation</vt:lpstr>
      <vt:lpstr>PowerPoint Presentation</vt:lpstr>
      <vt:lpstr>PowerPoint Presentation</vt:lpstr>
      <vt:lpstr>המשך</vt:lpstr>
      <vt:lpstr>המשך</vt:lpstr>
      <vt:lpstr>כרטיסיה 2</vt:lpstr>
      <vt:lpstr>כרטיסיה 2</vt:lpstr>
      <vt:lpstr>PowerPoint Presentation</vt:lpstr>
      <vt:lpstr>PowerPoint Presentation</vt:lpstr>
      <vt:lpstr>PowerPoint Presentation</vt:lpstr>
      <vt:lpstr>PowerPoint Presentation</vt:lpstr>
      <vt:lpstr>PowerPoint Presentation</vt:lpstr>
      <vt:lpstr>כרטיסיה 3</vt:lpstr>
      <vt:lpstr>כרטיסיה 3</vt:lpstr>
      <vt:lpstr>PowerPoint Presentation</vt:lpstr>
      <vt:lpstr>PowerPoint Presentation</vt:lpstr>
      <vt:lpstr>PowerPoint Presentation</vt:lpstr>
      <vt:lpstr>PowerPoint Presentation</vt:lpstr>
      <vt:lpstr>PowerPoint Presentation</vt:lpstr>
      <vt:lpstr>PowerPoint Presentation</vt:lpstr>
      <vt:lpstr>כרטיסיה 4 </vt:lpstr>
      <vt:lpstr>כרטיסיה 4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כרטיסיה 5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כרטיסיה 6 </vt:lpstr>
      <vt:lpstr>כרטיסיה 6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כרטיסיה 7</vt:lpstr>
      <vt:lpstr>כרטיסיה 7</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כרטיסיה 8</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כרטיסיה 1</dc:title>
  <dc:creator>יעל דרזניק</dc:creator>
  <cp:lastModifiedBy>יעל דרזניק</cp:lastModifiedBy>
  <cp:revision>8</cp:revision>
  <dcterms:created xsi:type="dcterms:W3CDTF">2024-02-17T05:48:30Z</dcterms:created>
  <dcterms:modified xsi:type="dcterms:W3CDTF">2024-02-17T07:09:05Z</dcterms:modified>
</cp:coreProperties>
</file>