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712" r:id="rId2"/>
    <p:sldId id="713" r:id="rId3"/>
    <p:sldId id="714" r:id="rId4"/>
    <p:sldId id="715" r:id="rId5"/>
    <p:sldId id="716" r:id="rId6"/>
    <p:sldId id="717" r:id="rId7"/>
    <p:sldId id="718" r:id="rId8"/>
    <p:sldId id="719" r:id="rId9"/>
    <p:sldId id="720" r:id="rId10"/>
    <p:sldId id="721" r:id="rId11"/>
    <p:sldId id="722" r:id="rId12"/>
    <p:sldId id="723" r:id="rId13"/>
    <p:sldId id="724" r:id="rId14"/>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p:restoredTop sz="94727"/>
  </p:normalViewPr>
  <p:slideViewPr>
    <p:cSldViewPr snapToGrid="0">
      <p:cViewPr varScale="1">
        <p:scale>
          <a:sx n="87" d="100"/>
          <a:sy n="87" d="100"/>
        </p:scale>
        <p:origin x="128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7A68C2-0D3F-E043-88A3-067B7D5BB1C9}" type="datetimeFigureOut">
              <a:rPr lang="en-IL" smtClean="0"/>
              <a:t>17/02/2024</a:t>
            </a:fld>
            <a:endParaRPr lang="en-I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A8E81F-5AD6-3B41-86E3-B1E9DD3FA753}" type="slidenum">
              <a:rPr lang="en-IL" smtClean="0"/>
              <a:t>‹#›</a:t>
            </a:fld>
            <a:endParaRPr lang="en-IL"/>
          </a:p>
        </p:txBody>
      </p:sp>
    </p:spTree>
    <p:extLst>
      <p:ext uri="{BB962C8B-B14F-4D97-AF65-F5344CB8AC3E}">
        <p14:creationId xmlns:p14="http://schemas.microsoft.com/office/powerpoint/2010/main" val="4274495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a:t>
            </a:fld>
            <a:endParaRPr lang="en-IL"/>
          </a:p>
        </p:txBody>
      </p:sp>
    </p:spTree>
    <p:extLst>
      <p:ext uri="{BB962C8B-B14F-4D97-AF65-F5344CB8AC3E}">
        <p14:creationId xmlns:p14="http://schemas.microsoft.com/office/powerpoint/2010/main" val="28760238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10</a:t>
            </a:fld>
            <a:endParaRPr lang="en-IL"/>
          </a:p>
        </p:txBody>
      </p:sp>
    </p:spTree>
    <p:extLst>
      <p:ext uri="{BB962C8B-B14F-4D97-AF65-F5344CB8AC3E}">
        <p14:creationId xmlns:p14="http://schemas.microsoft.com/office/powerpoint/2010/main" val="3286546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11</a:t>
            </a:fld>
            <a:endParaRPr lang="en-IL"/>
          </a:p>
        </p:txBody>
      </p:sp>
    </p:spTree>
    <p:extLst>
      <p:ext uri="{BB962C8B-B14F-4D97-AF65-F5344CB8AC3E}">
        <p14:creationId xmlns:p14="http://schemas.microsoft.com/office/powerpoint/2010/main" val="2666516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12</a:t>
            </a:fld>
            <a:endParaRPr lang="en-IL"/>
          </a:p>
        </p:txBody>
      </p:sp>
    </p:spTree>
    <p:extLst>
      <p:ext uri="{BB962C8B-B14F-4D97-AF65-F5344CB8AC3E}">
        <p14:creationId xmlns:p14="http://schemas.microsoft.com/office/powerpoint/2010/main" val="2030487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13</a:t>
            </a:fld>
            <a:endParaRPr lang="en-IL"/>
          </a:p>
        </p:txBody>
      </p:sp>
    </p:spTree>
    <p:extLst>
      <p:ext uri="{BB962C8B-B14F-4D97-AF65-F5344CB8AC3E}">
        <p14:creationId xmlns:p14="http://schemas.microsoft.com/office/powerpoint/2010/main" val="2656646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a:t>
            </a:fld>
            <a:endParaRPr lang="en-IL"/>
          </a:p>
        </p:txBody>
      </p:sp>
    </p:spTree>
    <p:extLst>
      <p:ext uri="{BB962C8B-B14F-4D97-AF65-F5344CB8AC3E}">
        <p14:creationId xmlns:p14="http://schemas.microsoft.com/office/powerpoint/2010/main" val="3275096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a:t>
            </a:fld>
            <a:endParaRPr lang="en-IL"/>
          </a:p>
        </p:txBody>
      </p:sp>
    </p:spTree>
    <p:extLst>
      <p:ext uri="{BB962C8B-B14F-4D97-AF65-F5344CB8AC3E}">
        <p14:creationId xmlns:p14="http://schemas.microsoft.com/office/powerpoint/2010/main" val="3067660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a:t>
            </a:fld>
            <a:endParaRPr lang="en-IL"/>
          </a:p>
        </p:txBody>
      </p:sp>
    </p:spTree>
    <p:extLst>
      <p:ext uri="{BB962C8B-B14F-4D97-AF65-F5344CB8AC3E}">
        <p14:creationId xmlns:p14="http://schemas.microsoft.com/office/powerpoint/2010/main" val="139486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a:t>
            </a:fld>
            <a:endParaRPr lang="en-IL"/>
          </a:p>
        </p:txBody>
      </p:sp>
    </p:spTree>
    <p:extLst>
      <p:ext uri="{BB962C8B-B14F-4D97-AF65-F5344CB8AC3E}">
        <p14:creationId xmlns:p14="http://schemas.microsoft.com/office/powerpoint/2010/main" val="33439135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a:t>
            </a:fld>
            <a:endParaRPr lang="en-IL"/>
          </a:p>
        </p:txBody>
      </p:sp>
    </p:spTree>
    <p:extLst>
      <p:ext uri="{BB962C8B-B14F-4D97-AF65-F5344CB8AC3E}">
        <p14:creationId xmlns:p14="http://schemas.microsoft.com/office/powerpoint/2010/main" val="2425714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a:t>
            </a:fld>
            <a:endParaRPr lang="en-IL"/>
          </a:p>
        </p:txBody>
      </p:sp>
    </p:spTree>
    <p:extLst>
      <p:ext uri="{BB962C8B-B14F-4D97-AF65-F5344CB8AC3E}">
        <p14:creationId xmlns:p14="http://schemas.microsoft.com/office/powerpoint/2010/main" val="329681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a:t>
            </a:fld>
            <a:endParaRPr lang="en-IL"/>
          </a:p>
        </p:txBody>
      </p:sp>
    </p:spTree>
    <p:extLst>
      <p:ext uri="{BB962C8B-B14F-4D97-AF65-F5344CB8AC3E}">
        <p14:creationId xmlns:p14="http://schemas.microsoft.com/office/powerpoint/2010/main" val="2964749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9</a:t>
            </a:fld>
            <a:endParaRPr lang="en-IL"/>
          </a:p>
        </p:txBody>
      </p:sp>
    </p:spTree>
    <p:extLst>
      <p:ext uri="{BB962C8B-B14F-4D97-AF65-F5344CB8AC3E}">
        <p14:creationId xmlns:p14="http://schemas.microsoft.com/office/powerpoint/2010/main" val="1941214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775C9-2B96-6044-E876-83B8A1B195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L"/>
          </a:p>
        </p:txBody>
      </p:sp>
      <p:sp>
        <p:nvSpPr>
          <p:cNvPr id="3" name="Subtitle 2">
            <a:extLst>
              <a:ext uri="{FF2B5EF4-FFF2-40B4-BE49-F238E27FC236}">
                <a16:creationId xmlns:a16="http://schemas.microsoft.com/office/drawing/2014/main" id="{89B39BA2-4F0E-FBE0-BFFA-DBD4A0778C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L"/>
          </a:p>
        </p:txBody>
      </p:sp>
      <p:sp>
        <p:nvSpPr>
          <p:cNvPr id="4" name="Date Placeholder 3">
            <a:extLst>
              <a:ext uri="{FF2B5EF4-FFF2-40B4-BE49-F238E27FC236}">
                <a16:creationId xmlns:a16="http://schemas.microsoft.com/office/drawing/2014/main" id="{F5CAB724-B979-A1A4-59A0-BF1F6EDFA334}"/>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5" name="Footer Placeholder 4">
            <a:extLst>
              <a:ext uri="{FF2B5EF4-FFF2-40B4-BE49-F238E27FC236}">
                <a16:creationId xmlns:a16="http://schemas.microsoft.com/office/drawing/2014/main" id="{AD39B731-C65E-AB24-5F47-D0763BB19565}"/>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B0F1EE57-2545-F471-887E-24529A6CB80F}"/>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846008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6C5A5-9B4E-19AD-5853-247B8CB27AB9}"/>
              </a:ext>
            </a:extLst>
          </p:cNvPr>
          <p:cNvSpPr>
            <a:spLocks noGrp="1"/>
          </p:cNvSpPr>
          <p:nvPr>
            <p:ph type="title"/>
          </p:nvPr>
        </p:nvSpPr>
        <p:spPr/>
        <p:txBody>
          <a:bodyPr/>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783D9089-0EBA-7EC6-D15B-95674A5235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EAEA8F9D-FE77-362D-C156-7B0D8BC51674}"/>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5" name="Footer Placeholder 4">
            <a:extLst>
              <a:ext uri="{FF2B5EF4-FFF2-40B4-BE49-F238E27FC236}">
                <a16:creationId xmlns:a16="http://schemas.microsoft.com/office/drawing/2014/main" id="{4AF0F585-5E9D-A669-A983-83BACEF98F64}"/>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11961C31-8519-DE7B-2B74-AEFC6C588CC7}"/>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1138156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B8B0D2-E233-5A92-E96D-7078CF062B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53297FC3-AA1A-B84A-CB97-D27045B678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BE527E75-78E0-F20F-F3B4-BC052A6EF926}"/>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5" name="Footer Placeholder 4">
            <a:extLst>
              <a:ext uri="{FF2B5EF4-FFF2-40B4-BE49-F238E27FC236}">
                <a16:creationId xmlns:a16="http://schemas.microsoft.com/office/drawing/2014/main" id="{FF7210A7-2DE8-D310-D646-A5AA026D98E0}"/>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B20D098C-A9A3-A3ED-1EE0-251C60884ADC}"/>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1624663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4943A-2003-251C-5566-E803A8DF50B2}"/>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99AF8D5F-3A66-530D-5884-CC5DE3C8CA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4AD746F0-B7C7-24D8-8A77-3E09CDD83533}"/>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5" name="Footer Placeholder 4">
            <a:extLst>
              <a:ext uri="{FF2B5EF4-FFF2-40B4-BE49-F238E27FC236}">
                <a16:creationId xmlns:a16="http://schemas.microsoft.com/office/drawing/2014/main" id="{EC985813-47D6-6FEA-2BBC-3DBE71621222}"/>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0DEDC4A9-30A9-3951-3A89-43F12C2EAD67}"/>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3877877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DF0ED-D754-382B-724F-EBD3914755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L"/>
          </a:p>
        </p:txBody>
      </p:sp>
      <p:sp>
        <p:nvSpPr>
          <p:cNvPr id="3" name="Text Placeholder 2">
            <a:extLst>
              <a:ext uri="{FF2B5EF4-FFF2-40B4-BE49-F238E27FC236}">
                <a16:creationId xmlns:a16="http://schemas.microsoft.com/office/drawing/2014/main" id="{B26F619B-E07A-9F8D-00D1-B37217023D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9A4A78-D439-E77A-EEC1-5699F69BFDE5}"/>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5" name="Footer Placeholder 4">
            <a:extLst>
              <a:ext uri="{FF2B5EF4-FFF2-40B4-BE49-F238E27FC236}">
                <a16:creationId xmlns:a16="http://schemas.microsoft.com/office/drawing/2014/main" id="{0BA809E0-53AD-BB28-91CD-26D5764EEF6D}"/>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D2DFF3E6-BB63-8DB1-BB2F-428FE5756CC9}"/>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326946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56F4E-02E7-50FE-11BE-26C404626E25}"/>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A00889AC-9175-A0E5-E164-03026448F9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Content Placeholder 3">
            <a:extLst>
              <a:ext uri="{FF2B5EF4-FFF2-40B4-BE49-F238E27FC236}">
                <a16:creationId xmlns:a16="http://schemas.microsoft.com/office/drawing/2014/main" id="{6411194F-A646-75D3-0541-DB707FC6D2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Date Placeholder 4">
            <a:extLst>
              <a:ext uri="{FF2B5EF4-FFF2-40B4-BE49-F238E27FC236}">
                <a16:creationId xmlns:a16="http://schemas.microsoft.com/office/drawing/2014/main" id="{5A42F9C4-13EC-38FF-8E2B-0D15C5F9CBA5}"/>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6" name="Footer Placeholder 5">
            <a:extLst>
              <a:ext uri="{FF2B5EF4-FFF2-40B4-BE49-F238E27FC236}">
                <a16:creationId xmlns:a16="http://schemas.microsoft.com/office/drawing/2014/main" id="{40020773-2561-486C-9A23-F0B8C103AFF2}"/>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49692FA6-4CD7-8DCD-AB64-E8E2CE617E79}"/>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559974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AD832-042E-EA76-515F-F75889C0B9B0}"/>
              </a:ext>
            </a:extLst>
          </p:cNvPr>
          <p:cNvSpPr>
            <a:spLocks noGrp="1"/>
          </p:cNvSpPr>
          <p:nvPr>
            <p:ph type="title"/>
          </p:nvPr>
        </p:nvSpPr>
        <p:spPr>
          <a:xfrm>
            <a:off x="839788" y="365125"/>
            <a:ext cx="10515600" cy="1325563"/>
          </a:xfrm>
        </p:spPr>
        <p:txBody>
          <a:bodyPr/>
          <a:lstStyle/>
          <a:p>
            <a:r>
              <a:rPr lang="en-US"/>
              <a:t>Click to edit Master title style</a:t>
            </a:r>
            <a:endParaRPr lang="en-IL"/>
          </a:p>
        </p:txBody>
      </p:sp>
      <p:sp>
        <p:nvSpPr>
          <p:cNvPr id="3" name="Text Placeholder 2">
            <a:extLst>
              <a:ext uri="{FF2B5EF4-FFF2-40B4-BE49-F238E27FC236}">
                <a16:creationId xmlns:a16="http://schemas.microsoft.com/office/drawing/2014/main" id="{FD1B3C18-DF3B-A131-325C-3686A705D0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123200-B2DC-DD72-0C9D-0C6F60F5A3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Text Placeholder 4">
            <a:extLst>
              <a:ext uri="{FF2B5EF4-FFF2-40B4-BE49-F238E27FC236}">
                <a16:creationId xmlns:a16="http://schemas.microsoft.com/office/drawing/2014/main" id="{9ED5E58C-CE64-25EE-C48D-5130EFB51F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918092-4C4F-4D27-BE23-CE1CE67EB4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7" name="Date Placeholder 6">
            <a:extLst>
              <a:ext uri="{FF2B5EF4-FFF2-40B4-BE49-F238E27FC236}">
                <a16:creationId xmlns:a16="http://schemas.microsoft.com/office/drawing/2014/main" id="{7DC2E525-E056-D2CA-F5A7-BAD4B544AB34}"/>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8" name="Footer Placeholder 7">
            <a:extLst>
              <a:ext uri="{FF2B5EF4-FFF2-40B4-BE49-F238E27FC236}">
                <a16:creationId xmlns:a16="http://schemas.microsoft.com/office/drawing/2014/main" id="{42ECF6D9-4947-0550-EBB7-78E61816E802}"/>
              </a:ext>
            </a:extLst>
          </p:cNvPr>
          <p:cNvSpPr>
            <a:spLocks noGrp="1"/>
          </p:cNvSpPr>
          <p:nvPr>
            <p:ph type="ftr" sz="quarter" idx="11"/>
          </p:nvPr>
        </p:nvSpPr>
        <p:spPr/>
        <p:txBody>
          <a:bodyPr/>
          <a:lstStyle/>
          <a:p>
            <a:endParaRPr lang="en-IL"/>
          </a:p>
        </p:txBody>
      </p:sp>
      <p:sp>
        <p:nvSpPr>
          <p:cNvPr id="9" name="Slide Number Placeholder 8">
            <a:extLst>
              <a:ext uri="{FF2B5EF4-FFF2-40B4-BE49-F238E27FC236}">
                <a16:creationId xmlns:a16="http://schemas.microsoft.com/office/drawing/2014/main" id="{D83A0F1C-38DD-8128-3396-F51E4491C1ED}"/>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4230227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3C48D-78AF-13A2-9DD0-F68BC20C56D5}"/>
              </a:ext>
            </a:extLst>
          </p:cNvPr>
          <p:cNvSpPr>
            <a:spLocks noGrp="1"/>
          </p:cNvSpPr>
          <p:nvPr>
            <p:ph type="title"/>
          </p:nvPr>
        </p:nvSpPr>
        <p:spPr/>
        <p:txBody>
          <a:bodyPr/>
          <a:lstStyle/>
          <a:p>
            <a:r>
              <a:rPr lang="en-US"/>
              <a:t>Click to edit Master title style</a:t>
            </a:r>
            <a:endParaRPr lang="en-IL"/>
          </a:p>
        </p:txBody>
      </p:sp>
      <p:sp>
        <p:nvSpPr>
          <p:cNvPr id="3" name="Date Placeholder 2">
            <a:extLst>
              <a:ext uri="{FF2B5EF4-FFF2-40B4-BE49-F238E27FC236}">
                <a16:creationId xmlns:a16="http://schemas.microsoft.com/office/drawing/2014/main" id="{31C9E1A5-5BD7-09DD-601F-96A2C56FA0A8}"/>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4" name="Footer Placeholder 3">
            <a:extLst>
              <a:ext uri="{FF2B5EF4-FFF2-40B4-BE49-F238E27FC236}">
                <a16:creationId xmlns:a16="http://schemas.microsoft.com/office/drawing/2014/main" id="{B49F720E-A83B-C464-9B77-39D823249060}"/>
              </a:ext>
            </a:extLst>
          </p:cNvPr>
          <p:cNvSpPr>
            <a:spLocks noGrp="1"/>
          </p:cNvSpPr>
          <p:nvPr>
            <p:ph type="ftr" sz="quarter" idx="11"/>
          </p:nvPr>
        </p:nvSpPr>
        <p:spPr/>
        <p:txBody>
          <a:bodyPr/>
          <a:lstStyle/>
          <a:p>
            <a:endParaRPr lang="en-IL"/>
          </a:p>
        </p:txBody>
      </p:sp>
      <p:sp>
        <p:nvSpPr>
          <p:cNvPr id="5" name="Slide Number Placeholder 4">
            <a:extLst>
              <a:ext uri="{FF2B5EF4-FFF2-40B4-BE49-F238E27FC236}">
                <a16:creationId xmlns:a16="http://schemas.microsoft.com/office/drawing/2014/main" id="{18E9C768-734A-CA91-96E7-F6206781E88B}"/>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167291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DD13D8-BB73-B2D0-05B3-1CC42B21E289}"/>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3" name="Footer Placeholder 2">
            <a:extLst>
              <a:ext uri="{FF2B5EF4-FFF2-40B4-BE49-F238E27FC236}">
                <a16:creationId xmlns:a16="http://schemas.microsoft.com/office/drawing/2014/main" id="{362536F5-DBC8-E1A3-6E39-A2462A0BD539}"/>
              </a:ext>
            </a:extLst>
          </p:cNvPr>
          <p:cNvSpPr>
            <a:spLocks noGrp="1"/>
          </p:cNvSpPr>
          <p:nvPr>
            <p:ph type="ftr" sz="quarter" idx="11"/>
          </p:nvPr>
        </p:nvSpPr>
        <p:spPr/>
        <p:txBody>
          <a:bodyPr/>
          <a:lstStyle/>
          <a:p>
            <a:endParaRPr lang="en-IL"/>
          </a:p>
        </p:txBody>
      </p:sp>
      <p:sp>
        <p:nvSpPr>
          <p:cNvPr id="4" name="Slide Number Placeholder 3">
            <a:extLst>
              <a:ext uri="{FF2B5EF4-FFF2-40B4-BE49-F238E27FC236}">
                <a16:creationId xmlns:a16="http://schemas.microsoft.com/office/drawing/2014/main" id="{A2A83C65-F429-C52F-4B3F-120F75F207CA}"/>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3669350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73F2B-D3B0-3627-A1DA-68E4107FE6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Content Placeholder 2">
            <a:extLst>
              <a:ext uri="{FF2B5EF4-FFF2-40B4-BE49-F238E27FC236}">
                <a16:creationId xmlns:a16="http://schemas.microsoft.com/office/drawing/2014/main" id="{78D73352-FF04-8EC9-4720-4C061EF02D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Text Placeholder 3">
            <a:extLst>
              <a:ext uri="{FF2B5EF4-FFF2-40B4-BE49-F238E27FC236}">
                <a16:creationId xmlns:a16="http://schemas.microsoft.com/office/drawing/2014/main" id="{4C40D503-0818-9307-DF89-31FAD7C5F0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9EE8D9-5766-7EDA-97FE-A20BD6B30C5A}"/>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6" name="Footer Placeholder 5">
            <a:extLst>
              <a:ext uri="{FF2B5EF4-FFF2-40B4-BE49-F238E27FC236}">
                <a16:creationId xmlns:a16="http://schemas.microsoft.com/office/drawing/2014/main" id="{1B6C094B-8056-450A-C150-B54B76F433B7}"/>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B8DC9B88-6BE9-7265-0EE8-592ECBE5242D}"/>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1390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57626-E009-CC96-A97E-54F67DF82E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Picture Placeholder 2">
            <a:extLst>
              <a:ext uri="{FF2B5EF4-FFF2-40B4-BE49-F238E27FC236}">
                <a16:creationId xmlns:a16="http://schemas.microsoft.com/office/drawing/2014/main" id="{FF5FB79C-FA79-13FD-1818-A1378937B2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L"/>
          </a:p>
        </p:txBody>
      </p:sp>
      <p:sp>
        <p:nvSpPr>
          <p:cNvPr id="4" name="Text Placeholder 3">
            <a:extLst>
              <a:ext uri="{FF2B5EF4-FFF2-40B4-BE49-F238E27FC236}">
                <a16:creationId xmlns:a16="http://schemas.microsoft.com/office/drawing/2014/main" id="{94F1234B-0F10-8966-A7A8-A09DB4A72A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3A8F9F-9A41-C28B-43D5-E952FA5CB209}"/>
              </a:ext>
            </a:extLst>
          </p:cNvPr>
          <p:cNvSpPr>
            <a:spLocks noGrp="1"/>
          </p:cNvSpPr>
          <p:nvPr>
            <p:ph type="dt" sz="half" idx="10"/>
          </p:nvPr>
        </p:nvSpPr>
        <p:spPr/>
        <p:txBody>
          <a:bodyPr/>
          <a:lstStyle/>
          <a:p>
            <a:fld id="{A1EE3F6C-9C32-B04E-AC40-31C63DAB3A18}" type="datetimeFigureOut">
              <a:rPr lang="en-IL" smtClean="0"/>
              <a:t>17/02/2024</a:t>
            </a:fld>
            <a:endParaRPr lang="en-IL"/>
          </a:p>
        </p:txBody>
      </p:sp>
      <p:sp>
        <p:nvSpPr>
          <p:cNvPr id="6" name="Footer Placeholder 5">
            <a:extLst>
              <a:ext uri="{FF2B5EF4-FFF2-40B4-BE49-F238E27FC236}">
                <a16:creationId xmlns:a16="http://schemas.microsoft.com/office/drawing/2014/main" id="{D5585CB9-D39D-2FF3-8352-13B011D55160}"/>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468FC3D6-DAE9-1A62-0C8A-37FDFC734970}"/>
              </a:ext>
            </a:extLst>
          </p:cNvPr>
          <p:cNvSpPr>
            <a:spLocks noGrp="1"/>
          </p:cNvSpPr>
          <p:nvPr>
            <p:ph type="sldNum" sz="quarter" idx="12"/>
          </p:nvPr>
        </p:nvSpPr>
        <p:spPr/>
        <p:txBody>
          <a:bodyPr/>
          <a:lstStyle/>
          <a:p>
            <a:fld id="{495FD6C3-9284-D241-B712-7AB25C1BC563}" type="slidenum">
              <a:rPr lang="en-IL" smtClean="0"/>
              <a:t>‹#›</a:t>
            </a:fld>
            <a:endParaRPr lang="en-IL"/>
          </a:p>
        </p:txBody>
      </p:sp>
    </p:spTree>
    <p:extLst>
      <p:ext uri="{BB962C8B-B14F-4D97-AF65-F5344CB8AC3E}">
        <p14:creationId xmlns:p14="http://schemas.microsoft.com/office/powerpoint/2010/main" val="2458424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E85D59-1F0D-4CC2-3B70-29D737556D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L"/>
          </a:p>
        </p:txBody>
      </p:sp>
      <p:sp>
        <p:nvSpPr>
          <p:cNvPr id="3" name="Text Placeholder 2">
            <a:extLst>
              <a:ext uri="{FF2B5EF4-FFF2-40B4-BE49-F238E27FC236}">
                <a16:creationId xmlns:a16="http://schemas.microsoft.com/office/drawing/2014/main" id="{F9D3D10A-8289-B881-86BF-6A85A51A8D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1C9503AB-0E0E-FBC1-E4A9-4460A3D10B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EE3F6C-9C32-B04E-AC40-31C63DAB3A18}" type="datetimeFigureOut">
              <a:rPr lang="en-IL" smtClean="0"/>
              <a:t>17/02/2024</a:t>
            </a:fld>
            <a:endParaRPr lang="en-IL"/>
          </a:p>
        </p:txBody>
      </p:sp>
      <p:sp>
        <p:nvSpPr>
          <p:cNvPr id="5" name="Footer Placeholder 4">
            <a:extLst>
              <a:ext uri="{FF2B5EF4-FFF2-40B4-BE49-F238E27FC236}">
                <a16:creationId xmlns:a16="http://schemas.microsoft.com/office/drawing/2014/main" id="{8D764472-7A41-28DB-9127-184365DA68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L"/>
          </a:p>
        </p:txBody>
      </p:sp>
      <p:sp>
        <p:nvSpPr>
          <p:cNvPr id="6" name="Slide Number Placeholder 5">
            <a:extLst>
              <a:ext uri="{FF2B5EF4-FFF2-40B4-BE49-F238E27FC236}">
                <a16:creationId xmlns:a16="http://schemas.microsoft.com/office/drawing/2014/main" id="{99E201D6-5E97-9B8B-C971-0C50C0E182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5FD6C3-9284-D241-B712-7AB25C1BC563}" type="slidenum">
              <a:rPr lang="en-IL" smtClean="0"/>
              <a:t>‹#›</a:t>
            </a:fld>
            <a:endParaRPr lang="en-IL"/>
          </a:p>
        </p:txBody>
      </p:sp>
    </p:spTree>
    <p:extLst>
      <p:ext uri="{BB962C8B-B14F-4D97-AF65-F5344CB8AC3E}">
        <p14:creationId xmlns:p14="http://schemas.microsoft.com/office/powerpoint/2010/main" val="1804198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A2BD34-4E91-DB4A-8F2F-ED001916D5EE}"/>
              </a:ext>
            </a:extLst>
          </p:cNvPr>
          <p:cNvSpPr>
            <a:spLocks noGrp="1"/>
          </p:cNvSpPr>
          <p:nvPr>
            <p:ph type="title"/>
          </p:nvPr>
        </p:nvSpPr>
        <p:spPr>
          <a:xfrm>
            <a:off x="761800" y="762001"/>
            <a:ext cx="5334197" cy="1708242"/>
          </a:xfrm>
        </p:spPr>
        <p:txBody>
          <a:bodyPr anchor="ctr">
            <a:normAutofit/>
          </a:bodyPr>
          <a:lstStyle/>
          <a:p>
            <a:pPr defTabSz="914400" rtl="1" eaLnBrk="1" latinLnBrk="0" hangingPunct="1">
              <a:spcBef>
                <a:spcPct val="0"/>
              </a:spcBef>
              <a:buNone/>
            </a:pPr>
            <a:r>
              <a:rPr lang="he-IL" sz="4000" dirty="0"/>
              <a:t>כרטיסיה </a:t>
            </a:r>
            <a:r>
              <a:rPr lang="en-US" sz="4000" dirty="0"/>
              <a:t>1</a:t>
            </a:r>
            <a:endParaRPr lang="en-IL" sz="4000" dirty="0"/>
          </a:p>
        </p:txBody>
      </p:sp>
      <p:sp>
        <p:nvSpPr>
          <p:cNvPr id="3" name="Content Placeholder 2">
            <a:extLst>
              <a:ext uri="{FF2B5EF4-FFF2-40B4-BE49-F238E27FC236}">
                <a16:creationId xmlns:a16="http://schemas.microsoft.com/office/drawing/2014/main" id="{C7A478F8-9409-FA48-BA75-7559E4D0BE40}"/>
              </a:ext>
            </a:extLst>
          </p:cNvPr>
          <p:cNvSpPr>
            <a:spLocks noGrp="1"/>
          </p:cNvSpPr>
          <p:nvPr>
            <p:ph idx="1"/>
          </p:nvPr>
        </p:nvSpPr>
        <p:spPr>
          <a:xfrm>
            <a:off x="761800" y="2470244"/>
            <a:ext cx="5334197" cy="3769835"/>
          </a:xfrm>
        </p:spPr>
        <p:txBody>
          <a:bodyPr anchor="ctr">
            <a:normAutofit/>
          </a:bodyPr>
          <a:lstStyle/>
          <a:p>
            <a:pPr marL="182880" indent="-182880" algn="r" defTabSz="914400" rtl="1" eaLnBrk="1" latinLnBrk="0" hangingPunct="1">
              <a:spcBef>
                <a:spcPts val="900"/>
              </a:spcBef>
              <a:spcAft>
                <a:spcPts val="0"/>
              </a:spcAft>
              <a:buClr>
                <a:schemeClr val="tx1">
                  <a:lumMod val="85000"/>
                  <a:lumOff val="15000"/>
                </a:schemeClr>
              </a:buClr>
              <a:buFont typeface="Garamond" pitchFamily="18" charset="0"/>
              <a:buChar char="◦"/>
            </a:pPr>
            <a:r>
              <a:rPr lang="he-IL" sz="1700" dirty="0"/>
              <a:t>נער בן 14 מגיע למיון לאחר חשד לאירוע של פרכוס. הנער סבל מרעד ומהזעה משמעותית כשחיכה לארוחת ערב ואז התעלף. הוא השתפר לאחר ששתה מיץ תפוחים. המטופל היה עד לאחרונה בריא אולם לפני חצי שנה הוא החל לסבול מאירועים של כמעט התעלפות ועייפות שהסתדרו לאחר אוכל. במיון המטופל נראה בסדר וחיוני, הבדיקה הגופנית תקינה לחלוטין, מתועדת רמת גלוקוז נמוכה של 50. בדיקת שתן תקינה. רופא הילדים במיון חושד כי מדובר </a:t>
            </a:r>
            <a:r>
              <a:rPr lang="he-IL" sz="1700" dirty="0" err="1"/>
              <a:t>באינסולינומה</a:t>
            </a:r>
            <a:r>
              <a:rPr lang="he-IL" sz="1700" dirty="0"/>
              <a:t>. </a:t>
            </a:r>
          </a:p>
          <a:p>
            <a:pPr marL="182880" indent="-182880" algn="r" defTabSz="914400" rtl="1" eaLnBrk="1" latinLnBrk="0" hangingPunct="1">
              <a:spcBef>
                <a:spcPts val="900"/>
              </a:spcBef>
              <a:spcAft>
                <a:spcPts val="0"/>
              </a:spcAft>
              <a:buClr>
                <a:schemeClr val="tx1">
                  <a:lumMod val="85000"/>
                  <a:lumOff val="15000"/>
                </a:schemeClr>
              </a:buClr>
              <a:buFont typeface="Garamond" pitchFamily="18" charset="0"/>
              <a:buChar char="◦"/>
            </a:pPr>
            <a:r>
              <a:rPr lang="he-IL" sz="1700" dirty="0"/>
              <a:t>מה בסיפור מחשיד לכך?</a:t>
            </a:r>
          </a:p>
          <a:p>
            <a:pPr marL="182880" indent="-182880" algn="r" defTabSz="914400" rtl="1" eaLnBrk="1" latinLnBrk="0" hangingPunct="1">
              <a:spcBef>
                <a:spcPts val="900"/>
              </a:spcBef>
              <a:spcAft>
                <a:spcPts val="0"/>
              </a:spcAft>
              <a:buClr>
                <a:schemeClr val="tx1">
                  <a:lumMod val="85000"/>
                  <a:lumOff val="15000"/>
                </a:schemeClr>
              </a:buClr>
              <a:buFont typeface="Garamond" pitchFamily="18" charset="0"/>
              <a:buChar char="◦"/>
            </a:pPr>
            <a:r>
              <a:rPr lang="he-IL" sz="1700" dirty="0"/>
              <a:t>הסיפור מרמז להפרשת יתר של אינסולין עם </a:t>
            </a:r>
            <a:r>
              <a:rPr lang="he-IL" sz="1700" dirty="0" err="1"/>
              <a:t>הטריאדה</a:t>
            </a:r>
            <a:r>
              <a:rPr lang="he-IL" sz="1700" dirty="0"/>
              <a:t> של </a:t>
            </a:r>
            <a:r>
              <a:rPr lang="he-IL" sz="1700" dirty="0" err="1"/>
              <a:t>ויפל</a:t>
            </a:r>
            <a:r>
              <a:rPr lang="he-IL" sz="1700" dirty="0"/>
              <a:t>- היפוגליקמיה, שיפור לאחר אוכל, ותסמינים של היפוגליקמיה. בכל מקרה, זה לא מספיק לצורך אבחנה של </a:t>
            </a:r>
            <a:r>
              <a:rPr lang="he-IL" sz="1700" dirty="0" err="1"/>
              <a:t>אינסולינומה</a:t>
            </a:r>
            <a:r>
              <a:rPr lang="he-IL" sz="1700" dirty="0"/>
              <a:t>. </a:t>
            </a:r>
            <a:endParaRPr lang="en-IL" sz="1700" dirty="0"/>
          </a:p>
        </p:txBody>
      </p:sp>
      <p:pic>
        <p:nvPicPr>
          <p:cNvPr id="5" name="Picture 4" descr="שורת דגימות עבור בדיקות רפואיות">
            <a:extLst>
              <a:ext uri="{FF2B5EF4-FFF2-40B4-BE49-F238E27FC236}">
                <a16:creationId xmlns:a16="http://schemas.microsoft.com/office/drawing/2014/main" id="{2A51E8C4-DC70-70CF-476C-E369E403F4D0}"/>
              </a:ext>
            </a:extLst>
          </p:cNvPr>
          <p:cNvPicPr>
            <a:picLocks noChangeAspect="1"/>
          </p:cNvPicPr>
          <p:nvPr/>
        </p:nvPicPr>
        <p:blipFill rotWithShape="1">
          <a:blip r:embed="rId3"/>
          <a:srcRect l="41757" r="-1" b="-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696810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F5C8D-78A6-D74D-B352-4B795C4E2A3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62758D0-1F0B-354D-A743-877ABE85333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ניתוח נבצע, בהתבסס במיקום הנגע?</a:t>
            </a:r>
            <a:endParaRPr lang="en-IL" dirty="0"/>
          </a:p>
        </p:txBody>
      </p:sp>
    </p:spTree>
    <p:extLst>
      <p:ext uri="{BB962C8B-B14F-4D97-AF65-F5344CB8AC3E}">
        <p14:creationId xmlns:p14="http://schemas.microsoft.com/office/powerpoint/2010/main" val="3390778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F5C8D-78A6-D74D-B352-4B795C4E2A3A}"/>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62758D0-1F0B-354D-A743-877ABE85333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ניתוח נבצע, בהתבסס במיקום הנגע?</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הניתוח המומלץ הינו ניתוח לפרוסקופי עם </a:t>
            </a:r>
            <a:r>
              <a:rPr lang="he-IL" dirty="0" err="1"/>
              <a:t>אנוקלאציה</a:t>
            </a:r>
            <a:r>
              <a:rPr lang="he-IL" dirty="0"/>
              <a:t> של הגידול. במקרים בהם הגידול גדול יותר וממוקם בזנב הלבלב מומלץ לבצע כריתה </a:t>
            </a:r>
            <a:r>
              <a:rPr lang="he-IL" dirty="0" err="1"/>
              <a:t>דיסטלית</a:t>
            </a:r>
            <a:r>
              <a:rPr lang="he-IL" dirty="0"/>
              <a:t> של הלבלב. </a:t>
            </a:r>
            <a:endParaRPr lang="en-IL" dirty="0"/>
          </a:p>
        </p:txBody>
      </p:sp>
    </p:spTree>
    <p:extLst>
      <p:ext uri="{BB962C8B-B14F-4D97-AF65-F5344CB8AC3E}">
        <p14:creationId xmlns:p14="http://schemas.microsoft.com/office/powerpoint/2010/main" val="714381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674F-5B6C-F14B-9A1A-E7EB88260C0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2F6558D-BB65-F944-8881-62B7BA3F771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כ- 4 ימים לאחר הניתוח, יש כאב </a:t>
            </a:r>
            <a:r>
              <a:rPr lang="he-IL" dirty="0" err="1"/>
              <a:t>אפיגסטרי</a:t>
            </a:r>
            <a:r>
              <a:rPr lang="he-IL" dirty="0"/>
              <a:t> חד ובבדיקות מעבדה יש עליה באנזימי לבלב. סיטי שהוזמן מדגים קולקציה נוזלית </a:t>
            </a:r>
            <a:r>
              <a:rPr lang="he-IL" dirty="0" err="1"/>
              <a:t>באיזור</a:t>
            </a:r>
            <a:r>
              <a:rPr lang="he-IL" dirty="0"/>
              <a:t> המסה שנכרתה. אילו סיבוכים חשוב לשלול?</a:t>
            </a:r>
            <a:endParaRPr lang="en-IL" dirty="0"/>
          </a:p>
        </p:txBody>
      </p:sp>
    </p:spTree>
    <p:extLst>
      <p:ext uri="{BB962C8B-B14F-4D97-AF65-F5344CB8AC3E}">
        <p14:creationId xmlns:p14="http://schemas.microsoft.com/office/powerpoint/2010/main" val="2094919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674F-5B6C-F14B-9A1A-E7EB88260C0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82F6558D-BB65-F944-8881-62B7BA3F771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כ- 4 ימים לאחר הניתוח, יש כאב </a:t>
            </a:r>
            <a:r>
              <a:rPr lang="he-IL" dirty="0" err="1"/>
              <a:t>אפיגסטרי</a:t>
            </a:r>
            <a:r>
              <a:rPr lang="he-IL" dirty="0"/>
              <a:t> חד ובבדיקות מעבדה יש עליה באנזימי לבלב. סיטי שהוזמן מדגים קולקציה נוזלית </a:t>
            </a:r>
            <a:r>
              <a:rPr lang="he-IL" dirty="0" err="1"/>
              <a:t>באיזור</a:t>
            </a:r>
            <a:r>
              <a:rPr lang="he-IL" dirty="0"/>
              <a:t> המסה שנכרתה. אילו סיבוכים חשוב לשלול?</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במקרה כזה חשוב לשלול פגיעה בתעלות הלבלב- על כן יש להזמין בדיקת </a:t>
            </a:r>
            <a:r>
              <a:rPr lang="he-IL" dirty="0" err="1"/>
              <a:t>mrcp</a:t>
            </a:r>
            <a:r>
              <a:rPr lang="he-IL" dirty="0"/>
              <a:t> ולוודא שתעלות הלבלב שמורות. במידה ומדובר בקולקציה אקוטית בלבד ללא פגיעה בתעלות ניתן להמשיך בכלכלה דלת שומן, </a:t>
            </a:r>
            <a:r>
              <a:rPr lang="he-IL" dirty="0" err="1"/>
              <a:t>אוקטראוטיד</a:t>
            </a:r>
            <a:r>
              <a:rPr lang="he-IL" dirty="0"/>
              <a:t> וכדומה, אין </a:t>
            </a:r>
            <a:r>
              <a:rPr lang="he-IL" dirty="0" err="1"/>
              <a:t>גיידליינס</a:t>
            </a:r>
            <a:r>
              <a:rPr lang="he-IL" dirty="0"/>
              <a:t> ברורים. </a:t>
            </a:r>
            <a:endParaRPr lang="en-IL" dirty="0"/>
          </a:p>
        </p:txBody>
      </p:sp>
    </p:spTree>
    <p:extLst>
      <p:ext uri="{BB962C8B-B14F-4D97-AF65-F5344CB8AC3E}">
        <p14:creationId xmlns:p14="http://schemas.microsoft.com/office/powerpoint/2010/main" val="1363856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959E1-69E9-D04C-83E7-C85B9620144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C054C25-B511-9549-9E6E-6C0AA4FA919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עושים אבחנה של </a:t>
            </a:r>
            <a:r>
              <a:rPr lang="he-IL" dirty="0" err="1"/>
              <a:t>אינסולינומה</a:t>
            </a:r>
            <a:r>
              <a:rPr lang="he-IL" dirty="0"/>
              <a:t>?</a:t>
            </a:r>
            <a:endParaRPr lang="en-IL" dirty="0"/>
          </a:p>
        </p:txBody>
      </p:sp>
    </p:spTree>
    <p:extLst>
      <p:ext uri="{BB962C8B-B14F-4D97-AF65-F5344CB8AC3E}">
        <p14:creationId xmlns:p14="http://schemas.microsoft.com/office/powerpoint/2010/main" val="2384200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959E1-69E9-D04C-83E7-C85B9620144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3C054C25-B511-9549-9E6E-6C0AA4FA9192}"/>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כיצד עושים אבחנה של </a:t>
            </a:r>
            <a:r>
              <a:rPr lang="he-IL" dirty="0" err="1"/>
              <a:t>אינסולינומה</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אבחנה מתבצעת לאחר 72 שעות של צום ומדידה של רמות </a:t>
            </a:r>
            <a:r>
              <a:rPr lang="he-IL" dirty="0" err="1"/>
              <a:t>אינסולי</a:t>
            </a:r>
            <a:r>
              <a:rPr lang="he-IL" dirty="0"/>
              <a:t> גלוקוז, </a:t>
            </a:r>
            <a:r>
              <a:rPr lang="he-IL" dirty="0" err="1"/>
              <a:t>c</a:t>
            </a:r>
            <a:r>
              <a:rPr lang="he-IL" dirty="0"/>
              <a:t> </a:t>
            </a:r>
            <a:r>
              <a:rPr lang="he-IL" dirty="0" err="1"/>
              <a:t>peptide</a:t>
            </a:r>
            <a:r>
              <a:rPr lang="he-IL" dirty="0"/>
              <a:t>  ופרו אינסולין בדם. הדגמת רמת אינסולין גבוהה בזמן צום מצביעה על </a:t>
            </a:r>
            <a:r>
              <a:rPr lang="he-IL" dirty="0" err="1"/>
              <a:t>אינסולינומה</a:t>
            </a:r>
            <a:r>
              <a:rPr lang="he-IL" dirty="0"/>
              <a:t>. </a:t>
            </a:r>
            <a:r>
              <a:rPr lang="he-IL" dirty="0" err="1"/>
              <a:t>באינסולינומה</a:t>
            </a:r>
            <a:r>
              <a:rPr lang="he-IL" dirty="0"/>
              <a:t> יש רמות אינסולין גבוהות מהרצוי, </a:t>
            </a:r>
            <a:r>
              <a:rPr lang="he-IL" dirty="0" err="1"/>
              <a:t>כנל</a:t>
            </a:r>
            <a:r>
              <a:rPr lang="he-IL" dirty="0"/>
              <a:t> לעניין סי </a:t>
            </a:r>
            <a:r>
              <a:rPr lang="he-IL" dirty="0" err="1"/>
              <a:t>פפטיד</a:t>
            </a:r>
            <a:r>
              <a:rPr lang="he-IL" dirty="0"/>
              <a:t> </a:t>
            </a:r>
            <a:r>
              <a:rPr lang="he-IL" dirty="0" err="1"/>
              <a:t>ופרואינסולין</a:t>
            </a:r>
            <a:r>
              <a:rPr lang="he-IL" dirty="0"/>
              <a:t> אשר עולים ומצביעים על הפרשה אנדוגנית של אינסולין. </a:t>
            </a:r>
            <a:endParaRPr lang="en-IL" dirty="0"/>
          </a:p>
        </p:txBody>
      </p:sp>
    </p:spTree>
    <p:extLst>
      <p:ext uri="{BB962C8B-B14F-4D97-AF65-F5344CB8AC3E}">
        <p14:creationId xmlns:p14="http://schemas.microsoft.com/office/powerpoint/2010/main" val="3748065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CCF9F-C7D1-9B46-A434-8156196E2E7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306CB7E-10D4-B847-BB18-82A89689770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בדיקות נוספות ניתן לעשות בהינתן אבחנה של </a:t>
            </a:r>
            <a:r>
              <a:rPr lang="he-IL" dirty="0" err="1"/>
              <a:t>אינסולינומה</a:t>
            </a:r>
            <a:r>
              <a:rPr lang="he-IL" dirty="0"/>
              <a:t> (טרם הדמיה)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49419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CCF9F-C7D1-9B46-A434-8156196E2E7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306CB7E-10D4-B847-BB18-82A89689770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בדיקות נוספות ניתן לעשות בהינתן אבחנה של </a:t>
            </a:r>
            <a:r>
              <a:rPr lang="he-IL" dirty="0" err="1"/>
              <a:t>אינסולינומה</a:t>
            </a:r>
            <a:r>
              <a:rPr lang="he-IL" dirty="0"/>
              <a:t> (טרם הדמיה)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אינסולינומה</a:t>
            </a:r>
            <a:r>
              <a:rPr lang="he-IL" dirty="0"/>
              <a:t> הינה גידול יחסית נדיר אשר בחלק מן המקרים מגיע עם תסמונות נוספות כגון תסמונת men1. תסמונת זו כוללת גידולים בהיפופיזה, יתר פעילות של </a:t>
            </a:r>
            <a:r>
              <a:rPr lang="he-IL" dirty="0" err="1"/>
              <a:t>הפראתיירואיד</a:t>
            </a:r>
            <a:r>
              <a:rPr lang="he-IL" dirty="0"/>
              <a:t> וגידולים </a:t>
            </a:r>
            <a:r>
              <a:rPr lang="he-IL" dirty="0" err="1"/>
              <a:t>פנקראטיים</a:t>
            </a:r>
            <a:r>
              <a:rPr lang="he-IL" dirty="0"/>
              <a:t> כאמור. חשוב לקחת רמת פרולקטין כדי לראות אם יש </a:t>
            </a:r>
            <a:r>
              <a:rPr lang="he-IL" dirty="0" err="1"/>
              <a:t>אדנומה</a:t>
            </a:r>
            <a:r>
              <a:rPr lang="he-IL" dirty="0"/>
              <a:t> וכן רמות של סידרן </a:t>
            </a:r>
            <a:r>
              <a:rPr lang="he-IL" dirty="0" err="1"/>
              <a:t>וגסטרין</a:t>
            </a:r>
            <a:r>
              <a:rPr lang="he-IL" dirty="0"/>
              <a:t>. כמו כן ניתן לעשות בדיקה גנטית למחלה זו.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2324070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D82D3-8AB1-D340-AA78-8253AF60096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B1E8AE0-6FDA-A84C-87D1-2DB2727986E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בסונר שהוזמן מודגם נגע סולידי כ- 12 </a:t>
            </a:r>
            <a:r>
              <a:rPr lang="he-IL" dirty="0" err="1"/>
              <a:t>ממ</a:t>
            </a:r>
            <a:r>
              <a:rPr lang="he-IL" dirty="0"/>
              <a:t> בראש הלבלב. האם בדיקה זו מספיקה לצורך לוקליזציה?</a:t>
            </a:r>
            <a:endParaRPr lang="en-IL" dirty="0"/>
          </a:p>
        </p:txBody>
      </p:sp>
    </p:spTree>
    <p:extLst>
      <p:ext uri="{BB962C8B-B14F-4D97-AF65-F5344CB8AC3E}">
        <p14:creationId xmlns:p14="http://schemas.microsoft.com/office/powerpoint/2010/main" val="1386880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D82D3-8AB1-D340-AA78-8253AF60096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B1E8AE0-6FDA-A84C-87D1-2DB2727986E7}"/>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בסונר שהוזמן מודגם נגע סולידי כ- 12 </a:t>
            </a:r>
            <a:r>
              <a:rPr lang="he-IL" dirty="0" err="1"/>
              <a:t>ממ</a:t>
            </a:r>
            <a:r>
              <a:rPr lang="he-IL" dirty="0"/>
              <a:t> בראש הלבלב. האם בדיקה זו מספיקה לצורך לוקליזציה?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סונר הוא בעל רגישות יחסית טובה אולם במקרה הזה נרצה להשלים בדיקת </a:t>
            </a:r>
            <a:r>
              <a:rPr lang="he-IL" dirty="0" err="1"/>
              <a:t>mri</a:t>
            </a:r>
            <a:r>
              <a:rPr lang="he-IL" dirty="0"/>
              <a:t> כדי לזהות אנטומיה, כלי דם, אפשרות </a:t>
            </a:r>
            <a:r>
              <a:rPr lang="he-IL" dirty="0" err="1"/>
              <a:t>למטסטזות</a:t>
            </a:r>
            <a:r>
              <a:rPr lang="he-IL" dirty="0"/>
              <a:t>. </a:t>
            </a:r>
            <a:endParaRPr lang="en-IL" dirty="0"/>
          </a:p>
        </p:txBody>
      </p:sp>
    </p:spTree>
    <p:extLst>
      <p:ext uri="{BB962C8B-B14F-4D97-AF65-F5344CB8AC3E}">
        <p14:creationId xmlns:p14="http://schemas.microsoft.com/office/powerpoint/2010/main" val="1294536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C2B9C-E05C-164C-9FA3-C4EEE6EDED4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206C987-2D1B-BC4A-AB32-7C13411FEFF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a:t>
            </a:r>
            <a:r>
              <a:rPr lang="he-IL" dirty="0" err="1"/>
              <a:t>mri</a:t>
            </a:r>
            <a:r>
              <a:rPr lang="he-IL" dirty="0"/>
              <a:t>. שמדגים את אותו הגוש בלבלב ללא עדות לפיזור או גרורות. המשפחה שואלת האם אפשר לתת טיפול תרופתי בלבד ללא ניתוח. מה תהיה התשובה?</a:t>
            </a:r>
            <a:endParaRPr lang="en-IL" dirty="0"/>
          </a:p>
        </p:txBody>
      </p:sp>
    </p:spTree>
    <p:extLst>
      <p:ext uri="{BB962C8B-B14F-4D97-AF65-F5344CB8AC3E}">
        <p14:creationId xmlns:p14="http://schemas.microsoft.com/office/powerpoint/2010/main" val="929864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C2B9C-E05C-164C-9FA3-C4EEE6EDED4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6206C987-2D1B-BC4A-AB32-7C13411FEFF0}"/>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מוזמן </a:t>
            </a:r>
            <a:r>
              <a:rPr lang="he-IL" dirty="0" err="1"/>
              <a:t>mri</a:t>
            </a:r>
            <a:r>
              <a:rPr lang="he-IL" dirty="0"/>
              <a:t>. שמדגים את אותו הגוש בלבלב ללא עדות לפיזור או גרורות. המשפחה שואלת האם אפשר לתת טיפול תרופתי בלבד ללא ניתוח. מה תהיה התשובה?</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בכ</a:t>
            </a:r>
            <a:r>
              <a:rPr lang="he-IL" dirty="0"/>
              <a:t>- 10% מן המקרים הגידול יכול להיות ממאיר, מלבד העובדה כי הוא יכול לגדול ולהביא לסימפטומים </a:t>
            </a:r>
            <a:r>
              <a:rPr lang="he-IL" dirty="0" err="1"/>
              <a:t>מסכני</a:t>
            </a:r>
            <a:r>
              <a:rPr lang="he-IL" dirty="0"/>
              <a:t> חיים. יש את האופציה לתת </a:t>
            </a:r>
            <a:r>
              <a:rPr lang="he-IL" dirty="0" err="1"/>
              <a:t>דיאזוקסיד</a:t>
            </a:r>
            <a:r>
              <a:rPr lang="he-IL" dirty="0"/>
              <a:t> שמעכב הפרשת אינסולין אולם זה טוב רק בחלק מן החולים ובעיקר כגשר עד הניתוח. הטיפול המומלץ הינו כריתה.</a:t>
            </a:r>
            <a:endParaRPr lang="en-IL" dirty="0"/>
          </a:p>
        </p:txBody>
      </p:sp>
    </p:spTree>
    <p:extLst>
      <p:ext uri="{BB962C8B-B14F-4D97-AF65-F5344CB8AC3E}">
        <p14:creationId xmlns:p14="http://schemas.microsoft.com/office/powerpoint/2010/main" val="3105202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579</Words>
  <Application>Microsoft Macintosh PowerPoint</Application>
  <PresentationFormat>Widescreen</PresentationFormat>
  <Paragraphs>35</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Garamond</vt:lpstr>
      <vt:lpstr>Office Theme</vt:lpstr>
      <vt:lpstr>כרטיסיה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כרטיסיה 1</dc:title>
  <dc:creator>יעל דרזניק</dc:creator>
  <cp:lastModifiedBy>יעל דרזניק</cp:lastModifiedBy>
  <cp:revision>1</cp:revision>
  <dcterms:created xsi:type="dcterms:W3CDTF">2024-02-17T07:06:33Z</dcterms:created>
  <dcterms:modified xsi:type="dcterms:W3CDTF">2024-02-17T07:07:21Z</dcterms:modified>
</cp:coreProperties>
</file>