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851" r:id="rId2"/>
    <p:sldId id="852" r:id="rId3"/>
    <p:sldId id="853" r:id="rId4"/>
    <p:sldId id="854" r:id="rId5"/>
    <p:sldId id="855" r:id="rId6"/>
    <p:sldId id="856" r:id="rId7"/>
    <p:sldId id="857" r:id="rId8"/>
    <p:sldId id="858" r:id="rId9"/>
    <p:sldId id="859" r:id="rId10"/>
    <p:sldId id="860" r:id="rId11"/>
    <p:sldId id="861" r:id="rId12"/>
    <p:sldId id="862" r:id="rId13"/>
    <p:sldId id="863" r:id="rId14"/>
    <p:sldId id="864" r:id="rId15"/>
    <p:sldId id="865" r:id="rId16"/>
    <p:sldId id="866" r:id="rId17"/>
    <p:sldId id="867" r:id="rId18"/>
    <p:sldId id="868" r:id="rId19"/>
    <p:sldId id="869" r:id="rId20"/>
    <p:sldId id="870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727"/>
  </p:normalViewPr>
  <p:slideViewPr>
    <p:cSldViewPr snapToGrid="0">
      <p:cViewPr varScale="1">
        <p:scale>
          <a:sx n="81" d="100"/>
          <a:sy n="81" d="100"/>
        </p:scale>
        <p:origin x="1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174B8-6396-F340-88A7-23E3D39AD1BE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E1DB9-6BB3-1F44-B047-3B54A42DA23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266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הטיפול- גוש לא נתיח- דרושה ביופסיה, דיון על אופן ביצוע הביופסיה.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8262-EB66-3249-9CCD-0AE9119F7DB5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3187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ננתח- בתוך יממה. זה לא דחוף כעת בניגוד </a:t>
            </a:r>
            <a:r>
              <a:rPr lang="he-IL" dirty="0" err="1"/>
              <a:t>לגסטרוסכיזיס</a:t>
            </a:r>
            <a:r>
              <a:rPr lang="he-IL" dirty="0"/>
              <a:t>. </a:t>
            </a:r>
          </a:p>
          <a:p>
            <a:pPr marL="0" algn="r" defTabSz="914400" rtl="1" eaLnBrk="1" latinLnBrk="0" hangingPunct="1"/>
            <a:r>
              <a:rPr lang="he-IL" dirty="0"/>
              <a:t>ניזהר על הכבד, על </a:t>
            </a:r>
            <a:r>
              <a:rPr lang="he-IL" dirty="0" err="1"/>
              <a:t>האורכוס</a:t>
            </a:r>
            <a:r>
              <a:rPr lang="he-IL" dirty="0"/>
              <a:t>, ועל הכלים הטבוריים. </a:t>
            </a:r>
          </a:p>
          <a:p>
            <a:pPr marL="0" algn="r" defTabSz="914400" rtl="1" eaLnBrk="1" latinLnBrk="0" hangingPunct="1"/>
            <a:r>
              <a:rPr lang="he-IL" dirty="0"/>
              <a:t>מה שיכול להיות שקרה- </a:t>
            </a:r>
            <a:r>
              <a:rPr lang="he-IL" dirty="0" err="1"/>
              <a:t>קינק</a:t>
            </a:r>
            <a:r>
              <a:rPr lang="he-IL" dirty="0"/>
              <a:t> או לחץ על הוונה קווה.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8262-EB66-3249-9CCD-0AE9119F7DB5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6630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8262-EB66-3249-9CCD-0AE9119F7DB5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114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8262-EB66-3249-9CCD-0AE9119F7DB5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8498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מדובר בטראומה חודרת. צילום בטן יכול להדגים את הקליע בבטן בלי להזדקק </a:t>
            </a:r>
            <a:r>
              <a:rPr lang="he-IL" dirty="0" err="1"/>
              <a:t>לסיטי</a:t>
            </a:r>
            <a:r>
              <a:rPr lang="he-IL" dirty="0"/>
              <a:t>- ולכן חשוב לבצע גם צילום בטן.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8262-EB66-3249-9CCD-0AE9119F7DB5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8786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8262-EB66-3249-9CCD-0AE9119F7DB5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4540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האבחנה היא קוליטיס כיבית- </a:t>
            </a:r>
            <a:r>
              <a:rPr lang="he-IL" dirty="0" err="1"/>
              <a:t>infantile</a:t>
            </a:r>
            <a:r>
              <a:rPr lang="he-IL" dirty="0"/>
              <a:t> </a:t>
            </a:r>
            <a:r>
              <a:rPr lang="he-IL" dirty="0" err="1"/>
              <a:t>ibd</a:t>
            </a:r>
            <a:r>
              <a:rPr lang="he-IL" dirty="0"/>
              <a:t>. </a:t>
            </a:r>
          </a:p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8262-EB66-3249-9CCD-0AE9119F7DB5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976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B8CB-AABA-89AA-940C-B84D43E4B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1EB52-7FD2-359B-8073-7ED037E6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23FB-FDBD-7CBB-E6F1-8C168336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D2DBA-1FC3-84C7-5C7D-BF3C8A9C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91789-3D22-9AF4-FF21-EDB343C2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336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AB17-C43B-4421-F2C6-898F2DA0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BF49-1D3F-CAF7-28F7-22FF72E8F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6765F-33A2-DE02-A576-F582BF02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E8FE4-0934-37D6-93D6-C0C6196F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A670A-266F-3BDD-53B9-1A1B2589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529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67C64-F7EA-19F6-429E-84F58E2FC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2967A-0593-DDE7-051F-BA3728E92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85630-731C-DB80-7A74-C517DF38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9A936-42A0-9C56-6070-86F41E05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5F282-8A5E-C98A-7705-C7719FA2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608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09F0-6DFB-77A5-9C01-12214F6D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CC1F-7D1F-C9FE-7A13-A4CEADE4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35B2-95FE-0421-8BB2-17737742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63C4-C00F-14D3-51C1-B38BAFCD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196C-4783-54C3-C5BC-2DA46D42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57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50BE-26CA-C00B-0C9E-2C5BC989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563C7-7A4F-59BC-D92A-9A0FE438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44F09-77B4-6003-A0AA-82D9C039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5016-364D-0953-5040-6CD30E09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57764-CC57-80AB-0FD5-6A67426A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06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53D9-41E6-6224-C00C-EA58786F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DE4A-ECD9-02BE-34E9-C10281C86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63547-D738-FB23-666C-D70DEF14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23F76-CB5D-50D8-943E-8CD1449E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67734-751A-2FF6-8BC9-EB55F6BA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F360B-AE66-8E1B-755F-C5959CEB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3163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8472-1E13-B2B2-C2DE-9255793E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4493-4128-6B8B-B35B-DA8EFEFFC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ED438-251D-D6A5-2DDA-C3F584105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82C81-AE90-E833-29DF-319F54C8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62A42-2417-4F56-7E2E-5B4ADC61D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FA82F-AB57-9F3E-7AF6-71D2E346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CCE3C-6B49-8E44-B491-8D63F4F0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F0D27-EA29-DF86-982B-DBFD13C8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595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209D-302C-7D94-E8A2-8CC38FC7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625DA-643D-0AC4-34DF-AF02FCE0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34AFD-AE18-BBDA-F836-B7F7A49B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CD7BF-6023-BAB7-4062-B73E6D7E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38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C7286-EBF5-AB45-23D6-59261823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DF76A-D595-D1EA-E3C7-ED1286CA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D4271-6055-41BA-884B-081CCB1F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701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A764-8BB1-FB47-CA03-5B86A4A6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6299-1ECF-6A79-33BC-AD267A87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CE5CB-DF96-8AC8-9AE0-0EA71BF70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D48AF-B838-1861-7D20-F00772EC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164FC-D96E-6A58-47EC-0A2023B1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82E03-4AFA-C707-1EDA-12ABC9B3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494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0AAD-D3EA-9862-DC17-C34D0962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0F060-7E97-C442-4CA2-8DA7ED17F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5D76D-267E-1A6B-54F1-59D5BB249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64C9C-4397-01C4-40F9-A3B63B18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E4884-3E49-8754-4F3D-E55A2FCB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E587C-4097-282B-FC04-444F0256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703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68E2D-A26C-EEE5-5DE6-B26B219E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9D49D-7B57-3899-807A-6158CFAAC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88463-4603-955C-2EA5-4C12DB2D7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6DB8-604C-A944-9B7B-42F6EA363062}" type="datetimeFigureOut">
              <a:rPr lang="en-IL" smtClean="0"/>
              <a:t>16/02/2024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2EB5F-A909-5670-71A7-B5025AE15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50B15-3C47-4422-9E69-7E69369B4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43D2-EE4B-024D-805E-66D83C4C30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55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3300-B693-6F46-AB8C-F120F3D8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698D-E30F-CB43-AC76-BBD19DD0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ראשון: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מגיעה למיון פעוטה בת שנתיים. בשבועיים האחרונים חום לסירוגין, כאבי בטן לסירוגין. הבטן תפוחה מעט עם רושם למסה נוקשה הממלאת את מרכז הבטן.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וורקאפ</a:t>
            </a:r>
            <a:r>
              <a:rPr lang="he-IL" dirty="0"/>
              <a:t> במיון?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הדמיות?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אבחנה מבדלת?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1203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5393-282D-B847-B464-91FFAEDA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745D-1D92-9246-8109-81E2E52BA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שלישי: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ילד בן עשר נורה בבית החזה. מד״א מעבירים אותו כשהוא יציב אולם מעט </a:t>
            </a:r>
            <a:r>
              <a:rPr lang="he-IL" dirty="0" err="1"/>
              <a:t>טכיקרדי</a:t>
            </a:r>
            <a:r>
              <a:rPr lang="he-IL" dirty="0"/>
              <a:t> וחיוור לחדר הלם, יש פצע כניסה ליד פטמה ימין. זמן הגעה מוערך- 15 דקות.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נרצה להגיד לצוות הסיעודי בחדר הלם- מה צריך להיות מוכן?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הילד מגיע כשהוא חיוור, קולות כניסה ירודים משמעותית מימין, פצע כניסת קליע ליד הפטמה.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יש לתאר את שלבי הטיפול במטופל לפי ה- </a:t>
            </a:r>
            <a:r>
              <a:rPr lang="he-IL" dirty="0" err="1"/>
              <a:t>atls</a:t>
            </a:r>
            <a:r>
              <a:rPr lang="he-IL" dirty="0"/>
              <a:t>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הוכנס נקז חזה שניקז 200 מל דם. טכנאי הרנטגן מגיע לצלם, אומר שיש לו פלטה אחת לצילום המטופל- האם צריך גם צילום בטן ואגן במקרה זה?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3088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8B1C-9864-2549-B5F4-74BD1B55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E8AD3-3E02-224A-BB2A-1B61E810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צילום חזה מדגים נקז במקום. </a:t>
            </a:r>
            <a:r>
              <a:rPr lang="he-IL" dirty="0" err="1"/>
              <a:t>קונטוזיות</a:t>
            </a:r>
            <a:r>
              <a:rPr lang="he-IL" dirty="0"/>
              <a:t> </a:t>
            </a:r>
            <a:r>
              <a:rPr lang="he-IL" dirty="0" err="1"/>
              <a:t>ריאתיות</a:t>
            </a:r>
            <a:r>
              <a:rPr lang="he-IL" dirty="0"/>
              <a:t>. הנקז ניקז לא יותר מ- 200 סיסי דם וכעת ללא יציאת תוכן דמי.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כיצד נתקדם?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A1B49-A43A-3E44-8A99-614A13F5D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" y="3583966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5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9057-A619-7F4C-99D9-1BE5FCC3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BA8A-D6AB-8540-8480-E60036728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בלפרוטומיה</a:t>
            </a:r>
            <a:r>
              <a:rPr lang="he-IL" dirty="0"/>
              <a:t> הודגמו הממצאים הבאים- נקב בקיבה בעקומה הגדולה, נקב </a:t>
            </a:r>
            <a:r>
              <a:rPr lang="he-IL" dirty="0" err="1"/>
              <a:t>בג׳ג׳ונום</a:t>
            </a:r>
            <a:r>
              <a:rPr lang="he-IL" dirty="0"/>
              <a:t> </a:t>
            </a:r>
            <a:r>
              <a:rPr lang="he-IL" dirty="0" err="1"/>
              <a:t>פרוקסימלי</a:t>
            </a:r>
            <a:r>
              <a:rPr lang="he-IL" dirty="0"/>
              <a:t> מעל 50% היקף, </a:t>
            </a:r>
            <a:r>
              <a:rPr lang="he-IL" dirty="0" err="1"/>
              <a:t>לצרציה</a:t>
            </a:r>
            <a:r>
              <a:rPr lang="he-IL" dirty="0"/>
              <a:t> בכבד.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יש לתאר ניתוח של </a:t>
            </a:r>
            <a:r>
              <a:rPr lang="he-IL" dirty="0" err="1"/>
              <a:t>damage</a:t>
            </a:r>
            <a:r>
              <a:rPr lang="he-IL" dirty="0"/>
              <a:t> </a:t>
            </a:r>
            <a:r>
              <a:rPr lang="he-IL" dirty="0" err="1"/>
              <a:t>control</a:t>
            </a:r>
            <a:r>
              <a:rPr lang="he-IL" dirty="0"/>
              <a:t> לעומת ניתוח </a:t>
            </a:r>
            <a:r>
              <a:rPr lang="he-IL" dirty="0" err="1"/>
              <a:t>דפנטיבי</a:t>
            </a:r>
            <a:r>
              <a:rPr lang="he-IL" dirty="0"/>
              <a:t>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יש להסביר אבחנה מבדלת ליום לאחר ניתוח </a:t>
            </a:r>
            <a:r>
              <a:rPr lang="he-IL" dirty="0" err="1"/>
              <a:t>דפנטיבי</a:t>
            </a:r>
            <a:r>
              <a:rPr lang="he-IL" dirty="0"/>
              <a:t> כשהמטופל </a:t>
            </a:r>
            <a:r>
              <a:rPr lang="he-IL" dirty="0" err="1"/>
              <a:t>מתייצג</a:t>
            </a:r>
            <a:r>
              <a:rPr lang="he-IL" dirty="0"/>
              <a:t> עם חום עד 40 והפרשה עכורה מפצע הניתוח </a:t>
            </a:r>
            <a:r>
              <a:rPr lang="he-IL" dirty="0" err="1"/>
              <a:t>הבטני</a:t>
            </a:r>
            <a:r>
              <a:rPr lang="he-IL" dirty="0"/>
              <a:t>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2975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94AA-0F1F-6341-86AE-A9BD24BD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4AB0-2F8D-5C40-8499-869C30CF1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ילד בן 10 מגיע למיון עקב כאבי בטן תחתונה יותר מימין. כבר חודשיים שיש כאבי בטן קלים הולכים וחוזרים, כעת הגיע עם הקאות. מעט שלשול.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בבדיקתו הבטן מעט תפוחה לא סמני </a:t>
            </a:r>
            <a:r>
              <a:rPr lang="he-IL" dirty="0" err="1"/>
              <a:t>פריוטוניטיס</a:t>
            </a:r>
            <a:r>
              <a:rPr lang="he-IL" dirty="0"/>
              <a:t> עם מלאות קלה בבטן ימנית.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במעבדה </a:t>
            </a:r>
            <a:r>
              <a:rPr lang="he-IL" dirty="0" err="1"/>
              <a:t>לויקוציטוזיס</a:t>
            </a:r>
            <a:r>
              <a:rPr lang="he-IL" dirty="0"/>
              <a:t>, </a:t>
            </a:r>
            <a:r>
              <a:rPr lang="he-IL" dirty="0" err="1"/>
              <a:t>crp</a:t>
            </a:r>
            <a:r>
              <a:rPr lang="he-IL" dirty="0"/>
              <a:t> מוגבר.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כיצד נתקדם?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0123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9E53-7FB4-EF4D-8D11-7189A70D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42A10-C4EC-7245-BC14-C78328DE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צילום מדגים סמני חסימה לא מלאה.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כיצד נתקדם?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2BD66-7F22-F548-B3E7-BE65E0FB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07" y="3230906"/>
            <a:ext cx="2730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8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CFE2-6B57-434C-A944-3A6FC3D2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82CC-68B7-E943-9F57-DE48CE2A0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סונר מדגים לולאות מעי דק מעט מעובות עם רושם </a:t>
            </a:r>
            <a:r>
              <a:rPr lang="he-IL" dirty="0" err="1"/>
              <a:t>לקונגולמרט</a:t>
            </a:r>
            <a:r>
              <a:rPr lang="he-IL" dirty="0"/>
              <a:t> דלקתי, </a:t>
            </a:r>
            <a:r>
              <a:rPr lang="he-IL" dirty="0" err="1"/>
              <a:t>אפנדיקס</a:t>
            </a:r>
            <a:r>
              <a:rPr lang="he-IL" dirty="0"/>
              <a:t> לא הודגם בבירור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השלב הבא?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2336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5A66-E9A9-064C-A61F-97179EE7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00253-82BE-1644-A470-F67EF9A88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סיטי בטן מדגים: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אפנדיקס</a:t>
            </a:r>
            <a:r>
              <a:rPr lang="he-IL" dirty="0"/>
              <a:t> במראה תקין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עיבוי דופן של לולאות מעי דק טרמינליות עם קונגלומרט דלקתי.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אבחנה מבדלת?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כיצד נטפל?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3090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D885-BC85-CF4E-8DE9-7A13FADD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9E7E-1EBC-FE4B-B93C-DECF3F9F7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המטופל מאושפז במחלקה כירורגית. לאחר יומיים תחת טיפול אנטיביוטי חל שיפור במצבו. לאחר מספר ימים שיפור נוסף במעבדה ובמצב הכללי.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נחליט לגבי המשך הבירור?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6210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590A-6175-064C-9113-CA43BB51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3D27-7420-2248-9CE8-3247F0CA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במעקב במרפאה כירורגית הומלץ על השלמת מיפוי מקל, נמצא מקל. מה השלב הבא? </a:t>
            </a:r>
            <a:endParaRPr lang="en-US" dirty="0"/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הממצאים בניתוח- מה מבצעים, מהלך הניתוח.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מהם הסיבוכים של מקל.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הרניה עש מקל?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האם נכרות מקל מקרי?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23528-F792-C149-BFFC-1A3B54572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2" y="4069080"/>
            <a:ext cx="3467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9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6909-538D-254A-A51E-B27BABFD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E89CD-DDF9-1F45-BAED-FF077D632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תחנה על תינוק שנולד עם רושם </a:t>
            </a:r>
            <a:r>
              <a:rPr lang="he-IL" dirty="0" err="1"/>
              <a:t>לאטרזיה</a:t>
            </a:r>
            <a:r>
              <a:rPr lang="he-IL" dirty="0"/>
              <a:t> ושטית </a:t>
            </a:r>
            <a:r>
              <a:rPr lang="he-IL" dirty="0" err="1"/>
              <a:t>ואנורקטל</a:t>
            </a:r>
            <a:r>
              <a:rPr lang="he-IL" dirty="0"/>
              <a:t> </a:t>
            </a:r>
            <a:r>
              <a:rPr lang="he-IL" dirty="0" err="1"/>
              <a:t>מלפורמיישן</a:t>
            </a:r>
            <a:r>
              <a:rPr lang="he-IL" dirty="0"/>
              <a:t>, ללא עדות לפיזור גזים בבטן.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מהם שלבי הבירור?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נעשה בניתוח ומתי ננתח?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מהם השלבים בניתוח?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במידה ורושם שיש </a:t>
            </a:r>
            <a:r>
              <a:rPr lang="he-IL" dirty="0" err="1"/>
              <a:t>long</a:t>
            </a:r>
            <a:r>
              <a:rPr lang="he-IL" dirty="0"/>
              <a:t> </a:t>
            </a:r>
            <a:r>
              <a:rPr lang="he-IL" dirty="0" err="1"/>
              <a:t>gap</a:t>
            </a:r>
            <a:r>
              <a:rPr lang="he-IL" dirty="0"/>
              <a:t>- מה האופציות הקיימות.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he-IL" dirty="0"/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תחנה על תינוק שבמהלך </a:t>
            </a:r>
            <a:r>
              <a:rPr lang="he-IL" dirty="0" err="1"/>
              <a:t>ההריון</a:t>
            </a:r>
            <a:r>
              <a:rPr lang="he-IL" dirty="0"/>
              <a:t> התגלה בקע סרעפתי מצד ימין-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לשוחח עם ההורים, גישה ניתוחית.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מתי ננתח על </a:t>
            </a:r>
            <a:r>
              <a:rPr lang="he-IL" dirty="0" err="1"/>
              <a:t>אקמו</a:t>
            </a:r>
            <a:r>
              <a:rPr lang="he-IL" dirty="0"/>
              <a:t>, סיבוכים ארוכי טווח.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961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3300-B693-6F46-AB8C-F120F3D8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698D-E30F-CB43-AC76-BBD19DD0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ראשון: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מגיעה למיון פעוטה בת שנתיים. בשבועיים האחרונים חום לסירוגין, כאבי בטן לסירוגין. הבטן תפוחה מעט עם רושם למסה נוקשה הממלאת את מרכז הבטן.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וורקאפ</a:t>
            </a:r>
            <a:r>
              <a:rPr lang="he-IL" dirty="0"/>
              <a:t> במיון?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הדמיות?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אבחנה מבדלת?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מאפייני הגוש </a:t>
            </a:r>
            <a:r>
              <a:rPr lang="he-IL" dirty="0" err="1"/>
              <a:t>בסיטי</a:t>
            </a:r>
            <a:r>
              <a:rPr lang="he-IL" dirty="0"/>
              <a:t>? מה יש לבצע?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235F1-6EA1-1A43-9653-A6D1AA5C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45" y="3370606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7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8006-74F5-2543-88A6-F79F458F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7AA29-CAC5-4741-A4FA-AB8DDB302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ילדה בת שנתיים מגיעה למרפאה עקב רושם ליותר הקאות </a:t>
            </a:r>
            <a:r>
              <a:rPr lang="he-IL" dirty="0" err="1"/>
              <a:t>ורגורגיטציות</a:t>
            </a:r>
            <a:r>
              <a:rPr lang="he-IL" dirty="0"/>
              <a:t> בחודשיים האחרונים. מהלך עד כה תקין כולל מהלך </a:t>
            </a:r>
            <a:r>
              <a:rPr lang="he-IL" dirty="0" err="1"/>
              <a:t>בתינוקיה</a:t>
            </a:r>
            <a:r>
              <a:rPr lang="he-IL" dirty="0"/>
              <a:t> (סבלה מעט </a:t>
            </a:r>
            <a:r>
              <a:rPr lang="he-IL" dirty="0" err="1"/>
              <a:t>מריפלוקס</a:t>
            </a:r>
            <a:r>
              <a:rPr lang="he-IL" dirty="0"/>
              <a:t>). סקירת הריון תקינה. התחילה לשבור עקומות ולרדת במשקל. מעבירה יציאות.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נשאל, מה באבחנה מבדלת.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66774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FC47-F8BB-3544-82F5-69883F19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D237-DE80-374C-A02A-49C447601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ההקאות הן מדי פעם </a:t>
            </a:r>
            <a:r>
              <a:rPr lang="he-IL" dirty="0" err="1"/>
              <a:t>מרתיות</a:t>
            </a:r>
            <a:r>
              <a:rPr lang="he-IL" dirty="0"/>
              <a:t>. כיצד נתקדם?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2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FC47-F8BB-3544-82F5-69883F19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D237-DE80-374C-A02A-49C447601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ההקאות הן מדי פעם </a:t>
            </a:r>
            <a:r>
              <a:rPr lang="he-IL" dirty="0" err="1"/>
              <a:t>מרתיות</a:t>
            </a:r>
            <a:r>
              <a:rPr lang="he-IL" dirty="0"/>
              <a:t>. כיצד נתקדם?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בשיקוף חומר ניגוד הודגמה </a:t>
            </a:r>
            <a:r>
              <a:rPr lang="he-IL" dirty="0" err="1"/>
              <a:t>מלרוטציה</a:t>
            </a:r>
            <a:r>
              <a:rPr lang="he-IL" dirty="0"/>
              <a:t>. הילדה מאושפזת במחלקה, כעת יום חמישי, הניתוח ביום שני.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ביום שישי הילדה שוב מקיאה </a:t>
            </a:r>
            <a:r>
              <a:rPr lang="he-IL" dirty="0" err="1"/>
              <a:t>מרתי</a:t>
            </a:r>
            <a:r>
              <a:rPr lang="he-IL" dirty="0"/>
              <a:t>. הבטן מעט תפוחה עם רגישות דיפוזית קלה. מה נעשה?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יש לתאר ניתוח עש </a:t>
            </a:r>
            <a:r>
              <a:rPr lang="he-IL" dirty="0" err="1"/>
              <a:t>ladd</a:t>
            </a:r>
            <a:r>
              <a:rPr lang="he-IL" dirty="0"/>
              <a:t>, שלבים בניתוח.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סיבוכים בתר ניתוחיים?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28134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F39E-1AC3-1C47-8D7E-6749EAC3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15B5-F3C0-B94B-B107-BD47850C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תינוק בפגיה מאושפז עם רושם לתסמונת דאון, זוהי יממה שניה לאשפוז, לא העביר יציאות והבטן מעט תפוחה יותר מהרגיל. ללא הקאות.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מנג׳מנט</a:t>
            </a:r>
            <a:r>
              <a:rPr lang="he-IL" dirty="0"/>
              <a:t>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11806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F39E-1AC3-1C47-8D7E-6749EAC3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15B5-F3C0-B94B-B107-BD47850C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תינוק בפגיה מאושפז עם רושם לתסמונת דאון, זוהי יממה שניה לאשפוז, לא העביר יציאות והבטן מעט תפוחה יותר מהרגיל. ללא הקאות.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מנג׳מנט</a:t>
            </a:r>
            <a:r>
              <a:rPr lang="he-IL" dirty="0"/>
              <a:t>? </a:t>
            </a:r>
            <a:endParaRPr lang="en-US" dirty="0"/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זהו הצילום, לאן נתקדם?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9AD02-0A43-A745-BE1F-81CDACC2C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3199157"/>
            <a:ext cx="2476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85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F39E-1AC3-1C47-8D7E-6749EAC3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15B5-F3C0-B94B-B107-BD47850C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חוקן שיקוף הוזמן אולם בינתיים יש החמרה בתפיחות </a:t>
            </a:r>
            <a:r>
              <a:rPr lang="he-IL" dirty="0" err="1"/>
              <a:t>הבטנית</a:t>
            </a:r>
            <a:r>
              <a:rPr lang="he-IL" dirty="0"/>
              <a:t> משמעותית, והבטן רגישה דיפוזית. צילום שהוזמן מדגים אויר חופשי בכמות גדולה.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בניתוח- מודגם חור </a:t>
            </a:r>
            <a:r>
              <a:rPr lang="he-IL" dirty="0" err="1"/>
              <a:t>בצקום</a:t>
            </a:r>
            <a:r>
              <a:rPr lang="he-IL" dirty="0"/>
              <a:t> 1 ס״מ. הקולון כולו נראה צר ואינו רחב. מה עושים בניתוח?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המשך </a:t>
            </a:r>
            <a:r>
              <a:rPr lang="he-IL" dirty="0" err="1"/>
              <a:t>המנג׳מנט</a:t>
            </a:r>
            <a:r>
              <a:rPr lang="he-IL" dirty="0"/>
              <a:t>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9AD02-0A43-A745-BE1F-81CDACC2C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3199157"/>
            <a:ext cx="2476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0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A1D9-89EE-4643-95F2-1C1C600F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EE2F-6148-8944-89AD-6EABCBDE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בפתולוגיה – ללא עדות לגנגליונים, יש היפרטרופיה של סיבי עצב, מתאים </a:t>
            </a:r>
            <a:r>
              <a:rPr lang="he-IL" dirty="0" err="1"/>
              <a:t>להירשפרונג</a:t>
            </a:r>
            <a:r>
              <a:rPr lang="he-IL" dirty="0"/>
              <a:t>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לתינוק יש </a:t>
            </a:r>
            <a:r>
              <a:rPr lang="he-IL" dirty="0" err="1"/>
              <a:t>אילאוסטומיה</a:t>
            </a:r>
            <a:r>
              <a:rPr lang="he-IL" dirty="0"/>
              <a:t>, מתי ננתח?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מהם הניתוחים הספציפיים </a:t>
            </a:r>
            <a:r>
              <a:rPr lang="he-IL" dirty="0" err="1"/>
              <a:t>להירשפרונג</a:t>
            </a:r>
            <a:r>
              <a:rPr lang="he-IL" dirty="0"/>
              <a:t>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מהם הסיבוכים לאחר מכן, והסברים לעצירות?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15178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C71C-DBFE-AB40-818A-83606212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4B29-4D06-3E4C-99A6-6847B621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9-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למיון מגיעה ילדה בת שנתיים וחצי. מהלך עד כה תקין, בחודשיים האחרונים יותר שלשולים, מעט הקאות. השלשולים לעתים דמיים.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בבדיקה מעט חיוורת, הבטן רכה, רגישות קלה דיפוזית ללא עדות למלאות.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במעבדה </a:t>
            </a:r>
            <a:r>
              <a:rPr lang="he-IL" dirty="0" err="1"/>
              <a:t>לויקוציטוזיס</a:t>
            </a:r>
            <a:r>
              <a:rPr lang="he-IL" dirty="0"/>
              <a:t> ו- </a:t>
            </a:r>
            <a:r>
              <a:rPr lang="he-IL" dirty="0" err="1"/>
              <a:t>crp</a:t>
            </a:r>
            <a:r>
              <a:rPr lang="he-IL" dirty="0"/>
              <a:t> מוגברים, אנמיה 9.5, </a:t>
            </a:r>
            <a:r>
              <a:rPr lang="he-IL" dirty="0" err="1"/>
              <a:t>היפואלבומינמיה</a:t>
            </a:r>
            <a:r>
              <a:rPr lang="he-IL" dirty="0"/>
              <a:t> 2.5.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השלב הבא?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52124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C71C-DBFE-AB40-818A-83606212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4B29-4D06-3E4C-99A6-6847B621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9-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למיון מגיעה ילדה בת שנתיים וחצי. מהלך עד כה תקין, בחודשיים האחרונים יותר שלשולים, מעט הקאות. השלשולים לעתים דמיים.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בבדיקה מעט חיוורת, הבטן רכה, רגישות קלה דיפוזית ללא עדות למלאות.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במעבדה </a:t>
            </a:r>
            <a:r>
              <a:rPr lang="he-IL" dirty="0" err="1"/>
              <a:t>לויקוציטוזיס</a:t>
            </a:r>
            <a:r>
              <a:rPr lang="he-IL" dirty="0"/>
              <a:t> ו- </a:t>
            </a:r>
            <a:r>
              <a:rPr lang="he-IL" dirty="0" err="1"/>
              <a:t>crp</a:t>
            </a:r>
            <a:r>
              <a:rPr lang="he-IL" dirty="0"/>
              <a:t> מוגברים, אנמיה 9.5, </a:t>
            </a:r>
            <a:r>
              <a:rPr lang="he-IL" dirty="0" err="1"/>
              <a:t>היפואלבומינמיה</a:t>
            </a:r>
            <a:r>
              <a:rPr lang="he-IL" dirty="0"/>
              <a:t> 2.5.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השלב הבא?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בוצע </a:t>
            </a:r>
            <a:r>
              <a:rPr lang="he-IL" dirty="0" err="1"/>
              <a:t>צבס</a:t>
            </a:r>
            <a:r>
              <a:rPr lang="he-IL" dirty="0"/>
              <a:t> וסונר ללא ממצאים מיוחדים. מעט עיבוי דופן במעי. ללא קולקציות וללא גושים. 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השלב הבא?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13652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C71C-DBFE-AB40-818A-83606212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4B29-4D06-3E4C-99A6-6847B621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9-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למיון מגיעה ילדה בת שנתיים וחצי. מהלך עד כה תקין, בחודשיים האחרונים יותר שלשולים, מעט הקאות. השלשולים לעתים דמיים.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בבדיקה מעט חיוורת, הבטן רכה, רגישות קלה דיפוזית ללא עדות למלאות.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במעבדה </a:t>
            </a:r>
            <a:r>
              <a:rPr lang="he-IL" dirty="0" err="1"/>
              <a:t>לויקוציטוזיס</a:t>
            </a:r>
            <a:r>
              <a:rPr lang="he-IL" dirty="0"/>
              <a:t> ו- </a:t>
            </a:r>
            <a:r>
              <a:rPr lang="he-IL" dirty="0" err="1"/>
              <a:t>crp</a:t>
            </a:r>
            <a:r>
              <a:rPr lang="he-IL" dirty="0"/>
              <a:t> מוגברים, אנמיה 9.5, </a:t>
            </a:r>
            <a:r>
              <a:rPr lang="he-IL" dirty="0" err="1"/>
              <a:t>היפואלבומינמיה</a:t>
            </a:r>
            <a:r>
              <a:rPr lang="he-IL" dirty="0"/>
              <a:t> 2.5.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השלב הבא?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בוצע </a:t>
            </a:r>
            <a:r>
              <a:rPr lang="he-IL" dirty="0" err="1"/>
              <a:t>צבס</a:t>
            </a:r>
            <a:r>
              <a:rPr lang="he-IL" dirty="0"/>
              <a:t> וסונר ללא ממצאים מיוחדים. מעט עיבוי דופן במעי. ללא קולקציות וללא גושים. 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השלב הבא?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בקולונוסקופיה הודגמה מחלה בקולון השמאלי עם רירית פריכה ומדממת. בפתולוגיה- </a:t>
            </a:r>
            <a:r>
              <a:rPr lang="he-IL" dirty="0" err="1"/>
              <a:t>crypt</a:t>
            </a:r>
            <a:r>
              <a:rPr lang="he-IL" dirty="0"/>
              <a:t> </a:t>
            </a:r>
            <a:r>
              <a:rPr lang="he-IL" dirty="0" err="1"/>
              <a:t>abscess</a:t>
            </a:r>
            <a:r>
              <a:rPr lang="he-IL" dirty="0"/>
              <a:t>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בסיטי</a:t>
            </a:r>
            <a:r>
              <a:rPr lang="he-IL" dirty="0"/>
              <a:t> בטן הודגם עיבוי דופן של הקולון השמאלי. </a:t>
            </a:r>
          </a:p>
        </p:txBody>
      </p:sp>
    </p:spTree>
    <p:extLst>
      <p:ext uri="{BB962C8B-B14F-4D97-AF65-F5344CB8AC3E}">
        <p14:creationId xmlns:p14="http://schemas.microsoft.com/office/powerpoint/2010/main" val="366844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3300-B693-6F46-AB8C-F120F3D8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698D-E30F-CB43-AC76-BBD19DD0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ראשון: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מגיעה למיון פעוטה בת שנתיים. בשבועיים האחרונים חום לסירוגין, כאבי בטן לסירוגין. הבטן תפוחה מעט עם רושם למסה נוקשה הממלאת את מרכז הבטן.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וורקאפ</a:t>
            </a:r>
            <a:r>
              <a:rPr lang="he-IL" dirty="0"/>
              <a:t> במיון?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הדמיות?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אבחנה מבדלת?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מאפייני הגוש </a:t>
            </a:r>
            <a:r>
              <a:rPr lang="he-IL" dirty="0" err="1"/>
              <a:t>בסיטי</a:t>
            </a:r>
            <a:r>
              <a:rPr lang="he-IL" dirty="0"/>
              <a:t>? מה יש לבצע?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בביופסיה- </a:t>
            </a:r>
            <a:r>
              <a:rPr lang="he-IL" dirty="0" err="1"/>
              <a:t>רבדומיוסרקומה</a:t>
            </a:r>
            <a:r>
              <a:rPr lang="he-IL" dirty="0"/>
              <a:t> </a:t>
            </a:r>
            <a:r>
              <a:rPr lang="he-IL" dirty="0" err="1"/>
              <a:t>embryonal</a:t>
            </a:r>
            <a:r>
              <a:rPr lang="he-IL" dirty="0"/>
              <a:t>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הטיפול?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235F1-6EA1-1A43-9653-A6D1AA5C5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45" y="3370606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1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3E96-18C2-AB4F-A51C-886F85AD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D6365-2758-8149-AB1D-BB364BB1D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האבחנה וכיצד יש לטפל?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מתי ננתח, ומה נבצע בניתוח?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5979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162-AB80-8343-89EA-45C3A1DE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88A50-2E77-0B4F-871F-71E268CB8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10- תינוק נולד לאחר מהלך הריון תקין </a:t>
            </a:r>
            <a:r>
              <a:rPr lang="he-IL" dirty="0" err="1"/>
              <a:t>כשבתינוקיה</a:t>
            </a:r>
            <a:r>
              <a:rPr lang="he-IL" dirty="0"/>
              <a:t> שמו לב להיעדר פי טבעת.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ניתן לומר על הצילום, מה </a:t>
            </a:r>
            <a:r>
              <a:rPr lang="he-IL" dirty="0" err="1"/>
              <a:t>במנג׳מנט</a:t>
            </a:r>
            <a:r>
              <a:rPr lang="he-IL" dirty="0"/>
              <a:t> ומה בשיחה עם ההורים.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he-IL" dirty="0"/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1A7A1-E4EF-0E41-AFF0-C6854EB37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1" y="406908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28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162-AB80-8343-89EA-45C3A1DE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88A50-2E77-0B4F-871F-71E268CB8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בצילום קרוס </a:t>
            </a:r>
            <a:r>
              <a:rPr lang="he-IL" dirty="0" err="1"/>
              <a:t>טייבל</a:t>
            </a:r>
            <a:r>
              <a:rPr lang="he-IL" dirty="0"/>
              <a:t> הודגם מרחק של 3 </a:t>
            </a:r>
            <a:r>
              <a:rPr lang="he-IL" dirty="0" err="1"/>
              <a:t>סמ</a:t>
            </a:r>
            <a:r>
              <a:rPr lang="he-IL" dirty="0"/>
              <a:t> בין האנוס לבין הרקטום.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יש לבצע, מהם שלבי הניתוח. מה המשך </a:t>
            </a:r>
            <a:r>
              <a:rPr lang="he-IL" dirty="0" err="1"/>
              <a:t>המנגמנט</a:t>
            </a:r>
            <a:r>
              <a:rPr lang="he-IL" dirty="0"/>
              <a:t> ומה נבצע לאחר מכן.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יש להסביר מהלך ניתוח </a:t>
            </a:r>
            <a:r>
              <a:rPr lang="he-IL" dirty="0" err="1"/>
              <a:t>psarp</a:t>
            </a:r>
            <a:r>
              <a:rPr lang="he-IL" dirty="0"/>
              <a:t>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9521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3300-B693-6F46-AB8C-F120F3D8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698D-E30F-CB43-AC76-BBD19DD09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fontScale="77500" lnSpcReduction="20000"/>
          </a:bodyPr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ראשון: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מגיעה למיון פעוטה בת שנתיים. בשבועיים האחרונים חום לסירוגין, כאבי בטן לסירוגין. הבטן תפוחה מעט עם רושם למסה נוקשה הממלאת את מרכז הבטן.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 err="1"/>
              <a:t>וורקאפ</a:t>
            </a:r>
            <a:r>
              <a:rPr lang="he-IL" dirty="0"/>
              <a:t> במיון?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הדמיות?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אבחנה מבדלת?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מאפייני הגוש </a:t>
            </a:r>
            <a:r>
              <a:rPr lang="he-IL" dirty="0" err="1"/>
              <a:t>בסיטי</a:t>
            </a:r>
            <a:r>
              <a:rPr lang="he-IL" dirty="0"/>
              <a:t>? מה יש לבצע?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בביופסיה- </a:t>
            </a:r>
            <a:r>
              <a:rPr lang="he-IL" dirty="0" err="1"/>
              <a:t>רבדומיוסרקומה</a:t>
            </a:r>
            <a:r>
              <a:rPr lang="he-IL" dirty="0"/>
              <a:t> </a:t>
            </a:r>
            <a:r>
              <a:rPr lang="he-IL" dirty="0" err="1"/>
              <a:t>embryonal</a:t>
            </a:r>
            <a:r>
              <a:rPr lang="he-IL" dirty="0"/>
              <a:t>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הטיפול?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לאחר מספר מחזורי טיפול הגוש קטן </a:t>
            </a:r>
            <a:r>
              <a:rPr lang="he-IL" dirty="0" err="1"/>
              <a:t>למימדים</a:t>
            </a:r>
            <a:r>
              <a:rPr lang="he-IL" dirty="0"/>
              <a:t> של 2-3-3 ס״מ, תופס חלק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משלפוחית השתן. מה כעת?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235F1-6EA1-1A43-9653-A6D1AA5C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45" y="3370606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9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1074-AA21-724C-9B5F-5A4647F7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714F-2B48-304C-BB3C-492469BB2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במהלך </a:t>
            </a:r>
            <a:r>
              <a:rPr lang="he-IL" dirty="0" err="1"/>
              <a:t>ההריון</a:t>
            </a:r>
            <a:r>
              <a:rPr lang="he-IL" dirty="0"/>
              <a:t> בביצוע סקירה התגלה הממצא הבא בדופן הבטן-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מהו הפגם, מה יש לומר להורים לגבי המשך </a:t>
            </a:r>
            <a:r>
              <a:rPr lang="he-IL" dirty="0" err="1"/>
              <a:t>ההריון</a:t>
            </a:r>
            <a:r>
              <a:rPr lang="he-IL" dirty="0"/>
              <a:t>, מומים נלווים? משך אשפוז בבית החולים? סיבוכים לטווח ארוך?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A4FE9-A3CF-D34B-8D7B-291112DF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3" y="366016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2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1074-AA21-724C-9B5F-5A4647F7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714F-2B48-304C-BB3C-492469BB2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במהלך הריון אחר נצפה הממצא הבא-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מהו הפגם, מה יש לומר להורים לגבי המשך </a:t>
            </a:r>
            <a:r>
              <a:rPr lang="he-IL" dirty="0" err="1"/>
              <a:t>ההריון</a:t>
            </a:r>
            <a:r>
              <a:rPr lang="he-IL" dirty="0"/>
              <a:t>, מומים נלווים? משך אשפוז בבית החולים? סיבוכים לטווח ארוך? בדיקות ספציפיות במהלך </a:t>
            </a:r>
            <a:r>
              <a:rPr lang="he-IL" dirty="0" err="1"/>
              <a:t>ההריון</a:t>
            </a:r>
            <a:r>
              <a:rPr lang="he-IL" dirty="0"/>
              <a:t> עצמו? שיטת הילוד?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he-IL" dirty="0"/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48EFB-9A38-5E4D-951F-79F9C797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3" y="4069080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9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7F2D-9D1C-C546-BF77-D1E2C05E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2532-23CC-DD4F-B471-FEA40028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נולד התינוק שבשקופית הקודמת.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מתי ננתח?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על מה ניזהר בניתוח? מהם המרכיבים של השק? על אילו מבנים בבטן יש להיזהר?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בוצעה סגירה ראשונית עם הכנסת הכבד פנימה. הבטן רכה. התינוק קורס. מה יכול להיות שקרה?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67FD5-4198-6341-8EAB-65CB5E22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7" y="3647466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5393-282D-B847-B464-91FFAEDA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745D-1D92-9246-8109-81E2E52BA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שלישי: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ילד בן עשר נורה בבית החזה. מד״א מעבירים אותו כשהוא יציב אולם מעט </a:t>
            </a:r>
            <a:r>
              <a:rPr lang="he-IL" dirty="0" err="1"/>
              <a:t>טכיקרדי</a:t>
            </a:r>
            <a:r>
              <a:rPr lang="he-IL" dirty="0"/>
              <a:t> וחיוור לחדר הלם, יש פצע כניסה ליד פטמה ימין. זמן הגעה מוערך- 15 דקות.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נרצה להגיד לצוות הסיעודי בחדר הלם- מה צריך להיות מוכן?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7900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5393-282D-B847-B464-91FFAEDA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שחזור שלב ב׳ ינואר 2021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745D-1D92-9246-8109-81E2E52BA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מקרה שלישי: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ילד בן עשר נורה בבית החזה. מד״א מעבירים אותו כשהוא יציב אולם מעט </a:t>
            </a:r>
            <a:r>
              <a:rPr lang="he-IL" dirty="0" err="1"/>
              <a:t>טכיקרדי</a:t>
            </a:r>
            <a:r>
              <a:rPr lang="he-IL" dirty="0"/>
              <a:t> וחיוור לחדר הלם, יש פצע כניסה ליד פטמה ימין. זמן הגעה מוערך- 15 דקות.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מה נרצה להגיד לצוות הסיעודי בחדר הלם- מה צריך להיות מוכן?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הילד מגיע כשהוא חיוור, קולות כניסה ירודים משמעותית מימין, פצע כניסת קליע ליד הפטמה. </a:t>
            </a:r>
          </a:p>
          <a:p>
            <a: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he-IL" dirty="0"/>
              <a:t>יש לתאר את שלבי הטיפול במטופל לפי ה- </a:t>
            </a:r>
            <a:r>
              <a:rPr lang="he-IL" dirty="0" err="1"/>
              <a:t>atls</a:t>
            </a:r>
            <a:r>
              <a:rPr lang="he-IL" dirty="0"/>
              <a:t>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8099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Macintosh PowerPoint</Application>
  <PresentationFormat>Widescreen</PresentationFormat>
  <Paragraphs>179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Office Theme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  <vt:lpstr>שחזור שלב ב׳ ינואר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שחזור שלב ב׳ ינואר 2021</dc:title>
  <dc:creator>יעל דרזניק</dc:creator>
  <cp:lastModifiedBy>יעל דרזניק</cp:lastModifiedBy>
  <cp:revision>1</cp:revision>
  <dcterms:created xsi:type="dcterms:W3CDTF">2024-02-16T12:12:54Z</dcterms:created>
  <dcterms:modified xsi:type="dcterms:W3CDTF">2024-02-16T12:13:31Z</dcterms:modified>
</cp:coreProperties>
</file>