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7"/>
  </p:notesMasterIdLst>
  <p:sldIdLst>
    <p:sldId id="256" r:id="rId2"/>
    <p:sldId id="258" r:id="rId3"/>
    <p:sldId id="259" r:id="rId4"/>
    <p:sldId id="261" r:id="rId5"/>
    <p:sldId id="262" r:id="rId6"/>
    <p:sldId id="270" r:id="rId7"/>
    <p:sldId id="271" r:id="rId8"/>
    <p:sldId id="274" r:id="rId9"/>
    <p:sldId id="272" r:id="rId10"/>
    <p:sldId id="263" r:id="rId11"/>
    <p:sldId id="269" r:id="rId12"/>
    <p:sldId id="273" r:id="rId13"/>
    <p:sldId id="275" r:id="rId14"/>
    <p:sldId id="257" r:id="rId15"/>
    <p:sldId id="277" r:id="rId16"/>
    <p:sldId id="278" r:id="rId17"/>
    <p:sldId id="279" r:id="rId18"/>
    <p:sldId id="260" r:id="rId19"/>
    <p:sldId id="280" r:id="rId20"/>
    <p:sldId id="264" r:id="rId21"/>
    <p:sldId id="265" r:id="rId22"/>
    <p:sldId id="266" r:id="rId23"/>
    <p:sldId id="267" r:id="rId24"/>
    <p:sldId id="268"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 id="292" r:id="rId38"/>
    <p:sldId id="299" r:id="rId39"/>
    <p:sldId id="294" r:id="rId40"/>
    <p:sldId id="300" r:id="rId41"/>
    <p:sldId id="295" r:id="rId42"/>
    <p:sldId id="296" r:id="rId43"/>
    <p:sldId id="297" r:id="rId44"/>
    <p:sldId id="298" r:id="rId45"/>
    <p:sldId id="301" r:id="rId46"/>
    <p:sldId id="302" r:id="rId47"/>
    <p:sldId id="303" r:id="rId48"/>
    <p:sldId id="304" r:id="rId49"/>
    <p:sldId id="305" r:id="rId50"/>
    <p:sldId id="306" r:id="rId51"/>
    <p:sldId id="307" r:id="rId52"/>
    <p:sldId id="308" r:id="rId53"/>
    <p:sldId id="309" r:id="rId54"/>
    <p:sldId id="310" r:id="rId55"/>
    <p:sldId id="311" r:id="rId56"/>
  </p:sldIdLst>
  <p:sldSz cx="9144000" cy="6858000" type="screen4x3"/>
  <p:notesSz cx="6797675" cy="9926638"/>
  <p:defaultTex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02"/>
    <p:restoredTop sz="73454"/>
  </p:normalViewPr>
  <p:slideViewPr>
    <p:cSldViewPr>
      <p:cViewPr varScale="1">
        <p:scale>
          <a:sx n="79" d="100"/>
          <a:sy n="79" d="100"/>
        </p:scale>
        <p:origin x="2440" y="5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8CB5C9C0-CB12-4543-3417-AF01B070AAE3}"/>
              </a:ext>
            </a:extLst>
          </p:cNvPr>
          <p:cNvSpPr>
            <a:spLocks noGrp="1"/>
          </p:cNvSpPr>
          <p:nvPr>
            <p:ph type="hdr" sz="quarter"/>
          </p:nvPr>
        </p:nvSpPr>
        <p:spPr>
          <a:xfrm>
            <a:off x="3851275" y="0"/>
            <a:ext cx="2946400" cy="496888"/>
          </a:xfrm>
          <a:prstGeom prst="rect">
            <a:avLst/>
          </a:prstGeom>
        </p:spPr>
        <p:txBody>
          <a:bodyPr vert="horz" lIns="91440" tIns="45720" rIns="91440" bIns="45720" rtlCol="1"/>
          <a:lstStyle>
            <a:lvl1pPr algn="r" rtl="1" eaLnBrk="1" fontAlgn="auto" hangingPunct="1">
              <a:spcBef>
                <a:spcPts val="0"/>
              </a:spcBef>
              <a:spcAft>
                <a:spcPts val="0"/>
              </a:spcAft>
              <a:defRPr sz="1200">
                <a:latin typeface="+mn-lt"/>
                <a:cs typeface="+mn-cs"/>
              </a:defRPr>
            </a:lvl1pPr>
          </a:lstStyle>
          <a:p>
            <a:pPr>
              <a:defRPr/>
            </a:pPr>
            <a:endParaRPr lang="he-IL"/>
          </a:p>
        </p:txBody>
      </p:sp>
      <p:sp>
        <p:nvSpPr>
          <p:cNvPr id="3" name="מציין מיקום של תאריך 2">
            <a:extLst>
              <a:ext uri="{FF2B5EF4-FFF2-40B4-BE49-F238E27FC236}">
                <a16:creationId xmlns:a16="http://schemas.microsoft.com/office/drawing/2014/main" id="{FF7012B7-2DC1-92FA-897A-527700D1E254}"/>
              </a:ext>
            </a:extLst>
          </p:cNvPr>
          <p:cNvSpPr>
            <a:spLocks noGrp="1"/>
          </p:cNvSpPr>
          <p:nvPr>
            <p:ph type="dt" idx="1"/>
          </p:nvPr>
        </p:nvSpPr>
        <p:spPr>
          <a:xfrm>
            <a:off x="1588" y="0"/>
            <a:ext cx="2946400" cy="496888"/>
          </a:xfrm>
          <a:prstGeom prst="rect">
            <a:avLst/>
          </a:prstGeom>
        </p:spPr>
        <p:txBody>
          <a:bodyPr vert="horz" lIns="91440" tIns="45720" rIns="91440" bIns="45720" rtlCol="1"/>
          <a:lstStyle>
            <a:lvl1pPr algn="l" rtl="1" eaLnBrk="1" fontAlgn="auto" hangingPunct="1">
              <a:spcBef>
                <a:spcPts val="0"/>
              </a:spcBef>
              <a:spcAft>
                <a:spcPts val="0"/>
              </a:spcAft>
              <a:defRPr sz="1200">
                <a:latin typeface="+mn-lt"/>
                <a:cs typeface="+mn-cs"/>
              </a:defRPr>
            </a:lvl1pPr>
          </a:lstStyle>
          <a:p>
            <a:pPr>
              <a:defRPr/>
            </a:pPr>
            <a:fld id="{3E288487-843A-974B-BF90-9DEE0C76342B}" type="datetimeFigureOut">
              <a:rPr lang="he-IL"/>
              <a:pPr>
                <a:defRPr/>
              </a:pPr>
              <a:t>י"א.תשרי.תשפ"ו</a:t>
            </a:fld>
            <a:endParaRPr lang="he-IL"/>
          </a:p>
        </p:txBody>
      </p:sp>
      <p:sp>
        <p:nvSpPr>
          <p:cNvPr id="4" name="מציין מיקום של תמונת שקופית 3">
            <a:extLst>
              <a:ext uri="{FF2B5EF4-FFF2-40B4-BE49-F238E27FC236}">
                <a16:creationId xmlns:a16="http://schemas.microsoft.com/office/drawing/2014/main" id="{5C886286-B14A-AB19-EDCE-0B435A5D3BF6}"/>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1" anchor="ctr"/>
          <a:lstStyle/>
          <a:p>
            <a:pPr lvl="0"/>
            <a:endParaRPr lang="he-IL" noProof="0"/>
          </a:p>
        </p:txBody>
      </p:sp>
      <p:sp>
        <p:nvSpPr>
          <p:cNvPr id="5" name="מציין מיקום של הערות 4">
            <a:extLst>
              <a:ext uri="{FF2B5EF4-FFF2-40B4-BE49-F238E27FC236}">
                <a16:creationId xmlns:a16="http://schemas.microsoft.com/office/drawing/2014/main" id="{12860C08-2BA3-30AA-B0C3-8B6C476FD571}"/>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1"/>
          <a:lstStyle/>
          <a:p>
            <a:pPr lvl="0"/>
            <a:r>
              <a:rPr lang="he-IL" noProof="0"/>
              <a:t>לחץ כדי לערוך סגנונות טקסט של תבנית בסיס</a:t>
            </a:r>
          </a:p>
          <a:p>
            <a:pPr lvl="1"/>
            <a:r>
              <a:rPr lang="he-IL" noProof="0"/>
              <a:t>רמה שנייה</a:t>
            </a:r>
          </a:p>
          <a:p>
            <a:pPr lvl="2"/>
            <a:r>
              <a:rPr lang="he-IL" noProof="0"/>
              <a:t>רמה שלישית</a:t>
            </a:r>
          </a:p>
          <a:p>
            <a:pPr lvl="3"/>
            <a:r>
              <a:rPr lang="he-IL" noProof="0"/>
              <a:t>רמה רביעית</a:t>
            </a:r>
          </a:p>
          <a:p>
            <a:pPr lvl="4"/>
            <a:r>
              <a:rPr lang="he-IL" noProof="0"/>
              <a:t>רמה חמישית</a:t>
            </a:r>
          </a:p>
        </p:txBody>
      </p:sp>
      <p:sp>
        <p:nvSpPr>
          <p:cNvPr id="6" name="מציין מיקום של כותרת תחתונה 5">
            <a:extLst>
              <a:ext uri="{FF2B5EF4-FFF2-40B4-BE49-F238E27FC236}">
                <a16:creationId xmlns:a16="http://schemas.microsoft.com/office/drawing/2014/main" id="{D1784DCB-6890-B48F-5834-CEC4B81E2BA7}"/>
              </a:ext>
            </a:extLst>
          </p:cNvPr>
          <p:cNvSpPr>
            <a:spLocks noGrp="1"/>
          </p:cNvSpPr>
          <p:nvPr>
            <p:ph type="ftr" sz="quarter" idx="4"/>
          </p:nvPr>
        </p:nvSpPr>
        <p:spPr>
          <a:xfrm>
            <a:off x="3851275" y="9428163"/>
            <a:ext cx="2946400" cy="496887"/>
          </a:xfrm>
          <a:prstGeom prst="rect">
            <a:avLst/>
          </a:prstGeom>
        </p:spPr>
        <p:txBody>
          <a:bodyPr vert="horz" lIns="91440" tIns="45720" rIns="91440" bIns="45720" rtlCol="1" anchor="b"/>
          <a:lstStyle>
            <a:lvl1pPr algn="r" rtl="1" eaLnBrk="1" fontAlgn="auto" hangingPunct="1">
              <a:spcBef>
                <a:spcPts val="0"/>
              </a:spcBef>
              <a:spcAft>
                <a:spcPts val="0"/>
              </a:spcAft>
              <a:defRPr sz="1200">
                <a:latin typeface="+mn-lt"/>
                <a:cs typeface="+mn-cs"/>
              </a:defRPr>
            </a:lvl1pPr>
          </a:lstStyle>
          <a:p>
            <a:pPr>
              <a:defRPr/>
            </a:pPr>
            <a:endParaRPr lang="he-IL"/>
          </a:p>
        </p:txBody>
      </p:sp>
      <p:sp>
        <p:nvSpPr>
          <p:cNvPr id="7" name="מציין מיקום של מספר שקופית 6">
            <a:extLst>
              <a:ext uri="{FF2B5EF4-FFF2-40B4-BE49-F238E27FC236}">
                <a16:creationId xmlns:a16="http://schemas.microsoft.com/office/drawing/2014/main" id="{98D519EC-D6F0-4A3A-A78B-0C3F8A7A36A6}"/>
              </a:ext>
            </a:extLst>
          </p:cNvPr>
          <p:cNvSpPr>
            <a:spLocks noGrp="1"/>
          </p:cNvSpPr>
          <p:nvPr>
            <p:ph type="sldNum" sz="quarter" idx="5"/>
          </p:nvPr>
        </p:nvSpPr>
        <p:spPr>
          <a:xfrm>
            <a:off x="1588" y="9428163"/>
            <a:ext cx="2946400" cy="496887"/>
          </a:xfrm>
          <a:prstGeom prst="rect">
            <a:avLst/>
          </a:prstGeom>
        </p:spPr>
        <p:txBody>
          <a:bodyPr vert="horz" wrap="square" lIns="91440" tIns="45720" rIns="91440" bIns="45720" numCol="1" anchor="b" anchorCtr="0" compatLnSpc="1">
            <a:prstTxWarp prst="textNoShape">
              <a:avLst/>
            </a:prstTxWarp>
          </a:bodyPr>
          <a:lstStyle>
            <a:lvl1pPr algn="l" rtl="1" eaLnBrk="1" hangingPunct="1">
              <a:defRPr sz="1200" smtClean="0"/>
            </a:lvl1pPr>
          </a:lstStyle>
          <a:p>
            <a:pPr>
              <a:defRPr/>
            </a:pPr>
            <a:fld id="{11D58E6A-5FD2-324A-87E9-E9F1B7A509DD}" type="slidenum">
              <a:rPr lang="he-IL" altLang="en-IL"/>
              <a:pPr>
                <a:defRPr/>
              </a:pPr>
              <a:t>‹#›</a:t>
            </a:fld>
            <a:endParaRPr lang="he-IL" altLang="en-IL"/>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מציין מיקום של תמונת שקופית 1">
            <a:extLst>
              <a:ext uri="{FF2B5EF4-FFF2-40B4-BE49-F238E27FC236}">
                <a16:creationId xmlns:a16="http://schemas.microsoft.com/office/drawing/2014/main" id="{0AD2ED5C-2711-0197-096F-408AFDC26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מציין מיקום של הערות 2">
            <a:extLst>
              <a:ext uri="{FF2B5EF4-FFF2-40B4-BE49-F238E27FC236}">
                <a16:creationId xmlns:a16="http://schemas.microsoft.com/office/drawing/2014/main" id="{50C02E6B-A07D-6843-4EAD-52987E8D6B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IL"/>
          </a:p>
        </p:txBody>
      </p:sp>
      <p:sp>
        <p:nvSpPr>
          <p:cNvPr id="4100" name="מציין מיקום של מספר שקופית 3">
            <a:extLst>
              <a:ext uri="{FF2B5EF4-FFF2-40B4-BE49-F238E27FC236}">
                <a16:creationId xmlns:a16="http://schemas.microsoft.com/office/drawing/2014/main" id="{1E3AC06E-0620-A28C-4627-1CD63C3874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0AF1D809-EE37-D84E-9626-4A3F7EA28121}" type="slidenum">
              <a:rPr lang="he-IL" altLang="en-IL"/>
              <a:pPr algn="l"/>
              <a:t>1</a:t>
            </a:fld>
            <a:endParaRPr lang="he-IL" altLang="en-I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מציין מיקום של תמונת שקופית 1">
            <a:extLst>
              <a:ext uri="{FF2B5EF4-FFF2-40B4-BE49-F238E27FC236}">
                <a16:creationId xmlns:a16="http://schemas.microsoft.com/office/drawing/2014/main" id="{4A195874-98A2-8D4B-89BE-49D0BC8A6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מציין מיקום של הערות 2">
            <a:extLst>
              <a:ext uri="{FF2B5EF4-FFF2-40B4-BE49-F238E27FC236}">
                <a16:creationId xmlns:a16="http://schemas.microsoft.com/office/drawing/2014/main" id="{6ADCB3FB-2F03-2F1F-AD23-C148687539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dirty="0"/>
              <a:t>במידה והגישה היא אחורית בלבד- תנוחת </a:t>
            </a:r>
            <a:r>
              <a:rPr lang="en-US" altLang="he-IL" dirty="0"/>
              <a:t> prone</a:t>
            </a:r>
            <a:r>
              <a:rPr lang="he-IL" altLang="he-IL" dirty="0"/>
              <a:t>. חשוב לקשור את ה- </a:t>
            </a:r>
            <a:r>
              <a:rPr lang="en-US" altLang="he-IL" dirty="0"/>
              <a:t>middle sacral artery </a:t>
            </a:r>
            <a:r>
              <a:rPr lang="he-IL" altLang="he-IL" dirty="0"/>
              <a:t>, כמו כן להסיר את עצם הזנב- אי הסרתה מתוארת עם חזרה של 37%. </a:t>
            </a:r>
          </a:p>
        </p:txBody>
      </p:sp>
      <p:sp>
        <p:nvSpPr>
          <p:cNvPr id="14340" name="מציין מיקום של מספר שקופית 3">
            <a:extLst>
              <a:ext uri="{FF2B5EF4-FFF2-40B4-BE49-F238E27FC236}">
                <a16:creationId xmlns:a16="http://schemas.microsoft.com/office/drawing/2014/main" id="{207D8CC3-4F33-DE06-AE4A-FDB6C0F453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6ECD08BE-3B23-B04F-A0FC-C86FC7B916E8}" type="slidenum">
              <a:rPr lang="he-IL" altLang="he-IL"/>
              <a:pPr algn="l"/>
              <a:t>10</a:t>
            </a:fld>
            <a:endParaRPr lang="he-IL" altLang="he-I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מציין מיקום של תמונת שקופית 1">
            <a:extLst>
              <a:ext uri="{FF2B5EF4-FFF2-40B4-BE49-F238E27FC236}">
                <a16:creationId xmlns:a16="http://schemas.microsoft.com/office/drawing/2014/main" id="{A31D6988-1C8D-D582-868C-29B9ADBA21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מציין מיקום של הערות 2">
            <a:extLst>
              <a:ext uri="{FF2B5EF4-FFF2-40B4-BE49-F238E27FC236}">
                <a16:creationId xmlns:a16="http://schemas.microsoft.com/office/drawing/2014/main" id="{915F7C9A-FCC1-7918-D0B7-456B2B8DA6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dirty="0"/>
              <a:t>להסביר על המשך מעקב אונקולוגי- מרקרים יחד עם ביצוע הדמיה תקופתית כל מספר חודשים. לעקוב אחר יציאות- </a:t>
            </a:r>
            <a:r>
              <a:rPr lang="he-IL" altLang="he-IL" dirty="0" err="1"/>
              <a:t>נטיה</a:t>
            </a:r>
            <a:r>
              <a:rPr lang="he-IL" altLang="he-IL" dirty="0"/>
              <a:t> לבעיה בשליטה, מריחות, עצירות – לאחר ניתוחים כאמור- מומלץ מרככי יציאות לסירוגין. </a:t>
            </a:r>
          </a:p>
        </p:txBody>
      </p:sp>
      <p:sp>
        <p:nvSpPr>
          <p:cNvPr id="22532" name="מציין מיקום של מספר שקופית 3">
            <a:extLst>
              <a:ext uri="{FF2B5EF4-FFF2-40B4-BE49-F238E27FC236}">
                <a16:creationId xmlns:a16="http://schemas.microsoft.com/office/drawing/2014/main" id="{A0300120-F4A6-060A-648A-B726DCCCE1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08CEFECE-E3BB-E942-A713-B42B685003E1}" type="slidenum">
              <a:rPr lang="he-IL" altLang="he-IL"/>
              <a:pPr algn="l"/>
              <a:t>11</a:t>
            </a:fld>
            <a:endParaRPr lang="he-IL" altLang="he-I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צריך לציין שהפרוגנוזה יחסית טובה- סביב 90% בממוצע. בהתאם לכך שיעור ההישנות. </a:t>
            </a:r>
          </a:p>
          <a:p>
            <a:r>
              <a:rPr lang="he-IL" dirty="0"/>
              <a:t>מומלץ לעקוב לפחות 3 שנים- תוארה בספרות חזרה גם לאחר 33 חודשים. </a:t>
            </a:r>
          </a:p>
          <a:p>
            <a:r>
              <a:rPr lang="he-IL" dirty="0"/>
              <a:t>כשיש חזרה מומלץ לתת טיפול כימותרפי. במקרים ספציפיים מאוד דרוש ניתוח חוזר- לרוב לא, תלוי בהדמיה ובתגובה.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12</a:t>
            </a:fld>
            <a:endParaRPr lang="he-IL" altLang="en-IL"/>
          </a:p>
        </p:txBody>
      </p:sp>
    </p:spTree>
    <p:extLst>
      <p:ext uri="{BB962C8B-B14F-4D97-AF65-F5344CB8AC3E}">
        <p14:creationId xmlns:p14="http://schemas.microsoft.com/office/powerpoint/2010/main" val="194456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685800" eaLnBrk="1" hangingPunct="1">
              <a:lnSpc>
                <a:spcPct val="90000"/>
              </a:lnSpc>
              <a:spcBef>
                <a:spcPts val="750"/>
              </a:spcBef>
            </a:pPr>
            <a:r>
              <a:rPr lang="he-IL" dirty="0"/>
              <a:t>איזה עוד שאלות נרצה לשאול את הרופאה שהפנתה לבית החולים?</a:t>
            </a:r>
          </a:p>
          <a:p>
            <a:pPr marL="171450" indent="-171450" defTabSz="685800" eaLnBrk="1" hangingPunct="1">
              <a:lnSpc>
                <a:spcPct val="90000"/>
              </a:lnSpc>
              <a:spcBef>
                <a:spcPts val="750"/>
              </a:spcBef>
            </a:pPr>
            <a:r>
              <a:rPr lang="he-IL" dirty="0"/>
              <a:t>נרצה לדעת לעניין מעקב טרום לידתי, האם היו מחלות קודמות, האם יכול להיות קשר לתסמונות שונות. </a:t>
            </a:r>
            <a:endParaRPr lang="en-IL" dirty="0"/>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14</a:t>
            </a:fld>
            <a:endParaRPr lang="he-IL" altLang="en-IL"/>
          </a:p>
        </p:txBody>
      </p:sp>
    </p:spTree>
    <p:extLst>
      <p:ext uri="{BB962C8B-B14F-4D97-AF65-F5344CB8AC3E}">
        <p14:creationId xmlns:p14="http://schemas.microsoft.com/office/powerpoint/2010/main" val="553091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685800" eaLnBrk="1" hangingPunct="1">
              <a:lnSpc>
                <a:spcPct val="90000"/>
              </a:lnSpc>
              <a:spcBef>
                <a:spcPts val="750"/>
              </a:spcBef>
            </a:pPr>
            <a:r>
              <a:rPr lang="he-IL" dirty="0"/>
              <a:t>איזה עוד בדיקות נרצה לקחת? נרצה לקחת מרקרים- </a:t>
            </a:r>
            <a:r>
              <a:rPr lang="he-IL" dirty="0" err="1"/>
              <a:t>afp</a:t>
            </a:r>
            <a:r>
              <a:rPr lang="he-IL" dirty="0"/>
              <a:t> </a:t>
            </a:r>
            <a:r>
              <a:rPr lang="he-IL" dirty="0" err="1"/>
              <a:t>bhcg</a:t>
            </a:r>
            <a:r>
              <a:rPr lang="he-IL" dirty="0"/>
              <a:t> </a:t>
            </a:r>
            <a:r>
              <a:rPr lang="he-IL" dirty="0" err="1"/>
              <a:t>קטכולאמינים</a:t>
            </a:r>
            <a:r>
              <a:rPr lang="he-IL" dirty="0"/>
              <a:t> </a:t>
            </a:r>
            <a:r>
              <a:rPr lang="he-IL" dirty="0" err="1"/>
              <a:t>nse</a:t>
            </a:r>
            <a:r>
              <a:rPr lang="he-IL" dirty="0"/>
              <a:t>.</a:t>
            </a:r>
          </a:p>
          <a:p>
            <a:pPr marL="171450" indent="-171450" defTabSz="685800" eaLnBrk="1" hangingPunct="1">
              <a:lnSpc>
                <a:spcPct val="90000"/>
              </a:lnSpc>
              <a:spcBef>
                <a:spcPts val="750"/>
              </a:spcBef>
            </a:pPr>
            <a:r>
              <a:rPr lang="he-IL" dirty="0"/>
              <a:t>האם שכיח לראות </a:t>
            </a:r>
            <a:r>
              <a:rPr lang="he-IL" dirty="0" err="1"/>
              <a:t>תרומבוציטוזיס</a:t>
            </a:r>
            <a:r>
              <a:rPr lang="he-IL" dirty="0"/>
              <a:t>?- </a:t>
            </a:r>
            <a:r>
              <a:rPr lang="he-IL" dirty="0" err="1"/>
              <a:t>בהפטובלסטומה</a:t>
            </a:r>
            <a:r>
              <a:rPr lang="he-IL" dirty="0"/>
              <a:t> כן, זה אחד הממצאים השכיחים יחד עם אנמיה. </a:t>
            </a:r>
          </a:p>
          <a:p>
            <a:pPr marL="171450" indent="-171450" defTabSz="685800" eaLnBrk="1" hangingPunct="1">
              <a:lnSpc>
                <a:spcPct val="90000"/>
              </a:lnSpc>
              <a:spcBef>
                <a:spcPts val="750"/>
              </a:spcBef>
            </a:pPr>
            <a:r>
              <a:rPr lang="he-IL" dirty="0"/>
              <a:t>איך נרצה להתקדם? הנבחן יכול לציין סונר (שבוצע כאן והדגים תמונה שיכולה להיות </a:t>
            </a:r>
            <a:r>
              <a:rPr lang="he-IL" dirty="0" err="1"/>
              <a:t>נוירובלסטומה</a:t>
            </a:r>
            <a:r>
              <a:rPr lang="he-IL" dirty="0"/>
              <a:t> או </a:t>
            </a:r>
            <a:r>
              <a:rPr lang="he-IL" dirty="0" err="1"/>
              <a:t>הפטובלסטומה</a:t>
            </a:r>
            <a:r>
              <a:rPr lang="he-IL" dirty="0"/>
              <a:t>). בכל מקרה האבחנה הסופית היא </a:t>
            </a:r>
            <a:r>
              <a:rPr lang="he-IL" dirty="0" err="1"/>
              <a:t>בסיטי</a:t>
            </a:r>
            <a:r>
              <a:rPr lang="he-IL" dirty="0"/>
              <a:t>. </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15</a:t>
            </a:fld>
            <a:endParaRPr lang="he-IL" altLang="en-IL"/>
          </a:p>
        </p:txBody>
      </p:sp>
    </p:spTree>
    <p:extLst>
      <p:ext uri="{BB962C8B-B14F-4D97-AF65-F5344CB8AC3E}">
        <p14:creationId xmlns:p14="http://schemas.microsoft.com/office/powerpoint/2010/main" val="152023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תארו את הממצאים. בשקופיות הבאות יוצג סיטי חזה ובטן המדגימים תהליכים מרובים תופסי מקום בכבד, היכולים להתאים </a:t>
            </a:r>
            <a:r>
              <a:rPr lang="he-IL" dirty="0" err="1"/>
              <a:t>להפטובלסטומה</a:t>
            </a:r>
            <a:r>
              <a:rPr lang="he-IL" dirty="0"/>
              <a:t>, עם פיזור ריאתי נרחב </a:t>
            </a:r>
            <a:r>
              <a:rPr lang="he-IL" dirty="0" err="1"/>
              <a:t>וקונגלומרטים</a:t>
            </a:r>
            <a:r>
              <a:rPr lang="he-IL" dirty="0"/>
              <a:t> גושיים במיצר. </a:t>
            </a:r>
            <a:endParaRPr lang="en-IL" dirty="0"/>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18</a:t>
            </a:fld>
            <a:endParaRPr lang="he-IL" altLang="en-IL"/>
          </a:p>
        </p:txBody>
      </p:sp>
    </p:spTree>
    <p:extLst>
      <p:ext uri="{BB962C8B-B14F-4D97-AF65-F5344CB8AC3E}">
        <p14:creationId xmlns:p14="http://schemas.microsoft.com/office/powerpoint/2010/main" val="2616804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הנבחן צריך לציין את האבחנה המבדלת לגוש בכבד ממקור ראשוני או משני (גרורות)- ובעיקר לציין את האופציות העיקריות בהקשר זה – </a:t>
            </a:r>
            <a:r>
              <a:rPr lang="he-IL" dirty="0" err="1"/>
              <a:t>הפטובלסטומה</a:t>
            </a:r>
            <a:r>
              <a:rPr lang="he-IL" dirty="0"/>
              <a:t> </a:t>
            </a:r>
            <a:r>
              <a:rPr lang="he-IL" dirty="0" err="1"/>
              <a:t>ונוירובלסטומה</a:t>
            </a:r>
            <a:r>
              <a:rPr lang="he-IL" dirty="0"/>
              <a:t>. יש לציין עבור המטופל שלבינתיים הגיעה תשובת מרקר של </a:t>
            </a:r>
            <a:r>
              <a:rPr lang="he-IL" dirty="0" err="1"/>
              <a:t>afp</a:t>
            </a:r>
            <a:r>
              <a:rPr lang="he-IL" dirty="0"/>
              <a:t> – 608,000. מדובר במחלה </a:t>
            </a:r>
            <a:r>
              <a:rPr lang="he-IL" dirty="0" err="1"/>
              <a:t>מטסטטית</a:t>
            </a:r>
            <a:r>
              <a:rPr lang="he-IL" dirty="0"/>
              <a:t> ולכן יש לבצע ביופסיה על מנת להגיע ל- </a:t>
            </a:r>
            <a:r>
              <a:rPr lang="he-IL" dirty="0" err="1"/>
              <a:t>tissue</a:t>
            </a:r>
            <a:r>
              <a:rPr lang="he-IL" dirty="0"/>
              <a:t> </a:t>
            </a:r>
            <a:r>
              <a:rPr lang="he-IL" dirty="0" err="1"/>
              <a:t>diagnosis</a:t>
            </a:r>
            <a:r>
              <a:rPr lang="he-IL" dirty="0"/>
              <a:t>.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20</a:t>
            </a:fld>
            <a:endParaRPr lang="he-IL" altLang="en-IL"/>
          </a:p>
        </p:txBody>
      </p:sp>
    </p:spTree>
    <p:extLst>
      <p:ext uri="{BB962C8B-B14F-4D97-AF65-F5344CB8AC3E}">
        <p14:creationId xmlns:p14="http://schemas.microsoft.com/office/powerpoint/2010/main" val="334996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הפתולוגיה של </a:t>
            </a:r>
            <a:r>
              <a:rPr lang="he-IL" dirty="0" err="1"/>
              <a:t>הפטובלסטומה</a:t>
            </a:r>
            <a:r>
              <a:rPr lang="he-IL" dirty="0"/>
              <a:t> יכולה להתחלק ל- </a:t>
            </a:r>
            <a:r>
              <a:rPr lang="he-IL" dirty="0" err="1"/>
              <a:t>low</a:t>
            </a:r>
            <a:r>
              <a:rPr lang="he-IL" dirty="0"/>
              <a:t> </a:t>
            </a:r>
            <a:r>
              <a:rPr lang="he-IL" dirty="0" err="1"/>
              <a:t>risk</a:t>
            </a:r>
            <a:r>
              <a:rPr lang="he-IL" dirty="0"/>
              <a:t> שזה מרכיב </a:t>
            </a:r>
            <a:r>
              <a:rPr lang="he-IL" dirty="0" err="1"/>
              <a:t>fetal</a:t>
            </a:r>
            <a:r>
              <a:rPr lang="he-IL" dirty="0"/>
              <a:t>, ומהצד השני ל- </a:t>
            </a:r>
            <a:r>
              <a:rPr lang="he-IL" dirty="0" err="1"/>
              <a:t>high</a:t>
            </a:r>
            <a:r>
              <a:rPr lang="he-IL" dirty="0"/>
              <a:t> </a:t>
            </a:r>
            <a:r>
              <a:rPr lang="he-IL" dirty="0" err="1"/>
              <a:t>risk</a:t>
            </a:r>
            <a:r>
              <a:rPr lang="he-IL" dirty="0"/>
              <a:t> שזה מרכיב </a:t>
            </a:r>
            <a:r>
              <a:rPr lang="he-IL" dirty="0" err="1"/>
              <a:t>אמבריונלי</a:t>
            </a:r>
            <a:r>
              <a:rPr lang="he-IL" dirty="0"/>
              <a:t>. </a:t>
            </a:r>
          </a:p>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חשוב שהנבחן ידע לציין את העיקרית שהיא </a:t>
            </a:r>
            <a:r>
              <a:rPr lang="en-US" dirty="0" err="1"/>
              <a:t>beckwit</a:t>
            </a:r>
            <a:r>
              <a:rPr lang="en-US" dirty="0"/>
              <a:t> </a:t>
            </a:r>
            <a:r>
              <a:rPr lang="en-US" dirty="0" err="1"/>
              <a:t>widemann</a:t>
            </a:r>
            <a:r>
              <a:rPr lang="he-IL" dirty="0"/>
              <a:t>, חשוב שהנבחן ידע לציין שבהינתן תסמונות כאמור יש לבצע סקרינינג</a:t>
            </a:r>
            <a:r>
              <a:rPr lang="en-US" dirty="0"/>
              <a:t>   </a:t>
            </a:r>
            <a:r>
              <a:rPr lang="he-IL" dirty="0"/>
              <a:t>שכולל הדמיה ומרקרים בדם. </a:t>
            </a:r>
          </a:p>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יש לתת טיפול ולפני מתן טיפול יש להשלים אקו לב ולראות ספירות. </a:t>
            </a:r>
          </a:p>
          <a:p>
            <a:pPr marL="0" marR="0" lvl="0" indent="0" algn="r" defTabSz="914400" rtl="1" eaLnBrk="0" fontAlgn="base" latinLnBrk="0" hangingPunct="0">
              <a:lnSpc>
                <a:spcPct val="100000"/>
              </a:lnSpc>
              <a:spcBef>
                <a:spcPct val="30000"/>
              </a:spcBef>
              <a:spcAft>
                <a:spcPct val="0"/>
              </a:spcAft>
              <a:buClrTx/>
              <a:buSzTx/>
              <a:buFontTx/>
              <a:buNone/>
              <a:tabLst/>
              <a:defRPr/>
            </a:pPr>
            <a:endParaRPr lang="he-IL" dirty="0"/>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21</a:t>
            </a:fld>
            <a:endParaRPr lang="he-IL" altLang="en-IL"/>
          </a:p>
        </p:txBody>
      </p:sp>
    </p:spTree>
    <p:extLst>
      <p:ext uri="{BB962C8B-B14F-4D97-AF65-F5344CB8AC3E}">
        <p14:creationId xmlns:p14="http://schemas.microsoft.com/office/powerpoint/2010/main" val="296606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הנבחן צריך לדעת </a:t>
            </a:r>
            <a:r>
              <a:rPr lang="he-IL" dirty="0" err="1"/>
              <a:t>שהפטובלסטומה</a:t>
            </a:r>
            <a:r>
              <a:rPr lang="he-IL" dirty="0"/>
              <a:t> מבוססת על טיפול </a:t>
            </a:r>
            <a:r>
              <a:rPr lang="he-IL" dirty="0" err="1"/>
              <a:t>במישלב</a:t>
            </a:r>
            <a:r>
              <a:rPr lang="he-IL" dirty="0"/>
              <a:t> הכולל </a:t>
            </a:r>
            <a:r>
              <a:rPr lang="he-IL" dirty="0" err="1"/>
              <a:t>ציספלטין</a:t>
            </a:r>
            <a:r>
              <a:rPr lang="he-IL" dirty="0"/>
              <a:t>)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22</a:t>
            </a:fld>
            <a:endParaRPr lang="he-IL" altLang="en-IL"/>
          </a:p>
        </p:txBody>
      </p:sp>
    </p:spTree>
    <p:extLst>
      <p:ext uri="{BB962C8B-B14F-4D97-AF65-F5344CB8AC3E}">
        <p14:creationId xmlns:p14="http://schemas.microsoft.com/office/powerpoint/2010/main" val="262233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הנבחן צריך להכיר את ה- </a:t>
            </a:r>
            <a:r>
              <a:rPr lang="he-IL" dirty="0" err="1"/>
              <a:t>pretext</a:t>
            </a:r>
            <a:r>
              <a:rPr lang="he-IL" dirty="0"/>
              <a:t>- כלומר להכיר שההחלטה צריכה להילקח בהתאם למראה האנטומי של הגידול ולתפיסתו את </a:t>
            </a:r>
            <a:r>
              <a:rPr lang="he-IL" dirty="0" err="1"/>
              <a:t>פרנכימת</a:t>
            </a:r>
            <a:r>
              <a:rPr lang="he-IL" dirty="0"/>
              <a:t> הכבד וקרבתו מבחינת שוליים. הנבחן צריך להכיר שיש 4 </a:t>
            </a:r>
            <a:r>
              <a:rPr lang="he-IL" dirty="0" err="1"/>
              <a:t>סטייג׳ים</a:t>
            </a:r>
            <a:r>
              <a:rPr lang="he-IL" dirty="0"/>
              <a:t> ושבמקרה האמור ניתן להגיע לכריתת אונה שמאלית של הכבד עם שוליים נקיים. </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24</a:t>
            </a:fld>
            <a:endParaRPr lang="he-IL" altLang="en-IL"/>
          </a:p>
        </p:txBody>
      </p:sp>
    </p:spTree>
    <p:extLst>
      <p:ext uri="{BB962C8B-B14F-4D97-AF65-F5344CB8AC3E}">
        <p14:creationId xmlns:p14="http://schemas.microsoft.com/office/powerpoint/2010/main" val="347494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מציין מיקום של תמונת שקופית 1">
            <a:extLst>
              <a:ext uri="{FF2B5EF4-FFF2-40B4-BE49-F238E27FC236}">
                <a16:creationId xmlns:a16="http://schemas.microsoft.com/office/drawing/2014/main" id="{7907BC1C-8899-28C6-6A03-31DF8CFFF1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מציין מיקום של הערות 2">
            <a:extLst>
              <a:ext uri="{FF2B5EF4-FFF2-40B4-BE49-F238E27FC236}">
                <a16:creationId xmlns:a16="http://schemas.microsoft.com/office/drawing/2014/main" id="{66515541-3E40-C548-F25E-D1BE20B72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dirty="0"/>
              <a:t>האם העצירות היא פרוגרסיבית, האם פונקציונלית- סביב גמילה מחיתולים, האם יש הקאות, ירידה במשקל, האם יש תלונות נוירולוגיות. האם בוצעה בדיקה </a:t>
            </a:r>
            <a:r>
              <a:rPr lang="he-IL" altLang="he-IL" dirty="0" err="1"/>
              <a:t>רקטלית</a:t>
            </a:r>
            <a:r>
              <a:rPr lang="he-IL" altLang="he-IL" dirty="0"/>
              <a:t>? </a:t>
            </a:r>
          </a:p>
          <a:p>
            <a:pPr eaLnBrk="1" hangingPunct="1">
              <a:spcBef>
                <a:spcPct val="0"/>
              </a:spcBef>
            </a:pPr>
            <a:endParaRPr lang="he-IL" altLang="he-IL" dirty="0"/>
          </a:p>
          <a:p>
            <a:pPr eaLnBrk="1" hangingPunct="1">
              <a:spcBef>
                <a:spcPct val="0"/>
              </a:spcBef>
            </a:pPr>
            <a:r>
              <a:rPr lang="he-IL" altLang="he-IL" dirty="0"/>
              <a:t>במקרה הזה רופא הילדים לא ביצע בדיקה </a:t>
            </a:r>
            <a:r>
              <a:rPr lang="he-IL" altLang="he-IL" dirty="0" err="1"/>
              <a:t>רקטלית</a:t>
            </a:r>
            <a:r>
              <a:rPr lang="he-IL" altLang="he-IL" dirty="0"/>
              <a:t> אלא נתן חוקן שעזר מעט. </a:t>
            </a:r>
          </a:p>
          <a:p>
            <a:pPr eaLnBrk="1" hangingPunct="1">
              <a:spcBef>
                <a:spcPct val="0"/>
              </a:spcBef>
            </a:pPr>
            <a:r>
              <a:rPr lang="he-IL" altLang="he-IL" dirty="0"/>
              <a:t>לילדה יש עצירות שהתחילה בערך לפני שבועיים. היא נותנת שתן טוב. ההורים מתארים מריחות בתחתונים ושלא </a:t>
            </a:r>
            <a:r>
              <a:rPr lang="he-IL" altLang="he-IL" dirty="0" err="1"/>
              <a:t>היתה</a:t>
            </a:r>
            <a:r>
              <a:rPr lang="he-IL" altLang="he-IL" dirty="0"/>
              <a:t> יציאה כבר שבוע. </a:t>
            </a:r>
          </a:p>
          <a:p>
            <a:pPr eaLnBrk="1" hangingPunct="1">
              <a:spcBef>
                <a:spcPct val="0"/>
              </a:spcBef>
            </a:pPr>
            <a:r>
              <a:rPr lang="he-IL" altLang="he-IL" dirty="0"/>
              <a:t>הם מתארים שהם התחילו לגמול אותה לפני חודש והיא הסתדרה בהתחלה. </a:t>
            </a:r>
          </a:p>
        </p:txBody>
      </p:sp>
      <p:sp>
        <p:nvSpPr>
          <p:cNvPr id="6148" name="מציין מיקום של מספר שקופית 3">
            <a:extLst>
              <a:ext uri="{FF2B5EF4-FFF2-40B4-BE49-F238E27FC236}">
                <a16:creationId xmlns:a16="http://schemas.microsoft.com/office/drawing/2014/main" id="{0D5EE9C3-6F42-AF4B-8770-709EC78C07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2B24F8A0-D0DE-8749-8E87-A83EE33CA754}" type="slidenum">
              <a:rPr lang="he-IL" altLang="he-IL"/>
              <a:pPr algn="l"/>
              <a:t>2</a:t>
            </a:fld>
            <a:endParaRPr lang="he-IL" altLang="he-I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יש להציע למטופל ניתוח לכריתת גרורות בריאות שלא מגיבות לטיפול כימותרפי.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25</a:t>
            </a:fld>
            <a:endParaRPr lang="he-IL" altLang="en-IL"/>
          </a:p>
        </p:txBody>
      </p:sp>
    </p:spTree>
    <p:extLst>
      <p:ext uri="{BB962C8B-B14F-4D97-AF65-F5344CB8AC3E}">
        <p14:creationId xmlns:p14="http://schemas.microsoft.com/office/powerpoint/2010/main" val="91037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לבוחן: הנבחן צריך לציין אבחנה מבדלת של גוש בטני ולתאר את הממצא העיני ומה המשמעות של </a:t>
            </a:r>
            <a:r>
              <a:rPr lang="he-IL" dirty="0" err="1"/>
              <a:t>racoon</a:t>
            </a:r>
            <a:r>
              <a:rPr lang="he-IL" dirty="0"/>
              <a:t> </a:t>
            </a:r>
            <a:r>
              <a:rPr lang="he-IL" dirty="0" err="1"/>
              <a:t>eyes</a:t>
            </a:r>
            <a:r>
              <a:rPr lang="he-IL" dirty="0"/>
              <a:t>- לציין שזה יכול להיות כתוצאה מטראומה, התעללות וכדומה, אבל שבמקרה הזה נשללה טראומה וצריך לכוון </a:t>
            </a:r>
            <a:r>
              <a:rPr lang="he-IL" dirty="0" err="1"/>
              <a:t>לנוירובלסטומה</a:t>
            </a:r>
            <a:r>
              <a:rPr lang="he-IL" dirty="0"/>
              <a:t>. הנבחן צריך להסביר את </a:t>
            </a:r>
            <a:r>
              <a:rPr lang="he-IL" dirty="0" err="1"/>
              <a:t>הפתופיזיולוגיה</a:t>
            </a:r>
            <a:r>
              <a:rPr lang="he-IL" dirty="0"/>
              <a:t> של עיני רקון- מצב בו יש גרורות לאורביטה המביאות לדמם משני. הנבחן צריך לציין שהשלב הבא זו הדמיה. הנבחן צריך לציין לעניין בדיקות המעבדה הרלוונטיות- </a:t>
            </a:r>
            <a:r>
              <a:rPr lang="he-IL" dirty="0" err="1"/>
              <a:t>קטכולאמינים</a:t>
            </a:r>
            <a:r>
              <a:rPr lang="he-IL" dirty="0"/>
              <a:t>, </a:t>
            </a:r>
            <a:r>
              <a:rPr lang="he-IL" dirty="0" err="1"/>
              <a:t>nse</a:t>
            </a:r>
            <a:r>
              <a:rPr lang="he-IL" dirty="0"/>
              <a:t>, ספירה כימיה וקרישה. </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28</a:t>
            </a:fld>
            <a:endParaRPr lang="he-IL" altLang="en-IL"/>
          </a:p>
        </p:txBody>
      </p:sp>
    </p:spTree>
    <p:extLst>
      <p:ext uri="{BB962C8B-B14F-4D97-AF65-F5344CB8AC3E}">
        <p14:creationId xmlns:p14="http://schemas.microsoft.com/office/powerpoint/2010/main" val="4289352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he-IL" sz="1200" dirty="0"/>
            </a:br>
            <a:r>
              <a:rPr lang="he-IL" sz="1200" dirty="0"/>
              <a:t>הנבחן צריך לתאר ממצאי סונר המדגים גוש באדרנל. </a:t>
            </a:r>
            <a:r>
              <a:rPr lang="he-IL" sz="1200" dirty="0" err="1"/>
              <a:t>בסיטי</a:t>
            </a:r>
            <a:r>
              <a:rPr lang="he-IL" sz="1200" dirty="0"/>
              <a:t> בטן מודגמות גרורות בכבד.</a:t>
            </a:r>
            <a:br>
              <a:rPr lang="he-IL" sz="1200" dirty="0"/>
            </a:br>
            <a:r>
              <a:rPr lang="he-IL" sz="1200" dirty="0"/>
              <a:t>הנבחן צריך לציין שהשלב הבא הינו להשיג ביופסיה. יש לתאר את סוגי הביופסיה (מלעורי, ביופסיה בגישה פתוחה).  </a:t>
            </a:r>
            <a:br>
              <a:rPr lang="he-IL" sz="1200" dirty="0"/>
            </a:b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29</a:t>
            </a:fld>
            <a:endParaRPr lang="he-IL" altLang="en-IL"/>
          </a:p>
        </p:txBody>
      </p:sp>
    </p:spTree>
    <p:extLst>
      <p:ext uri="{BB962C8B-B14F-4D97-AF65-F5344CB8AC3E}">
        <p14:creationId xmlns:p14="http://schemas.microsoft.com/office/powerpoint/2010/main" val="41553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685800" eaLnBrk="1" hangingPunct="1">
              <a:lnSpc>
                <a:spcPct val="120000"/>
              </a:lnSpc>
              <a:spcBef>
                <a:spcPts val="750"/>
              </a:spcBef>
            </a:pPr>
            <a:r>
              <a:rPr lang="he-IL" dirty="0"/>
              <a:t>לבוחן: הנבחן צריך לדעת מה המשמעות של </a:t>
            </a:r>
            <a:r>
              <a:rPr lang="he-IL" dirty="0" err="1"/>
              <a:t>mycn</a:t>
            </a:r>
            <a:r>
              <a:rPr lang="he-IL" dirty="0"/>
              <a:t> ולדיין אותו לעניין משמעות פרוגנוסטית- העובדה שיש הכפלה של </a:t>
            </a:r>
            <a:r>
              <a:rPr lang="he-IL" dirty="0" err="1"/>
              <a:t>mycn</a:t>
            </a:r>
            <a:r>
              <a:rPr lang="he-IL" dirty="0"/>
              <a:t> מסווגת את המטופל אוטומטית (למעט מקרה בו המחלה נתיחה- </a:t>
            </a:r>
            <a:r>
              <a:rPr lang="en-US" dirty="0"/>
              <a:t>L1</a:t>
            </a:r>
            <a:r>
              <a:rPr lang="he-IL" dirty="0"/>
              <a:t>)- למחלה שהיא </a:t>
            </a:r>
            <a:r>
              <a:rPr lang="he-IL" dirty="0" err="1"/>
              <a:t>high</a:t>
            </a:r>
            <a:r>
              <a:rPr lang="he-IL" dirty="0"/>
              <a:t> </a:t>
            </a:r>
            <a:r>
              <a:rPr lang="he-IL" dirty="0" err="1"/>
              <a:t>risk</a:t>
            </a:r>
            <a:r>
              <a:rPr lang="he-IL" dirty="0"/>
              <a:t> </a:t>
            </a:r>
            <a:r>
              <a:rPr lang="he-IL" dirty="0" err="1"/>
              <a:t>neuroblastoma</a:t>
            </a:r>
            <a:r>
              <a:rPr lang="he-IL" dirty="0"/>
              <a:t>. </a:t>
            </a:r>
          </a:p>
          <a:p>
            <a:pPr marL="171450" indent="-171450" defTabSz="685800" eaLnBrk="1" hangingPunct="1">
              <a:lnSpc>
                <a:spcPct val="120000"/>
              </a:lnSpc>
              <a:spcBef>
                <a:spcPts val="750"/>
              </a:spcBef>
            </a:pPr>
            <a:r>
              <a:rPr lang="he-IL" dirty="0"/>
              <a:t>הנבחן צריך להכיר את אופן הסיווג של </a:t>
            </a:r>
            <a:r>
              <a:rPr lang="he-IL" dirty="0" err="1"/>
              <a:t>נוירובלסטומה</a:t>
            </a:r>
            <a:r>
              <a:rPr lang="he-IL" dirty="0"/>
              <a:t>- לציין שהעובדה שהמטופל בן 9 חודשים, עם גרורות בכבד ועם </a:t>
            </a:r>
            <a:r>
              <a:rPr lang="he-IL" dirty="0" err="1"/>
              <a:t>mycn</a:t>
            </a:r>
            <a:r>
              <a:rPr lang="he-IL" dirty="0"/>
              <a:t> לא מוכפל- מסווגת את המטופל לאחת משתי קבוצות- </a:t>
            </a:r>
            <a:r>
              <a:rPr lang="en-US" dirty="0"/>
              <a:t>M </a:t>
            </a:r>
            <a:r>
              <a:rPr lang="he-IL" dirty="0"/>
              <a:t> או </a:t>
            </a:r>
            <a:r>
              <a:rPr lang="en-US" dirty="0" err="1"/>
              <a:t>Ms</a:t>
            </a:r>
            <a:r>
              <a:rPr lang="he-IL" dirty="0"/>
              <a:t>. </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30</a:t>
            </a:fld>
            <a:endParaRPr lang="he-IL" altLang="en-IL"/>
          </a:p>
        </p:txBody>
      </p:sp>
    </p:spTree>
    <p:extLst>
      <p:ext uri="{BB962C8B-B14F-4D97-AF65-F5344CB8AC3E}">
        <p14:creationId xmlns:p14="http://schemas.microsoft.com/office/powerpoint/2010/main" val="2262189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71450" algn="r" rtl="1">
              <a:lnSpc>
                <a:spcPct val="110000"/>
              </a:lnSpc>
              <a:spcAft>
                <a:spcPts val="450"/>
              </a:spcAft>
            </a:pPr>
            <a:r>
              <a:rPr lang="en-US" dirty="0" err="1"/>
              <a:t>לבוחן</a:t>
            </a:r>
            <a:r>
              <a:rPr lang="en-US" dirty="0"/>
              <a:t>: </a:t>
            </a:r>
            <a:r>
              <a:rPr lang="en-US" dirty="0" err="1"/>
              <a:t>הנבחן</a:t>
            </a:r>
            <a:r>
              <a:rPr lang="en-US" dirty="0"/>
              <a:t> </a:t>
            </a:r>
            <a:r>
              <a:rPr lang="en-US" dirty="0" err="1"/>
              <a:t>צריך</a:t>
            </a:r>
            <a:r>
              <a:rPr lang="en-US" dirty="0"/>
              <a:t> </a:t>
            </a:r>
            <a:r>
              <a:rPr lang="en-US" dirty="0" err="1"/>
              <a:t>להכיר</a:t>
            </a:r>
            <a:r>
              <a:rPr lang="en-US" dirty="0"/>
              <a:t> </a:t>
            </a:r>
            <a:r>
              <a:rPr lang="en-US" dirty="0" err="1"/>
              <a:t>מה</a:t>
            </a:r>
            <a:r>
              <a:rPr lang="en-US" dirty="0"/>
              <a:t> </a:t>
            </a:r>
            <a:r>
              <a:rPr lang="en-US" dirty="0" err="1"/>
              <a:t>זו</a:t>
            </a:r>
            <a:r>
              <a:rPr lang="en-US" dirty="0"/>
              <a:t> </a:t>
            </a:r>
            <a:r>
              <a:rPr lang="en-US" dirty="0" err="1"/>
              <a:t>בדיקת</a:t>
            </a:r>
            <a:r>
              <a:rPr lang="he-IL" dirty="0"/>
              <a:t> </a:t>
            </a:r>
            <a:r>
              <a:rPr lang="en-US" dirty="0"/>
              <a:t> </a:t>
            </a:r>
            <a:r>
              <a:rPr lang="en-US" dirty="0" err="1"/>
              <a:t>mibg</a:t>
            </a:r>
            <a:r>
              <a:rPr lang="he-IL" dirty="0"/>
              <a:t> </a:t>
            </a:r>
            <a:endParaRPr lang="en-US" dirty="0"/>
          </a:p>
          <a:p>
            <a:pPr indent="-171450" algn="r" rtl="1">
              <a:lnSpc>
                <a:spcPct val="110000"/>
              </a:lnSpc>
              <a:spcAft>
                <a:spcPts val="450"/>
              </a:spcAft>
            </a:pPr>
            <a:r>
              <a:rPr lang="en-US" dirty="0" err="1"/>
              <a:t>הנבחן</a:t>
            </a:r>
            <a:r>
              <a:rPr lang="en-US" dirty="0"/>
              <a:t> </a:t>
            </a:r>
            <a:r>
              <a:rPr lang="en-US" dirty="0" err="1"/>
              <a:t>צריך</a:t>
            </a:r>
            <a:r>
              <a:rPr lang="en-US" dirty="0"/>
              <a:t> </a:t>
            </a:r>
            <a:r>
              <a:rPr lang="en-US" dirty="0" err="1"/>
              <a:t>לתאר</a:t>
            </a:r>
            <a:r>
              <a:rPr lang="en-US" dirty="0"/>
              <a:t> </a:t>
            </a:r>
            <a:r>
              <a:rPr lang="en-US" dirty="0" err="1"/>
              <a:t>את</a:t>
            </a:r>
            <a:r>
              <a:rPr lang="en-US" dirty="0"/>
              <a:t> </a:t>
            </a:r>
            <a:r>
              <a:rPr lang="en-US" dirty="0" err="1"/>
              <a:t>הקלסיפיקציה</a:t>
            </a:r>
            <a:r>
              <a:rPr lang="en-US" dirty="0"/>
              <a:t> </a:t>
            </a:r>
            <a:r>
              <a:rPr lang="en-US" dirty="0" err="1"/>
              <a:t>של</a:t>
            </a:r>
            <a:r>
              <a:rPr lang="en-US" dirty="0"/>
              <a:t> </a:t>
            </a:r>
            <a:r>
              <a:rPr lang="en-US" dirty="0" err="1"/>
              <a:t>נוירובלסטומה</a:t>
            </a:r>
            <a:r>
              <a:rPr lang="en-US" dirty="0"/>
              <a:t>- </a:t>
            </a:r>
            <a:r>
              <a:rPr lang="en-US" dirty="0" err="1"/>
              <a:t>מה</a:t>
            </a:r>
            <a:r>
              <a:rPr lang="en-US" dirty="0"/>
              <a:t> </a:t>
            </a:r>
            <a:r>
              <a:rPr lang="en-US" dirty="0" err="1"/>
              <a:t>המשמעות</a:t>
            </a:r>
            <a:r>
              <a:rPr lang="en-US" dirty="0"/>
              <a:t> </a:t>
            </a:r>
            <a:r>
              <a:rPr lang="en-US" dirty="0" err="1"/>
              <a:t>של</a:t>
            </a:r>
            <a:r>
              <a:rPr lang="en-US" dirty="0"/>
              <a:t> </a:t>
            </a:r>
            <a:r>
              <a:rPr lang="en-US" dirty="0" err="1"/>
              <a:t>קבוצות</a:t>
            </a:r>
            <a:r>
              <a:rPr lang="en-US" dirty="0"/>
              <a:t> </a:t>
            </a:r>
            <a:r>
              <a:rPr lang="en-US" dirty="0" err="1"/>
              <a:t>הסטייג׳ים</a:t>
            </a:r>
            <a:r>
              <a:rPr lang="en-US" dirty="0"/>
              <a:t> </a:t>
            </a:r>
            <a:r>
              <a:rPr lang="en-US" dirty="0" err="1"/>
              <a:t>השונות</a:t>
            </a:r>
            <a:r>
              <a:rPr lang="en-US" dirty="0"/>
              <a:t>. </a:t>
            </a:r>
          </a:p>
          <a:p>
            <a:pPr indent="-171450" algn="r" rtl="1">
              <a:lnSpc>
                <a:spcPct val="110000"/>
              </a:lnSpc>
              <a:spcAft>
                <a:spcPts val="450"/>
              </a:spcAft>
            </a:pPr>
            <a:r>
              <a:rPr lang="en-US" dirty="0" err="1"/>
              <a:t>הנבחן</a:t>
            </a:r>
            <a:r>
              <a:rPr lang="en-US" dirty="0"/>
              <a:t> </a:t>
            </a:r>
            <a:r>
              <a:rPr lang="en-US" dirty="0" err="1"/>
              <a:t>צריך</a:t>
            </a:r>
            <a:r>
              <a:rPr lang="en-US" dirty="0"/>
              <a:t> </a:t>
            </a:r>
            <a:r>
              <a:rPr lang="en-US" dirty="0" err="1"/>
              <a:t>לדעת</a:t>
            </a:r>
            <a:r>
              <a:rPr lang="en-US" dirty="0"/>
              <a:t> </a:t>
            </a:r>
            <a:r>
              <a:rPr lang="en-US" dirty="0" err="1"/>
              <a:t>שההבדל</a:t>
            </a:r>
            <a:r>
              <a:rPr lang="en-US" dirty="0"/>
              <a:t> </a:t>
            </a:r>
            <a:r>
              <a:rPr lang="en-US" dirty="0" err="1"/>
              <a:t>בין</a:t>
            </a:r>
            <a:r>
              <a:rPr lang="en-US" dirty="0"/>
              <a:t> </a:t>
            </a:r>
            <a:r>
              <a:rPr lang="en-US" dirty="0" err="1"/>
              <a:t>קלסיפיקציית</a:t>
            </a:r>
            <a:r>
              <a:rPr lang="en-US" dirty="0"/>
              <a:t> M </a:t>
            </a:r>
            <a:r>
              <a:rPr lang="en-US" dirty="0" err="1"/>
              <a:t>לקלסיפיקציית</a:t>
            </a:r>
            <a:r>
              <a:rPr lang="en-US" dirty="0"/>
              <a:t> </a:t>
            </a:r>
            <a:r>
              <a:rPr lang="he-IL" dirty="0"/>
              <a:t>  </a:t>
            </a:r>
            <a:r>
              <a:rPr lang="en-US" dirty="0" err="1"/>
              <a:t>Ms</a:t>
            </a:r>
            <a:r>
              <a:rPr lang="en-US" dirty="0"/>
              <a:t> </a:t>
            </a:r>
            <a:r>
              <a:rPr lang="he-IL" dirty="0"/>
              <a:t> </a:t>
            </a:r>
            <a:r>
              <a:rPr lang="en-US" dirty="0" err="1"/>
              <a:t>הינה</a:t>
            </a:r>
            <a:r>
              <a:rPr lang="en-US" dirty="0"/>
              <a:t> </a:t>
            </a:r>
            <a:r>
              <a:rPr lang="en-US" dirty="0" err="1"/>
              <a:t>ש-Ms</a:t>
            </a:r>
            <a:r>
              <a:rPr lang="en-US" dirty="0"/>
              <a:t>  </a:t>
            </a:r>
            <a:r>
              <a:rPr lang="en-US" dirty="0" err="1"/>
              <a:t>מתייחס</a:t>
            </a:r>
            <a:r>
              <a:rPr lang="en-US" dirty="0"/>
              <a:t> </a:t>
            </a:r>
            <a:r>
              <a:rPr lang="en-US" dirty="0" err="1"/>
              <a:t>רק</a:t>
            </a:r>
            <a:r>
              <a:rPr lang="he-IL" dirty="0"/>
              <a:t> לקבוצת גיל מתחת ל- 18 חודש ורק כשיש מעורבות של כבד, עור או מח עצם. </a:t>
            </a:r>
            <a:endParaRPr lang="en-US" dirty="0"/>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31</a:t>
            </a:fld>
            <a:endParaRPr lang="he-IL" altLang="en-IL"/>
          </a:p>
        </p:txBody>
      </p:sp>
    </p:spTree>
    <p:extLst>
      <p:ext uri="{BB962C8B-B14F-4D97-AF65-F5344CB8AC3E}">
        <p14:creationId xmlns:p14="http://schemas.microsoft.com/office/powerpoint/2010/main" val="1409109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685800" eaLnBrk="1" hangingPunct="1">
              <a:spcBef>
                <a:spcPts val="750"/>
              </a:spcBef>
            </a:pPr>
            <a:endParaRPr lang="he-IL" dirty="0">
              <a:effectLst/>
              <a:latin typeface="Calibri" panose="020F0502020204030204" pitchFamily="34" charset="0"/>
            </a:endParaRPr>
          </a:p>
          <a:p>
            <a:pPr marL="171450" indent="-171450" defTabSz="685800" eaLnBrk="1" hangingPunct="1">
              <a:spcBef>
                <a:spcPts val="750"/>
              </a:spcBef>
            </a:pPr>
            <a:r>
              <a:rPr lang="he-IL" dirty="0">
                <a:latin typeface="Calibri" panose="020F0502020204030204" pitchFamily="34" charset="0"/>
              </a:rPr>
              <a:t>לבוחן: הנבחן צריך לציין שהשלב הבא הינו ניתוח להסרת הגוש עצמו- ולדיין את החשיבות של כריתת הגוש </a:t>
            </a:r>
            <a:r>
              <a:rPr lang="he-IL" dirty="0" err="1">
                <a:latin typeface="Calibri" panose="020F0502020204030204" pitchFamily="34" charset="0"/>
              </a:rPr>
              <a:t>הפרימארי</a:t>
            </a:r>
            <a:r>
              <a:rPr lang="he-IL" dirty="0">
                <a:latin typeface="Calibri" panose="020F0502020204030204" pitchFamily="34" charset="0"/>
              </a:rPr>
              <a:t>. </a:t>
            </a:r>
            <a:endParaRPr lang="en-US" dirty="0">
              <a:effectLst/>
              <a:latin typeface="Calibri" panose="020F0502020204030204" pitchFamily="34" charset="0"/>
            </a:endParaRP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32</a:t>
            </a:fld>
            <a:endParaRPr lang="he-IL" altLang="en-IL"/>
          </a:p>
        </p:txBody>
      </p:sp>
    </p:spTree>
    <p:extLst>
      <p:ext uri="{BB962C8B-B14F-4D97-AF65-F5344CB8AC3E}">
        <p14:creationId xmlns:p14="http://schemas.microsoft.com/office/powerpoint/2010/main" val="242796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t>לבוחן: הנבחן צריך לתאר את ההכנה לניתוח=- וידוא מעבדה תקינה, תפקודי קרישה (ידוע על גרורות בכבד). הנבחן צריך לתאר את ההשכבה הרלוונטית </a:t>
            </a:r>
            <a:r>
              <a:rPr lang="he-IL" dirty="0" err="1"/>
              <a:t>לאדרנלקטומי</a:t>
            </a:r>
            <a:r>
              <a:rPr lang="he-IL" dirty="0"/>
              <a:t>, לתאר את החתך ואת מהלך הניתוח (הסטת הקולון, ניתן לדון על הסטת הטחול במידה והגידול </a:t>
            </a:r>
            <a:r>
              <a:rPr lang="he-IL" dirty="0" err="1"/>
              <a:t>מדיאלי</a:t>
            </a:r>
            <a:r>
              <a:rPr lang="he-IL" dirty="0"/>
              <a:t>), הנבחן צריך לתאר שאין חובה להוציא 100% מהגוש אולם חשוב מבחינה פרוגנוסטית להוציא לפחות 90%, הנבחן צריך להכיר את האנטומיה – אספקת הדם לאדרנל, איברים סמוכים (טחול, כליה...). </a:t>
            </a:r>
            <a:endParaRPr lang="en-IL" dirty="0"/>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33</a:t>
            </a:fld>
            <a:endParaRPr lang="he-IL" altLang="en-IL"/>
          </a:p>
        </p:txBody>
      </p:sp>
    </p:spTree>
    <p:extLst>
      <p:ext uri="{BB962C8B-B14F-4D97-AF65-F5344CB8AC3E}">
        <p14:creationId xmlns:p14="http://schemas.microsoft.com/office/powerpoint/2010/main" val="2170502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 biopsy- </a:t>
            </a:r>
            <a:r>
              <a:rPr lang="en-US" dirty="0" err="1"/>
              <a:t>wilms</a:t>
            </a:r>
            <a:r>
              <a:rPr lang="en-US" dirty="0"/>
              <a:t> tumor, favorable histology.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he-IL" dirty="0"/>
              <a:t>מה </a:t>
            </a:r>
            <a:r>
              <a:rPr lang="he-IL" dirty="0" err="1"/>
              <a:t>הסטטיגינג</a:t>
            </a:r>
            <a:r>
              <a:rPr lang="he-IL" dirty="0"/>
              <a:t>? </a:t>
            </a:r>
            <a:r>
              <a:rPr lang="he-IL" dirty="0" err="1"/>
              <a:t>הסטייג</a:t>
            </a:r>
            <a:r>
              <a:rPr lang="he-IL" dirty="0"/>
              <a:t> הוא 3. האם הפרוגנוזה שלה גרועה יותר </a:t>
            </a:r>
            <a:r>
              <a:rPr lang="he-IL" dirty="0" err="1"/>
              <a:t>מסטייג</a:t>
            </a:r>
            <a:r>
              <a:rPr lang="he-IL" dirty="0"/>
              <a:t> 3 לילדים ללא חדירה לכלי דם? לפי מחקרים לא. </a:t>
            </a:r>
            <a:endParaRPr lang="en-US" dirty="0"/>
          </a:p>
          <a:p>
            <a:pPr algn="l" rtl="0" eaLnBrk="0" fontAlgn="base" hangingPunct="0">
              <a:spcBef>
                <a:spcPct val="30000"/>
              </a:spcBef>
              <a:spcAft>
                <a:spcPct val="0"/>
              </a:spcAft>
            </a:pP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38</a:t>
            </a:fld>
            <a:endParaRPr lang="he-IL" altLang="en-IL"/>
          </a:p>
        </p:txBody>
      </p:sp>
    </p:spTree>
    <p:extLst>
      <p:ext uri="{BB962C8B-B14F-4D97-AF65-F5344CB8AC3E}">
        <p14:creationId xmlns:p14="http://schemas.microsoft.com/office/powerpoint/2010/main" val="1960593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err="1"/>
              <a:t>לסטייגים</a:t>
            </a:r>
            <a:r>
              <a:rPr lang="he-IL" dirty="0"/>
              <a:t> הנמוכים נותנים </a:t>
            </a:r>
            <a:r>
              <a:rPr lang="he-IL" dirty="0" err="1"/>
              <a:t>וינקריסטין</a:t>
            </a:r>
            <a:r>
              <a:rPr lang="he-IL" dirty="0"/>
              <a:t> </a:t>
            </a:r>
            <a:r>
              <a:rPr lang="he-IL" dirty="0" err="1"/>
              <a:t>ודקטינומיצין</a:t>
            </a:r>
            <a:r>
              <a:rPr lang="he-IL" dirty="0"/>
              <a:t>. </a:t>
            </a:r>
            <a:r>
              <a:rPr lang="he-IL" dirty="0" err="1"/>
              <a:t>לסטייג</a:t>
            </a:r>
            <a:r>
              <a:rPr lang="he-IL" dirty="0"/>
              <a:t> 3 מוסיפים </a:t>
            </a:r>
            <a:r>
              <a:rPr lang="he-IL" dirty="0" err="1"/>
              <a:t>דוקסרוביצין</a:t>
            </a:r>
            <a:r>
              <a:rPr lang="he-IL" dirty="0"/>
              <a:t> או אם זה למשל </a:t>
            </a:r>
            <a:r>
              <a:rPr lang="he-IL" dirty="0" err="1"/>
              <a:t>אנאפלסטי</a:t>
            </a:r>
            <a:r>
              <a:rPr lang="he-IL" dirty="0"/>
              <a:t>. </a:t>
            </a:r>
          </a:p>
          <a:p>
            <a:r>
              <a:rPr lang="he-IL" dirty="0"/>
              <a:t>המושג dd4a- משמש לטיפול </a:t>
            </a:r>
            <a:r>
              <a:rPr lang="he-IL" dirty="0" err="1"/>
              <a:t>בfavorable</a:t>
            </a:r>
            <a:r>
              <a:rPr lang="he-IL" dirty="0"/>
              <a:t> וכולל קרינה וכימותרפיה עם שלוש תרופות.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39</a:t>
            </a:fld>
            <a:endParaRPr lang="he-IL" altLang="en-IL"/>
          </a:p>
        </p:txBody>
      </p:sp>
    </p:spTree>
    <p:extLst>
      <p:ext uri="{BB962C8B-B14F-4D97-AF65-F5344CB8AC3E}">
        <p14:creationId xmlns:p14="http://schemas.microsoft.com/office/powerpoint/2010/main" val="3067732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decision to close the abdomen and to perform two-stage procedure was done (delayed and planned thoracotomy a week after).  </a:t>
            </a:r>
          </a:p>
          <a:p>
            <a:pPr algn="l" rtl="0" eaLnBrk="0" fontAlgn="base" hangingPunct="0">
              <a:spcBef>
                <a:spcPct val="30000"/>
              </a:spcBef>
              <a:spcAft>
                <a:spcPct val="0"/>
              </a:spcAft>
            </a:pP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41</a:t>
            </a:fld>
            <a:endParaRPr lang="he-IL" altLang="en-IL"/>
          </a:p>
        </p:txBody>
      </p:sp>
    </p:spTree>
    <p:extLst>
      <p:ext uri="{BB962C8B-B14F-4D97-AF65-F5344CB8AC3E}">
        <p14:creationId xmlns:p14="http://schemas.microsoft.com/office/powerpoint/2010/main" val="315829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מציין מיקום של תמונת שקופית 1">
            <a:extLst>
              <a:ext uri="{FF2B5EF4-FFF2-40B4-BE49-F238E27FC236}">
                <a16:creationId xmlns:a16="http://schemas.microsoft.com/office/drawing/2014/main" id="{F2CFB5DA-B0B1-F90D-CE7A-6EA3625DCD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מציין מיקום של הערות 2">
            <a:extLst>
              <a:ext uri="{FF2B5EF4-FFF2-40B4-BE49-F238E27FC236}">
                <a16:creationId xmlns:a16="http://schemas.microsoft.com/office/drawing/2014/main" id="{2C3E195F-EE2E-CFD6-EA77-E7CD30F08A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dirty="0"/>
              <a:t>צריך לראות אם בוצעה בדיקה גופנית כמו שצריך. </a:t>
            </a:r>
          </a:p>
          <a:p>
            <a:pPr eaLnBrk="1" hangingPunct="1">
              <a:spcBef>
                <a:spcPct val="0"/>
              </a:spcBef>
            </a:pPr>
            <a:r>
              <a:rPr lang="he-IL" altLang="he-IL" dirty="0"/>
              <a:t>בבדיקת פי הטבעת- התעלה מוצרת כולה ודחוקה קדימה- אצבע בקושי נכנסת. בבדיקת </a:t>
            </a:r>
            <a:r>
              <a:rPr lang="he-IL" altLang="he-IL" dirty="0" err="1"/>
              <a:t>הסאקרום</a:t>
            </a:r>
            <a:r>
              <a:rPr lang="he-IL" altLang="he-IL" dirty="0"/>
              <a:t> יש עדות לציור ורידי מוגבר המחשיד לגידול </a:t>
            </a:r>
            <a:r>
              <a:rPr lang="he-IL" altLang="he-IL" dirty="0" err="1"/>
              <a:t>סאקרו</a:t>
            </a:r>
            <a:r>
              <a:rPr lang="he-IL" altLang="he-IL" dirty="0"/>
              <a:t> </a:t>
            </a:r>
            <a:r>
              <a:rPr lang="he-IL" altLang="he-IL" dirty="0" err="1"/>
              <a:t>קוקסגיאלי</a:t>
            </a:r>
            <a:r>
              <a:rPr lang="he-IL" altLang="he-IL" dirty="0"/>
              <a:t>. </a:t>
            </a:r>
            <a:endParaRPr lang="en-US" altLang="he-IL" dirty="0"/>
          </a:p>
          <a:p>
            <a:pPr eaLnBrk="1" hangingPunct="1">
              <a:spcBef>
                <a:spcPct val="0"/>
              </a:spcBef>
            </a:pPr>
            <a:r>
              <a:rPr lang="he-IL" altLang="he-IL" dirty="0"/>
              <a:t>השלב הבא זה הדמיה- יצוין כי רופא הילדים הזמין כבר צילום בטן שמתואר בשקף הבא. </a:t>
            </a:r>
          </a:p>
          <a:p>
            <a:pPr eaLnBrk="1" hangingPunct="1">
              <a:spcBef>
                <a:spcPct val="0"/>
              </a:spcBef>
            </a:pPr>
            <a:endParaRPr lang="he-IL" altLang="he-IL" dirty="0"/>
          </a:p>
        </p:txBody>
      </p:sp>
      <p:sp>
        <p:nvSpPr>
          <p:cNvPr id="8196" name="מציין מיקום של מספר שקופית 3">
            <a:extLst>
              <a:ext uri="{FF2B5EF4-FFF2-40B4-BE49-F238E27FC236}">
                <a16:creationId xmlns:a16="http://schemas.microsoft.com/office/drawing/2014/main" id="{C044C66C-7EBC-E4B8-6A5C-7D6F54ACD5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E3E2F55E-6F0A-EC43-81B8-EA304E24B371}" type="slidenum">
              <a:rPr lang="he-IL" altLang="he-IL"/>
              <a:pPr algn="l"/>
              <a:t>3</a:t>
            </a:fld>
            <a:endParaRPr lang="he-IL" altLang="he-I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err="1"/>
              <a:t>נוירובלסטומה</a:t>
            </a:r>
            <a:endParaRPr lang="he-IL" dirty="0"/>
          </a:p>
          <a:p>
            <a:r>
              <a:rPr lang="he-IL" dirty="0" err="1"/>
              <a:t>סרקומה</a:t>
            </a:r>
            <a:r>
              <a:rPr lang="he-IL" dirty="0"/>
              <a:t> של רקמות רכות (</a:t>
            </a:r>
            <a:r>
              <a:rPr lang="en-US" dirty="0"/>
              <a:t>Rhabdomyosarcoma, LMS)</a:t>
            </a:r>
          </a:p>
          <a:p>
            <a:r>
              <a:rPr lang="he-IL" dirty="0" err="1"/>
              <a:t>וילמס</a:t>
            </a:r>
            <a:r>
              <a:rPr lang="he-IL" dirty="0"/>
              <a:t> </a:t>
            </a:r>
            <a:r>
              <a:rPr lang="he-IL" dirty="0" err="1"/>
              <a:t>חוץ־כלייתי</a:t>
            </a:r>
            <a:r>
              <a:rPr lang="he-IL" dirty="0"/>
              <a:t> (</a:t>
            </a:r>
            <a:r>
              <a:rPr lang="en-US" dirty="0"/>
              <a:t>Extrarenal Wilms Tumor – </a:t>
            </a:r>
            <a:r>
              <a:rPr lang="he-IL" dirty="0"/>
              <a:t>נדיר מאוד)</a:t>
            </a:r>
          </a:p>
          <a:p>
            <a:r>
              <a:rPr lang="he-IL" dirty="0"/>
              <a:t>גידולים </a:t>
            </a:r>
            <a:r>
              <a:rPr lang="he-IL" dirty="0" err="1"/>
              <a:t>גרמינליים</a:t>
            </a:r>
            <a:r>
              <a:rPr lang="he-IL" dirty="0"/>
              <a:t> (</a:t>
            </a:r>
            <a:r>
              <a:rPr lang="en-US" dirty="0"/>
              <a:t>teratoma, yolk sac tumor)</a:t>
            </a:r>
          </a:p>
          <a:p>
            <a:r>
              <a:rPr lang="he-IL" dirty="0"/>
              <a:t>לימפומה</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48</a:t>
            </a:fld>
            <a:endParaRPr lang="he-IL" altLang="en-IL"/>
          </a:p>
        </p:txBody>
      </p:sp>
    </p:spTree>
    <p:extLst>
      <p:ext uri="{BB962C8B-B14F-4D97-AF65-F5344CB8AC3E}">
        <p14:creationId xmlns:p14="http://schemas.microsoft.com/office/powerpoint/2010/main" val="638962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בוצעה </a:t>
            </a:r>
            <a:r>
              <a:rPr lang="he-IL" dirty="0" err="1"/>
              <a:t>לפרוטומיה</a:t>
            </a:r>
            <a:r>
              <a:rPr lang="he-IL" dirty="0"/>
              <a:t> עם כריתת הגוש בשלמותו. בפתולוגיה מדובר </a:t>
            </a:r>
            <a:r>
              <a:rPr lang="he-IL" dirty="0" err="1"/>
              <a:t>בוילמס</a:t>
            </a:r>
            <a:r>
              <a:rPr lang="he-IL" dirty="0"/>
              <a:t>. </a:t>
            </a:r>
          </a:p>
          <a:p>
            <a:endParaRPr lang="he-IL" dirty="0"/>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49</a:t>
            </a:fld>
            <a:endParaRPr lang="he-IL" altLang="en-IL"/>
          </a:p>
        </p:txBody>
      </p:sp>
    </p:spTree>
    <p:extLst>
      <p:ext uri="{BB962C8B-B14F-4D97-AF65-F5344CB8AC3E}">
        <p14:creationId xmlns:p14="http://schemas.microsoft.com/office/powerpoint/2010/main" val="2482066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עד כמה שכיח ש־</a:t>
            </a:r>
            <a:r>
              <a:rPr lang="en-US" dirty="0"/>
              <a:t>Wilms Tumor </a:t>
            </a:r>
            <a:r>
              <a:rPr lang="he-IL" dirty="0"/>
              <a:t>יהיה </a:t>
            </a:r>
            <a:r>
              <a:rPr lang="he-IL" dirty="0" err="1"/>
              <a:t>חוץ־כלייתי</a:t>
            </a:r>
            <a:r>
              <a:rPr lang="he-IL" dirty="0"/>
              <a:t>?</a:t>
            </a:r>
          </a:p>
          <a:p>
            <a:r>
              <a:rPr lang="he-IL" b="1" dirty="0"/>
              <a:t>נדיר ביותר – פחות מ־1% מכלל גידולי </a:t>
            </a:r>
            <a:r>
              <a:rPr lang="en-US" b="1" dirty="0"/>
              <a:t>Wilms</a:t>
            </a:r>
            <a:r>
              <a:rPr lang="en-US" dirty="0"/>
              <a:t>.</a:t>
            </a:r>
          </a:p>
          <a:p>
            <a:r>
              <a:rPr lang="he-IL" dirty="0"/>
              <a:t>תואר לאורך קו האמצע או באזורים בהם קיימת רקמת </a:t>
            </a:r>
            <a:r>
              <a:rPr lang="en-US" dirty="0"/>
              <a:t>mesonephric rest </a:t>
            </a:r>
            <a:r>
              <a:rPr lang="he-IL" dirty="0" err="1"/>
              <a:t>אקטופית</a:t>
            </a:r>
            <a:r>
              <a:rPr lang="he-IL" dirty="0"/>
              <a:t> (כמו </a:t>
            </a:r>
            <a:r>
              <a:rPr lang="he-IL" dirty="0" err="1"/>
              <a:t>רטרופריטונאום</a:t>
            </a:r>
            <a:r>
              <a:rPr lang="he-IL" dirty="0"/>
              <a:t> או אגן קטן).</a:t>
            </a:r>
          </a:p>
          <a:p>
            <a:r>
              <a:rPr lang="he-IL" dirty="0"/>
              <a:t>מהם עקרונות הטיפול?</a:t>
            </a:r>
          </a:p>
          <a:p>
            <a:r>
              <a:rPr lang="he-IL" dirty="0"/>
              <a:t>למרות המיקום החריג, עקרונות הטיפול </a:t>
            </a:r>
            <a:r>
              <a:rPr lang="he-IL" b="1" dirty="0"/>
              <a:t>זהים לגידול </a:t>
            </a:r>
            <a:r>
              <a:rPr lang="en-US" b="1" dirty="0"/>
              <a:t>Wilms </a:t>
            </a:r>
            <a:r>
              <a:rPr lang="he-IL" b="1" dirty="0"/>
              <a:t>כלייתי</a:t>
            </a:r>
            <a:r>
              <a:rPr lang="he-IL" dirty="0"/>
              <a:t>:</a:t>
            </a:r>
          </a:p>
          <a:p>
            <a:pPr lvl="1"/>
            <a:r>
              <a:rPr lang="he-IL" dirty="0"/>
              <a:t>כריתה כירורגית מלאה של המסה (במקרה זה – גוש </a:t>
            </a:r>
            <a:r>
              <a:rPr lang="he-IL" dirty="0" err="1"/>
              <a:t>חוץ־כלייתי</a:t>
            </a:r>
            <a:r>
              <a:rPr lang="he-IL" dirty="0"/>
              <a:t>, לעיתים ניתן להסירו מבלי לפגוע בכליה).</a:t>
            </a:r>
          </a:p>
          <a:p>
            <a:pPr lvl="1"/>
            <a:r>
              <a:rPr lang="he-IL" b="1" dirty="0"/>
              <a:t>כימותרפיה </a:t>
            </a:r>
            <a:r>
              <a:rPr lang="he-IL" b="1" dirty="0" err="1"/>
              <a:t>אדג׳ובנטית</a:t>
            </a:r>
            <a:r>
              <a:rPr lang="he-IL" dirty="0"/>
              <a:t> לפי פרוטוקול </a:t>
            </a:r>
            <a:r>
              <a:rPr lang="en-US" dirty="0"/>
              <a:t>Wilms (VINCRISTINE, ACTINOMYCIN ± DOXORUBICIN </a:t>
            </a:r>
            <a:r>
              <a:rPr lang="he-IL" dirty="0"/>
              <a:t>בהתאם לשלב).</a:t>
            </a:r>
          </a:p>
          <a:p>
            <a:pPr lvl="1"/>
            <a:r>
              <a:rPr lang="he-IL" dirty="0"/>
              <a:t>הקרנות במקרים מתקדמים או עם מחלה שיורית/</a:t>
            </a:r>
            <a:r>
              <a:rPr lang="he-IL" dirty="0" err="1"/>
              <a:t>גרורתית</a:t>
            </a:r>
            <a:r>
              <a:rPr lang="he-IL" dirty="0"/>
              <a:t>.</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50</a:t>
            </a:fld>
            <a:endParaRPr lang="he-IL" altLang="en-IL"/>
          </a:p>
        </p:txBody>
      </p:sp>
    </p:spTree>
    <p:extLst>
      <p:ext uri="{BB962C8B-B14F-4D97-AF65-F5344CB8AC3E}">
        <p14:creationId xmlns:p14="http://schemas.microsoft.com/office/powerpoint/2010/main" val="926924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r>
              <a:rPr lang="he-IL" dirty="0"/>
              <a:t>חשוב  לשאול כמובן על ווסת, חשוב לשאול על מאפיינים הורמונליים- </a:t>
            </a:r>
            <a:r>
              <a:rPr lang="he-IL" dirty="0" err="1"/>
              <a:t>הירסוטיזם</a:t>
            </a:r>
            <a:r>
              <a:rPr lang="he-IL" dirty="0"/>
              <a:t>, אקנה, פתאום הפסקת מחזור אם היה עד עכשיו- מכוונים לגידול </a:t>
            </a:r>
            <a:r>
              <a:rPr lang="he-IL" dirty="0" err="1"/>
              <a:t>סרטולי</a:t>
            </a:r>
            <a:r>
              <a:rPr lang="he-IL" dirty="0"/>
              <a:t> </a:t>
            </a:r>
            <a:r>
              <a:rPr lang="he-IL" dirty="0" err="1"/>
              <a:t>ליידיג</a:t>
            </a:r>
            <a:r>
              <a:rPr lang="he-IL" dirty="0"/>
              <a:t> שמפריש הורמונים- ואז צריך לחשוב על גן </a:t>
            </a:r>
            <a:r>
              <a:rPr lang="he-IL" dirty="0" err="1"/>
              <a:t>dicer</a:t>
            </a:r>
            <a:r>
              <a:rPr lang="he-IL" dirty="0"/>
              <a:t> 1 שהולך גם עם </a:t>
            </a:r>
            <a:r>
              <a:rPr lang="he-IL" dirty="0" err="1"/>
              <a:t>פלאורופולמונרי</a:t>
            </a:r>
            <a:r>
              <a:rPr lang="he-IL" dirty="0"/>
              <a:t> </a:t>
            </a:r>
            <a:r>
              <a:rPr lang="he-IL" dirty="0" err="1"/>
              <a:t>בלסטומה</a:t>
            </a:r>
            <a:r>
              <a:rPr lang="he-IL" dirty="0"/>
              <a:t>. </a:t>
            </a:r>
          </a:p>
          <a:p>
            <a:pPr algn="r" rtl="1" eaLnBrk="0" fontAlgn="base" hangingPunct="0">
              <a:spcBef>
                <a:spcPct val="30000"/>
              </a:spcBef>
              <a:spcAft>
                <a:spcPct val="0"/>
              </a:spcAft>
            </a:pPr>
            <a:r>
              <a:rPr lang="he-IL" dirty="0"/>
              <a:t>הילדה הזו קיבלה מחזור ואין לה את התופעות האלו. נרצה לשלוח את הילדה למיון גניקולוגי, לקחת מעבדה כולל סמני דלקת, לקחת מרקרים. איזה מרקרים- אלפא </a:t>
            </a:r>
            <a:r>
              <a:rPr lang="he-IL" dirty="0" err="1"/>
              <a:t>פטו</a:t>
            </a:r>
            <a:r>
              <a:rPr lang="he-IL" dirty="0"/>
              <a:t>, בתא </a:t>
            </a:r>
            <a:r>
              <a:rPr lang="he-IL" dirty="0" err="1"/>
              <a:t>hcg</a:t>
            </a:r>
            <a:r>
              <a:rPr lang="he-IL" dirty="0"/>
              <a:t>. בעיקר. </a:t>
            </a:r>
          </a:p>
          <a:p>
            <a:pPr algn="r" rtl="1" eaLnBrk="0" fontAlgn="base" hangingPunct="0">
              <a:spcBef>
                <a:spcPct val="30000"/>
              </a:spcBef>
              <a:spcAft>
                <a:spcPct val="0"/>
              </a:spcAft>
            </a:pP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51</a:t>
            </a:fld>
            <a:endParaRPr lang="he-IL" altLang="en-IL"/>
          </a:p>
        </p:txBody>
      </p:sp>
    </p:spTree>
    <p:extLst>
      <p:ext uri="{BB962C8B-B14F-4D97-AF65-F5344CB8AC3E}">
        <p14:creationId xmlns:p14="http://schemas.microsoft.com/office/powerpoint/2010/main" val="2166469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200" b="0" i="0" kern="1200" dirty="0" err="1">
                <a:solidFill>
                  <a:schemeClr val="tx1"/>
                </a:solidFill>
                <a:effectLst/>
                <a:latin typeface="+mn-lt"/>
                <a:ea typeface="+mn-ea"/>
                <a:cs typeface="+mn-cs"/>
              </a:rPr>
              <a:t>טרטומה</a:t>
            </a:r>
            <a:r>
              <a:rPr lang="he-IL" sz="1200" b="0" i="0" kern="1200" dirty="0">
                <a:solidFill>
                  <a:schemeClr val="tx1"/>
                </a:solidFill>
                <a:effectLst/>
                <a:latin typeface="+mn-lt"/>
                <a:ea typeface="+mn-ea"/>
                <a:cs typeface="+mn-cs"/>
              </a:rPr>
              <a:t> (ציסטה </a:t>
            </a:r>
            <a:r>
              <a:rPr lang="he-IL" sz="1200" b="0" i="0" kern="1200" dirty="0" err="1">
                <a:solidFill>
                  <a:schemeClr val="tx1"/>
                </a:solidFill>
                <a:effectLst/>
                <a:latin typeface="+mn-lt"/>
                <a:ea typeface="+mn-ea"/>
                <a:cs typeface="+mn-cs"/>
              </a:rPr>
              <a:t>דרמואידית</a:t>
            </a:r>
            <a:r>
              <a:rPr lang="he-IL" sz="1200" b="0" i="0" kern="1200" dirty="0">
                <a:solidFill>
                  <a:schemeClr val="tx1"/>
                </a:solidFill>
                <a:effectLst/>
                <a:latin typeface="+mn-lt"/>
                <a:ea typeface="+mn-ea"/>
                <a:cs typeface="+mn-cs"/>
              </a:rPr>
              <a:t>) - גידול שפיר השכיח בגיל זה.</a:t>
            </a:r>
          </a:p>
          <a:p>
            <a:r>
              <a:rPr lang="he-IL" sz="1200" b="0" i="0" kern="1200" dirty="0">
                <a:solidFill>
                  <a:schemeClr val="tx1"/>
                </a:solidFill>
                <a:effectLst/>
                <a:latin typeface="+mn-lt"/>
                <a:ea typeface="+mn-ea"/>
                <a:cs typeface="+mn-cs"/>
              </a:rPr>
              <a:t>גידולים </a:t>
            </a:r>
            <a:r>
              <a:rPr lang="he-IL" sz="1200" b="0" i="0" kern="1200" dirty="0" err="1">
                <a:solidFill>
                  <a:schemeClr val="tx1"/>
                </a:solidFill>
                <a:effectLst/>
                <a:latin typeface="+mn-lt"/>
                <a:ea typeface="+mn-ea"/>
                <a:cs typeface="+mn-cs"/>
              </a:rPr>
              <a:t>גרמולסטמטיים</a:t>
            </a:r>
            <a:r>
              <a:rPr lang="he-IL" sz="1200" b="0" i="0" kern="1200" dirty="0">
                <a:solidFill>
                  <a:schemeClr val="tx1"/>
                </a:solidFill>
                <a:effectLst/>
                <a:latin typeface="+mn-lt"/>
                <a:ea typeface="+mn-ea"/>
                <a:cs typeface="+mn-cs"/>
              </a:rPr>
              <a:t> אחרים כגון </a:t>
            </a:r>
            <a:r>
              <a:rPr lang="he-IL" sz="1200" b="0" i="0" kern="1200" dirty="0" err="1">
                <a:solidFill>
                  <a:schemeClr val="tx1"/>
                </a:solidFill>
                <a:effectLst/>
                <a:latin typeface="+mn-lt"/>
                <a:ea typeface="+mn-ea"/>
                <a:cs typeface="+mn-cs"/>
              </a:rPr>
              <a:t>כוריוקרצינומה</a:t>
            </a:r>
            <a:r>
              <a:rPr lang="he-IL" sz="1200" b="0" i="0" kern="1200" dirty="0">
                <a:solidFill>
                  <a:schemeClr val="tx1"/>
                </a:solidFill>
                <a:effectLst/>
                <a:latin typeface="+mn-lt"/>
                <a:ea typeface="+mn-ea"/>
                <a:cs typeface="+mn-cs"/>
              </a:rPr>
              <a:t>, </a:t>
            </a:r>
            <a:r>
              <a:rPr lang="he-IL" sz="1200" b="0" i="0" kern="1200" dirty="0" err="1">
                <a:solidFill>
                  <a:schemeClr val="tx1"/>
                </a:solidFill>
                <a:effectLst/>
                <a:latin typeface="+mn-lt"/>
                <a:ea typeface="+mn-ea"/>
                <a:cs typeface="+mn-cs"/>
              </a:rPr>
              <a:t>גונאדובלסטומה</a:t>
            </a:r>
            <a:r>
              <a:rPr lang="he-IL" sz="1200" b="0" i="0" kern="1200" dirty="0">
                <a:solidFill>
                  <a:schemeClr val="tx1"/>
                </a:solidFill>
                <a:effectLst/>
                <a:latin typeface="+mn-lt"/>
                <a:ea typeface="+mn-ea"/>
                <a:cs typeface="+mn-cs"/>
              </a:rPr>
              <a:t>.</a:t>
            </a:r>
          </a:p>
          <a:p>
            <a:r>
              <a:rPr lang="he-IL" sz="1200" b="0" i="0" kern="1200" dirty="0">
                <a:solidFill>
                  <a:schemeClr val="tx1"/>
                </a:solidFill>
                <a:effectLst/>
                <a:latin typeface="+mn-lt"/>
                <a:ea typeface="+mn-ea"/>
                <a:cs typeface="+mn-cs"/>
              </a:rPr>
              <a:t>גידולים </a:t>
            </a:r>
            <a:r>
              <a:rPr lang="he-IL" sz="1200" b="0" i="0" kern="1200" dirty="0" err="1">
                <a:solidFill>
                  <a:schemeClr val="tx1"/>
                </a:solidFill>
                <a:effectLst/>
                <a:latin typeface="+mn-lt"/>
                <a:ea typeface="+mn-ea"/>
                <a:cs typeface="+mn-cs"/>
              </a:rPr>
              <a:t>אפיתליאליים</a:t>
            </a:r>
            <a:r>
              <a:rPr lang="he-IL" sz="1200" b="0" i="0" kern="1200" dirty="0">
                <a:solidFill>
                  <a:schemeClr val="tx1"/>
                </a:solidFill>
                <a:effectLst/>
                <a:latin typeface="+mn-lt"/>
                <a:ea typeface="+mn-ea"/>
                <a:cs typeface="+mn-cs"/>
              </a:rPr>
              <a:t> (נדירים בגיל צעיר).</a:t>
            </a:r>
          </a:p>
          <a:p>
            <a:r>
              <a:rPr lang="he-IL" sz="1200" b="0" i="0" kern="1200" dirty="0">
                <a:solidFill>
                  <a:schemeClr val="tx1"/>
                </a:solidFill>
                <a:effectLst/>
                <a:latin typeface="+mn-lt"/>
                <a:ea typeface="+mn-ea"/>
                <a:cs typeface="+mn-cs"/>
              </a:rPr>
              <a:t>גידולים בעלי מוצא </a:t>
            </a:r>
            <a:r>
              <a:rPr lang="he-IL" sz="1200" b="0" i="0" kern="1200" dirty="0" err="1">
                <a:solidFill>
                  <a:schemeClr val="tx1"/>
                </a:solidFill>
                <a:effectLst/>
                <a:latin typeface="+mn-lt"/>
                <a:ea typeface="+mn-ea"/>
                <a:cs typeface="+mn-cs"/>
              </a:rPr>
              <a:t>נוירואקטיבי</a:t>
            </a:r>
            <a:r>
              <a:rPr lang="he-IL" sz="1200" b="0" i="0" kern="1200" dirty="0">
                <a:solidFill>
                  <a:schemeClr val="tx1"/>
                </a:solidFill>
                <a:effectLst/>
                <a:latin typeface="+mn-lt"/>
                <a:ea typeface="+mn-ea"/>
                <a:cs typeface="+mn-cs"/>
              </a:rPr>
              <a:t> כמו </a:t>
            </a:r>
            <a:r>
              <a:rPr lang="en-US" sz="1200" b="0" i="0" kern="1200" dirty="0">
                <a:solidFill>
                  <a:schemeClr val="tx1"/>
                </a:solidFill>
                <a:effectLst/>
                <a:latin typeface="+mn-lt"/>
                <a:ea typeface="+mn-ea"/>
                <a:cs typeface="+mn-cs"/>
              </a:rPr>
              <a:t>PNET </a:t>
            </a:r>
            <a:r>
              <a:rPr lang="he-IL" sz="1200" b="0" i="0" kern="1200" dirty="0">
                <a:solidFill>
                  <a:schemeClr val="tx1"/>
                </a:solidFill>
                <a:effectLst/>
                <a:latin typeface="+mn-lt"/>
                <a:ea typeface="+mn-ea"/>
                <a:cs typeface="+mn-cs"/>
              </a:rPr>
              <a:t>של השחלה.</a:t>
            </a:r>
          </a:p>
          <a:p>
            <a:r>
              <a:rPr lang="he-IL" sz="1200" b="0" i="0" kern="1200" dirty="0">
                <a:solidFill>
                  <a:schemeClr val="tx1"/>
                </a:solidFill>
                <a:effectLst/>
                <a:latin typeface="+mn-lt"/>
                <a:ea typeface="+mn-ea"/>
                <a:cs typeface="+mn-cs"/>
              </a:rPr>
              <a:t>גידולים הורמונליים כמו </a:t>
            </a:r>
            <a:r>
              <a:rPr lang="en-US" sz="1200" b="0" i="0" kern="1200" dirty="0">
                <a:solidFill>
                  <a:schemeClr val="tx1"/>
                </a:solidFill>
                <a:effectLst/>
                <a:latin typeface="+mn-lt"/>
                <a:ea typeface="+mn-ea"/>
                <a:cs typeface="+mn-cs"/>
              </a:rPr>
              <a:t>Sertoli-Leydig cell tumors (SLCT).</a:t>
            </a:r>
          </a:p>
          <a:p>
            <a:r>
              <a:rPr lang="he-IL" sz="1200" b="0" i="0" kern="1200" dirty="0">
                <a:solidFill>
                  <a:schemeClr val="tx1"/>
                </a:solidFill>
                <a:effectLst/>
                <a:latin typeface="+mn-lt"/>
                <a:ea typeface="+mn-ea"/>
                <a:cs typeface="+mn-cs"/>
              </a:rPr>
              <a:t>ציסטות לא ממאירות כמו ציסטות פיזיולוגיות או </a:t>
            </a:r>
            <a:r>
              <a:rPr lang="he-IL" sz="1200" b="0" i="0" kern="1200" dirty="0" err="1">
                <a:solidFill>
                  <a:schemeClr val="tx1"/>
                </a:solidFill>
                <a:effectLst/>
                <a:latin typeface="+mn-lt"/>
                <a:ea typeface="+mn-ea"/>
                <a:cs typeface="+mn-cs"/>
              </a:rPr>
              <a:t>אנדומטריומות</a:t>
            </a:r>
            <a:r>
              <a:rPr lang="he-IL" sz="1200" b="0" i="0" kern="1200" dirty="0">
                <a:solidFill>
                  <a:schemeClr val="tx1"/>
                </a:solidFill>
                <a:effectLst/>
                <a:latin typeface="+mn-lt"/>
                <a:ea typeface="+mn-ea"/>
                <a:cs typeface="+mn-cs"/>
              </a:rPr>
              <a:t>.</a:t>
            </a:r>
          </a:p>
          <a:p>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53</a:t>
            </a:fld>
            <a:endParaRPr lang="he-IL" altLang="en-IL"/>
          </a:p>
        </p:txBody>
      </p:sp>
    </p:spTree>
    <p:extLst>
      <p:ext uri="{BB962C8B-B14F-4D97-AF65-F5344CB8AC3E}">
        <p14:creationId xmlns:p14="http://schemas.microsoft.com/office/powerpoint/2010/main" val="2538854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אם זה </a:t>
            </a:r>
            <a:r>
              <a:rPr lang="he-IL" dirty="0" err="1"/>
              <a:t>כוריוקרצינומה</a:t>
            </a:r>
            <a:r>
              <a:rPr lang="he-IL" dirty="0"/>
              <a:t>- נראה </a:t>
            </a:r>
            <a:r>
              <a:rPr lang="he-IL" dirty="0" err="1"/>
              <a:t>bhcg</a:t>
            </a:r>
            <a:r>
              <a:rPr lang="he-IL" dirty="0"/>
              <a:t> מוגבר. אם זה </a:t>
            </a:r>
            <a:r>
              <a:rPr lang="he-IL" dirty="0" err="1"/>
              <a:t>טרטומה</a:t>
            </a:r>
            <a:r>
              <a:rPr lang="he-IL" dirty="0"/>
              <a:t>- נראה אלפא </a:t>
            </a:r>
            <a:r>
              <a:rPr lang="he-IL" dirty="0" err="1"/>
              <a:t>פטו</a:t>
            </a:r>
            <a:r>
              <a:rPr lang="he-IL" dirty="0"/>
              <a:t> פרוטאין, </a:t>
            </a:r>
            <a:r>
              <a:rPr lang="he-IL" dirty="0" err="1"/>
              <a:t>כוריוקרצינומה</a:t>
            </a:r>
            <a:r>
              <a:rPr lang="he-IL" dirty="0"/>
              <a:t> פחות מגיע עם אלפא </a:t>
            </a:r>
            <a:r>
              <a:rPr lang="he-IL" dirty="0" err="1"/>
              <a:t>פטופרוטאין</a:t>
            </a:r>
            <a:r>
              <a:rPr lang="he-IL" dirty="0"/>
              <a:t>.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54</a:t>
            </a:fld>
            <a:endParaRPr lang="he-IL" altLang="en-IL"/>
          </a:p>
        </p:txBody>
      </p:sp>
    </p:spTree>
    <p:extLst>
      <p:ext uri="{BB962C8B-B14F-4D97-AF65-F5344CB8AC3E}">
        <p14:creationId xmlns:p14="http://schemas.microsoft.com/office/powerpoint/2010/main" val="614974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בגדול מקובל במקרים רבים להשלים סיטי חזה. </a:t>
            </a:r>
          </a:p>
          <a:p>
            <a:r>
              <a:rPr lang="he-IL" dirty="0"/>
              <a:t>אם יש אבחנה של גידול ממאיר לאחר הניתוח כגון </a:t>
            </a:r>
            <a:r>
              <a:rPr lang="he-IL" dirty="0" err="1"/>
              <a:t>pnet</a:t>
            </a:r>
            <a:r>
              <a:rPr lang="he-IL" dirty="0"/>
              <a:t>- מקובל להשלים </a:t>
            </a:r>
            <a:r>
              <a:rPr lang="he-IL" dirty="0" err="1"/>
              <a:t>petct</a:t>
            </a:r>
            <a:r>
              <a:rPr lang="he-IL"/>
              <a:t>. </a:t>
            </a:r>
            <a:endParaRPr lang="en-IL"/>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55</a:t>
            </a:fld>
            <a:endParaRPr lang="he-IL" altLang="en-IL"/>
          </a:p>
        </p:txBody>
      </p:sp>
    </p:spTree>
    <p:extLst>
      <p:ext uri="{BB962C8B-B14F-4D97-AF65-F5344CB8AC3E}">
        <p14:creationId xmlns:p14="http://schemas.microsoft.com/office/powerpoint/2010/main" val="1382139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מציין מיקום של תמונת שקופית 1">
            <a:extLst>
              <a:ext uri="{FF2B5EF4-FFF2-40B4-BE49-F238E27FC236}">
                <a16:creationId xmlns:a16="http://schemas.microsoft.com/office/drawing/2014/main" id="{1224A29F-8769-0966-3987-C203B0401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מציין מיקום של הערות 2">
            <a:extLst>
              <a:ext uri="{FF2B5EF4-FFF2-40B4-BE49-F238E27FC236}">
                <a16:creationId xmlns:a16="http://schemas.microsoft.com/office/drawing/2014/main" id="{D6FC1D6D-1448-84CA-0BB2-77D6D502DE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fontAlgn="base" hangingPunct="1">
              <a:spcBef>
                <a:spcPct val="0"/>
              </a:spcBef>
              <a:spcAft>
                <a:spcPct val="0"/>
              </a:spcAft>
            </a:pPr>
            <a:r>
              <a:rPr lang="he-IL" altLang="en-IL" dirty="0"/>
              <a:t>הרחבת לולאות מעי גס </a:t>
            </a:r>
            <a:r>
              <a:rPr lang="he-IL" altLang="en-IL" dirty="0" err="1"/>
              <a:t>פרוקסימלית</a:t>
            </a:r>
            <a:r>
              <a:rPr lang="he-IL" altLang="en-IL" dirty="0"/>
              <a:t>. </a:t>
            </a:r>
          </a:p>
        </p:txBody>
      </p:sp>
      <p:sp>
        <p:nvSpPr>
          <p:cNvPr id="10244" name="מציין מיקום של מספר שקופית 3">
            <a:extLst>
              <a:ext uri="{FF2B5EF4-FFF2-40B4-BE49-F238E27FC236}">
                <a16:creationId xmlns:a16="http://schemas.microsoft.com/office/drawing/2014/main" id="{F1AEF245-1956-94D2-D688-8B5C38D735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B67FAEA8-3DF4-154E-A9D8-3FD2AC9E3836}" type="slidenum">
              <a:rPr lang="he-IL" altLang="en-IL"/>
              <a:pPr algn="l"/>
              <a:t>4</a:t>
            </a:fld>
            <a:endParaRPr lang="he-IL" altLang="en-I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מציין מיקום של תמונת שקופית 1">
            <a:extLst>
              <a:ext uri="{FF2B5EF4-FFF2-40B4-BE49-F238E27FC236}">
                <a16:creationId xmlns:a16="http://schemas.microsoft.com/office/drawing/2014/main" id="{62D83E34-1BAE-AAB5-8BF3-DC4A55A348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מציין מיקום של הערות 2">
            <a:extLst>
              <a:ext uri="{FF2B5EF4-FFF2-40B4-BE49-F238E27FC236}">
                <a16:creationId xmlns:a16="http://schemas.microsoft.com/office/drawing/2014/main" id="{0FA297F6-1C0E-2A67-1431-EE4E8B71F0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dirty="0"/>
              <a:t>אבחנה מבדלת- </a:t>
            </a:r>
            <a:r>
              <a:rPr lang="he-IL" altLang="he-IL" dirty="0" err="1"/>
              <a:t>טרטומה</a:t>
            </a:r>
            <a:r>
              <a:rPr lang="he-IL" altLang="he-IL" dirty="0"/>
              <a:t>, </a:t>
            </a:r>
            <a:r>
              <a:rPr lang="he-IL" altLang="he-IL" dirty="0" err="1"/>
              <a:t>נוירובלסטומה</a:t>
            </a:r>
            <a:r>
              <a:rPr lang="he-IL" altLang="he-IL" dirty="0"/>
              <a:t>, </a:t>
            </a:r>
            <a:r>
              <a:rPr lang="he-IL" altLang="he-IL" dirty="0" err="1"/>
              <a:t>רבדומיוסרקומה</a:t>
            </a:r>
            <a:r>
              <a:rPr lang="he-IL" altLang="he-IL" dirty="0"/>
              <a:t>, לימפומה </a:t>
            </a:r>
            <a:r>
              <a:rPr lang="en-US" altLang="he-IL" dirty="0"/>
              <a:t>tailgut cyst</a:t>
            </a:r>
            <a:r>
              <a:rPr lang="he-IL" altLang="he-IL" dirty="0"/>
              <a:t>...</a:t>
            </a:r>
          </a:p>
          <a:p>
            <a:pPr eaLnBrk="1" hangingPunct="1">
              <a:spcBef>
                <a:spcPct val="0"/>
              </a:spcBef>
            </a:pPr>
            <a:endParaRPr lang="he-IL" altLang="he-IL" dirty="0"/>
          </a:p>
          <a:p>
            <a:pPr eaLnBrk="1" hangingPunct="1">
              <a:spcBef>
                <a:spcPct val="0"/>
              </a:spcBef>
            </a:pPr>
            <a:r>
              <a:rPr lang="he-IL" altLang="he-IL" dirty="0"/>
              <a:t>כיצד קוראים למצב בו יש </a:t>
            </a:r>
            <a:r>
              <a:rPr lang="he-IL" altLang="he-IL" dirty="0" err="1"/>
              <a:t>טרטומה</a:t>
            </a:r>
            <a:r>
              <a:rPr lang="he-IL" altLang="he-IL" dirty="0"/>
              <a:t>, </a:t>
            </a:r>
            <a:r>
              <a:rPr lang="en-US" altLang="he-IL" dirty="0"/>
              <a:t>anal stenosis</a:t>
            </a:r>
            <a:r>
              <a:rPr lang="he-IL" altLang="he-IL" dirty="0"/>
              <a:t> ו- </a:t>
            </a:r>
            <a:r>
              <a:rPr lang="en-US" altLang="he-IL" dirty="0"/>
              <a:t>sacral defects</a:t>
            </a:r>
            <a:r>
              <a:rPr lang="he-IL" altLang="he-IL" dirty="0"/>
              <a:t>? </a:t>
            </a:r>
            <a:r>
              <a:rPr lang="he-IL" altLang="he-IL" dirty="0" err="1"/>
              <a:t>הטריאדה</a:t>
            </a:r>
            <a:r>
              <a:rPr lang="he-IL" altLang="he-IL" dirty="0"/>
              <a:t> של </a:t>
            </a:r>
            <a:r>
              <a:rPr lang="he-IL" altLang="he-IL" dirty="0" err="1"/>
              <a:t>קורארינו</a:t>
            </a:r>
            <a:r>
              <a:rPr lang="he-IL" altLang="he-IL" dirty="0"/>
              <a:t>. </a:t>
            </a:r>
          </a:p>
          <a:p>
            <a:pPr eaLnBrk="1" hangingPunct="1">
              <a:spcBef>
                <a:spcPct val="0"/>
              </a:spcBef>
            </a:pPr>
            <a:endParaRPr lang="he-IL" altLang="he-IL" dirty="0"/>
          </a:p>
          <a:p>
            <a:pPr eaLnBrk="1" hangingPunct="1">
              <a:spcBef>
                <a:spcPct val="0"/>
              </a:spcBef>
            </a:pPr>
            <a:r>
              <a:rPr lang="he-IL" altLang="he-IL" dirty="0"/>
              <a:t>התקדמות עם אבחנה- ניתן סונר, אבל בגדול- סיטי והכי מומלץ </a:t>
            </a:r>
            <a:r>
              <a:rPr lang="en-US" altLang="he-IL" dirty="0" err="1"/>
              <a:t>mri</a:t>
            </a:r>
            <a:r>
              <a:rPr lang="he-IL" altLang="he-IL" dirty="0"/>
              <a:t>. חשוב לשלול גרורות </a:t>
            </a:r>
            <a:r>
              <a:rPr lang="he-IL" altLang="he-IL" dirty="0" err="1"/>
              <a:t>ריאתיות</a:t>
            </a:r>
            <a:r>
              <a:rPr lang="he-IL" altLang="he-IL" dirty="0"/>
              <a:t> ולכן גם הערכה של בית החזה. </a:t>
            </a:r>
          </a:p>
          <a:p>
            <a:pPr eaLnBrk="1" hangingPunct="1">
              <a:spcBef>
                <a:spcPct val="0"/>
              </a:spcBef>
            </a:pPr>
            <a:endParaRPr lang="he-IL" altLang="he-IL" dirty="0"/>
          </a:p>
          <a:p>
            <a:pPr eaLnBrk="1" hangingPunct="1">
              <a:spcBef>
                <a:spcPct val="0"/>
              </a:spcBef>
            </a:pPr>
            <a:r>
              <a:rPr lang="he-IL" altLang="he-IL" dirty="0"/>
              <a:t>בדיקות דם- </a:t>
            </a:r>
            <a:r>
              <a:rPr lang="en-US" altLang="he-IL" dirty="0" err="1"/>
              <a:t>afp</a:t>
            </a:r>
            <a:r>
              <a:rPr lang="he-IL" altLang="he-IL" dirty="0"/>
              <a:t>, </a:t>
            </a:r>
          </a:p>
        </p:txBody>
      </p:sp>
      <p:sp>
        <p:nvSpPr>
          <p:cNvPr id="12292" name="מציין מיקום של מספר שקופית 3">
            <a:extLst>
              <a:ext uri="{FF2B5EF4-FFF2-40B4-BE49-F238E27FC236}">
                <a16:creationId xmlns:a16="http://schemas.microsoft.com/office/drawing/2014/main" id="{D842C0E8-380B-839A-F19D-4DCEA964C2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4C349023-B1B5-B147-99C6-C8E2A3ABFF4E}" type="slidenum">
              <a:rPr lang="he-IL" altLang="he-IL"/>
              <a:pPr algn="l"/>
              <a:t>5</a:t>
            </a:fld>
            <a:endParaRPr lang="he-IL" altLang="he-I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בהדמיה- גוש גדול מאוד שלא נתיח מגישה אחורית בלבד- צריך לשלב גם גישה אבדומינלית, אם מחליטים לנתח. בהקשר הזה מומלצת קודם כל ביופסיה- בשקף הבא. </a:t>
            </a:r>
            <a:endParaRPr lang="en-US" dirty="0"/>
          </a:p>
          <a:p>
            <a:endParaRPr lang="en-US" dirty="0"/>
          </a:p>
          <a:p>
            <a:r>
              <a:rPr lang="he-IL" dirty="0"/>
              <a:t>איזו קלסיפיקציה רלוונטית בהקשר הזה- לתאר את הקלסיפיקציה ע״ש אלטמן- הממאירות עולה ככל שהגוש עצמו יותר ״מוחבא״.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6</a:t>
            </a:fld>
            <a:endParaRPr lang="he-IL" altLang="en-IL"/>
          </a:p>
        </p:txBody>
      </p:sp>
    </p:spTree>
    <p:extLst>
      <p:ext uri="{BB962C8B-B14F-4D97-AF65-F5344CB8AC3E}">
        <p14:creationId xmlns:p14="http://schemas.microsoft.com/office/powerpoint/2010/main" val="55356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בילדים גדולים הסיכוי לממאירות הוא גבוה מאוד. מומלץ טיפול נאו-</a:t>
            </a:r>
            <a:r>
              <a:rPr lang="he-IL" dirty="0" err="1"/>
              <a:t>אדגובנטי</a:t>
            </a:r>
            <a:r>
              <a:rPr lang="he-IL" dirty="0"/>
              <a:t>- פרוטוקול </a:t>
            </a:r>
            <a:r>
              <a:rPr lang="en-US" dirty="0" err="1"/>
              <a:t>bep</a:t>
            </a:r>
            <a:r>
              <a:rPr lang="he-IL" dirty="0"/>
              <a:t>, לפחות 4 מחזורי טיפול, והערכה חוזרת. </a:t>
            </a:r>
          </a:p>
          <a:p>
            <a:r>
              <a:rPr lang="he-IL" dirty="0"/>
              <a:t>לצורך ביצוע האבחנה יש לבצע ביופסיה – ניתן לבצע מלעורית בגישה אחורית, התקנה של </a:t>
            </a:r>
            <a:r>
              <a:rPr lang="he-IL" dirty="0" err="1"/>
              <a:t>port</a:t>
            </a:r>
            <a:r>
              <a:rPr lang="he-IL" dirty="0"/>
              <a:t>.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7</a:t>
            </a:fld>
            <a:endParaRPr lang="he-IL" altLang="en-IL"/>
          </a:p>
        </p:txBody>
      </p:sp>
    </p:spTree>
    <p:extLst>
      <p:ext uri="{BB962C8B-B14F-4D97-AF65-F5344CB8AC3E}">
        <p14:creationId xmlns:p14="http://schemas.microsoft.com/office/powerpoint/2010/main" val="83450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מדובר בגידול ממאיר שהוא סוג של </a:t>
            </a:r>
            <a:r>
              <a:rPr lang="en-US" dirty="0" err="1"/>
              <a:t>gern</a:t>
            </a:r>
            <a:r>
              <a:rPr lang="en-US" dirty="0"/>
              <a:t> cell tumor</a:t>
            </a:r>
            <a:r>
              <a:rPr lang="he-IL" dirty="0"/>
              <a:t>. הוא יכול להופיע גם באשכים ובשחלות- גידול </a:t>
            </a:r>
            <a:r>
              <a:rPr lang="he-IL" dirty="0" err="1"/>
              <a:t>גונדלי</a:t>
            </a:r>
            <a:r>
              <a:rPr lang="he-IL" dirty="0"/>
              <a:t>, או גידול </a:t>
            </a:r>
            <a:r>
              <a:rPr lang="he-IL" dirty="0" err="1"/>
              <a:t>אקסטרא-גונדלי</a:t>
            </a:r>
            <a:r>
              <a:rPr lang="he-IL" dirty="0"/>
              <a:t> כמו במקרה הזה</a:t>
            </a:r>
            <a:r>
              <a:rPr lang="he-IL"/>
              <a:t>. </a:t>
            </a:r>
            <a:endParaRPr lang="en-IL"/>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8</a:t>
            </a:fld>
            <a:endParaRPr lang="he-IL" altLang="en-IL"/>
          </a:p>
        </p:txBody>
      </p:sp>
    </p:spTree>
    <p:extLst>
      <p:ext uri="{BB962C8B-B14F-4D97-AF65-F5344CB8AC3E}">
        <p14:creationId xmlns:p14="http://schemas.microsoft.com/office/powerpoint/2010/main" val="329355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יש לתאר את הממצאים- שיפור משמעותי </a:t>
            </a:r>
            <a:r>
              <a:rPr lang="he-IL" dirty="0" err="1"/>
              <a:t>במימדי</a:t>
            </a:r>
            <a:r>
              <a:rPr lang="he-IL" dirty="0"/>
              <a:t> הגוש. כעת נראה נתיח מגישה אחורית. </a:t>
            </a:r>
            <a:endParaRPr lang="en-IL" dirty="0"/>
          </a:p>
        </p:txBody>
      </p:sp>
      <p:sp>
        <p:nvSpPr>
          <p:cNvPr id="4" name="Slide Number Placeholder 3"/>
          <p:cNvSpPr>
            <a:spLocks noGrp="1"/>
          </p:cNvSpPr>
          <p:nvPr>
            <p:ph type="sldNum" sz="quarter" idx="5"/>
          </p:nvPr>
        </p:nvSpPr>
        <p:spPr/>
        <p:txBody>
          <a:bodyPr/>
          <a:lstStyle/>
          <a:p>
            <a:pPr>
              <a:defRPr/>
            </a:pPr>
            <a:fld id="{11D58E6A-5FD2-324A-87E9-E9F1B7A509DD}" type="slidenum">
              <a:rPr lang="he-IL" altLang="en-IL" smtClean="0"/>
              <a:pPr>
                <a:defRPr/>
              </a:pPr>
              <a:t>9</a:t>
            </a:fld>
            <a:endParaRPr lang="he-IL" altLang="en-IL"/>
          </a:p>
        </p:txBody>
      </p:sp>
    </p:spTree>
    <p:extLst>
      <p:ext uri="{BB962C8B-B14F-4D97-AF65-F5344CB8AC3E}">
        <p14:creationId xmlns:p14="http://schemas.microsoft.com/office/powerpoint/2010/main" val="145696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B9BFFC7-6D8C-A95A-6E52-35D2E387E7BC}"/>
              </a:ext>
            </a:extLst>
          </p:cNvPr>
          <p:cNvSpPr>
            <a:spLocks noGrp="1"/>
          </p:cNvSpPr>
          <p:nvPr>
            <p:ph type="dt" sz="half" idx="10"/>
          </p:nvPr>
        </p:nvSpPr>
        <p:spPr/>
        <p:txBody>
          <a:bodyPr/>
          <a:lstStyle>
            <a:lvl1pPr>
              <a:defRPr/>
            </a:lvl1pPr>
          </a:lstStyle>
          <a:p>
            <a:pPr>
              <a:defRPr/>
            </a:pPr>
            <a:fld id="{5A4ED4E5-D48F-8045-9166-95342C996C6B}" type="datetime8">
              <a:rPr lang="he-IL"/>
              <a:pPr>
                <a:defRPr/>
              </a:pPr>
              <a:t>3 באוקטובר 25</a:t>
            </a:fld>
            <a:endParaRPr lang="he-IL"/>
          </a:p>
        </p:txBody>
      </p:sp>
      <p:sp>
        <p:nvSpPr>
          <p:cNvPr id="5" name="מציין מיקום של כותרת תחתונה 4">
            <a:extLst>
              <a:ext uri="{FF2B5EF4-FFF2-40B4-BE49-F238E27FC236}">
                <a16:creationId xmlns:a16="http://schemas.microsoft.com/office/drawing/2014/main" id="{89A24722-7F2B-66C4-F9E2-A66555F3DC14}"/>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49024913-3320-892A-67BA-37B48A961CBC}"/>
              </a:ext>
            </a:extLst>
          </p:cNvPr>
          <p:cNvSpPr>
            <a:spLocks noGrp="1"/>
          </p:cNvSpPr>
          <p:nvPr>
            <p:ph type="sldNum" sz="quarter" idx="12"/>
          </p:nvPr>
        </p:nvSpPr>
        <p:spPr/>
        <p:txBody>
          <a:bodyPr/>
          <a:lstStyle>
            <a:lvl1pPr>
              <a:defRPr/>
            </a:lvl1pPr>
          </a:lstStyle>
          <a:p>
            <a:pPr>
              <a:defRPr/>
            </a:pPr>
            <a:fld id="{7295A0DB-6EC6-D641-8D02-A3587AE48262}" type="slidenum">
              <a:rPr lang="he-IL" altLang="en-IL"/>
              <a:pPr>
                <a:defRPr/>
              </a:pPr>
              <a:t>‹#›</a:t>
            </a:fld>
            <a:endParaRPr lang="he-IL" altLang="en-IL"/>
          </a:p>
        </p:txBody>
      </p:sp>
    </p:spTree>
    <p:extLst>
      <p:ext uri="{BB962C8B-B14F-4D97-AF65-F5344CB8AC3E}">
        <p14:creationId xmlns:p14="http://schemas.microsoft.com/office/powerpoint/2010/main" val="202341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896492C-39E6-CE2A-3DBD-EC18BBE45B4F}"/>
              </a:ext>
            </a:extLst>
          </p:cNvPr>
          <p:cNvSpPr>
            <a:spLocks noGrp="1"/>
          </p:cNvSpPr>
          <p:nvPr>
            <p:ph type="dt" sz="half" idx="10"/>
          </p:nvPr>
        </p:nvSpPr>
        <p:spPr/>
        <p:txBody>
          <a:bodyPr/>
          <a:lstStyle>
            <a:lvl1pPr>
              <a:defRPr/>
            </a:lvl1pPr>
          </a:lstStyle>
          <a:p>
            <a:pPr>
              <a:defRPr/>
            </a:pPr>
            <a:fld id="{EB2F4B2B-6D14-6A4F-8B2C-72F406786F3B}" type="datetime8">
              <a:rPr lang="he-IL"/>
              <a:pPr>
                <a:defRPr/>
              </a:pPr>
              <a:t>3 באוקטובר 25</a:t>
            </a:fld>
            <a:endParaRPr lang="he-IL"/>
          </a:p>
        </p:txBody>
      </p:sp>
      <p:sp>
        <p:nvSpPr>
          <p:cNvPr id="5" name="מציין מיקום של כותרת תחתונה 4">
            <a:extLst>
              <a:ext uri="{FF2B5EF4-FFF2-40B4-BE49-F238E27FC236}">
                <a16:creationId xmlns:a16="http://schemas.microsoft.com/office/drawing/2014/main" id="{203DA979-4D3A-0039-BBA5-513307212B8C}"/>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3F77C329-5F45-B468-19EA-D07E76FEE8A4}"/>
              </a:ext>
            </a:extLst>
          </p:cNvPr>
          <p:cNvSpPr>
            <a:spLocks noGrp="1"/>
          </p:cNvSpPr>
          <p:nvPr>
            <p:ph type="sldNum" sz="quarter" idx="12"/>
          </p:nvPr>
        </p:nvSpPr>
        <p:spPr/>
        <p:txBody>
          <a:bodyPr/>
          <a:lstStyle>
            <a:lvl1pPr>
              <a:defRPr/>
            </a:lvl1pPr>
          </a:lstStyle>
          <a:p>
            <a:pPr>
              <a:defRPr/>
            </a:pPr>
            <a:fld id="{3238AB26-0ADB-1149-8208-7D81C5212963}" type="slidenum">
              <a:rPr lang="he-IL" altLang="en-IL"/>
              <a:pPr>
                <a:defRPr/>
              </a:pPr>
              <a:t>‹#›</a:t>
            </a:fld>
            <a:endParaRPr lang="he-IL" altLang="en-IL"/>
          </a:p>
        </p:txBody>
      </p:sp>
    </p:spTree>
    <p:extLst>
      <p:ext uri="{BB962C8B-B14F-4D97-AF65-F5344CB8AC3E}">
        <p14:creationId xmlns:p14="http://schemas.microsoft.com/office/powerpoint/2010/main" val="345985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CECB6B5-708D-D622-CB42-9D4FCBC44D9C}"/>
              </a:ext>
            </a:extLst>
          </p:cNvPr>
          <p:cNvSpPr>
            <a:spLocks noGrp="1"/>
          </p:cNvSpPr>
          <p:nvPr>
            <p:ph type="dt" sz="half" idx="10"/>
          </p:nvPr>
        </p:nvSpPr>
        <p:spPr/>
        <p:txBody>
          <a:bodyPr/>
          <a:lstStyle>
            <a:lvl1pPr>
              <a:defRPr/>
            </a:lvl1pPr>
          </a:lstStyle>
          <a:p>
            <a:pPr>
              <a:defRPr/>
            </a:pPr>
            <a:fld id="{1D5C46AC-4067-014B-B8D8-142B51CF783A}" type="datetime8">
              <a:rPr lang="he-IL"/>
              <a:pPr>
                <a:defRPr/>
              </a:pPr>
              <a:t>3 באוקטובר 25</a:t>
            </a:fld>
            <a:endParaRPr lang="he-IL"/>
          </a:p>
        </p:txBody>
      </p:sp>
      <p:sp>
        <p:nvSpPr>
          <p:cNvPr id="5" name="מציין מיקום של כותרת תחתונה 4">
            <a:extLst>
              <a:ext uri="{FF2B5EF4-FFF2-40B4-BE49-F238E27FC236}">
                <a16:creationId xmlns:a16="http://schemas.microsoft.com/office/drawing/2014/main" id="{FE0B52B4-6C88-DCAC-6088-1DF59BD655E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5B1D1C68-E851-9B8B-6174-F7827DEA68A3}"/>
              </a:ext>
            </a:extLst>
          </p:cNvPr>
          <p:cNvSpPr>
            <a:spLocks noGrp="1"/>
          </p:cNvSpPr>
          <p:nvPr>
            <p:ph type="sldNum" sz="quarter" idx="12"/>
          </p:nvPr>
        </p:nvSpPr>
        <p:spPr/>
        <p:txBody>
          <a:bodyPr/>
          <a:lstStyle>
            <a:lvl1pPr>
              <a:defRPr/>
            </a:lvl1pPr>
          </a:lstStyle>
          <a:p>
            <a:pPr>
              <a:defRPr/>
            </a:pPr>
            <a:fld id="{28CE2999-D499-A34F-A8EF-1B610FFC1A71}" type="slidenum">
              <a:rPr lang="he-IL" altLang="en-IL"/>
              <a:pPr>
                <a:defRPr/>
              </a:pPr>
              <a:t>‹#›</a:t>
            </a:fld>
            <a:endParaRPr lang="he-IL" altLang="en-IL"/>
          </a:p>
        </p:txBody>
      </p:sp>
    </p:spTree>
    <p:extLst>
      <p:ext uri="{BB962C8B-B14F-4D97-AF65-F5344CB8AC3E}">
        <p14:creationId xmlns:p14="http://schemas.microsoft.com/office/powerpoint/2010/main" val="561047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Title Text"/>
          <p:cNvSpPr txBox="1">
            <a:spLocks noGrp="1"/>
          </p:cNvSpPr>
          <p:nvPr>
            <p:ph type="title"/>
          </p:nvPr>
        </p:nvSpPr>
        <p:spPr>
          <a:prstGeom prst="rect">
            <a:avLst/>
          </a:prstGeom>
        </p:spPr>
        <p:txBody>
          <a:bodyPr/>
          <a:lstStyle/>
          <a:p>
            <a:r>
              <a:t>Title Text</a:t>
            </a:r>
          </a:p>
        </p:txBody>
      </p:sp>
      <p:sp>
        <p:nvSpPr>
          <p:cNvPr id="3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8909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91E47ED-CEEC-754B-4712-1AF5CC213BF5}"/>
              </a:ext>
            </a:extLst>
          </p:cNvPr>
          <p:cNvSpPr>
            <a:spLocks noGrp="1"/>
          </p:cNvSpPr>
          <p:nvPr>
            <p:ph type="dt" sz="half" idx="10"/>
          </p:nvPr>
        </p:nvSpPr>
        <p:spPr/>
        <p:txBody>
          <a:bodyPr/>
          <a:lstStyle>
            <a:lvl1pPr>
              <a:defRPr/>
            </a:lvl1pPr>
          </a:lstStyle>
          <a:p>
            <a:pPr>
              <a:defRPr/>
            </a:pPr>
            <a:fld id="{1D2615CE-C1C7-1F4F-A43A-BDE49B3D8944}" type="datetime8">
              <a:rPr lang="he-IL"/>
              <a:pPr>
                <a:defRPr/>
              </a:pPr>
              <a:t>3 באוקטובר 25</a:t>
            </a:fld>
            <a:endParaRPr lang="he-IL"/>
          </a:p>
        </p:txBody>
      </p:sp>
      <p:sp>
        <p:nvSpPr>
          <p:cNvPr id="5" name="מציין מיקום של כותרת תחתונה 4">
            <a:extLst>
              <a:ext uri="{FF2B5EF4-FFF2-40B4-BE49-F238E27FC236}">
                <a16:creationId xmlns:a16="http://schemas.microsoft.com/office/drawing/2014/main" id="{ED3A3A86-776E-3C46-7F26-302F2A8D921F}"/>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D3316297-01A7-DE9D-7454-B57A76D85319}"/>
              </a:ext>
            </a:extLst>
          </p:cNvPr>
          <p:cNvSpPr>
            <a:spLocks noGrp="1"/>
          </p:cNvSpPr>
          <p:nvPr>
            <p:ph type="sldNum" sz="quarter" idx="12"/>
          </p:nvPr>
        </p:nvSpPr>
        <p:spPr/>
        <p:txBody>
          <a:bodyPr/>
          <a:lstStyle>
            <a:lvl1pPr>
              <a:defRPr/>
            </a:lvl1pPr>
          </a:lstStyle>
          <a:p>
            <a:pPr>
              <a:defRPr/>
            </a:pPr>
            <a:fld id="{988951DD-DD53-6C49-A9E9-CBC5C0BE317D}" type="slidenum">
              <a:rPr lang="he-IL" altLang="en-IL"/>
              <a:pPr>
                <a:defRPr/>
              </a:pPr>
              <a:t>‹#›</a:t>
            </a:fld>
            <a:endParaRPr lang="he-IL" altLang="en-IL"/>
          </a:p>
        </p:txBody>
      </p:sp>
    </p:spTree>
    <p:extLst>
      <p:ext uri="{BB962C8B-B14F-4D97-AF65-F5344CB8AC3E}">
        <p14:creationId xmlns:p14="http://schemas.microsoft.com/office/powerpoint/2010/main" val="245387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8786BF0-849A-1571-B6DC-DF18312F418C}"/>
              </a:ext>
            </a:extLst>
          </p:cNvPr>
          <p:cNvSpPr>
            <a:spLocks noGrp="1"/>
          </p:cNvSpPr>
          <p:nvPr>
            <p:ph type="dt" sz="half" idx="10"/>
          </p:nvPr>
        </p:nvSpPr>
        <p:spPr/>
        <p:txBody>
          <a:bodyPr/>
          <a:lstStyle>
            <a:lvl1pPr>
              <a:defRPr/>
            </a:lvl1pPr>
          </a:lstStyle>
          <a:p>
            <a:pPr>
              <a:defRPr/>
            </a:pPr>
            <a:fld id="{4889F5ED-E963-664F-AADD-ADA07FA5DB36}" type="datetime8">
              <a:rPr lang="he-IL"/>
              <a:pPr>
                <a:defRPr/>
              </a:pPr>
              <a:t>3 באוקטובר 25</a:t>
            </a:fld>
            <a:endParaRPr lang="he-IL"/>
          </a:p>
        </p:txBody>
      </p:sp>
      <p:sp>
        <p:nvSpPr>
          <p:cNvPr id="5" name="מציין מיקום של כותרת תחתונה 4">
            <a:extLst>
              <a:ext uri="{FF2B5EF4-FFF2-40B4-BE49-F238E27FC236}">
                <a16:creationId xmlns:a16="http://schemas.microsoft.com/office/drawing/2014/main" id="{0C36C785-B208-76D8-79D4-BDA99624E153}"/>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394759A9-CE25-9286-8606-41B1177FE95A}"/>
              </a:ext>
            </a:extLst>
          </p:cNvPr>
          <p:cNvSpPr>
            <a:spLocks noGrp="1"/>
          </p:cNvSpPr>
          <p:nvPr>
            <p:ph type="sldNum" sz="quarter" idx="12"/>
          </p:nvPr>
        </p:nvSpPr>
        <p:spPr/>
        <p:txBody>
          <a:bodyPr/>
          <a:lstStyle>
            <a:lvl1pPr>
              <a:defRPr/>
            </a:lvl1pPr>
          </a:lstStyle>
          <a:p>
            <a:pPr>
              <a:defRPr/>
            </a:pPr>
            <a:fld id="{AE019330-A466-4E40-8370-515D687C2E0B}" type="slidenum">
              <a:rPr lang="he-IL" altLang="en-IL"/>
              <a:pPr>
                <a:defRPr/>
              </a:pPr>
              <a:t>‹#›</a:t>
            </a:fld>
            <a:endParaRPr lang="he-IL" altLang="en-IL"/>
          </a:p>
        </p:txBody>
      </p:sp>
    </p:spTree>
    <p:extLst>
      <p:ext uri="{BB962C8B-B14F-4D97-AF65-F5344CB8AC3E}">
        <p14:creationId xmlns:p14="http://schemas.microsoft.com/office/powerpoint/2010/main" val="424353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3">
            <a:extLst>
              <a:ext uri="{FF2B5EF4-FFF2-40B4-BE49-F238E27FC236}">
                <a16:creationId xmlns:a16="http://schemas.microsoft.com/office/drawing/2014/main" id="{36C6EBF6-F31F-28FF-364F-42D36B996A09}"/>
              </a:ext>
            </a:extLst>
          </p:cNvPr>
          <p:cNvSpPr>
            <a:spLocks noGrp="1"/>
          </p:cNvSpPr>
          <p:nvPr>
            <p:ph type="dt" sz="half" idx="10"/>
          </p:nvPr>
        </p:nvSpPr>
        <p:spPr/>
        <p:txBody>
          <a:bodyPr/>
          <a:lstStyle>
            <a:lvl1pPr>
              <a:defRPr/>
            </a:lvl1pPr>
          </a:lstStyle>
          <a:p>
            <a:pPr>
              <a:defRPr/>
            </a:pPr>
            <a:fld id="{16EB1789-DCC0-454F-BAE9-C4DEE46DC47E}" type="datetime8">
              <a:rPr lang="he-IL"/>
              <a:pPr>
                <a:defRPr/>
              </a:pPr>
              <a:t>3 באוקטובר 25</a:t>
            </a:fld>
            <a:endParaRPr lang="he-IL"/>
          </a:p>
        </p:txBody>
      </p:sp>
      <p:sp>
        <p:nvSpPr>
          <p:cNvPr id="6" name="מציין מיקום של כותרת תחתונה 4">
            <a:extLst>
              <a:ext uri="{FF2B5EF4-FFF2-40B4-BE49-F238E27FC236}">
                <a16:creationId xmlns:a16="http://schemas.microsoft.com/office/drawing/2014/main" id="{6FC0BE13-3EFD-3568-B9F1-14418F7365B7}"/>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F7C16A2-144A-E59F-78EB-C73A2D9B30AD}"/>
              </a:ext>
            </a:extLst>
          </p:cNvPr>
          <p:cNvSpPr>
            <a:spLocks noGrp="1"/>
          </p:cNvSpPr>
          <p:nvPr>
            <p:ph type="sldNum" sz="quarter" idx="12"/>
          </p:nvPr>
        </p:nvSpPr>
        <p:spPr/>
        <p:txBody>
          <a:bodyPr/>
          <a:lstStyle>
            <a:lvl1pPr>
              <a:defRPr/>
            </a:lvl1pPr>
          </a:lstStyle>
          <a:p>
            <a:pPr>
              <a:defRPr/>
            </a:pPr>
            <a:fld id="{F3FC92C3-2213-B543-939E-8AD451013EA5}" type="slidenum">
              <a:rPr lang="he-IL" altLang="en-IL"/>
              <a:pPr>
                <a:defRPr/>
              </a:pPr>
              <a:t>‹#›</a:t>
            </a:fld>
            <a:endParaRPr lang="he-IL" altLang="en-IL"/>
          </a:p>
        </p:txBody>
      </p:sp>
    </p:spTree>
    <p:extLst>
      <p:ext uri="{BB962C8B-B14F-4D97-AF65-F5344CB8AC3E}">
        <p14:creationId xmlns:p14="http://schemas.microsoft.com/office/powerpoint/2010/main" val="169172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3">
            <a:extLst>
              <a:ext uri="{FF2B5EF4-FFF2-40B4-BE49-F238E27FC236}">
                <a16:creationId xmlns:a16="http://schemas.microsoft.com/office/drawing/2014/main" id="{0217FA86-CB4E-89DE-C464-517E422EF296}"/>
              </a:ext>
            </a:extLst>
          </p:cNvPr>
          <p:cNvSpPr>
            <a:spLocks noGrp="1"/>
          </p:cNvSpPr>
          <p:nvPr>
            <p:ph type="dt" sz="half" idx="10"/>
          </p:nvPr>
        </p:nvSpPr>
        <p:spPr/>
        <p:txBody>
          <a:bodyPr/>
          <a:lstStyle>
            <a:lvl1pPr>
              <a:defRPr/>
            </a:lvl1pPr>
          </a:lstStyle>
          <a:p>
            <a:pPr>
              <a:defRPr/>
            </a:pPr>
            <a:fld id="{08471BDD-D45B-5844-987C-7BEADA6E9E8B}" type="datetime8">
              <a:rPr lang="he-IL"/>
              <a:pPr>
                <a:defRPr/>
              </a:pPr>
              <a:t>3 באוקטובר 25</a:t>
            </a:fld>
            <a:endParaRPr lang="he-IL"/>
          </a:p>
        </p:txBody>
      </p:sp>
      <p:sp>
        <p:nvSpPr>
          <p:cNvPr id="8" name="מציין מיקום של כותרת תחתונה 4">
            <a:extLst>
              <a:ext uri="{FF2B5EF4-FFF2-40B4-BE49-F238E27FC236}">
                <a16:creationId xmlns:a16="http://schemas.microsoft.com/office/drawing/2014/main" id="{9E9F4394-25C3-BCFB-70A0-CA00FF323220}"/>
              </a:ext>
            </a:extLst>
          </p:cNvPr>
          <p:cNvSpPr>
            <a:spLocks noGrp="1"/>
          </p:cNvSpPr>
          <p:nvPr>
            <p:ph type="ftr" sz="quarter" idx="11"/>
          </p:nvPr>
        </p:nvSpPr>
        <p:spPr/>
        <p:txBody>
          <a:bodyPr/>
          <a:lstStyle>
            <a:lvl1pPr>
              <a:defRPr/>
            </a:lvl1pPr>
          </a:lstStyle>
          <a:p>
            <a:pPr>
              <a:defRPr/>
            </a:pPr>
            <a:endParaRPr lang="he-IL"/>
          </a:p>
        </p:txBody>
      </p:sp>
      <p:sp>
        <p:nvSpPr>
          <p:cNvPr id="9" name="מציין מיקום של מספר שקופית 5">
            <a:extLst>
              <a:ext uri="{FF2B5EF4-FFF2-40B4-BE49-F238E27FC236}">
                <a16:creationId xmlns:a16="http://schemas.microsoft.com/office/drawing/2014/main" id="{1F9B81E7-7F7F-055C-02BE-EB6D502EF4BB}"/>
              </a:ext>
            </a:extLst>
          </p:cNvPr>
          <p:cNvSpPr>
            <a:spLocks noGrp="1"/>
          </p:cNvSpPr>
          <p:nvPr>
            <p:ph type="sldNum" sz="quarter" idx="12"/>
          </p:nvPr>
        </p:nvSpPr>
        <p:spPr/>
        <p:txBody>
          <a:bodyPr/>
          <a:lstStyle>
            <a:lvl1pPr>
              <a:defRPr/>
            </a:lvl1pPr>
          </a:lstStyle>
          <a:p>
            <a:pPr>
              <a:defRPr/>
            </a:pPr>
            <a:fld id="{E45ACEBE-DCF3-344C-922C-37B531F6368C}" type="slidenum">
              <a:rPr lang="he-IL" altLang="en-IL"/>
              <a:pPr>
                <a:defRPr/>
              </a:pPr>
              <a:t>‹#›</a:t>
            </a:fld>
            <a:endParaRPr lang="he-IL" altLang="en-IL"/>
          </a:p>
        </p:txBody>
      </p:sp>
    </p:spTree>
    <p:extLst>
      <p:ext uri="{BB962C8B-B14F-4D97-AF65-F5344CB8AC3E}">
        <p14:creationId xmlns:p14="http://schemas.microsoft.com/office/powerpoint/2010/main" val="331321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3">
            <a:extLst>
              <a:ext uri="{FF2B5EF4-FFF2-40B4-BE49-F238E27FC236}">
                <a16:creationId xmlns:a16="http://schemas.microsoft.com/office/drawing/2014/main" id="{23A0862B-0136-AFD3-C997-30769C391C5F}"/>
              </a:ext>
            </a:extLst>
          </p:cNvPr>
          <p:cNvSpPr>
            <a:spLocks noGrp="1"/>
          </p:cNvSpPr>
          <p:nvPr>
            <p:ph type="dt" sz="half" idx="10"/>
          </p:nvPr>
        </p:nvSpPr>
        <p:spPr/>
        <p:txBody>
          <a:bodyPr/>
          <a:lstStyle>
            <a:lvl1pPr>
              <a:defRPr/>
            </a:lvl1pPr>
          </a:lstStyle>
          <a:p>
            <a:pPr>
              <a:defRPr/>
            </a:pPr>
            <a:fld id="{F1111DE0-3EF4-1F44-AA21-D4BB9B311C9B}" type="datetime8">
              <a:rPr lang="he-IL"/>
              <a:pPr>
                <a:defRPr/>
              </a:pPr>
              <a:t>3 באוקטובר 25</a:t>
            </a:fld>
            <a:endParaRPr lang="he-IL"/>
          </a:p>
        </p:txBody>
      </p:sp>
      <p:sp>
        <p:nvSpPr>
          <p:cNvPr id="4" name="מציין מיקום של כותרת תחתונה 4">
            <a:extLst>
              <a:ext uri="{FF2B5EF4-FFF2-40B4-BE49-F238E27FC236}">
                <a16:creationId xmlns:a16="http://schemas.microsoft.com/office/drawing/2014/main" id="{DA14C733-28B6-0C69-671B-BE56FD8AA5A4}"/>
              </a:ext>
            </a:extLst>
          </p:cNvPr>
          <p:cNvSpPr>
            <a:spLocks noGrp="1"/>
          </p:cNvSpPr>
          <p:nvPr>
            <p:ph type="ftr" sz="quarter" idx="11"/>
          </p:nvPr>
        </p:nvSpPr>
        <p:spPr/>
        <p:txBody>
          <a:bodyPr/>
          <a:lstStyle>
            <a:lvl1pPr>
              <a:defRPr/>
            </a:lvl1pPr>
          </a:lstStyle>
          <a:p>
            <a:pPr>
              <a:defRPr/>
            </a:pPr>
            <a:endParaRPr lang="he-IL"/>
          </a:p>
        </p:txBody>
      </p:sp>
      <p:sp>
        <p:nvSpPr>
          <p:cNvPr id="5" name="מציין מיקום של מספר שקופית 5">
            <a:extLst>
              <a:ext uri="{FF2B5EF4-FFF2-40B4-BE49-F238E27FC236}">
                <a16:creationId xmlns:a16="http://schemas.microsoft.com/office/drawing/2014/main" id="{B9F39BA4-4D6C-A592-99FB-04019BC08733}"/>
              </a:ext>
            </a:extLst>
          </p:cNvPr>
          <p:cNvSpPr>
            <a:spLocks noGrp="1"/>
          </p:cNvSpPr>
          <p:nvPr>
            <p:ph type="sldNum" sz="quarter" idx="12"/>
          </p:nvPr>
        </p:nvSpPr>
        <p:spPr/>
        <p:txBody>
          <a:bodyPr/>
          <a:lstStyle>
            <a:lvl1pPr>
              <a:defRPr/>
            </a:lvl1pPr>
          </a:lstStyle>
          <a:p>
            <a:pPr>
              <a:defRPr/>
            </a:pPr>
            <a:fld id="{DAF22D5F-6505-194B-B367-AD5CDD0602EB}" type="slidenum">
              <a:rPr lang="he-IL" altLang="en-IL"/>
              <a:pPr>
                <a:defRPr/>
              </a:pPr>
              <a:t>‹#›</a:t>
            </a:fld>
            <a:endParaRPr lang="he-IL" altLang="en-IL"/>
          </a:p>
        </p:txBody>
      </p:sp>
    </p:spTree>
    <p:extLst>
      <p:ext uri="{BB962C8B-B14F-4D97-AF65-F5344CB8AC3E}">
        <p14:creationId xmlns:p14="http://schemas.microsoft.com/office/powerpoint/2010/main" val="45938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a:extLst>
              <a:ext uri="{FF2B5EF4-FFF2-40B4-BE49-F238E27FC236}">
                <a16:creationId xmlns:a16="http://schemas.microsoft.com/office/drawing/2014/main" id="{84252C6E-D985-DF5C-97FC-A8606260BEFB}"/>
              </a:ext>
            </a:extLst>
          </p:cNvPr>
          <p:cNvSpPr>
            <a:spLocks noGrp="1"/>
          </p:cNvSpPr>
          <p:nvPr>
            <p:ph type="dt" sz="half" idx="10"/>
          </p:nvPr>
        </p:nvSpPr>
        <p:spPr/>
        <p:txBody>
          <a:bodyPr/>
          <a:lstStyle>
            <a:lvl1pPr>
              <a:defRPr/>
            </a:lvl1pPr>
          </a:lstStyle>
          <a:p>
            <a:pPr>
              <a:defRPr/>
            </a:pPr>
            <a:fld id="{98248519-4696-764A-AB0D-702E95932BC1}" type="datetime8">
              <a:rPr lang="he-IL"/>
              <a:pPr>
                <a:defRPr/>
              </a:pPr>
              <a:t>3 באוקטובר 25</a:t>
            </a:fld>
            <a:endParaRPr lang="he-IL"/>
          </a:p>
        </p:txBody>
      </p:sp>
      <p:sp>
        <p:nvSpPr>
          <p:cNvPr id="3" name="מציין מיקום של כותרת תחתונה 4">
            <a:extLst>
              <a:ext uri="{FF2B5EF4-FFF2-40B4-BE49-F238E27FC236}">
                <a16:creationId xmlns:a16="http://schemas.microsoft.com/office/drawing/2014/main" id="{7048D0AC-2260-F242-D2F0-9EC94098ED07}"/>
              </a:ext>
            </a:extLst>
          </p:cNvPr>
          <p:cNvSpPr>
            <a:spLocks noGrp="1"/>
          </p:cNvSpPr>
          <p:nvPr>
            <p:ph type="ftr" sz="quarter" idx="11"/>
          </p:nvPr>
        </p:nvSpPr>
        <p:spPr/>
        <p:txBody>
          <a:bodyPr/>
          <a:lstStyle>
            <a:lvl1pPr>
              <a:defRPr/>
            </a:lvl1pPr>
          </a:lstStyle>
          <a:p>
            <a:pPr>
              <a:defRPr/>
            </a:pPr>
            <a:endParaRPr lang="he-IL"/>
          </a:p>
        </p:txBody>
      </p:sp>
      <p:sp>
        <p:nvSpPr>
          <p:cNvPr id="4" name="מציין מיקום של מספר שקופית 5">
            <a:extLst>
              <a:ext uri="{FF2B5EF4-FFF2-40B4-BE49-F238E27FC236}">
                <a16:creationId xmlns:a16="http://schemas.microsoft.com/office/drawing/2014/main" id="{742284C5-9592-3480-63E7-4E0F43851FB2}"/>
              </a:ext>
            </a:extLst>
          </p:cNvPr>
          <p:cNvSpPr>
            <a:spLocks noGrp="1"/>
          </p:cNvSpPr>
          <p:nvPr>
            <p:ph type="sldNum" sz="quarter" idx="12"/>
          </p:nvPr>
        </p:nvSpPr>
        <p:spPr/>
        <p:txBody>
          <a:bodyPr/>
          <a:lstStyle>
            <a:lvl1pPr>
              <a:defRPr/>
            </a:lvl1pPr>
          </a:lstStyle>
          <a:p>
            <a:pPr>
              <a:defRPr/>
            </a:pPr>
            <a:fld id="{96BD3688-16B1-CD41-A51E-1E3435A274B6}" type="slidenum">
              <a:rPr lang="he-IL" altLang="en-IL"/>
              <a:pPr>
                <a:defRPr/>
              </a:pPr>
              <a:t>‹#›</a:t>
            </a:fld>
            <a:endParaRPr lang="he-IL" altLang="en-IL"/>
          </a:p>
        </p:txBody>
      </p:sp>
    </p:spTree>
    <p:extLst>
      <p:ext uri="{BB962C8B-B14F-4D97-AF65-F5344CB8AC3E}">
        <p14:creationId xmlns:p14="http://schemas.microsoft.com/office/powerpoint/2010/main" val="71266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67C59980-E231-8800-90A9-7C275E12892E}"/>
              </a:ext>
            </a:extLst>
          </p:cNvPr>
          <p:cNvSpPr>
            <a:spLocks noGrp="1"/>
          </p:cNvSpPr>
          <p:nvPr>
            <p:ph type="dt" sz="half" idx="10"/>
          </p:nvPr>
        </p:nvSpPr>
        <p:spPr/>
        <p:txBody>
          <a:bodyPr/>
          <a:lstStyle>
            <a:lvl1pPr>
              <a:defRPr/>
            </a:lvl1pPr>
          </a:lstStyle>
          <a:p>
            <a:pPr>
              <a:defRPr/>
            </a:pPr>
            <a:fld id="{5563FE77-512D-8944-ADA4-F6706E7B4F2E}" type="datetime8">
              <a:rPr lang="he-IL"/>
              <a:pPr>
                <a:defRPr/>
              </a:pPr>
              <a:t>3 באוקטובר 25</a:t>
            </a:fld>
            <a:endParaRPr lang="he-IL"/>
          </a:p>
        </p:txBody>
      </p:sp>
      <p:sp>
        <p:nvSpPr>
          <p:cNvPr id="6" name="מציין מיקום של כותרת תחתונה 4">
            <a:extLst>
              <a:ext uri="{FF2B5EF4-FFF2-40B4-BE49-F238E27FC236}">
                <a16:creationId xmlns:a16="http://schemas.microsoft.com/office/drawing/2014/main" id="{63DDF82D-B2CD-241A-C2B1-DEDAEB51D7C5}"/>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7543E4EA-0A25-E2F7-704F-025A1396A1B3}"/>
              </a:ext>
            </a:extLst>
          </p:cNvPr>
          <p:cNvSpPr>
            <a:spLocks noGrp="1"/>
          </p:cNvSpPr>
          <p:nvPr>
            <p:ph type="sldNum" sz="quarter" idx="12"/>
          </p:nvPr>
        </p:nvSpPr>
        <p:spPr/>
        <p:txBody>
          <a:bodyPr/>
          <a:lstStyle>
            <a:lvl1pPr>
              <a:defRPr/>
            </a:lvl1pPr>
          </a:lstStyle>
          <a:p>
            <a:pPr>
              <a:defRPr/>
            </a:pPr>
            <a:fld id="{6672ECB7-3C86-AD4B-B215-AEBC6DA5513A}" type="slidenum">
              <a:rPr lang="he-IL" altLang="en-IL"/>
              <a:pPr>
                <a:defRPr/>
              </a:pPr>
              <a:t>‹#›</a:t>
            </a:fld>
            <a:endParaRPr lang="he-IL" altLang="en-IL"/>
          </a:p>
        </p:txBody>
      </p:sp>
    </p:spTree>
    <p:extLst>
      <p:ext uri="{BB962C8B-B14F-4D97-AF65-F5344CB8AC3E}">
        <p14:creationId xmlns:p14="http://schemas.microsoft.com/office/powerpoint/2010/main" val="169250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9A6F363C-774F-C9F6-9907-8BB7BCB59DB3}"/>
              </a:ext>
            </a:extLst>
          </p:cNvPr>
          <p:cNvSpPr>
            <a:spLocks noGrp="1"/>
          </p:cNvSpPr>
          <p:nvPr>
            <p:ph type="dt" sz="half" idx="10"/>
          </p:nvPr>
        </p:nvSpPr>
        <p:spPr/>
        <p:txBody>
          <a:bodyPr/>
          <a:lstStyle>
            <a:lvl1pPr>
              <a:defRPr/>
            </a:lvl1pPr>
          </a:lstStyle>
          <a:p>
            <a:pPr>
              <a:defRPr/>
            </a:pPr>
            <a:fld id="{12CCFBD0-26C5-C746-9BDA-2DCA391E4937}" type="datetime8">
              <a:rPr lang="he-IL"/>
              <a:pPr>
                <a:defRPr/>
              </a:pPr>
              <a:t>3 באוקטובר 25</a:t>
            </a:fld>
            <a:endParaRPr lang="he-IL"/>
          </a:p>
        </p:txBody>
      </p:sp>
      <p:sp>
        <p:nvSpPr>
          <p:cNvPr id="6" name="מציין מיקום של כותרת תחתונה 4">
            <a:extLst>
              <a:ext uri="{FF2B5EF4-FFF2-40B4-BE49-F238E27FC236}">
                <a16:creationId xmlns:a16="http://schemas.microsoft.com/office/drawing/2014/main" id="{BE0B2C48-7D3A-215F-E3F0-CB238B8920B6}"/>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6AFEB3E3-3A61-0064-3E6F-9AABE18FE05D}"/>
              </a:ext>
            </a:extLst>
          </p:cNvPr>
          <p:cNvSpPr>
            <a:spLocks noGrp="1"/>
          </p:cNvSpPr>
          <p:nvPr>
            <p:ph type="sldNum" sz="quarter" idx="12"/>
          </p:nvPr>
        </p:nvSpPr>
        <p:spPr/>
        <p:txBody>
          <a:bodyPr/>
          <a:lstStyle>
            <a:lvl1pPr>
              <a:defRPr/>
            </a:lvl1pPr>
          </a:lstStyle>
          <a:p>
            <a:pPr>
              <a:defRPr/>
            </a:pPr>
            <a:fld id="{2B46B792-E988-8C41-A5FC-99DB6149E6AB}" type="slidenum">
              <a:rPr lang="he-IL" altLang="en-IL"/>
              <a:pPr>
                <a:defRPr/>
              </a:pPr>
              <a:t>‹#›</a:t>
            </a:fld>
            <a:endParaRPr lang="he-IL" altLang="en-IL"/>
          </a:p>
        </p:txBody>
      </p:sp>
    </p:spTree>
    <p:extLst>
      <p:ext uri="{BB962C8B-B14F-4D97-AF65-F5344CB8AC3E}">
        <p14:creationId xmlns:p14="http://schemas.microsoft.com/office/powerpoint/2010/main" val="3989195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a:extLst>
              <a:ext uri="{FF2B5EF4-FFF2-40B4-BE49-F238E27FC236}">
                <a16:creationId xmlns:a16="http://schemas.microsoft.com/office/drawing/2014/main" id="{ACDBC772-B9F4-4921-33E1-F1445E20296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IL"/>
              <a:t>לחץ כדי לערוך סגנון כותרת של תבנית בסיס</a:t>
            </a:r>
          </a:p>
        </p:txBody>
      </p:sp>
      <p:sp>
        <p:nvSpPr>
          <p:cNvPr id="1027" name="מציין מיקום טקסט 2">
            <a:extLst>
              <a:ext uri="{FF2B5EF4-FFF2-40B4-BE49-F238E27FC236}">
                <a16:creationId xmlns:a16="http://schemas.microsoft.com/office/drawing/2014/main" id="{47F047AA-34AE-65E9-BD69-16DB238347D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IL"/>
              <a:t>לחץ כדי לערוך סגנונות טקסט של תבנית בסיס</a:t>
            </a:r>
          </a:p>
          <a:p>
            <a:pPr lvl="1"/>
            <a:r>
              <a:rPr lang="he-IL" altLang="en-IL"/>
              <a:t>רמה שנייה</a:t>
            </a:r>
          </a:p>
          <a:p>
            <a:pPr lvl="2"/>
            <a:r>
              <a:rPr lang="he-IL" altLang="en-IL"/>
              <a:t>רמה שלישית</a:t>
            </a:r>
          </a:p>
          <a:p>
            <a:pPr lvl="3"/>
            <a:r>
              <a:rPr lang="he-IL" altLang="en-IL"/>
              <a:t>רמה רביעית</a:t>
            </a:r>
          </a:p>
          <a:p>
            <a:pPr lvl="4"/>
            <a:r>
              <a:rPr lang="he-IL" altLang="en-IL"/>
              <a:t>רמה חמישית</a:t>
            </a:r>
          </a:p>
        </p:txBody>
      </p:sp>
      <p:sp>
        <p:nvSpPr>
          <p:cNvPr id="4" name="מציין מיקום של תאריך 3">
            <a:extLst>
              <a:ext uri="{FF2B5EF4-FFF2-40B4-BE49-F238E27FC236}">
                <a16:creationId xmlns:a16="http://schemas.microsoft.com/office/drawing/2014/main" id="{F4B66FCA-67CF-9517-19C2-6E75C0A9CE8A}"/>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fld id="{D5E01A67-00A3-274D-94CF-7984AD2F65EB}" type="datetime8">
              <a:rPr lang="he-IL"/>
              <a:pPr>
                <a:defRPr/>
              </a:pPr>
              <a:t>3 באוקטובר 25</a:t>
            </a:fld>
            <a:endParaRPr lang="he-IL"/>
          </a:p>
        </p:txBody>
      </p:sp>
      <p:sp>
        <p:nvSpPr>
          <p:cNvPr id="5" name="מציין מיקום של כותרת תחתונה 4">
            <a:extLst>
              <a:ext uri="{FF2B5EF4-FFF2-40B4-BE49-F238E27FC236}">
                <a16:creationId xmlns:a16="http://schemas.microsoft.com/office/drawing/2014/main" id="{504C89B4-98DD-F574-AF91-0B4BF434EF8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4EE7A59F-82B6-71F0-1BE4-470861678857}"/>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rtl="1" eaLnBrk="1" hangingPunct="1">
              <a:defRPr sz="1200" smtClean="0">
                <a:solidFill>
                  <a:srgbClr val="898989"/>
                </a:solidFill>
              </a:defRPr>
            </a:lvl1pPr>
          </a:lstStyle>
          <a:p>
            <a:pPr>
              <a:defRPr/>
            </a:pPr>
            <a:fld id="{C78052FC-083E-E546-AC8D-7FBA368ADFA4}" type="slidenum">
              <a:rPr lang="he-IL" altLang="en-IL"/>
              <a:pPr>
                <a:defRPr/>
              </a:pPr>
              <a:t>‹#›</a:t>
            </a:fld>
            <a:endParaRPr lang="he-IL" altLang="en-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Times New Roman" panose="02020603050405020304" pitchFamily="18" charset="0"/>
        </a:defRPr>
      </a:lvl5pPr>
      <a:lvl6pPr marL="4572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6pPr>
      <a:lvl7pPr marL="9144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7pPr>
      <a:lvl8pPr marL="13716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8pPr>
      <a:lvl9pPr marL="1828800" algn="ctr" rtl="1" fontAlgn="base">
        <a:spcBef>
          <a:spcPct val="0"/>
        </a:spcBef>
        <a:spcAft>
          <a:spcPct val="0"/>
        </a:spcAft>
        <a:defRPr sz="4400">
          <a:solidFill>
            <a:schemeClr val="tx1"/>
          </a:solidFill>
          <a:latin typeface="Calibri" panose="020F0502020204030204" pitchFamily="34" charset="0"/>
          <a:cs typeface="Times New Roman" panose="02020603050405020304"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כותרת 1">
            <a:extLst>
              <a:ext uri="{FF2B5EF4-FFF2-40B4-BE49-F238E27FC236}">
                <a16:creationId xmlns:a16="http://schemas.microsoft.com/office/drawing/2014/main" id="{3643B9F6-CB92-4679-1BF2-A4EAD9C14C66}"/>
              </a:ext>
            </a:extLst>
          </p:cNvPr>
          <p:cNvSpPr>
            <a:spLocks noGrp="1"/>
          </p:cNvSpPr>
          <p:nvPr>
            <p:ph type="ctrTitle"/>
          </p:nvPr>
        </p:nvSpPr>
        <p:spPr/>
        <p:txBody>
          <a:bodyPr/>
          <a:lstStyle/>
          <a:p>
            <a:pPr eaLnBrk="1" hangingPunct="1"/>
            <a:r>
              <a:rPr lang="he-IL" altLang="en-IL" dirty="0"/>
              <a:t>מקרים אונקולוגיים לתרגול שלב ב</a:t>
            </a:r>
          </a:p>
        </p:txBody>
      </p:sp>
      <p:sp>
        <p:nvSpPr>
          <p:cNvPr id="3" name="כותרת משנה 2">
            <a:extLst>
              <a:ext uri="{FF2B5EF4-FFF2-40B4-BE49-F238E27FC236}">
                <a16:creationId xmlns:a16="http://schemas.microsoft.com/office/drawing/2014/main" id="{A26D084A-CE38-1586-C761-89E8F5BC6A86}"/>
              </a:ext>
            </a:extLst>
          </p:cNvPr>
          <p:cNvSpPr>
            <a:spLocks noGrp="1"/>
          </p:cNvSpPr>
          <p:nvPr>
            <p:ph type="subTitle" idx="1"/>
          </p:nvPr>
        </p:nvSpPr>
        <p:spPr/>
        <p:txBody>
          <a:bodyPr rtlCol="1">
            <a:normAutofit/>
          </a:bodyPr>
          <a:lstStyle/>
          <a:p>
            <a:pPr eaLnBrk="1" fontAlgn="auto" hangingPunct="1">
              <a:spcAft>
                <a:spcPts val="0"/>
              </a:spcAft>
              <a:defRPr/>
            </a:pPr>
            <a:r>
              <a:rPr lang="he-IL" dirty="0"/>
              <a:t>בהצלחה!</a:t>
            </a:r>
          </a:p>
        </p:txBody>
      </p:sp>
      <p:sp>
        <p:nvSpPr>
          <p:cNvPr id="3076" name="מציין מיקום של מספר שקופית 3">
            <a:extLst>
              <a:ext uri="{FF2B5EF4-FFF2-40B4-BE49-F238E27FC236}">
                <a16:creationId xmlns:a16="http://schemas.microsoft.com/office/drawing/2014/main" id="{D3B2A7F6-413F-1E4E-C0EE-AD92ED2B2CD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552164F0-2D7D-BE45-81A1-A71B9CD52F25}" type="slidenum">
              <a:rPr lang="he-IL" altLang="en-IL" sz="1200">
                <a:solidFill>
                  <a:srgbClr val="898989"/>
                </a:solidFill>
              </a:rPr>
              <a:pPr algn="l">
                <a:spcBef>
                  <a:spcPct val="0"/>
                </a:spcBef>
                <a:buFontTx/>
                <a:buNone/>
              </a:pPr>
              <a:t>1</a:t>
            </a:fld>
            <a:endParaRPr lang="he-IL" altLang="en-IL" sz="120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כותרת 1">
            <a:extLst>
              <a:ext uri="{FF2B5EF4-FFF2-40B4-BE49-F238E27FC236}">
                <a16:creationId xmlns:a16="http://schemas.microsoft.com/office/drawing/2014/main" id="{66D0B64B-1A2F-49DD-D4A0-AD50A9E76FF1}"/>
              </a:ext>
            </a:extLst>
          </p:cNvPr>
          <p:cNvSpPr>
            <a:spLocks noGrp="1"/>
          </p:cNvSpPr>
          <p:nvPr>
            <p:ph type="title"/>
          </p:nvPr>
        </p:nvSpPr>
        <p:spPr/>
        <p:txBody>
          <a:bodyPr/>
          <a:lstStyle/>
          <a:p>
            <a:pPr eaLnBrk="1" hangingPunct="1"/>
            <a:endParaRPr lang="he-IL" altLang="he-IL"/>
          </a:p>
        </p:txBody>
      </p:sp>
      <p:sp>
        <p:nvSpPr>
          <p:cNvPr id="13315" name="מציין מיקום תוכן 2">
            <a:extLst>
              <a:ext uri="{FF2B5EF4-FFF2-40B4-BE49-F238E27FC236}">
                <a16:creationId xmlns:a16="http://schemas.microsoft.com/office/drawing/2014/main" id="{61505BB7-F36C-8F11-F924-410589B8AE74}"/>
              </a:ext>
            </a:extLst>
          </p:cNvPr>
          <p:cNvSpPr>
            <a:spLocks noGrp="1"/>
          </p:cNvSpPr>
          <p:nvPr>
            <p:ph idx="1"/>
          </p:nvPr>
        </p:nvSpPr>
        <p:spPr/>
        <p:txBody>
          <a:bodyPr/>
          <a:lstStyle/>
          <a:p>
            <a:pPr eaLnBrk="1" hangingPunct="1"/>
            <a:r>
              <a:rPr lang="he-IL" altLang="he-IL"/>
              <a:t>אנא תאר את שלבי הניתוח כולל: הכנה בסמוך לניתוח, השכבה, חתך וכן הלאה.</a:t>
            </a:r>
          </a:p>
        </p:txBody>
      </p:sp>
      <p:sp>
        <p:nvSpPr>
          <p:cNvPr id="13316" name="מציין מיקום של מספר שקופית 1">
            <a:extLst>
              <a:ext uri="{FF2B5EF4-FFF2-40B4-BE49-F238E27FC236}">
                <a16:creationId xmlns:a16="http://schemas.microsoft.com/office/drawing/2014/main" id="{E5F91F09-2A59-79A0-1637-AC44B83A69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1F7E3AFA-1A3C-AA42-B777-C4748C5B0B99}" type="slidenum">
              <a:rPr lang="he-IL" altLang="en-IL" sz="1200">
                <a:solidFill>
                  <a:srgbClr val="898989"/>
                </a:solidFill>
              </a:rPr>
              <a:pPr algn="l">
                <a:spcBef>
                  <a:spcPct val="0"/>
                </a:spcBef>
                <a:buFontTx/>
                <a:buNone/>
              </a:pPr>
              <a:t>10</a:t>
            </a:fld>
            <a:endParaRPr lang="he-IL" altLang="en-IL" sz="1200">
              <a:solidFill>
                <a:srgbClr val="89898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כותרת 1">
            <a:extLst>
              <a:ext uri="{FF2B5EF4-FFF2-40B4-BE49-F238E27FC236}">
                <a16:creationId xmlns:a16="http://schemas.microsoft.com/office/drawing/2014/main" id="{532A2DF7-0505-5175-BD5C-D20D349D9255}"/>
              </a:ext>
            </a:extLst>
          </p:cNvPr>
          <p:cNvSpPr>
            <a:spLocks noGrp="1"/>
          </p:cNvSpPr>
          <p:nvPr>
            <p:ph type="title"/>
          </p:nvPr>
        </p:nvSpPr>
        <p:spPr/>
        <p:txBody>
          <a:bodyPr/>
          <a:lstStyle/>
          <a:p>
            <a:pPr eaLnBrk="1" hangingPunct="1"/>
            <a:endParaRPr lang="he-IL" altLang="he-IL"/>
          </a:p>
        </p:txBody>
      </p:sp>
      <p:sp>
        <p:nvSpPr>
          <p:cNvPr id="21507" name="מציין מיקום תוכן 2">
            <a:extLst>
              <a:ext uri="{FF2B5EF4-FFF2-40B4-BE49-F238E27FC236}">
                <a16:creationId xmlns:a16="http://schemas.microsoft.com/office/drawing/2014/main" id="{B74852CD-BCC0-D1D4-BB02-FABAB458CD01}"/>
              </a:ext>
            </a:extLst>
          </p:cNvPr>
          <p:cNvSpPr>
            <a:spLocks noGrp="1"/>
          </p:cNvSpPr>
          <p:nvPr>
            <p:ph idx="1"/>
          </p:nvPr>
        </p:nvSpPr>
        <p:spPr/>
        <p:txBody>
          <a:bodyPr/>
          <a:lstStyle/>
          <a:p>
            <a:pPr eaLnBrk="1" hangingPunct="1"/>
            <a:endParaRPr lang="he-IL" altLang="he-IL"/>
          </a:p>
          <a:p>
            <a:pPr eaLnBrk="1" hangingPunct="1"/>
            <a:endParaRPr lang="he-IL" altLang="he-IL"/>
          </a:p>
          <a:p>
            <a:pPr eaLnBrk="1" hangingPunct="1"/>
            <a:r>
              <a:rPr lang="he-IL" altLang="he-IL"/>
              <a:t>מה יהיו ההמלצות להמשך הטיפול והמעקב עם השחרור לביתה?</a:t>
            </a:r>
          </a:p>
        </p:txBody>
      </p:sp>
      <p:sp>
        <p:nvSpPr>
          <p:cNvPr id="21508" name="מציין מיקום של מספר שקופית 1">
            <a:extLst>
              <a:ext uri="{FF2B5EF4-FFF2-40B4-BE49-F238E27FC236}">
                <a16:creationId xmlns:a16="http://schemas.microsoft.com/office/drawing/2014/main" id="{03FCF94B-660A-E0A8-82DB-AE6D04C9A1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7C210314-8272-D84B-AAD3-4F29A29A28CB}" type="slidenum">
              <a:rPr lang="he-IL" altLang="en-IL" sz="1200">
                <a:solidFill>
                  <a:srgbClr val="898989"/>
                </a:solidFill>
              </a:rPr>
              <a:pPr algn="l">
                <a:spcBef>
                  <a:spcPct val="0"/>
                </a:spcBef>
                <a:buFontTx/>
                <a:buNone/>
              </a:pPr>
              <a:t>11</a:t>
            </a:fld>
            <a:endParaRPr lang="he-IL" altLang="en-IL" sz="1200">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2C59-1595-8491-6878-BFF88C158DD4}"/>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6E7D4255-9A60-3A82-0A59-6560D0D2F870}"/>
              </a:ext>
            </a:extLst>
          </p:cNvPr>
          <p:cNvSpPr>
            <a:spLocks noGrp="1"/>
          </p:cNvSpPr>
          <p:nvPr>
            <p:ph idx="1"/>
          </p:nvPr>
        </p:nvSpPr>
        <p:spPr/>
        <p:txBody>
          <a:bodyPr/>
          <a:lstStyle/>
          <a:p>
            <a:r>
              <a:rPr lang="he-IL" dirty="0"/>
              <a:t>לאחר כשנה במסגרת בדיקה תקופתית יש עליה של </a:t>
            </a:r>
            <a:r>
              <a:rPr lang="he-IL" dirty="0" err="1"/>
              <a:t>afp</a:t>
            </a:r>
            <a:r>
              <a:rPr lang="he-IL" dirty="0"/>
              <a:t> לאחר שהרמה ירדה לנורמה. </a:t>
            </a:r>
          </a:p>
          <a:p>
            <a:pPr lvl="1"/>
            <a:r>
              <a:rPr lang="he-IL" dirty="0"/>
              <a:t>מה ידוע לך על שיעורי החזרה של גידול מסוג </a:t>
            </a:r>
            <a:r>
              <a:rPr lang="en-US" dirty="0"/>
              <a:t>yolk sac </a:t>
            </a:r>
            <a:r>
              <a:rPr lang="he-IL" dirty="0"/>
              <a:t> סקרו-</a:t>
            </a:r>
            <a:r>
              <a:rPr lang="he-IL" dirty="0" err="1"/>
              <a:t>קוקסיגיאלי</a:t>
            </a:r>
            <a:r>
              <a:rPr lang="he-IL" dirty="0"/>
              <a:t>?</a:t>
            </a:r>
          </a:p>
          <a:p>
            <a:pPr lvl="1"/>
            <a:r>
              <a:rPr lang="he-IL" dirty="0"/>
              <a:t>למשך כמה זמן מומלץ לעקוב לאחר הניתוח וסיום הטיפולים?</a:t>
            </a:r>
          </a:p>
          <a:p>
            <a:pPr lvl="1"/>
            <a:endParaRPr lang="he-IL" dirty="0"/>
          </a:p>
        </p:txBody>
      </p:sp>
      <p:sp>
        <p:nvSpPr>
          <p:cNvPr id="4" name="Slide Number Placeholder 3">
            <a:extLst>
              <a:ext uri="{FF2B5EF4-FFF2-40B4-BE49-F238E27FC236}">
                <a16:creationId xmlns:a16="http://schemas.microsoft.com/office/drawing/2014/main" id="{9F9387B3-7E2A-6433-5526-45DC8C86D643}"/>
              </a:ext>
            </a:extLst>
          </p:cNvPr>
          <p:cNvSpPr>
            <a:spLocks noGrp="1"/>
          </p:cNvSpPr>
          <p:nvPr>
            <p:ph type="sldNum" sz="quarter" idx="12"/>
          </p:nvPr>
        </p:nvSpPr>
        <p:spPr/>
        <p:txBody>
          <a:bodyPr/>
          <a:lstStyle/>
          <a:p>
            <a:pPr>
              <a:defRPr/>
            </a:pPr>
            <a:fld id="{988951DD-DD53-6C49-A9E9-CBC5C0BE317D}" type="slidenum">
              <a:rPr lang="he-IL" altLang="en-IL" smtClean="0"/>
              <a:pPr>
                <a:defRPr/>
              </a:pPr>
              <a:t>12</a:t>
            </a:fld>
            <a:endParaRPr lang="he-IL" altLang="en-IL"/>
          </a:p>
        </p:txBody>
      </p:sp>
    </p:spTree>
    <p:extLst>
      <p:ext uri="{BB962C8B-B14F-4D97-AF65-F5344CB8AC3E}">
        <p14:creationId xmlns:p14="http://schemas.microsoft.com/office/powerpoint/2010/main" val="140538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A601-8FC0-4E8F-4AA7-F131497CD581}"/>
              </a:ext>
            </a:extLst>
          </p:cNvPr>
          <p:cNvSpPr>
            <a:spLocks noGrp="1"/>
          </p:cNvSpPr>
          <p:nvPr>
            <p:ph type="ctrTitle"/>
          </p:nvPr>
        </p:nvSpPr>
        <p:spPr/>
        <p:txBody>
          <a:bodyPr/>
          <a:lstStyle/>
          <a:p>
            <a:r>
              <a:rPr lang="he-IL" dirty="0"/>
              <a:t>מקרה שני</a:t>
            </a:r>
            <a:endParaRPr lang="en-IL" dirty="0"/>
          </a:p>
        </p:txBody>
      </p:sp>
      <p:sp>
        <p:nvSpPr>
          <p:cNvPr id="3" name="Subtitle 2">
            <a:extLst>
              <a:ext uri="{FF2B5EF4-FFF2-40B4-BE49-F238E27FC236}">
                <a16:creationId xmlns:a16="http://schemas.microsoft.com/office/drawing/2014/main" id="{FC3FFDAF-AED4-6F6B-5313-A9C299DEFB97}"/>
              </a:ext>
            </a:extLst>
          </p:cNvPr>
          <p:cNvSpPr>
            <a:spLocks noGrp="1"/>
          </p:cNvSpPr>
          <p:nvPr>
            <p:ph type="subTitle" idx="1"/>
          </p:nvPr>
        </p:nvSpPr>
        <p:spPr/>
        <p:txBody>
          <a:bodyPr/>
          <a:lstStyle/>
          <a:p>
            <a:pPr defTabSz="685800" eaLnBrk="1" hangingPunct="1">
              <a:lnSpc>
                <a:spcPct val="90000"/>
              </a:lnSpc>
              <a:spcBef>
                <a:spcPts val="750"/>
              </a:spcBef>
            </a:pPr>
            <a:endParaRPr lang="en-IL" dirty="0"/>
          </a:p>
        </p:txBody>
      </p:sp>
    </p:spTree>
    <p:extLst>
      <p:ext uri="{BB962C8B-B14F-4D97-AF65-F5344CB8AC3E}">
        <p14:creationId xmlns:p14="http://schemas.microsoft.com/office/powerpoint/2010/main" val="328487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DAAE-B23E-CB4C-E8AE-00944EB9FC87}"/>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89E29B83-1676-EFB2-B600-7F9FCA79313E}"/>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תינוק בן 9 חודשים, מזה 10 ימים חום סיסטמי, שלשולים, מעט הקאות. רופאת המשפחה הפנתה לבירור חום שכלל בין היתר צילום חזה, בו נצפו הצללות מרובות ומספר הצללות עגולות. לאור האמור, הוא נשלח להמשך בירור בבית החולים.</a:t>
            </a:r>
            <a:endParaRPr lang="en-IL" dirty="0"/>
          </a:p>
        </p:txBody>
      </p:sp>
    </p:spTree>
    <p:extLst>
      <p:ext uri="{BB962C8B-B14F-4D97-AF65-F5344CB8AC3E}">
        <p14:creationId xmlns:p14="http://schemas.microsoft.com/office/powerpoint/2010/main" val="227119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F9E0-9FC0-6325-69E8-1603E7B79293}"/>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8ED067FC-0467-B979-2B74-535A548F8A9A}"/>
              </a:ext>
            </a:extLst>
          </p:cNvPr>
          <p:cNvSpPr>
            <a:spLocks noGrp="1"/>
          </p:cNvSpPr>
          <p:nvPr>
            <p:ph idx="1"/>
          </p:nvPr>
        </p:nvSpPr>
        <p:spPr/>
        <p:txBody>
          <a:bodyPr>
            <a:normAutofit/>
          </a:bodyPr>
          <a:lstStyle/>
          <a:p>
            <a:pPr marL="171450" indent="-171450" defTabSz="685800" eaLnBrk="1" hangingPunct="1">
              <a:lnSpc>
                <a:spcPct val="90000"/>
              </a:lnSpc>
              <a:spcBef>
                <a:spcPts val="750"/>
              </a:spcBef>
            </a:pPr>
            <a:r>
              <a:rPr lang="he-IL" dirty="0"/>
              <a:t>במיון המטופל </a:t>
            </a:r>
            <a:r>
              <a:rPr lang="he-IL" dirty="0" err="1"/>
              <a:t>מתייצג</a:t>
            </a:r>
            <a:r>
              <a:rPr lang="he-IL" dirty="0"/>
              <a:t> עם בטן תפוחה, כבד מוגדל ונוקשה. </a:t>
            </a:r>
          </a:p>
          <a:p>
            <a:pPr marL="171450" indent="-171450" defTabSz="685800" eaLnBrk="1" hangingPunct="1">
              <a:lnSpc>
                <a:spcPct val="90000"/>
              </a:lnSpc>
              <a:spcBef>
                <a:spcPts val="750"/>
              </a:spcBef>
            </a:pPr>
            <a:endParaRPr lang="he-IL" dirty="0"/>
          </a:p>
          <a:p>
            <a:pPr marL="171450" indent="-171450" defTabSz="685800" eaLnBrk="1" hangingPunct="1">
              <a:lnSpc>
                <a:spcPct val="90000"/>
              </a:lnSpc>
              <a:spcBef>
                <a:spcPts val="750"/>
              </a:spcBef>
            </a:pPr>
            <a:r>
              <a:rPr lang="he-IL" dirty="0"/>
              <a:t>בספירה- </a:t>
            </a:r>
            <a:r>
              <a:rPr lang="he-IL" dirty="0" err="1"/>
              <a:t>לויקוציטוזיס</a:t>
            </a:r>
            <a:r>
              <a:rPr lang="he-IL" dirty="0"/>
              <a:t> 27, המוגלובין 19, </a:t>
            </a:r>
            <a:r>
              <a:rPr lang="he-IL" dirty="0" err="1"/>
              <a:t>ldh</a:t>
            </a:r>
            <a:r>
              <a:rPr lang="he-IL" dirty="0"/>
              <a:t>- 1750, </a:t>
            </a:r>
            <a:r>
              <a:rPr lang="he-IL" dirty="0" err="1"/>
              <a:t>תרומבוציטוזיס</a:t>
            </a:r>
            <a:r>
              <a:rPr lang="he-IL" dirty="0"/>
              <a:t> 1200, אנזימי כבד מעט מורמים, בילירובין תקין, תפקידי קרישה תקינים, שאר הכימיה תקינה. </a:t>
            </a:r>
          </a:p>
          <a:p>
            <a:pPr marL="171450" indent="-171450" defTabSz="685800" eaLnBrk="1" hangingPunct="1">
              <a:lnSpc>
                <a:spcPct val="90000"/>
              </a:lnSpc>
              <a:spcBef>
                <a:spcPts val="750"/>
              </a:spcBef>
            </a:pPr>
            <a:endParaRPr lang="he-IL" dirty="0"/>
          </a:p>
          <a:p>
            <a:pPr marL="171450" indent="-171450" defTabSz="685800" eaLnBrk="1" hangingPunct="1">
              <a:lnSpc>
                <a:spcPct val="90000"/>
              </a:lnSpc>
              <a:spcBef>
                <a:spcPts val="750"/>
              </a:spcBef>
            </a:pPr>
            <a:endParaRPr lang="en-IL" dirty="0"/>
          </a:p>
        </p:txBody>
      </p:sp>
    </p:spTree>
    <p:extLst>
      <p:ext uri="{BB962C8B-B14F-4D97-AF65-F5344CB8AC3E}">
        <p14:creationId xmlns:p14="http://schemas.microsoft.com/office/powerpoint/2010/main" val="3268765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73B3-2B1D-4A2A-1FDC-A016C2E0442D}"/>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149796F7-2FD8-A4F2-AE01-CD000ABD44FB}"/>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נלקחו מרקרים- </a:t>
            </a:r>
          </a:p>
          <a:p>
            <a:pPr marL="171450" indent="-171450" defTabSz="685800" eaLnBrk="1" hangingPunct="1">
              <a:lnSpc>
                <a:spcPct val="90000"/>
              </a:lnSpc>
              <a:spcBef>
                <a:spcPts val="750"/>
              </a:spcBef>
            </a:pPr>
            <a:r>
              <a:rPr lang="en-US" dirty="0"/>
              <a:t>A</a:t>
            </a:r>
            <a:r>
              <a:rPr lang="he-IL" dirty="0" err="1"/>
              <a:t>fp</a:t>
            </a:r>
            <a:endParaRPr lang="he-IL" dirty="0"/>
          </a:p>
          <a:p>
            <a:pPr marL="171450" indent="-171450" defTabSz="685800" eaLnBrk="1" hangingPunct="1">
              <a:lnSpc>
                <a:spcPct val="90000"/>
              </a:lnSpc>
              <a:spcBef>
                <a:spcPts val="750"/>
              </a:spcBef>
            </a:pPr>
            <a:r>
              <a:rPr lang="en-US" dirty="0"/>
              <a:t>N</a:t>
            </a:r>
            <a:r>
              <a:rPr lang="he-IL" dirty="0" err="1"/>
              <a:t>se</a:t>
            </a:r>
            <a:endParaRPr lang="he-IL" dirty="0"/>
          </a:p>
          <a:p>
            <a:pPr marL="171450" indent="-171450" defTabSz="685800" eaLnBrk="1" hangingPunct="1">
              <a:lnSpc>
                <a:spcPct val="90000"/>
              </a:lnSpc>
              <a:spcBef>
                <a:spcPts val="750"/>
              </a:spcBef>
            </a:pPr>
            <a:r>
              <a:rPr lang="he-IL" dirty="0" err="1"/>
              <a:t>קטכולאמינים</a:t>
            </a:r>
            <a:r>
              <a:rPr lang="he-IL" dirty="0"/>
              <a:t> </a:t>
            </a:r>
          </a:p>
          <a:p>
            <a:pPr marL="171450" indent="-171450" defTabSz="685800" eaLnBrk="1" hangingPunct="1">
              <a:lnSpc>
                <a:spcPct val="90000"/>
              </a:lnSpc>
              <a:spcBef>
                <a:spcPts val="750"/>
              </a:spcBef>
            </a:pPr>
            <a:r>
              <a:rPr lang="en-US" dirty="0"/>
              <a:t>B</a:t>
            </a:r>
            <a:r>
              <a:rPr lang="he-IL" dirty="0" err="1"/>
              <a:t>hcg</a:t>
            </a:r>
            <a:endParaRPr lang="he-IL" dirty="0"/>
          </a:p>
          <a:p>
            <a:pPr marL="171450" indent="-171450" defTabSz="685800" eaLnBrk="1" hangingPunct="1">
              <a:lnSpc>
                <a:spcPct val="90000"/>
              </a:lnSpc>
              <a:spcBef>
                <a:spcPts val="750"/>
              </a:spcBef>
            </a:pPr>
            <a:endParaRPr lang="he-IL" dirty="0"/>
          </a:p>
          <a:p>
            <a:pPr marL="171450" indent="-171450" defTabSz="685800" eaLnBrk="1" hangingPunct="1">
              <a:lnSpc>
                <a:spcPct val="90000"/>
              </a:lnSpc>
              <a:spcBef>
                <a:spcPts val="750"/>
              </a:spcBef>
            </a:pPr>
            <a:r>
              <a:rPr lang="he-IL" dirty="0"/>
              <a:t>טרם תשובה. מה הצעד הבא? </a:t>
            </a:r>
            <a:endParaRPr lang="en-IL" dirty="0"/>
          </a:p>
        </p:txBody>
      </p:sp>
    </p:spTree>
    <p:extLst>
      <p:ext uri="{BB962C8B-B14F-4D97-AF65-F5344CB8AC3E}">
        <p14:creationId xmlns:p14="http://schemas.microsoft.com/office/powerpoint/2010/main" val="256977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104D-5004-2D16-DA41-118AABEF96B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3CA55AD0-032D-4884-5A14-7ABC50CF9E5B}"/>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המטופל הופנה לביצוע סיטי חזה ובטן. </a:t>
            </a:r>
          </a:p>
        </p:txBody>
      </p:sp>
    </p:spTree>
    <p:extLst>
      <p:ext uri="{BB962C8B-B14F-4D97-AF65-F5344CB8AC3E}">
        <p14:creationId xmlns:p14="http://schemas.microsoft.com/office/powerpoint/2010/main" val="2357035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86ED91-4259-DB95-C90E-ACDBDC412394}"/>
              </a:ext>
            </a:extLst>
          </p:cNvPr>
          <p:cNvPicPr>
            <a:picLocks noGrp="1" noChangeAspect="1"/>
          </p:cNvPicPr>
          <p:nvPr>
            <p:ph idx="1"/>
          </p:nvPr>
        </p:nvPicPr>
        <p:blipFill>
          <a:blip r:embed="rId3"/>
          <a:srcRect t="6424" b="16271"/>
          <a:stretch/>
        </p:blipFill>
        <p:spPr>
          <a:xfrm>
            <a:off x="15" y="858211"/>
            <a:ext cx="9143985" cy="5142539"/>
          </a:xfrm>
          <a:prstGeom prst="rect">
            <a:avLst/>
          </a:prstGeom>
        </p:spPr>
      </p:pic>
    </p:spTree>
    <p:extLst>
      <p:ext uri="{BB962C8B-B14F-4D97-AF65-F5344CB8AC3E}">
        <p14:creationId xmlns:p14="http://schemas.microsoft.com/office/powerpoint/2010/main" val="354324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EDBE2F-ABB1-21E8-D958-C2D09B614E9F}"/>
              </a:ext>
            </a:extLst>
          </p:cNvPr>
          <p:cNvPicPr>
            <a:picLocks noGrp="1" noChangeAspect="1"/>
          </p:cNvPicPr>
          <p:nvPr>
            <p:ph idx="1"/>
          </p:nvPr>
        </p:nvPicPr>
        <p:blipFill>
          <a:blip r:embed="rId2"/>
          <a:stretch>
            <a:fillRect/>
          </a:stretch>
        </p:blipFill>
        <p:spPr>
          <a:xfrm>
            <a:off x="3146155" y="1339850"/>
            <a:ext cx="2851690" cy="4178300"/>
          </a:xfrm>
          <a:prstGeom prst="rect">
            <a:avLst/>
          </a:prstGeom>
        </p:spPr>
      </p:pic>
    </p:spTree>
    <p:extLst>
      <p:ext uri="{BB962C8B-B14F-4D97-AF65-F5344CB8AC3E}">
        <p14:creationId xmlns:p14="http://schemas.microsoft.com/office/powerpoint/2010/main" val="293215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מציין מיקום תוכן 2">
            <a:extLst>
              <a:ext uri="{FF2B5EF4-FFF2-40B4-BE49-F238E27FC236}">
                <a16:creationId xmlns:a16="http://schemas.microsoft.com/office/drawing/2014/main" id="{4420FAFD-4AA5-B4D6-2A58-9749BB9F613D}"/>
              </a:ext>
            </a:extLst>
          </p:cNvPr>
          <p:cNvSpPr>
            <a:spLocks noGrp="1"/>
          </p:cNvSpPr>
          <p:nvPr>
            <p:ph idx="1"/>
          </p:nvPr>
        </p:nvSpPr>
        <p:spPr/>
        <p:txBody>
          <a:bodyPr/>
          <a:lstStyle/>
          <a:p>
            <a:pPr eaLnBrk="1" hangingPunct="1"/>
            <a:r>
              <a:rPr lang="he-IL" altLang="he-IL" dirty="0"/>
              <a:t>רופא ילדים בקהילה מתייעץ איתך לגבי ילדה בת שלוש עם עצירות. </a:t>
            </a:r>
          </a:p>
          <a:p>
            <a:pPr marL="0" indent="0" eaLnBrk="1" hangingPunct="1">
              <a:buNone/>
            </a:pPr>
            <a:endParaRPr lang="he-IL" altLang="he-IL" dirty="0"/>
          </a:p>
          <a:p>
            <a:pPr eaLnBrk="1" hangingPunct="1"/>
            <a:endParaRPr lang="he-IL" altLang="he-IL" dirty="0"/>
          </a:p>
          <a:p>
            <a:pPr eaLnBrk="1" hangingPunct="1">
              <a:buFont typeface="Wingdings" pitchFamily="2" charset="2"/>
              <a:buChar char="Ø"/>
            </a:pPr>
            <a:r>
              <a:rPr lang="he-IL" altLang="he-IL" dirty="0"/>
              <a:t>מה תרצו לשאול? </a:t>
            </a:r>
          </a:p>
        </p:txBody>
      </p:sp>
      <p:sp>
        <p:nvSpPr>
          <p:cNvPr id="5124" name="מציין מיקום של מספר שקופית 1">
            <a:extLst>
              <a:ext uri="{FF2B5EF4-FFF2-40B4-BE49-F238E27FC236}">
                <a16:creationId xmlns:a16="http://schemas.microsoft.com/office/drawing/2014/main" id="{B136332F-8727-0E86-3DE7-C4DF515960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B590B0F4-9D7A-E344-9235-C308CAE93257}" type="slidenum">
              <a:rPr lang="he-IL" altLang="en-IL" sz="1200">
                <a:solidFill>
                  <a:srgbClr val="898989"/>
                </a:solidFill>
              </a:rPr>
              <a:pPr algn="l">
                <a:spcBef>
                  <a:spcPct val="0"/>
                </a:spcBef>
                <a:buFontTx/>
                <a:buNone/>
              </a:pPr>
              <a:t>2</a:t>
            </a:fld>
            <a:endParaRPr lang="he-IL" altLang="en-IL" sz="1200">
              <a:solidFill>
                <a:srgbClr val="89898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D9AC-42B5-80E7-AE8A-5FFC21BF0687}"/>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4E1ED9A3-1C60-75AC-DE06-30ECE307B011}"/>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מהי האבחנה המבדלת? </a:t>
            </a:r>
          </a:p>
          <a:p>
            <a:pPr marL="171450" indent="-171450" defTabSz="685800" eaLnBrk="1" hangingPunct="1">
              <a:lnSpc>
                <a:spcPct val="90000"/>
              </a:lnSpc>
              <a:spcBef>
                <a:spcPts val="750"/>
              </a:spcBef>
            </a:pPr>
            <a:r>
              <a:rPr lang="he-IL" dirty="0"/>
              <a:t>כיצד נתקדם? </a:t>
            </a:r>
            <a:endParaRPr lang="en-IL" dirty="0"/>
          </a:p>
        </p:txBody>
      </p:sp>
    </p:spTree>
    <p:extLst>
      <p:ext uri="{BB962C8B-B14F-4D97-AF65-F5344CB8AC3E}">
        <p14:creationId xmlns:p14="http://schemas.microsoft.com/office/powerpoint/2010/main" val="3319241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F757-F1EA-E32F-1FDF-6669EAA17007}"/>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57D91606-8ECB-F090-7B67-899D1FDFE89C}"/>
              </a:ext>
            </a:extLst>
          </p:cNvPr>
          <p:cNvSpPr>
            <a:spLocks noGrp="1"/>
          </p:cNvSpPr>
          <p:nvPr>
            <p:ph idx="1"/>
          </p:nvPr>
        </p:nvSpPr>
        <p:spPr/>
        <p:txBody>
          <a:bodyPr>
            <a:normAutofit/>
          </a:bodyPr>
          <a:lstStyle/>
          <a:p>
            <a:pPr marL="171450" indent="-171450" defTabSz="685800" eaLnBrk="1" hangingPunct="1">
              <a:lnSpc>
                <a:spcPct val="90000"/>
              </a:lnSpc>
              <a:spcBef>
                <a:spcPts val="750"/>
              </a:spcBef>
            </a:pPr>
            <a:r>
              <a:rPr lang="he-IL" dirty="0"/>
              <a:t>בביופסיה מנגע בכבד צוין כי מדובר </a:t>
            </a:r>
            <a:r>
              <a:rPr lang="he-IL" dirty="0" err="1"/>
              <a:t>בהפטובלסטומה</a:t>
            </a:r>
            <a:r>
              <a:rPr lang="he-IL" dirty="0"/>
              <a:t>, יש מרכיב </a:t>
            </a:r>
            <a:r>
              <a:rPr lang="he-IL" dirty="0" err="1"/>
              <a:t>אמבריונלי</a:t>
            </a:r>
            <a:r>
              <a:rPr lang="he-IL" dirty="0"/>
              <a:t>. </a:t>
            </a:r>
          </a:p>
          <a:p>
            <a:pPr marL="171450" indent="-171450" defTabSz="685800" eaLnBrk="1" hangingPunct="1">
              <a:lnSpc>
                <a:spcPct val="90000"/>
              </a:lnSpc>
              <a:spcBef>
                <a:spcPts val="750"/>
              </a:spcBef>
            </a:pPr>
            <a:endParaRPr lang="he-IL" dirty="0"/>
          </a:p>
          <a:p>
            <a:pPr marL="171450" indent="-171450" defTabSz="685800" eaLnBrk="1" hangingPunct="1">
              <a:lnSpc>
                <a:spcPct val="90000"/>
              </a:lnSpc>
              <a:spcBef>
                <a:spcPts val="750"/>
              </a:spcBef>
            </a:pPr>
            <a:r>
              <a:rPr lang="he-IL" dirty="0"/>
              <a:t>מה המשמעות של הממצאים האלו? </a:t>
            </a:r>
          </a:p>
          <a:p>
            <a:pPr marL="171450" indent="-171450" defTabSz="685800" eaLnBrk="1" hangingPunct="1">
              <a:lnSpc>
                <a:spcPct val="90000"/>
              </a:lnSpc>
              <a:spcBef>
                <a:spcPts val="750"/>
              </a:spcBef>
            </a:pPr>
            <a:r>
              <a:rPr lang="he-IL" dirty="0"/>
              <a:t>אילו תסמונות יכולות להגיע עם </a:t>
            </a:r>
            <a:r>
              <a:rPr lang="he-IL" dirty="0" err="1"/>
              <a:t>הפטובלסטומה</a:t>
            </a:r>
            <a:r>
              <a:rPr lang="he-IL" dirty="0"/>
              <a:t>?</a:t>
            </a:r>
          </a:p>
          <a:p>
            <a:pPr marL="171450" indent="-171450" defTabSz="685800" eaLnBrk="1" hangingPunct="1">
              <a:lnSpc>
                <a:spcPct val="90000"/>
              </a:lnSpc>
              <a:spcBef>
                <a:spcPts val="750"/>
              </a:spcBef>
            </a:pPr>
            <a:r>
              <a:rPr lang="he-IL" dirty="0"/>
              <a:t> מה הצעד הבא? </a:t>
            </a:r>
            <a:endParaRPr lang="en-IL" dirty="0"/>
          </a:p>
        </p:txBody>
      </p:sp>
    </p:spTree>
    <p:extLst>
      <p:ext uri="{BB962C8B-B14F-4D97-AF65-F5344CB8AC3E}">
        <p14:creationId xmlns:p14="http://schemas.microsoft.com/office/powerpoint/2010/main" val="12133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49C8-960C-D0EE-1262-BAF664025125}"/>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2EDC0619-87D7-AC8C-68C6-C1DACA0682FF}"/>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המטופל החל טיפולים כימותרפיים (מבוססים על איזו כימותרפיה?- ולאחר מכן בוצעה ישיבת רנטגן לאחר השלמת סיטי להערכת תגובה- </a:t>
            </a:r>
            <a:endParaRPr lang="en-IL" dirty="0"/>
          </a:p>
        </p:txBody>
      </p:sp>
    </p:spTree>
    <p:extLst>
      <p:ext uri="{BB962C8B-B14F-4D97-AF65-F5344CB8AC3E}">
        <p14:creationId xmlns:p14="http://schemas.microsoft.com/office/powerpoint/2010/main" val="105522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04D1-4B4F-3FFE-CE5C-D15E9BA1F8E6}"/>
              </a:ext>
            </a:extLst>
          </p:cNvPr>
          <p:cNvSpPr>
            <a:spLocks noGrp="1"/>
          </p:cNvSpPr>
          <p:nvPr>
            <p:ph type="title"/>
          </p:nvPr>
        </p:nvSpPr>
        <p:spPr>
          <a:xfrm>
            <a:off x="6482395" y="1224381"/>
            <a:ext cx="2318705" cy="1241612"/>
          </a:xfrm>
        </p:spPr>
        <p:txBody>
          <a:bodyPr anchor="b">
            <a:normAutofit/>
          </a:bodyPr>
          <a:lstStyle/>
          <a:p>
            <a:pPr algn="l" defTabSz="685800" eaLnBrk="1" hangingPunct="1">
              <a:lnSpc>
                <a:spcPct val="90000"/>
              </a:lnSpc>
            </a:pPr>
            <a:r>
              <a:rPr lang="he-IL" sz="3000" dirty="0"/>
              <a:t>מה הצעד הבא?</a:t>
            </a:r>
            <a:endParaRPr lang="en-IL" sz="3000" dirty="0"/>
          </a:p>
        </p:txBody>
      </p:sp>
      <p:pic>
        <p:nvPicPr>
          <p:cNvPr id="4" name="Picture 3">
            <a:extLst>
              <a:ext uri="{FF2B5EF4-FFF2-40B4-BE49-F238E27FC236}">
                <a16:creationId xmlns:a16="http://schemas.microsoft.com/office/drawing/2014/main" id="{F1A4F3B2-9BB9-CF79-3BE9-D2F9E945DB9C}"/>
              </a:ext>
            </a:extLst>
          </p:cNvPr>
          <p:cNvPicPr>
            <a:picLocks noChangeAspect="1"/>
          </p:cNvPicPr>
          <p:nvPr/>
        </p:nvPicPr>
        <p:blipFill>
          <a:blip r:embed="rId2"/>
          <a:srcRect t="43" r="-1" b="-1"/>
          <a:stretch/>
        </p:blipFill>
        <p:spPr>
          <a:xfrm>
            <a:off x="15" y="857574"/>
            <a:ext cx="6086460" cy="4806233"/>
          </a:xfrm>
          <a:prstGeom prst="rect">
            <a:avLst/>
          </a:prstGeom>
        </p:spPr>
      </p:pic>
      <p:sp>
        <p:nvSpPr>
          <p:cNvPr id="3" name="Content Placeholder 2">
            <a:extLst>
              <a:ext uri="{FF2B5EF4-FFF2-40B4-BE49-F238E27FC236}">
                <a16:creationId xmlns:a16="http://schemas.microsoft.com/office/drawing/2014/main" id="{1DA8F67E-EAF6-6151-D3B9-13D066439B7F}"/>
              </a:ext>
            </a:extLst>
          </p:cNvPr>
          <p:cNvSpPr>
            <a:spLocks noGrp="1"/>
          </p:cNvSpPr>
          <p:nvPr>
            <p:ph idx="1"/>
          </p:nvPr>
        </p:nvSpPr>
        <p:spPr>
          <a:xfrm>
            <a:off x="6482395" y="2671056"/>
            <a:ext cx="2207110" cy="2655199"/>
          </a:xfrm>
        </p:spPr>
        <p:txBody>
          <a:bodyPr>
            <a:normAutofit/>
          </a:bodyPr>
          <a:lstStyle/>
          <a:p>
            <a:endParaRPr lang="en-IL" sz="1500"/>
          </a:p>
        </p:txBody>
      </p:sp>
    </p:spTree>
    <p:extLst>
      <p:ext uri="{BB962C8B-B14F-4D97-AF65-F5344CB8AC3E}">
        <p14:creationId xmlns:p14="http://schemas.microsoft.com/office/powerpoint/2010/main" val="4120112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688E-85CD-5B28-8182-FF6AF0C348DA}"/>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3BC91B43-4877-5FF6-8162-7D5FE177CD79}"/>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מה הקלסיפיקציה הרלוונטית לעניין </a:t>
            </a:r>
            <a:r>
              <a:rPr lang="he-IL" dirty="0" err="1"/>
              <a:t>הסטייגינג</a:t>
            </a:r>
            <a:r>
              <a:rPr lang="he-IL" dirty="0"/>
              <a:t>? </a:t>
            </a:r>
          </a:p>
          <a:p>
            <a:pPr marL="0" indent="0" defTabSz="685800" eaLnBrk="1" hangingPunct="1">
              <a:lnSpc>
                <a:spcPct val="90000"/>
              </a:lnSpc>
              <a:spcBef>
                <a:spcPts val="750"/>
              </a:spcBef>
              <a:buNone/>
            </a:pPr>
            <a:endParaRPr lang="en-IL" dirty="0"/>
          </a:p>
        </p:txBody>
      </p:sp>
    </p:spTree>
    <p:extLst>
      <p:ext uri="{BB962C8B-B14F-4D97-AF65-F5344CB8AC3E}">
        <p14:creationId xmlns:p14="http://schemas.microsoft.com/office/powerpoint/2010/main" val="793202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1F3E-564A-22C2-93C8-E8788A54393E}"/>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EA39413C-F01B-B0D9-8A5E-F5F00F647F16}"/>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המטופל המשיך מחזורי טיפול, אולם </a:t>
            </a:r>
            <a:r>
              <a:rPr lang="he-IL" dirty="0" err="1"/>
              <a:t>בסיטי</a:t>
            </a:r>
            <a:r>
              <a:rPr lang="he-IL" dirty="0"/>
              <a:t> חזה אחרון, באונה ימנית תחתונה בריאות, הודגמו עדיין נגעים שלא הגיבו לטיפול כימותרפי. </a:t>
            </a:r>
          </a:p>
          <a:p>
            <a:pPr marL="171450" indent="-171450" defTabSz="685800" eaLnBrk="1" hangingPunct="1">
              <a:lnSpc>
                <a:spcPct val="90000"/>
              </a:lnSpc>
              <a:spcBef>
                <a:spcPts val="750"/>
              </a:spcBef>
            </a:pPr>
            <a:r>
              <a:rPr lang="he-IL" dirty="0"/>
              <a:t>מה ניתן לעשות? </a:t>
            </a:r>
            <a:endParaRPr lang="en-IL" dirty="0"/>
          </a:p>
        </p:txBody>
      </p:sp>
    </p:spTree>
    <p:extLst>
      <p:ext uri="{BB962C8B-B14F-4D97-AF65-F5344CB8AC3E}">
        <p14:creationId xmlns:p14="http://schemas.microsoft.com/office/powerpoint/2010/main" val="4442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9294-F75C-BA98-F5E7-80FF5301F1B3}"/>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AECC5A18-BA46-5559-FC0D-0B9194BDE6C1}"/>
              </a:ext>
            </a:extLst>
          </p:cNvPr>
          <p:cNvSpPr>
            <a:spLocks noGrp="1"/>
          </p:cNvSpPr>
          <p:nvPr>
            <p:ph idx="1"/>
          </p:nvPr>
        </p:nvSpPr>
        <p:spPr/>
        <p:txBody>
          <a:bodyPr/>
          <a:lstStyle/>
          <a:p>
            <a:pPr marL="171450" indent="-171450" defTabSz="685800" eaLnBrk="1" hangingPunct="1">
              <a:lnSpc>
                <a:spcPct val="90000"/>
              </a:lnSpc>
              <a:spcBef>
                <a:spcPts val="750"/>
              </a:spcBef>
            </a:pPr>
            <a:r>
              <a:rPr lang="he-IL" dirty="0"/>
              <a:t>המטופל עבר ניתוח </a:t>
            </a:r>
            <a:r>
              <a:rPr lang="he-IL" dirty="0" err="1"/>
              <a:t>תורקוסקופי</a:t>
            </a:r>
            <a:r>
              <a:rPr lang="he-IL" dirty="0"/>
              <a:t> לכריתת סגמנט 8 בריאה ימנית תחתונה שבו היו ממוקמות הגרורות האמורות. מהלך </a:t>
            </a:r>
            <a:r>
              <a:rPr lang="he-IL" dirty="0" err="1"/>
              <a:t>פוסטאופרטיבי</a:t>
            </a:r>
            <a:r>
              <a:rPr lang="he-IL" dirty="0"/>
              <a:t> תקין. </a:t>
            </a:r>
            <a:endParaRPr lang="en-IL" dirty="0"/>
          </a:p>
        </p:txBody>
      </p:sp>
    </p:spTree>
    <p:extLst>
      <p:ext uri="{BB962C8B-B14F-4D97-AF65-F5344CB8AC3E}">
        <p14:creationId xmlns:p14="http://schemas.microsoft.com/office/powerpoint/2010/main" val="1606925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F3A6-2C7E-9D55-63B7-4874864DF509}"/>
              </a:ext>
            </a:extLst>
          </p:cNvPr>
          <p:cNvSpPr>
            <a:spLocks noGrp="1"/>
          </p:cNvSpPr>
          <p:nvPr>
            <p:ph type="title"/>
          </p:nvPr>
        </p:nvSpPr>
        <p:spPr/>
        <p:txBody>
          <a:bodyPr/>
          <a:lstStyle/>
          <a:p>
            <a:r>
              <a:rPr lang="he-IL" dirty="0"/>
              <a:t>מקרה 3</a:t>
            </a:r>
            <a:endParaRPr lang="en-IL" dirty="0"/>
          </a:p>
        </p:txBody>
      </p:sp>
      <p:sp>
        <p:nvSpPr>
          <p:cNvPr id="3" name="Content Placeholder 2">
            <a:extLst>
              <a:ext uri="{FF2B5EF4-FFF2-40B4-BE49-F238E27FC236}">
                <a16:creationId xmlns:a16="http://schemas.microsoft.com/office/drawing/2014/main" id="{275FC625-7FE1-0514-5500-6B423CDDC83F}"/>
              </a:ext>
            </a:extLst>
          </p:cNvPr>
          <p:cNvSpPr>
            <a:spLocks noGrp="1"/>
          </p:cNvSpPr>
          <p:nvPr>
            <p:ph idx="1"/>
          </p:nvPr>
        </p:nvSpPr>
        <p:spPr/>
        <p:txBody>
          <a:bodyPr/>
          <a:lstStyle/>
          <a:p>
            <a:endParaRPr lang="en-IL"/>
          </a:p>
        </p:txBody>
      </p:sp>
      <p:sp>
        <p:nvSpPr>
          <p:cNvPr id="4" name="Slide Number Placeholder 3">
            <a:extLst>
              <a:ext uri="{FF2B5EF4-FFF2-40B4-BE49-F238E27FC236}">
                <a16:creationId xmlns:a16="http://schemas.microsoft.com/office/drawing/2014/main" id="{36A82BA5-88C3-7DD2-CC41-230D2D827BB9}"/>
              </a:ext>
            </a:extLst>
          </p:cNvPr>
          <p:cNvSpPr>
            <a:spLocks noGrp="1"/>
          </p:cNvSpPr>
          <p:nvPr>
            <p:ph type="sldNum" sz="quarter" idx="12"/>
          </p:nvPr>
        </p:nvSpPr>
        <p:spPr/>
        <p:txBody>
          <a:bodyPr/>
          <a:lstStyle/>
          <a:p>
            <a:pPr>
              <a:defRPr/>
            </a:pPr>
            <a:fld id="{988951DD-DD53-6C49-A9E9-CBC5C0BE317D}" type="slidenum">
              <a:rPr lang="he-IL" altLang="en-IL" smtClean="0"/>
              <a:pPr>
                <a:defRPr/>
              </a:pPr>
              <a:t>27</a:t>
            </a:fld>
            <a:endParaRPr lang="he-IL" altLang="en-IL"/>
          </a:p>
        </p:txBody>
      </p:sp>
    </p:spTree>
    <p:extLst>
      <p:ext uri="{BB962C8B-B14F-4D97-AF65-F5344CB8AC3E}">
        <p14:creationId xmlns:p14="http://schemas.microsoft.com/office/powerpoint/2010/main" val="3924387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C9219-84C5-530B-02C0-261060F9D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1AA69-A6C9-5A04-42F4-5173C82C2012}"/>
              </a:ext>
            </a:extLst>
          </p:cNvPr>
          <p:cNvSpPr>
            <a:spLocks noGrp="1"/>
          </p:cNvSpPr>
          <p:nvPr>
            <p:ph type="title"/>
          </p:nvPr>
        </p:nvSpPr>
        <p:spPr/>
        <p:txBody>
          <a:bodyPr/>
          <a:lstStyle/>
          <a:p>
            <a:r>
              <a:rPr lang="he-IL" dirty="0"/>
              <a:t>סיפור מקרה</a:t>
            </a:r>
            <a:endParaRPr lang="en-IL" dirty="0"/>
          </a:p>
        </p:txBody>
      </p:sp>
      <p:sp>
        <p:nvSpPr>
          <p:cNvPr id="3" name="Content Placeholder 2">
            <a:extLst>
              <a:ext uri="{FF2B5EF4-FFF2-40B4-BE49-F238E27FC236}">
                <a16:creationId xmlns:a16="http://schemas.microsoft.com/office/drawing/2014/main" id="{D17D2F23-32D9-617E-8E46-96E26418686C}"/>
              </a:ext>
            </a:extLst>
          </p:cNvPr>
          <p:cNvSpPr>
            <a:spLocks noGrp="1"/>
          </p:cNvSpPr>
          <p:nvPr>
            <p:ph idx="1"/>
          </p:nvPr>
        </p:nvSpPr>
        <p:spPr/>
        <p:txBody>
          <a:bodyPr>
            <a:normAutofit fontScale="85000" lnSpcReduction="10000"/>
          </a:bodyPr>
          <a:lstStyle/>
          <a:p>
            <a:pPr marL="171450" indent="-171450" defTabSz="685800" eaLnBrk="1" hangingPunct="1">
              <a:lnSpc>
                <a:spcPct val="120000"/>
              </a:lnSpc>
              <a:spcBef>
                <a:spcPts val="750"/>
              </a:spcBef>
            </a:pPr>
            <a:r>
              <a:rPr lang="he-IL" dirty="0"/>
              <a:t>נקראת למיון להערכה של מטופל בן 9 חודשים. </a:t>
            </a:r>
          </a:p>
          <a:p>
            <a:pPr marL="171450" indent="-171450" defTabSz="685800" eaLnBrk="1" hangingPunct="1">
              <a:lnSpc>
                <a:spcPct val="120000"/>
              </a:lnSpc>
              <a:spcBef>
                <a:spcPts val="750"/>
              </a:spcBef>
            </a:pPr>
            <a:r>
              <a:rPr lang="he-IL" dirty="0"/>
              <a:t>ההורים מספרים על חום ממושך בחודש האחרון, ירידה בתיאבון, חולשה. </a:t>
            </a:r>
          </a:p>
          <a:p>
            <a:pPr marL="171450" indent="-171450" defTabSz="685800" eaLnBrk="1" hangingPunct="1">
              <a:lnSpc>
                <a:spcPct val="120000"/>
              </a:lnSpc>
              <a:spcBef>
                <a:spcPts val="750"/>
              </a:spcBef>
            </a:pPr>
            <a:r>
              <a:rPr lang="he-IL" dirty="0"/>
              <a:t>בבדיקות מעבדה ראשונות שנלקחו במיון – המוגלובין 6. </a:t>
            </a:r>
          </a:p>
          <a:p>
            <a:pPr marL="171450" indent="-171450" defTabSz="685800" eaLnBrk="1" hangingPunct="1">
              <a:lnSpc>
                <a:spcPct val="120000"/>
              </a:lnSpc>
              <a:spcBef>
                <a:spcPts val="750"/>
              </a:spcBef>
            </a:pPr>
            <a:r>
              <a:rPr lang="he-IL" dirty="0"/>
              <a:t>בבדיקה גופנית המטופל נראה חיוור, יש סמנים כחולים סביב העיניים </a:t>
            </a:r>
            <a:r>
              <a:rPr lang="he-IL" dirty="0" err="1"/>
              <a:t>דוצ</a:t>
            </a:r>
            <a:r>
              <a:rPr lang="he-IL" dirty="0"/>
              <a:t>, ורושם לבטן מעט תפוחה. </a:t>
            </a:r>
          </a:p>
          <a:p>
            <a:pPr marL="171450" indent="-171450" defTabSz="685800" eaLnBrk="1" hangingPunct="1">
              <a:lnSpc>
                <a:spcPct val="120000"/>
              </a:lnSpc>
              <a:spcBef>
                <a:spcPts val="750"/>
              </a:spcBef>
            </a:pPr>
            <a:r>
              <a:rPr lang="he-IL" dirty="0"/>
              <a:t>מה השלב הבא בבירור? איזה בדיקות מעבדה נוספות נרצה? </a:t>
            </a:r>
          </a:p>
          <a:p>
            <a:pPr marL="171450" indent="-171450" defTabSz="685800" eaLnBrk="1" hangingPunct="1">
              <a:lnSpc>
                <a:spcPct val="120000"/>
              </a:lnSpc>
              <a:spcBef>
                <a:spcPts val="750"/>
              </a:spcBef>
            </a:pPr>
            <a:endParaRPr lang="he-IL" dirty="0"/>
          </a:p>
        </p:txBody>
      </p:sp>
    </p:spTree>
    <p:extLst>
      <p:ext uri="{BB962C8B-B14F-4D97-AF65-F5344CB8AC3E}">
        <p14:creationId xmlns:p14="http://schemas.microsoft.com/office/powerpoint/2010/main" val="1909361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EE7BEC-9B06-5C11-88FB-545FFF90297F}"/>
              </a:ext>
            </a:extLst>
          </p:cNvPr>
          <p:cNvPicPr>
            <a:picLocks noChangeAspect="1"/>
          </p:cNvPicPr>
          <p:nvPr/>
        </p:nvPicPr>
        <p:blipFill>
          <a:blip r:embed="rId3">
            <a:alphaModFix amt="85000"/>
          </a:blip>
          <a:srcRect l="28279" r="-1" b="-1"/>
          <a:stretch/>
        </p:blipFill>
        <p:spPr>
          <a:xfrm>
            <a:off x="3658345" y="858296"/>
            <a:ext cx="5483216" cy="3058064"/>
          </a:xfrm>
          <a:custGeom>
            <a:avLst/>
            <a:gdLst/>
            <a:ahLst/>
            <a:cxnLst/>
            <a:rect l="l" t="t" r="r" b="b"/>
            <a:pathLst>
              <a:path w="7310954" h="4077418">
                <a:moveTo>
                  <a:pt x="196423" y="0"/>
                </a:moveTo>
                <a:lnTo>
                  <a:pt x="7310954" y="0"/>
                </a:lnTo>
                <a:lnTo>
                  <a:pt x="7310954" y="4077418"/>
                </a:lnTo>
                <a:lnTo>
                  <a:pt x="1963276" y="3770964"/>
                </a:lnTo>
                <a:lnTo>
                  <a:pt x="1211736" y="3744561"/>
                </a:lnTo>
                <a:lnTo>
                  <a:pt x="1137201" y="3748084"/>
                </a:lnTo>
                <a:cubicBezTo>
                  <a:pt x="1094521" y="3752178"/>
                  <a:pt x="1082806" y="3762833"/>
                  <a:pt x="1009161" y="3760364"/>
                </a:cubicBezTo>
                <a:cubicBezTo>
                  <a:pt x="995890" y="3760778"/>
                  <a:pt x="993138" y="3755527"/>
                  <a:pt x="981630" y="3755902"/>
                </a:cubicBezTo>
                <a:lnTo>
                  <a:pt x="859632" y="3747871"/>
                </a:lnTo>
                <a:cubicBezTo>
                  <a:pt x="808935" y="3730714"/>
                  <a:pt x="787501" y="3740544"/>
                  <a:pt x="731958" y="3733931"/>
                </a:cubicBezTo>
                <a:lnTo>
                  <a:pt x="606876" y="3722963"/>
                </a:lnTo>
                <a:cubicBezTo>
                  <a:pt x="502288" y="3719088"/>
                  <a:pt x="538149" y="3714514"/>
                  <a:pt x="433561" y="3710637"/>
                </a:cubicBezTo>
                <a:cubicBezTo>
                  <a:pt x="318405" y="3705317"/>
                  <a:pt x="147819" y="3700045"/>
                  <a:pt x="38707" y="3687068"/>
                </a:cubicBezTo>
                <a:cubicBezTo>
                  <a:pt x="6278" y="3685800"/>
                  <a:pt x="-1169" y="3667011"/>
                  <a:pt x="141" y="3640984"/>
                </a:cubicBezTo>
                <a:close/>
              </a:path>
            </a:pathLst>
          </a:custGeom>
        </p:spPr>
      </p:pic>
      <p:pic>
        <p:nvPicPr>
          <p:cNvPr id="4" name="Picture 3">
            <a:extLst>
              <a:ext uri="{FF2B5EF4-FFF2-40B4-BE49-F238E27FC236}">
                <a16:creationId xmlns:a16="http://schemas.microsoft.com/office/drawing/2014/main" id="{AC88E8DA-0BA6-BCA2-19B0-DBC108678C4D}"/>
              </a:ext>
            </a:extLst>
          </p:cNvPr>
          <p:cNvPicPr>
            <a:picLocks noChangeAspect="1"/>
          </p:cNvPicPr>
          <p:nvPr/>
        </p:nvPicPr>
        <p:blipFill>
          <a:blip r:embed="rId4">
            <a:alphaModFix amt="85000"/>
          </a:blip>
          <a:srcRect t="12632" r="2" b="2127"/>
          <a:stretch/>
        </p:blipFill>
        <p:spPr>
          <a:xfrm>
            <a:off x="4758728" y="3356928"/>
            <a:ext cx="3941032" cy="2642425"/>
          </a:xfrm>
          <a:custGeom>
            <a:avLst/>
            <a:gdLst/>
            <a:ahLst/>
            <a:cxnLst/>
            <a:rect l="l" t="t" r="r" b="b"/>
            <a:pathLst>
              <a:path w="5254709" h="3523233">
                <a:moveTo>
                  <a:pt x="5063180" y="0"/>
                </a:moveTo>
                <a:lnTo>
                  <a:pt x="5254709" y="3523233"/>
                </a:lnTo>
                <a:lnTo>
                  <a:pt x="174267" y="3523233"/>
                </a:lnTo>
                <a:lnTo>
                  <a:pt x="52" y="318467"/>
                </a:lnTo>
                <a:cubicBezTo>
                  <a:pt x="-1052" y="296989"/>
                  <a:pt x="15797" y="278628"/>
                  <a:pt x="37765" y="277379"/>
                </a:cubicBezTo>
                <a:cubicBezTo>
                  <a:pt x="833178" y="229666"/>
                  <a:pt x="3250980" y="96834"/>
                  <a:pt x="5060609" y="137"/>
                </a:cubicBezTo>
                <a:cubicBezTo>
                  <a:pt x="5061465" y="92"/>
                  <a:pt x="5062324" y="45"/>
                  <a:pt x="5063180" y="0"/>
                </a:cubicBezTo>
                <a:close/>
              </a:path>
            </a:pathLst>
          </a:custGeom>
        </p:spPr>
      </p:pic>
      <p:sp>
        <p:nvSpPr>
          <p:cNvPr id="2" name="Title 1">
            <a:extLst>
              <a:ext uri="{FF2B5EF4-FFF2-40B4-BE49-F238E27FC236}">
                <a16:creationId xmlns:a16="http://schemas.microsoft.com/office/drawing/2014/main" id="{9FBF24F1-7AF7-44A9-88FB-A8CA41561C7B}"/>
              </a:ext>
            </a:extLst>
          </p:cNvPr>
          <p:cNvSpPr>
            <a:spLocks noGrp="1"/>
          </p:cNvSpPr>
          <p:nvPr>
            <p:ph type="title"/>
          </p:nvPr>
        </p:nvSpPr>
        <p:spPr>
          <a:xfrm>
            <a:off x="408122" y="3463588"/>
            <a:ext cx="4183883" cy="2257111"/>
          </a:xfrm>
        </p:spPr>
        <p:txBody>
          <a:bodyPr vert="horz" wrap="square" lIns="68580" tIns="34290" rIns="68580" bIns="34290" numCol="1" rtlCol="0" anchor="b" anchorCtr="0" compatLnSpc="1">
            <a:prstTxWarp prst="textNoShape">
              <a:avLst/>
            </a:prstTxWarp>
            <a:normAutofit/>
          </a:bodyPr>
          <a:lstStyle/>
          <a:p>
            <a:pPr rtl="1"/>
            <a:r>
              <a:rPr lang="en-US" sz="2000" dirty="0" err="1"/>
              <a:t>מה</a:t>
            </a:r>
            <a:r>
              <a:rPr lang="en-US" sz="2000" dirty="0"/>
              <a:t> </a:t>
            </a:r>
            <a:r>
              <a:rPr lang="en-US" sz="2000" dirty="0" err="1"/>
              <a:t>רואים</a:t>
            </a:r>
            <a:r>
              <a:rPr lang="en-US" sz="2000" dirty="0"/>
              <a:t> </a:t>
            </a:r>
            <a:r>
              <a:rPr lang="en-US" sz="2000" dirty="0" err="1"/>
              <a:t>בתמונות</a:t>
            </a:r>
            <a:r>
              <a:rPr lang="en-US" sz="2000" dirty="0"/>
              <a:t>?</a:t>
            </a:r>
            <a:r>
              <a:rPr lang="he-IL" sz="2000" dirty="0"/>
              <a:t> מה השלב הבא? </a:t>
            </a:r>
            <a:br>
              <a:rPr lang="he-IL" sz="1200" dirty="0"/>
            </a:br>
            <a:br>
              <a:rPr lang="he-IL" sz="1200" dirty="0"/>
            </a:br>
            <a:br>
              <a:rPr lang="en-US" sz="1200" dirty="0"/>
            </a:br>
            <a:endParaRPr lang="en-US" sz="1200" i="1" dirty="0">
              <a:solidFill>
                <a:srgbClr val="000000"/>
              </a:solidFill>
            </a:endParaRPr>
          </a:p>
        </p:txBody>
      </p:sp>
    </p:spTree>
    <p:extLst>
      <p:ext uri="{BB962C8B-B14F-4D97-AF65-F5344CB8AC3E}">
        <p14:creationId xmlns:p14="http://schemas.microsoft.com/office/powerpoint/2010/main" val="36822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0B15B09-9FE2-69BD-4507-C3A958AAF895}"/>
              </a:ext>
            </a:extLst>
          </p:cNvPr>
          <p:cNvSpPr>
            <a:spLocks noGrp="1"/>
          </p:cNvSpPr>
          <p:nvPr>
            <p:ph idx="1"/>
          </p:nvPr>
        </p:nvSpPr>
        <p:spPr/>
        <p:txBody>
          <a:bodyPr rtlCol="1">
            <a:normAutofit lnSpcReduction="10000"/>
          </a:bodyPr>
          <a:lstStyle/>
          <a:p>
            <a:pPr eaLnBrk="1" fontAlgn="auto" hangingPunct="1">
              <a:spcAft>
                <a:spcPts val="0"/>
              </a:spcAft>
              <a:defRPr/>
            </a:pPr>
            <a:r>
              <a:rPr lang="he-IL" dirty="0"/>
              <a:t>הילדה קיבלה חוקן במרפאת קהילה אבל לא מתוארת יציאה משמעותית. היה רושם שהיא לא נינוחה ולכן הופנתה למיון. </a:t>
            </a:r>
          </a:p>
          <a:p>
            <a:pPr eaLnBrk="1" fontAlgn="auto" hangingPunct="1">
              <a:spcAft>
                <a:spcPts val="0"/>
              </a:spcAft>
              <a:defRPr/>
            </a:pPr>
            <a:r>
              <a:rPr lang="he-IL" dirty="0"/>
              <a:t>בבדיקתה במיון היא עם מדדים תקינים, הבטן טיפה תפוחה אך לא רגישה. נלקחו בדיקות דם- טרם כימיה, ספירה תקינה. </a:t>
            </a:r>
          </a:p>
          <a:p>
            <a:pPr marL="0" indent="0" eaLnBrk="1" fontAlgn="auto" hangingPunct="1">
              <a:spcAft>
                <a:spcPts val="0"/>
              </a:spcAft>
              <a:buFont typeface="Arial" panose="020B0604020202020204" pitchFamily="34" charset="0"/>
              <a:buNone/>
              <a:defRPr/>
            </a:pPr>
            <a:r>
              <a:rPr lang="he-IL" dirty="0"/>
              <a:t>	</a:t>
            </a:r>
          </a:p>
          <a:p>
            <a:pPr eaLnBrk="1" fontAlgn="auto" hangingPunct="1">
              <a:spcAft>
                <a:spcPts val="0"/>
              </a:spcAft>
              <a:defRPr/>
            </a:pPr>
            <a:endParaRPr lang="he-IL" dirty="0"/>
          </a:p>
          <a:p>
            <a:pPr eaLnBrk="1" fontAlgn="auto" hangingPunct="1">
              <a:spcAft>
                <a:spcPts val="0"/>
              </a:spcAft>
              <a:buFont typeface="Wingdings" pitchFamily="2" charset="2"/>
              <a:buChar char="Ø"/>
              <a:defRPr/>
            </a:pPr>
            <a:r>
              <a:rPr lang="he-IL" dirty="0"/>
              <a:t>כיצד תתקדמו? </a:t>
            </a:r>
          </a:p>
        </p:txBody>
      </p:sp>
      <p:sp>
        <p:nvSpPr>
          <p:cNvPr id="7172" name="מציין מיקום של מספר שקופית 1">
            <a:extLst>
              <a:ext uri="{FF2B5EF4-FFF2-40B4-BE49-F238E27FC236}">
                <a16:creationId xmlns:a16="http://schemas.microsoft.com/office/drawing/2014/main" id="{3E8CCA87-FF7E-1072-208A-88842C73275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8369B413-146F-B34F-8072-821E3FDF9A66}" type="slidenum">
              <a:rPr lang="he-IL" altLang="en-IL" sz="1200">
                <a:solidFill>
                  <a:srgbClr val="898989"/>
                </a:solidFill>
              </a:rPr>
              <a:pPr algn="l">
                <a:spcBef>
                  <a:spcPct val="0"/>
                </a:spcBef>
                <a:buFontTx/>
                <a:buNone/>
              </a:pPr>
              <a:t>3</a:t>
            </a:fld>
            <a:endParaRPr lang="he-IL" altLang="en-IL"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8CDB-C8BB-F065-26DC-7CF2E19D0882}"/>
              </a:ext>
            </a:extLst>
          </p:cNvPr>
          <p:cNvSpPr>
            <a:spLocks noGrp="1"/>
          </p:cNvSpPr>
          <p:nvPr>
            <p:ph type="title"/>
          </p:nvPr>
        </p:nvSpPr>
        <p:spPr/>
        <p:txBody>
          <a:bodyPr/>
          <a:lstStyle/>
          <a:p>
            <a:r>
              <a:rPr lang="he-IL" dirty="0"/>
              <a:t>המשך סיפור מקרה</a:t>
            </a:r>
            <a:endParaRPr lang="en-IL" dirty="0"/>
          </a:p>
        </p:txBody>
      </p:sp>
      <p:sp>
        <p:nvSpPr>
          <p:cNvPr id="3" name="Content Placeholder 2">
            <a:extLst>
              <a:ext uri="{FF2B5EF4-FFF2-40B4-BE49-F238E27FC236}">
                <a16:creationId xmlns:a16="http://schemas.microsoft.com/office/drawing/2014/main" id="{8E1EDF2C-9A55-B985-F459-4FF6458935C3}"/>
              </a:ext>
            </a:extLst>
          </p:cNvPr>
          <p:cNvSpPr>
            <a:spLocks noGrp="1"/>
          </p:cNvSpPr>
          <p:nvPr>
            <p:ph idx="1"/>
          </p:nvPr>
        </p:nvSpPr>
        <p:spPr/>
        <p:txBody>
          <a:bodyPr/>
          <a:lstStyle/>
          <a:p>
            <a:pPr marL="171450" indent="-171450" defTabSz="685800" eaLnBrk="1" hangingPunct="1">
              <a:lnSpc>
                <a:spcPct val="120000"/>
              </a:lnSpc>
              <a:spcBef>
                <a:spcPts val="750"/>
              </a:spcBef>
            </a:pPr>
            <a:r>
              <a:rPr lang="he-IL" dirty="0"/>
              <a:t>נלקחה ביופסיה מהגוש באדרנל באמצעות מחט </a:t>
            </a:r>
            <a:r>
              <a:rPr lang="he-IL" dirty="0" err="1"/>
              <a:t>tru-cut</a:t>
            </a:r>
            <a:r>
              <a:rPr lang="he-IL" dirty="0"/>
              <a:t>. בתשובת ביופסיה- </a:t>
            </a:r>
            <a:r>
              <a:rPr lang="he-IL" dirty="0" err="1"/>
              <a:t>neuroblastoma</a:t>
            </a:r>
            <a:r>
              <a:rPr lang="he-IL" dirty="0"/>
              <a:t>, </a:t>
            </a:r>
            <a:r>
              <a:rPr lang="he-IL" dirty="0" err="1"/>
              <a:t>undiff</a:t>
            </a:r>
            <a:r>
              <a:rPr lang="en-US" dirty="0" err="1"/>
              <a:t>erentiated</a:t>
            </a:r>
            <a:r>
              <a:rPr lang="he-IL" dirty="0"/>
              <a:t>. </a:t>
            </a:r>
          </a:p>
          <a:p>
            <a:pPr marL="171450" indent="-171450" defTabSz="685800" eaLnBrk="1" hangingPunct="1">
              <a:lnSpc>
                <a:spcPct val="120000"/>
              </a:lnSpc>
              <a:spcBef>
                <a:spcPts val="750"/>
              </a:spcBef>
            </a:pPr>
            <a:r>
              <a:rPr lang="en-US" dirty="0"/>
              <a:t>MYCN</a:t>
            </a:r>
            <a:r>
              <a:rPr lang="he-IL" dirty="0"/>
              <a:t> לא מוכפל (מה זה </a:t>
            </a:r>
            <a:r>
              <a:rPr lang="he-IL" dirty="0" err="1"/>
              <a:t>mycn</a:t>
            </a:r>
            <a:r>
              <a:rPr lang="he-IL" dirty="0"/>
              <a:t>?)</a:t>
            </a:r>
          </a:p>
          <a:p>
            <a:pPr marL="171450" indent="-171450" defTabSz="685800" eaLnBrk="1" hangingPunct="1">
              <a:lnSpc>
                <a:spcPct val="120000"/>
              </a:lnSpc>
              <a:spcBef>
                <a:spcPts val="750"/>
              </a:spcBef>
            </a:pPr>
            <a:r>
              <a:rPr lang="he-IL" dirty="0"/>
              <a:t>איך נסווג את הקבוצה אליה שייך המטופל? מדוע זה חשוב? </a:t>
            </a:r>
          </a:p>
          <a:p>
            <a:pPr marL="171450" indent="-171450" defTabSz="685800" eaLnBrk="1" hangingPunct="1">
              <a:lnSpc>
                <a:spcPct val="120000"/>
              </a:lnSpc>
              <a:spcBef>
                <a:spcPts val="750"/>
              </a:spcBef>
            </a:pPr>
            <a:endParaRPr lang="he-IL" dirty="0"/>
          </a:p>
          <a:p>
            <a:pPr marL="171450" indent="-171450" defTabSz="685800" eaLnBrk="1" hangingPunct="1">
              <a:lnSpc>
                <a:spcPct val="120000"/>
              </a:lnSpc>
              <a:spcBef>
                <a:spcPts val="750"/>
              </a:spcBef>
            </a:pPr>
            <a:endParaRPr lang="en-IL" dirty="0"/>
          </a:p>
        </p:txBody>
      </p:sp>
    </p:spTree>
    <p:extLst>
      <p:ext uri="{BB962C8B-B14F-4D97-AF65-F5344CB8AC3E}">
        <p14:creationId xmlns:p14="http://schemas.microsoft.com/office/powerpoint/2010/main" val="4157219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aby&#10;&#10;Description automatically generated">
            <a:extLst>
              <a:ext uri="{FF2B5EF4-FFF2-40B4-BE49-F238E27FC236}">
                <a16:creationId xmlns:a16="http://schemas.microsoft.com/office/drawing/2014/main" id="{355F0355-2926-5F37-E84F-208BA6A60A09}"/>
              </a:ext>
            </a:extLst>
          </p:cNvPr>
          <p:cNvPicPr>
            <a:picLocks noChangeAspect="1"/>
          </p:cNvPicPr>
          <p:nvPr/>
        </p:nvPicPr>
        <p:blipFill>
          <a:blip r:embed="rId3"/>
          <a:srcRect l="46810" r="26396"/>
          <a:stretch/>
        </p:blipFill>
        <p:spPr>
          <a:xfrm>
            <a:off x="1195323" y="1368028"/>
            <a:ext cx="2122071" cy="4118372"/>
          </a:xfrm>
          <a:prstGeom prst="rect">
            <a:avLst/>
          </a:prstGeom>
        </p:spPr>
      </p:pic>
      <p:sp>
        <p:nvSpPr>
          <p:cNvPr id="6" name="TextBox 5">
            <a:extLst>
              <a:ext uri="{FF2B5EF4-FFF2-40B4-BE49-F238E27FC236}">
                <a16:creationId xmlns:a16="http://schemas.microsoft.com/office/drawing/2014/main" id="{723FEB0D-4B3C-0F06-41B2-79F105442A72}"/>
              </a:ext>
            </a:extLst>
          </p:cNvPr>
          <p:cNvSpPr txBox="1"/>
          <p:nvPr/>
        </p:nvSpPr>
        <p:spPr>
          <a:xfrm>
            <a:off x="4067944" y="980728"/>
            <a:ext cx="4292462" cy="3151089"/>
          </a:xfrm>
          <a:prstGeom prst="rect">
            <a:avLst/>
          </a:prstGeom>
        </p:spPr>
        <p:txBody>
          <a:bodyPr vert="horz" lIns="68580" tIns="34290" rIns="68580" bIns="34290" rtlCol="0">
            <a:noAutofit/>
          </a:bodyPr>
          <a:lstStyle/>
          <a:p>
            <a:pPr indent="-171450" algn="r" rtl="1">
              <a:lnSpc>
                <a:spcPct val="110000"/>
              </a:lnSpc>
              <a:spcAft>
                <a:spcPts val="450"/>
              </a:spcAft>
            </a:pPr>
            <a:r>
              <a:rPr lang="en-US" dirty="0" err="1"/>
              <a:t>האונקולוגית</a:t>
            </a:r>
            <a:r>
              <a:rPr lang="en-US" dirty="0"/>
              <a:t> </a:t>
            </a:r>
            <a:r>
              <a:rPr lang="en-US" dirty="0" err="1"/>
              <a:t>השלימה</a:t>
            </a:r>
            <a:r>
              <a:rPr lang="en-US" dirty="0"/>
              <a:t> </a:t>
            </a:r>
            <a:r>
              <a:rPr lang="en-US" dirty="0" err="1"/>
              <a:t>למטופל</a:t>
            </a:r>
            <a:r>
              <a:rPr lang="en-US" dirty="0"/>
              <a:t> </a:t>
            </a:r>
            <a:r>
              <a:rPr lang="en-US" dirty="0" err="1"/>
              <a:t>בדיקת</a:t>
            </a:r>
            <a:r>
              <a:rPr lang="en-US" dirty="0"/>
              <a:t> </a:t>
            </a:r>
            <a:r>
              <a:rPr lang="en-US" dirty="0" err="1"/>
              <a:t>mibg</a:t>
            </a:r>
            <a:r>
              <a:rPr lang="en-US" dirty="0"/>
              <a:t> </a:t>
            </a:r>
            <a:r>
              <a:rPr lang="en-US" dirty="0" err="1"/>
              <a:t>וצילום</a:t>
            </a:r>
            <a:r>
              <a:rPr lang="en-US" dirty="0"/>
              <a:t> </a:t>
            </a:r>
            <a:r>
              <a:rPr lang="en-US" dirty="0" err="1"/>
              <a:t>שלד</a:t>
            </a:r>
            <a:r>
              <a:rPr lang="en-US" dirty="0"/>
              <a:t>. </a:t>
            </a:r>
          </a:p>
          <a:p>
            <a:pPr indent="-171450" algn="r" rtl="1">
              <a:lnSpc>
                <a:spcPct val="110000"/>
              </a:lnSpc>
              <a:spcAft>
                <a:spcPts val="450"/>
              </a:spcAft>
            </a:pPr>
            <a:r>
              <a:rPr lang="en-US" dirty="0" err="1"/>
              <a:t>מה</a:t>
            </a:r>
            <a:r>
              <a:rPr lang="en-US" dirty="0"/>
              <a:t> </a:t>
            </a:r>
            <a:r>
              <a:rPr lang="en-US" dirty="0" err="1"/>
              <a:t>יקבע</a:t>
            </a:r>
            <a:r>
              <a:rPr lang="en-US" dirty="0"/>
              <a:t> </a:t>
            </a:r>
            <a:r>
              <a:rPr lang="en-US" dirty="0" err="1"/>
              <a:t>אם</a:t>
            </a:r>
            <a:r>
              <a:rPr lang="en-US" dirty="0"/>
              <a:t> </a:t>
            </a:r>
            <a:r>
              <a:rPr lang="en-US" dirty="0" err="1"/>
              <a:t>המטופל</a:t>
            </a:r>
            <a:r>
              <a:rPr lang="en-US" dirty="0"/>
              <a:t> </a:t>
            </a:r>
            <a:r>
              <a:rPr lang="en-US" dirty="0" err="1"/>
              <a:t>יהיה</a:t>
            </a:r>
            <a:r>
              <a:rPr lang="en-US" dirty="0"/>
              <a:t> </a:t>
            </a:r>
            <a:r>
              <a:rPr lang="en-US" dirty="0" err="1"/>
              <a:t>שייך</a:t>
            </a:r>
            <a:r>
              <a:rPr lang="en-US" dirty="0"/>
              <a:t> </a:t>
            </a:r>
            <a:r>
              <a:rPr lang="en-US" dirty="0" err="1"/>
              <a:t>לקבוצת</a:t>
            </a:r>
            <a:r>
              <a:rPr lang="en-US" dirty="0"/>
              <a:t> M </a:t>
            </a:r>
            <a:r>
              <a:rPr lang="he-IL" dirty="0"/>
              <a:t>או </a:t>
            </a:r>
            <a:r>
              <a:rPr lang="en-US" dirty="0"/>
              <a:t> </a:t>
            </a:r>
            <a:r>
              <a:rPr lang="en-US" dirty="0" err="1"/>
              <a:t>Ms</a:t>
            </a:r>
            <a:r>
              <a:rPr lang="he-IL" dirty="0"/>
              <a:t> ?</a:t>
            </a:r>
            <a:endParaRPr lang="en-US" dirty="0"/>
          </a:p>
          <a:p>
            <a:pPr indent="-171450" algn="r" rtl="1">
              <a:lnSpc>
                <a:spcPct val="110000"/>
              </a:lnSpc>
              <a:spcAft>
                <a:spcPts val="450"/>
              </a:spcAft>
            </a:pPr>
            <a:endParaRPr lang="en-US" dirty="0"/>
          </a:p>
          <a:p>
            <a:pPr indent="-171450" algn="r" rtl="1">
              <a:lnSpc>
                <a:spcPct val="110000"/>
              </a:lnSpc>
              <a:spcAft>
                <a:spcPts val="450"/>
              </a:spcAft>
            </a:pPr>
            <a:endParaRPr lang="en-US" dirty="0"/>
          </a:p>
          <a:p>
            <a:pPr indent="-171450" algn="r" rtl="1">
              <a:lnSpc>
                <a:spcPct val="110000"/>
              </a:lnSpc>
              <a:spcAft>
                <a:spcPts val="450"/>
              </a:spcAft>
            </a:pPr>
            <a:endParaRPr lang="en-US" sz="1200" dirty="0"/>
          </a:p>
          <a:p>
            <a:pPr indent="-171450" algn="r" rtl="1">
              <a:lnSpc>
                <a:spcPct val="110000"/>
              </a:lnSpc>
              <a:spcAft>
                <a:spcPts val="450"/>
              </a:spcAft>
            </a:pPr>
            <a:r>
              <a:rPr lang="en-US" sz="1200" dirty="0"/>
              <a:t> </a:t>
            </a:r>
          </a:p>
          <a:p>
            <a:pPr marL="257175" indent="-171450" algn="r" rtl="1">
              <a:lnSpc>
                <a:spcPct val="110000"/>
              </a:lnSpc>
              <a:spcAft>
                <a:spcPts val="450"/>
              </a:spcAft>
              <a:buAutoNum type="arabicPeriod"/>
            </a:pPr>
            <a:endParaRPr lang="en-US" sz="1200" dirty="0"/>
          </a:p>
        </p:txBody>
      </p:sp>
    </p:spTree>
    <p:extLst>
      <p:ext uri="{BB962C8B-B14F-4D97-AF65-F5344CB8AC3E}">
        <p14:creationId xmlns:p14="http://schemas.microsoft.com/office/powerpoint/2010/main" val="1098811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3913-CB9B-1536-2B89-FA8CDA3BFB08}"/>
              </a:ext>
            </a:extLst>
          </p:cNvPr>
          <p:cNvSpPr>
            <a:spLocks noGrp="1"/>
          </p:cNvSpPr>
          <p:nvPr>
            <p:ph type="title"/>
          </p:nvPr>
        </p:nvSpPr>
        <p:spPr>
          <a:xfrm>
            <a:off x="916107" y="1371600"/>
            <a:ext cx="2931765" cy="1433807"/>
          </a:xfrm>
        </p:spPr>
        <p:txBody>
          <a:bodyPr>
            <a:normAutofit/>
          </a:bodyPr>
          <a:lstStyle/>
          <a:p>
            <a:pPr defTabSz="685800" eaLnBrk="1" hangingPunct="1"/>
            <a:r>
              <a:rPr lang="he-IL" dirty="0"/>
              <a:t>המשך תיאור מקרה</a:t>
            </a:r>
            <a:endParaRPr lang="en-IL"/>
          </a:p>
        </p:txBody>
      </p:sp>
      <p:sp>
        <p:nvSpPr>
          <p:cNvPr id="3" name="Content Placeholder 2">
            <a:extLst>
              <a:ext uri="{FF2B5EF4-FFF2-40B4-BE49-F238E27FC236}">
                <a16:creationId xmlns:a16="http://schemas.microsoft.com/office/drawing/2014/main" id="{081697C2-3FDC-F942-666E-758329C6359B}"/>
              </a:ext>
            </a:extLst>
          </p:cNvPr>
          <p:cNvSpPr>
            <a:spLocks noGrp="1"/>
          </p:cNvSpPr>
          <p:nvPr>
            <p:ph idx="1"/>
          </p:nvPr>
        </p:nvSpPr>
        <p:spPr>
          <a:xfrm>
            <a:off x="916108" y="3078210"/>
            <a:ext cx="2931765" cy="2411762"/>
          </a:xfrm>
        </p:spPr>
        <p:txBody>
          <a:bodyPr>
            <a:normAutofit fontScale="55000" lnSpcReduction="20000"/>
          </a:bodyPr>
          <a:lstStyle/>
          <a:p>
            <a:pPr marL="171450" indent="-171450" defTabSz="685800" eaLnBrk="1" hangingPunct="1">
              <a:spcBef>
                <a:spcPts val="750"/>
              </a:spcBef>
            </a:pPr>
            <a:r>
              <a:rPr lang="he-IL" dirty="0"/>
              <a:t>המטופל סווג לפי קבוצת </a:t>
            </a:r>
            <a:r>
              <a:rPr lang="en-US" dirty="0"/>
              <a:t>M</a:t>
            </a:r>
            <a:r>
              <a:rPr lang="he-IL" dirty="0"/>
              <a:t>, לפי </a:t>
            </a:r>
            <a:r>
              <a:rPr lang="en-US" dirty="0"/>
              <a:t>intermediate risk</a:t>
            </a:r>
            <a:r>
              <a:rPr lang="he-IL" dirty="0"/>
              <a:t>, וקיבל 4 סבבי טיפול כימותרפיה. </a:t>
            </a:r>
          </a:p>
          <a:p>
            <a:pPr marL="171450" indent="-171450" defTabSz="685800" eaLnBrk="1" hangingPunct="1">
              <a:spcBef>
                <a:spcPts val="750"/>
              </a:spcBef>
            </a:pPr>
            <a:r>
              <a:rPr lang="he-IL" dirty="0">
                <a:effectLst/>
                <a:latin typeface="Calibri" panose="020F0502020204030204" pitchFamily="34" charset="0"/>
              </a:rPr>
              <a:t>הוא השלים הדמיה חוזרת</a:t>
            </a:r>
            <a:r>
              <a:rPr lang="en-US" dirty="0">
                <a:effectLst/>
                <a:latin typeface="Calibri" panose="020F0502020204030204" pitchFamily="34" charset="0"/>
              </a:rPr>
              <a:t> </a:t>
            </a:r>
            <a:r>
              <a:rPr lang="he-IL" dirty="0">
                <a:latin typeface="Calibri" panose="020F0502020204030204" pitchFamily="34" charset="0"/>
              </a:rPr>
              <a:t>. בהדמיה יש הקטנה משמעותית של הגוש באדרנל, ועדיין יש גרורות בכבד. לדברי הרדיולוג הגוש באדרנל מרוחק מכלים מרכזיים. מה השלב הבא? </a:t>
            </a:r>
          </a:p>
          <a:p>
            <a:pPr lvl="1">
              <a:spcBef>
                <a:spcPts val="750"/>
              </a:spcBef>
              <a:buFont typeface="Arial" panose="020B0604020202020204" pitchFamily="34" charset="0"/>
              <a:buChar char="•"/>
            </a:pPr>
            <a:endParaRPr lang="en-IL" dirty="0"/>
          </a:p>
        </p:txBody>
      </p:sp>
      <p:pic>
        <p:nvPicPr>
          <p:cNvPr id="4" name="Picture 3">
            <a:extLst>
              <a:ext uri="{FF2B5EF4-FFF2-40B4-BE49-F238E27FC236}">
                <a16:creationId xmlns:a16="http://schemas.microsoft.com/office/drawing/2014/main" id="{A860A345-BD57-3E94-7874-53D9AA88113D}"/>
              </a:ext>
            </a:extLst>
          </p:cNvPr>
          <p:cNvPicPr>
            <a:picLocks noChangeAspect="1"/>
          </p:cNvPicPr>
          <p:nvPr/>
        </p:nvPicPr>
        <p:blipFill>
          <a:blip r:embed="rId3"/>
          <a:srcRect r="62423" b="39370"/>
          <a:stretch/>
        </p:blipFill>
        <p:spPr>
          <a:xfrm>
            <a:off x="4143547" y="2035947"/>
            <a:ext cx="3046962" cy="3053183"/>
          </a:xfrm>
          <a:prstGeom prst="rect">
            <a:avLst/>
          </a:prstGeom>
        </p:spPr>
      </p:pic>
    </p:spTree>
    <p:extLst>
      <p:ext uri="{BB962C8B-B14F-4D97-AF65-F5344CB8AC3E}">
        <p14:creationId xmlns:p14="http://schemas.microsoft.com/office/powerpoint/2010/main" val="2054458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1CF48-BDE1-9C6C-5CBC-BB78E4D8DE7C}"/>
              </a:ext>
            </a:extLst>
          </p:cNvPr>
          <p:cNvSpPr>
            <a:spLocks noGrp="1"/>
          </p:cNvSpPr>
          <p:nvPr>
            <p:ph type="title"/>
          </p:nvPr>
        </p:nvSpPr>
        <p:spPr/>
        <p:txBody>
          <a:bodyPr/>
          <a:lstStyle/>
          <a:p>
            <a:r>
              <a:rPr lang="he-IL" dirty="0"/>
              <a:t>תאר את שלבי הניתוח, אדרנל שמאל</a:t>
            </a:r>
            <a:endParaRPr lang="en-IL" dirty="0"/>
          </a:p>
        </p:txBody>
      </p:sp>
      <p:sp>
        <p:nvSpPr>
          <p:cNvPr id="3" name="Content Placeholder 2">
            <a:extLst>
              <a:ext uri="{FF2B5EF4-FFF2-40B4-BE49-F238E27FC236}">
                <a16:creationId xmlns:a16="http://schemas.microsoft.com/office/drawing/2014/main" id="{EA2807CC-4D02-E33C-53E0-A6C9A5E30AB9}"/>
              </a:ext>
            </a:extLst>
          </p:cNvPr>
          <p:cNvSpPr>
            <a:spLocks noGrp="1"/>
          </p:cNvSpPr>
          <p:nvPr>
            <p:ph idx="1"/>
          </p:nvPr>
        </p:nvSpPr>
        <p:spPr/>
        <p:txBody>
          <a:bodyPr/>
          <a:lstStyle/>
          <a:p>
            <a:pPr marL="171450" indent="-171450" defTabSz="685800" eaLnBrk="1" hangingPunct="1">
              <a:lnSpc>
                <a:spcPct val="120000"/>
              </a:lnSpc>
              <a:spcBef>
                <a:spcPts val="750"/>
              </a:spcBef>
            </a:pPr>
            <a:endParaRPr lang="he-IL" dirty="0"/>
          </a:p>
          <a:p>
            <a:pPr marL="171450" indent="-171450" defTabSz="685800" eaLnBrk="1" hangingPunct="1">
              <a:lnSpc>
                <a:spcPct val="120000"/>
              </a:lnSpc>
              <a:spcBef>
                <a:spcPts val="750"/>
              </a:spcBef>
            </a:pPr>
            <a:endParaRPr lang="he-IL" dirty="0"/>
          </a:p>
        </p:txBody>
      </p:sp>
    </p:spTree>
    <p:extLst>
      <p:ext uri="{BB962C8B-B14F-4D97-AF65-F5344CB8AC3E}">
        <p14:creationId xmlns:p14="http://schemas.microsoft.com/office/powerpoint/2010/main" val="839912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101E-388C-6154-FB56-B2DA68D800DF}"/>
              </a:ext>
            </a:extLst>
          </p:cNvPr>
          <p:cNvSpPr>
            <a:spLocks noGrp="1"/>
          </p:cNvSpPr>
          <p:nvPr>
            <p:ph type="title"/>
          </p:nvPr>
        </p:nvSpPr>
        <p:spPr/>
        <p:txBody>
          <a:bodyPr/>
          <a:lstStyle/>
          <a:p>
            <a:r>
              <a:rPr lang="he-IL" dirty="0"/>
              <a:t>מקרה 4 </a:t>
            </a:r>
            <a:endParaRPr lang="en-IL" dirty="0"/>
          </a:p>
        </p:txBody>
      </p:sp>
      <p:sp>
        <p:nvSpPr>
          <p:cNvPr id="3" name="Content Placeholder 2">
            <a:extLst>
              <a:ext uri="{FF2B5EF4-FFF2-40B4-BE49-F238E27FC236}">
                <a16:creationId xmlns:a16="http://schemas.microsoft.com/office/drawing/2014/main" id="{1CF8F33F-E4B2-C2E3-1A2C-609F0269BC30}"/>
              </a:ext>
            </a:extLst>
          </p:cNvPr>
          <p:cNvSpPr>
            <a:spLocks noGrp="1"/>
          </p:cNvSpPr>
          <p:nvPr>
            <p:ph idx="1"/>
          </p:nvPr>
        </p:nvSpPr>
        <p:spPr/>
        <p:txBody>
          <a:bodyPr/>
          <a:lstStyle/>
          <a:p>
            <a:endParaRPr lang="en-IL"/>
          </a:p>
        </p:txBody>
      </p:sp>
      <p:sp>
        <p:nvSpPr>
          <p:cNvPr id="4" name="Slide Number Placeholder 3">
            <a:extLst>
              <a:ext uri="{FF2B5EF4-FFF2-40B4-BE49-F238E27FC236}">
                <a16:creationId xmlns:a16="http://schemas.microsoft.com/office/drawing/2014/main" id="{317ECE19-5DE0-E6E0-0D50-CD3DD38D404E}"/>
              </a:ext>
            </a:extLst>
          </p:cNvPr>
          <p:cNvSpPr>
            <a:spLocks noGrp="1"/>
          </p:cNvSpPr>
          <p:nvPr>
            <p:ph type="sldNum" sz="quarter" idx="12"/>
          </p:nvPr>
        </p:nvSpPr>
        <p:spPr/>
        <p:txBody>
          <a:bodyPr/>
          <a:lstStyle/>
          <a:p>
            <a:pPr>
              <a:defRPr/>
            </a:pPr>
            <a:fld id="{988951DD-DD53-6C49-A9E9-CBC5C0BE317D}" type="slidenum">
              <a:rPr lang="he-IL" altLang="en-IL" smtClean="0"/>
              <a:pPr>
                <a:defRPr/>
              </a:pPr>
              <a:t>34</a:t>
            </a:fld>
            <a:endParaRPr lang="he-IL" altLang="en-IL"/>
          </a:p>
        </p:txBody>
      </p:sp>
    </p:spTree>
    <p:extLst>
      <p:ext uri="{BB962C8B-B14F-4D97-AF65-F5344CB8AC3E}">
        <p14:creationId xmlns:p14="http://schemas.microsoft.com/office/powerpoint/2010/main" val="3215556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
          <p:cNvSpPr txBox="1">
            <a:spLocks noGrp="1"/>
          </p:cNvSpPr>
          <p:nvPr>
            <p:ph type="title"/>
          </p:nvPr>
        </p:nvSpPr>
        <p:spPr>
          <a:xfrm>
            <a:off x="426128" y="408372"/>
            <a:ext cx="8260671" cy="1039427"/>
          </a:xfrm>
          <a:prstGeom prst="rect">
            <a:avLst/>
          </a:prstGeom>
        </p:spPr>
        <p:txBody>
          <a:bodyPr/>
          <a:lstStyle/>
          <a:p>
            <a:r>
              <a:t>presentation</a:t>
            </a:r>
          </a:p>
        </p:txBody>
      </p:sp>
      <p:sp>
        <p:nvSpPr>
          <p:cNvPr id="127" name="Content Placeholder 2"/>
          <p:cNvSpPr txBox="1">
            <a:spLocks noGrp="1"/>
          </p:cNvSpPr>
          <p:nvPr>
            <p:ph type="body" idx="1"/>
          </p:nvPr>
        </p:nvSpPr>
        <p:spPr>
          <a:prstGeom prst="rect">
            <a:avLst/>
          </a:prstGeom>
        </p:spPr>
        <p:txBody>
          <a:bodyPr/>
          <a:lstStyle/>
          <a:p>
            <a:r>
              <a:rPr dirty="0"/>
              <a:t>1.5 years old girl, previously healthy. </a:t>
            </a:r>
          </a:p>
          <a:p>
            <a:r>
              <a:rPr dirty="0"/>
              <a:t>Incidental abdominal mass. </a:t>
            </a:r>
          </a:p>
          <a:p>
            <a:r>
              <a:rPr dirty="0"/>
              <a:t>CT: intra-abdominal mass, 5.5*8*6.5cm, arising from the left kidney, with intravascular tumor thrombus into the vena cava and the right atrium.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Content Placeholder 3" descr="Content Placeholder 3"/>
          <p:cNvPicPr>
            <a:picLocks noChangeAspect="1"/>
          </p:cNvPicPr>
          <p:nvPr/>
        </p:nvPicPr>
        <p:blipFill>
          <a:blip r:embed="rId2"/>
          <a:stretch>
            <a:fillRect/>
          </a:stretch>
        </p:blipFill>
        <p:spPr>
          <a:xfrm>
            <a:off x="1368408" y="1752600"/>
            <a:ext cx="6407185" cy="4373563"/>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Content Placeholder 3" descr="Content Placeholder 3"/>
          <p:cNvPicPr>
            <a:picLocks noChangeAspect="1"/>
          </p:cNvPicPr>
          <p:nvPr/>
        </p:nvPicPr>
        <p:blipFill>
          <a:blip r:embed="rId2"/>
          <a:stretch>
            <a:fillRect/>
          </a:stretch>
        </p:blipFill>
        <p:spPr>
          <a:xfrm>
            <a:off x="2348494" y="1752600"/>
            <a:ext cx="4447012" cy="4373563"/>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59CE-581F-48A9-85A0-40D852F1EF24}"/>
              </a:ext>
            </a:extLst>
          </p:cNvPr>
          <p:cNvSpPr>
            <a:spLocks noGrp="1"/>
          </p:cNvSpPr>
          <p:nvPr>
            <p:ph type="title"/>
          </p:nvPr>
        </p:nvSpPr>
        <p:spPr/>
        <p:txBody>
          <a:bodyPr/>
          <a:lstStyle/>
          <a:p>
            <a:r>
              <a:rPr lang="en-US" dirty="0"/>
              <a:t>N</a:t>
            </a:r>
            <a:r>
              <a:rPr lang="en-IL" dirty="0"/>
              <a:t>ext step?</a:t>
            </a:r>
          </a:p>
        </p:txBody>
      </p:sp>
      <p:sp>
        <p:nvSpPr>
          <p:cNvPr id="3" name="Text Placeholder 2">
            <a:extLst>
              <a:ext uri="{FF2B5EF4-FFF2-40B4-BE49-F238E27FC236}">
                <a16:creationId xmlns:a16="http://schemas.microsoft.com/office/drawing/2014/main" id="{B0763E54-40E3-6AF6-67C6-D31FF80CD3E8}"/>
              </a:ext>
            </a:extLst>
          </p:cNvPr>
          <p:cNvSpPr>
            <a:spLocks noGrp="1"/>
          </p:cNvSpPr>
          <p:nvPr>
            <p:ph type="body" idx="1"/>
          </p:nvPr>
        </p:nvSpPr>
        <p:spPr/>
        <p:txBody>
          <a:bodyPr/>
          <a:lstStyle/>
          <a:p>
            <a:pPr marL="342900" indent="-342900" algn="l" rtl="0" eaLnBrk="0" fontAlgn="base" hangingPunct="0">
              <a:spcBef>
                <a:spcPct val="20000"/>
              </a:spcBef>
              <a:spcAft>
                <a:spcPct val="0"/>
              </a:spcAft>
              <a:buFont typeface="Arial" panose="020B0604020202020204" pitchFamily="34" charset="0"/>
              <a:buChar char="•"/>
            </a:pPr>
            <a:endParaRPr lang="en-IL" dirty="0"/>
          </a:p>
        </p:txBody>
      </p:sp>
      <p:sp>
        <p:nvSpPr>
          <p:cNvPr id="4" name="Slide Number Placeholder 3">
            <a:extLst>
              <a:ext uri="{FF2B5EF4-FFF2-40B4-BE49-F238E27FC236}">
                <a16:creationId xmlns:a16="http://schemas.microsoft.com/office/drawing/2014/main" id="{7EE39C83-6BF1-9DDB-30B6-527E31BB7DFF}"/>
              </a:ext>
            </a:extLst>
          </p:cNvPr>
          <p:cNvSpPr>
            <a:spLocks noGrp="1"/>
          </p:cNvSpPr>
          <p:nvPr>
            <p:ph type="sldNum" sz="quarter" idx="2"/>
          </p:nvPr>
        </p:nvSpPr>
        <p:spPr/>
        <p:txBody>
          <a:bodyPr/>
          <a:lstStyle/>
          <a:p>
            <a:fld id="{86CB4B4D-7CA3-9044-876B-883B54F8677D}" type="slidenum">
              <a:rPr lang="en-IL" smtClean="0"/>
              <a:t>38</a:t>
            </a:fld>
            <a:endParaRPr lang="en-IL"/>
          </a:p>
        </p:txBody>
      </p:sp>
    </p:spTree>
    <p:extLst>
      <p:ext uri="{BB962C8B-B14F-4D97-AF65-F5344CB8AC3E}">
        <p14:creationId xmlns:p14="http://schemas.microsoft.com/office/powerpoint/2010/main" val="322090506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title"/>
          </p:nvPr>
        </p:nvSpPr>
        <p:spPr>
          <a:xfrm>
            <a:off x="426128" y="408372"/>
            <a:ext cx="8260671" cy="1039427"/>
          </a:xfrm>
          <a:prstGeom prst="rect">
            <a:avLst/>
          </a:prstGeom>
        </p:spPr>
        <p:txBody>
          <a:bodyPr/>
          <a:lstStyle/>
          <a:p>
            <a:r>
              <a:t>chemotherapy</a:t>
            </a:r>
          </a:p>
        </p:txBody>
      </p:sp>
      <p:sp>
        <p:nvSpPr>
          <p:cNvPr id="134" name="Content Placeholder 2"/>
          <p:cNvSpPr txBox="1">
            <a:spLocks noGrp="1"/>
          </p:cNvSpPr>
          <p:nvPr>
            <p:ph type="body" idx="1"/>
          </p:nvPr>
        </p:nvSpPr>
        <p:spPr>
          <a:prstGeom prst="rect">
            <a:avLst/>
          </a:prstGeom>
        </p:spPr>
        <p:txBody>
          <a:bodyPr/>
          <a:lstStyle/>
          <a:p>
            <a:r>
              <a:rPr dirty="0"/>
              <a:t>Started DD4A CHEMO+CLEXANE</a:t>
            </a:r>
            <a:endParaRPr lang="en-US" dirty="0"/>
          </a:p>
          <a:p>
            <a:r>
              <a:rPr lang="en-US" dirty="0"/>
              <a:t>W</a:t>
            </a:r>
            <a:r>
              <a:rPr lang="en-IL" dirty="0"/>
              <a:t>hat are known regimes?</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BF066F96-941B-CED5-DA2A-9EF97D0C69C8}"/>
              </a:ext>
            </a:extLst>
          </p:cNvPr>
          <p:cNvSpPr>
            <a:spLocks noGrp="1"/>
          </p:cNvSpPr>
          <p:nvPr>
            <p:ph idx="1"/>
          </p:nvPr>
        </p:nvSpPr>
        <p:spPr>
          <a:xfrm>
            <a:off x="457200" y="1600200"/>
            <a:ext cx="8229600" cy="5068888"/>
          </a:xfrm>
        </p:spPr>
        <p:txBody>
          <a:bodyPr rtlCol="1">
            <a:normAutofit lnSpcReduction="10000"/>
          </a:bodyPr>
          <a:lstStyle/>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endParaRPr lang="he-IL" dirty="0"/>
          </a:p>
          <a:p>
            <a:pPr eaLnBrk="1" fontAlgn="auto" hangingPunct="1">
              <a:spcAft>
                <a:spcPts val="0"/>
              </a:spcAft>
              <a:buFont typeface="Wingdings" pitchFamily="2" charset="2"/>
              <a:buChar char="Ø"/>
              <a:defRPr/>
            </a:pPr>
            <a:r>
              <a:rPr lang="he-IL" dirty="0"/>
              <a:t>תארו את הממצאים בצילום</a:t>
            </a:r>
          </a:p>
        </p:txBody>
      </p:sp>
      <p:sp>
        <p:nvSpPr>
          <p:cNvPr id="9221" name="מציין מיקום של מספר שקופית 4">
            <a:extLst>
              <a:ext uri="{FF2B5EF4-FFF2-40B4-BE49-F238E27FC236}">
                <a16:creationId xmlns:a16="http://schemas.microsoft.com/office/drawing/2014/main" id="{A7BF6948-FE87-A8DE-0738-C714E78725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54A1DCC4-8804-7043-97B7-7060E125371B}" type="slidenum">
              <a:rPr lang="he-IL" altLang="en-IL" sz="1200">
                <a:solidFill>
                  <a:srgbClr val="898989"/>
                </a:solidFill>
              </a:rPr>
              <a:pPr algn="l">
                <a:spcBef>
                  <a:spcPct val="0"/>
                </a:spcBef>
                <a:buFontTx/>
                <a:buNone/>
              </a:pPr>
              <a:t>4</a:t>
            </a:fld>
            <a:endParaRPr lang="he-IL" altLang="en-IL" sz="1200">
              <a:solidFill>
                <a:srgbClr val="898989"/>
              </a:solidFill>
            </a:endParaRPr>
          </a:p>
        </p:txBody>
      </p:sp>
      <p:pic>
        <p:nvPicPr>
          <p:cNvPr id="2" name="Picture 1">
            <a:extLst>
              <a:ext uri="{FF2B5EF4-FFF2-40B4-BE49-F238E27FC236}">
                <a16:creationId xmlns:a16="http://schemas.microsoft.com/office/drawing/2014/main" id="{17696BE6-CD32-5F85-E9EA-34AB2C6ACFA1}"/>
              </a:ext>
            </a:extLst>
          </p:cNvPr>
          <p:cNvPicPr>
            <a:picLocks noChangeAspect="1"/>
          </p:cNvPicPr>
          <p:nvPr/>
        </p:nvPicPr>
        <p:blipFill>
          <a:blip r:embed="rId3"/>
          <a:stretch>
            <a:fillRect/>
          </a:stretch>
        </p:blipFill>
        <p:spPr>
          <a:xfrm>
            <a:off x="2230975" y="347791"/>
            <a:ext cx="4682050" cy="543518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7BDB-364D-7A59-386B-CA1B88A16C46}"/>
            </a:ext>
          </a:extLst>
        </p:cNvPr>
        <p:cNvGrpSpPr/>
        <p:nvPr/>
      </p:nvGrpSpPr>
      <p:grpSpPr>
        <a:xfrm>
          <a:off x="0" y="0"/>
          <a:ext cx="0" cy="0"/>
          <a:chOff x="0" y="0"/>
          <a:chExt cx="0" cy="0"/>
        </a:xfrm>
      </p:grpSpPr>
      <p:sp>
        <p:nvSpPr>
          <p:cNvPr id="133" name="Title 1">
            <a:extLst>
              <a:ext uri="{FF2B5EF4-FFF2-40B4-BE49-F238E27FC236}">
                <a16:creationId xmlns:a16="http://schemas.microsoft.com/office/drawing/2014/main" id="{DA2A668F-1090-868D-6D1D-751A735376B3}"/>
              </a:ext>
            </a:extLst>
          </p:cNvPr>
          <p:cNvSpPr txBox="1">
            <a:spLocks noGrp="1"/>
          </p:cNvSpPr>
          <p:nvPr>
            <p:ph type="title"/>
          </p:nvPr>
        </p:nvSpPr>
        <p:spPr>
          <a:xfrm>
            <a:off x="426128" y="408372"/>
            <a:ext cx="8260671" cy="1039427"/>
          </a:xfrm>
          <a:prstGeom prst="rect">
            <a:avLst/>
          </a:prstGeom>
        </p:spPr>
        <p:txBody>
          <a:bodyPr/>
          <a:lstStyle/>
          <a:p>
            <a:r>
              <a:t>chemotherapy</a:t>
            </a:r>
          </a:p>
        </p:txBody>
      </p:sp>
      <p:sp>
        <p:nvSpPr>
          <p:cNvPr id="134" name="Content Placeholder 2">
            <a:extLst>
              <a:ext uri="{FF2B5EF4-FFF2-40B4-BE49-F238E27FC236}">
                <a16:creationId xmlns:a16="http://schemas.microsoft.com/office/drawing/2014/main" id="{D63D81EC-EC04-F06C-4741-D70563AAB317}"/>
              </a:ext>
            </a:extLst>
          </p:cNvPr>
          <p:cNvSpPr txBox="1">
            <a:spLocks noGrp="1"/>
          </p:cNvSpPr>
          <p:nvPr>
            <p:ph type="body" idx="1"/>
          </p:nvPr>
        </p:nvSpPr>
        <p:spPr>
          <a:prstGeom prst="rect">
            <a:avLst/>
          </a:prstGeom>
        </p:spPr>
        <p:txBody>
          <a:bodyPr/>
          <a:lstStyle/>
          <a:p>
            <a:r>
              <a:t>Started DD4A CHEMO+CLEXANE</a:t>
            </a:r>
          </a:p>
          <a:p>
            <a:r>
              <a:t>FOLLOWING 3 MONTHS- </a:t>
            </a:r>
          </a:p>
        </p:txBody>
      </p:sp>
      <p:pic>
        <p:nvPicPr>
          <p:cNvPr id="135" name="Picture 3" descr="Picture 3">
            <a:extLst>
              <a:ext uri="{FF2B5EF4-FFF2-40B4-BE49-F238E27FC236}">
                <a16:creationId xmlns:a16="http://schemas.microsoft.com/office/drawing/2014/main" id="{78D22AF7-2CBA-880F-9756-5F148B665AD4}"/>
              </a:ext>
            </a:extLst>
          </p:cNvPr>
          <p:cNvPicPr>
            <a:picLocks noChangeAspect="1"/>
          </p:cNvPicPr>
          <p:nvPr/>
        </p:nvPicPr>
        <p:blipFill>
          <a:blip r:embed="rId2"/>
          <a:stretch>
            <a:fillRect/>
          </a:stretch>
        </p:blipFill>
        <p:spPr>
          <a:xfrm>
            <a:off x="5029200" y="2610543"/>
            <a:ext cx="2971800" cy="3667845"/>
          </a:xfrm>
          <a:prstGeom prst="rect">
            <a:avLst/>
          </a:prstGeom>
          <a:ln w="12700">
            <a:miter lim="400000"/>
          </a:ln>
        </p:spPr>
      </p:pic>
    </p:spTree>
    <p:extLst>
      <p:ext uri="{BB962C8B-B14F-4D97-AF65-F5344CB8AC3E}">
        <p14:creationId xmlns:p14="http://schemas.microsoft.com/office/powerpoint/2010/main" val="30551242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title"/>
          </p:nvPr>
        </p:nvSpPr>
        <p:spPr>
          <a:xfrm>
            <a:off x="426128" y="408372"/>
            <a:ext cx="8260671" cy="1039427"/>
          </a:xfrm>
          <a:prstGeom prst="rect">
            <a:avLst/>
          </a:prstGeom>
        </p:spPr>
        <p:txBody>
          <a:bodyPr/>
          <a:lstStyle/>
          <a:p>
            <a:r>
              <a:t>laparotomy</a:t>
            </a:r>
          </a:p>
        </p:txBody>
      </p:sp>
      <p:sp>
        <p:nvSpPr>
          <p:cNvPr id="138" name="Content Placeholder 2"/>
          <p:cNvSpPr txBox="1">
            <a:spLocks noGrp="1"/>
          </p:cNvSpPr>
          <p:nvPr>
            <p:ph type="body" idx="1"/>
          </p:nvPr>
        </p:nvSpPr>
        <p:spPr>
          <a:prstGeom prst="rect">
            <a:avLst/>
          </a:prstGeom>
        </p:spPr>
        <p:txBody>
          <a:bodyPr/>
          <a:lstStyle/>
          <a:p>
            <a:r>
              <a:rPr dirty="0"/>
              <a:t>ON 21.12.2021- LAPAROTOMY:</a:t>
            </a:r>
          </a:p>
          <a:p>
            <a:pPr marL="640080" lvl="1" indent="-228600">
              <a:spcBef>
                <a:spcPts val="400"/>
              </a:spcBef>
              <a:buClr>
                <a:schemeClr val="accent2"/>
              </a:buClr>
              <a:defRPr sz="2000"/>
            </a:pPr>
            <a:r>
              <a:rPr dirty="0"/>
              <a:t>LEFT NEPHRECTOMY</a:t>
            </a:r>
          </a:p>
          <a:p>
            <a:pPr marL="640080" lvl="1" indent="-228600">
              <a:spcBef>
                <a:spcPts val="400"/>
              </a:spcBef>
              <a:buClr>
                <a:schemeClr val="accent2"/>
              </a:buClr>
              <a:defRPr sz="2000"/>
            </a:pPr>
            <a:r>
              <a:rPr dirty="0"/>
              <a:t>VENOTOMY (IVC)- removal of distal part of intra-vascular thrombus. </a:t>
            </a:r>
          </a:p>
          <a:p>
            <a:pPr marL="640080" lvl="1" indent="-228600">
              <a:spcBef>
                <a:spcPts val="400"/>
              </a:spcBef>
              <a:buClr>
                <a:schemeClr val="accent2"/>
              </a:buClr>
              <a:defRPr sz="2000"/>
            </a:pPr>
            <a:r>
              <a:rPr dirty="0"/>
              <a:t>Suspected intra-vascular thrombus in the right renal vein.</a:t>
            </a:r>
          </a:p>
          <a:p>
            <a:pPr marL="640080" lvl="1" indent="-228600">
              <a:spcBef>
                <a:spcPts val="400"/>
              </a:spcBef>
              <a:buClr>
                <a:schemeClr val="accent2"/>
              </a:buClr>
              <a:defRPr sz="2000"/>
            </a:pPr>
            <a:r>
              <a:rPr dirty="0"/>
              <a:t>On ECHO during the surgery- thrombus remnant in the proximal IVC that extends to the right atrium. </a:t>
            </a:r>
            <a:endParaRPr lang="en-US" dirty="0"/>
          </a:p>
          <a:p>
            <a:pPr marL="640080" lvl="1" indent="-228600">
              <a:spcBef>
                <a:spcPts val="400"/>
              </a:spcBef>
              <a:buClr>
                <a:schemeClr val="accent2"/>
              </a:buClr>
              <a:defRPr sz="2000"/>
            </a:pPr>
            <a:r>
              <a:rPr lang="en-US" dirty="0"/>
              <a:t>N</a:t>
            </a:r>
            <a:r>
              <a:rPr lang="en-IL" dirty="0"/>
              <a:t>ow what?</a:t>
            </a:r>
            <a:endParaRPr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1"/>
          <p:cNvSpPr txBox="1">
            <a:spLocks noGrp="1"/>
          </p:cNvSpPr>
          <p:nvPr>
            <p:ph type="title"/>
          </p:nvPr>
        </p:nvSpPr>
        <p:spPr>
          <a:xfrm>
            <a:off x="426128" y="408372"/>
            <a:ext cx="8260671" cy="1039427"/>
          </a:xfrm>
          <a:prstGeom prst="rect">
            <a:avLst/>
          </a:prstGeom>
        </p:spPr>
        <p:txBody>
          <a:bodyPr/>
          <a:lstStyle/>
          <a:p>
            <a:r>
              <a:t>Following laparotomy</a:t>
            </a:r>
          </a:p>
        </p:txBody>
      </p:sp>
      <p:sp>
        <p:nvSpPr>
          <p:cNvPr id="141" name="Content Placeholder 2"/>
          <p:cNvSpPr txBox="1">
            <a:spLocks noGrp="1"/>
          </p:cNvSpPr>
          <p:nvPr>
            <p:ph type="body" idx="1"/>
          </p:nvPr>
        </p:nvSpPr>
        <p:spPr>
          <a:prstGeom prst="rect">
            <a:avLst/>
          </a:prstGeom>
        </p:spPr>
        <p:txBody>
          <a:bodyPr/>
          <a:lstStyle/>
          <a:p>
            <a:r>
              <a:t>Uneventful recovery, apart from large amounts of serous fluid in the abdominal drainage (more than 2 liter per day in the first days). </a:t>
            </a:r>
          </a:p>
          <a:p>
            <a:r>
              <a:t>On post-op CT- </a:t>
            </a:r>
          </a:p>
          <a:p>
            <a:pPr marL="640080" lvl="1" indent="-228600">
              <a:spcBef>
                <a:spcPts val="400"/>
              </a:spcBef>
              <a:buClr>
                <a:schemeClr val="accent2"/>
              </a:buClr>
              <a:defRPr sz="2000"/>
            </a:pPr>
            <a:r>
              <a:t>right renal vein obstructed with intra-vascular thrombus. </a:t>
            </a:r>
          </a:p>
          <a:p>
            <a:pPr marL="640080" lvl="1" indent="-228600">
              <a:spcBef>
                <a:spcPts val="400"/>
              </a:spcBef>
              <a:buClr>
                <a:schemeClr val="accent2"/>
              </a:buClr>
              <a:defRPr sz="2000"/>
            </a:pPr>
            <a:r>
              <a:t>Many collaterals and good kidney function.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Content Placeholder 3" descr="Content Placeholder 3"/>
          <p:cNvPicPr>
            <a:picLocks noChangeAspect="1"/>
          </p:cNvPicPr>
          <p:nvPr/>
        </p:nvPicPr>
        <p:blipFill>
          <a:blip r:embed="rId2"/>
          <a:stretch>
            <a:fillRect/>
          </a:stretch>
        </p:blipFill>
        <p:spPr>
          <a:xfrm>
            <a:off x="1424736" y="1752600"/>
            <a:ext cx="6294528" cy="4373563"/>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xfrm>
            <a:off x="426128" y="408372"/>
            <a:ext cx="8260671" cy="1039427"/>
          </a:xfrm>
          <a:prstGeom prst="rect">
            <a:avLst/>
          </a:prstGeom>
        </p:spPr>
        <p:txBody>
          <a:bodyPr/>
          <a:lstStyle/>
          <a:p>
            <a:r>
              <a:t>thoracotomy</a:t>
            </a:r>
          </a:p>
        </p:txBody>
      </p:sp>
      <p:sp>
        <p:nvSpPr>
          <p:cNvPr id="146" name="Content Placeholder 2"/>
          <p:cNvSpPr txBox="1">
            <a:spLocks noGrp="1"/>
          </p:cNvSpPr>
          <p:nvPr>
            <p:ph type="body" idx="1"/>
          </p:nvPr>
        </p:nvSpPr>
        <p:spPr>
          <a:prstGeom prst="rect">
            <a:avLst/>
          </a:prstGeom>
        </p:spPr>
        <p:txBody>
          <a:bodyPr/>
          <a:lstStyle/>
          <a:p>
            <a:r>
              <a:t>On 3.1.2022- mid-sternotomy and removal of intra-vascular/atrial thrombus. </a:t>
            </a:r>
          </a:p>
          <a:p>
            <a:r>
              <a:t>Uneventful recovery</a:t>
            </a:r>
          </a:p>
          <a:p>
            <a:r>
              <a:t>Went home on POD10.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18CA-7AC8-6267-BEA8-76A0DB7F22A9}"/>
              </a:ext>
            </a:extLst>
          </p:cNvPr>
          <p:cNvSpPr>
            <a:spLocks noGrp="1"/>
          </p:cNvSpPr>
          <p:nvPr>
            <p:ph type="title"/>
          </p:nvPr>
        </p:nvSpPr>
        <p:spPr/>
        <p:txBody>
          <a:bodyPr/>
          <a:lstStyle/>
          <a:p>
            <a:r>
              <a:rPr lang="he-IL" dirty="0"/>
              <a:t>מקרה 5</a:t>
            </a:r>
            <a:endParaRPr lang="en-IL" dirty="0"/>
          </a:p>
        </p:txBody>
      </p:sp>
      <p:sp>
        <p:nvSpPr>
          <p:cNvPr id="3" name="Text Placeholder 2">
            <a:extLst>
              <a:ext uri="{FF2B5EF4-FFF2-40B4-BE49-F238E27FC236}">
                <a16:creationId xmlns:a16="http://schemas.microsoft.com/office/drawing/2014/main" id="{591F33BE-72B8-CE14-2511-3709D1C13851}"/>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3C71E07B-51A2-3FE6-B62B-C3A39EA0B3BD}"/>
              </a:ext>
            </a:extLst>
          </p:cNvPr>
          <p:cNvSpPr>
            <a:spLocks noGrp="1"/>
          </p:cNvSpPr>
          <p:nvPr>
            <p:ph type="sldNum" sz="quarter" idx="2"/>
          </p:nvPr>
        </p:nvSpPr>
        <p:spPr/>
        <p:txBody>
          <a:bodyPr/>
          <a:lstStyle/>
          <a:p>
            <a:fld id="{86CB4B4D-7CA3-9044-876B-883B54F8677D}" type="slidenum">
              <a:rPr lang="en-IL" smtClean="0"/>
              <a:t>45</a:t>
            </a:fld>
            <a:endParaRPr lang="en-IL"/>
          </a:p>
        </p:txBody>
      </p:sp>
    </p:spTree>
    <p:extLst>
      <p:ext uri="{BB962C8B-B14F-4D97-AF65-F5344CB8AC3E}">
        <p14:creationId xmlns:p14="http://schemas.microsoft.com/office/powerpoint/2010/main" val="16533287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FA43-C1F9-C772-F840-E91A27787366}"/>
              </a:ext>
            </a:extLst>
          </p:cNvPr>
          <p:cNvSpPr>
            <a:spLocks noGrp="1"/>
          </p:cNvSpPr>
          <p:nvPr>
            <p:ph type="title"/>
          </p:nvPr>
        </p:nvSpPr>
        <p:spPr/>
        <p:txBody>
          <a:bodyPr/>
          <a:lstStyle/>
          <a:p>
            <a:endParaRPr lang="en-IL"/>
          </a:p>
        </p:txBody>
      </p:sp>
      <p:sp>
        <p:nvSpPr>
          <p:cNvPr id="3" name="Text Placeholder 2">
            <a:extLst>
              <a:ext uri="{FF2B5EF4-FFF2-40B4-BE49-F238E27FC236}">
                <a16:creationId xmlns:a16="http://schemas.microsoft.com/office/drawing/2014/main" id="{AF902549-DA17-9047-4FB2-1598F404D256}"/>
              </a:ext>
            </a:extLst>
          </p:cNvPr>
          <p:cNvSpPr>
            <a:spLocks noGrp="1"/>
          </p:cNvSpPr>
          <p:nvPr>
            <p:ph type="body" idx="1"/>
          </p:nvPr>
        </p:nvSpPr>
        <p:spPr/>
        <p:txBody>
          <a:bodyPr/>
          <a:lstStyle/>
          <a:p>
            <a:r>
              <a:rPr lang="he-IL" dirty="0"/>
              <a:t>ילדה בת 6, ברקע בריאה, </a:t>
            </a:r>
            <a:r>
              <a:rPr lang="he-IL" dirty="0" err="1"/>
              <a:t>מתייצגת</a:t>
            </a:r>
            <a:r>
              <a:rPr lang="he-IL" dirty="0"/>
              <a:t> עם </a:t>
            </a:r>
            <a:r>
              <a:rPr lang="he-IL" b="1" dirty="0"/>
              <a:t>כאבי בטן מזה שבועיים</a:t>
            </a:r>
            <a:r>
              <a:rPr lang="he-IL" dirty="0"/>
              <a:t>. בבדיקה הגופנית – בטן תפוחה, רגישות קלה במישוש במרכז הבטן, ללא סימני גירוי </a:t>
            </a:r>
            <a:r>
              <a:rPr lang="he-IL" dirty="0" err="1"/>
              <a:t>צפקי</a:t>
            </a:r>
            <a:r>
              <a:rPr lang="he-IL" dirty="0"/>
              <a:t>.</a:t>
            </a:r>
            <a:br>
              <a:rPr lang="he-IL" dirty="0"/>
            </a:br>
            <a:r>
              <a:rPr lang="he-IL" dirty="0"/>
              <a:t>בוצע </a:t>
            </a:r>
            <a:r>
              <a:rPr lang="he-IL" b="1" dirty="0"/>
              <a:t>אולטרסאונד בטן</a:t>
            </a:r>
            <a:r>
              <a:rPr lang="he-IL" dirty="0"/>
              <a:t> – הודגם גוש גדול, </a:t>
            </a:r>
            <a:r>
              <a:rPr lang="he-IL" dirty="0" err="1"/>
              <a:t>אקסטרא־רנאלי</a:t>
            </a:r>
            <a:r>
              <a:rPr lang="he-IL" dirty="0"/>
              <a:t>, שאינו קשור ישירות </a:t>
            </a:r>
            <a:r>
              <a:rPr lang="he-IL" dirty="0" err="1"/>
              <a:t>לפרנכימת</a:t>
            </a:r>
            <a:r>
              <a:rPr lang="he-IL" dirty="0"/>
              <a:t> הכליה. הכליות נראות שמורות, ללא </a:t>
            </a:r>
            <a:r>
              <a:rPr lang="he-IL" dirty="0" err="1"/>
              <a:t>הידרונפרוזיס</a:t>
            </a:r>
            <a:r>
              <a:rPr lang="he-IL" dirty="0"/>
              <a:t>. לא נצפו בלוטות חשודות.</a:t>
            </a:r>
          </a:p>
          <a:p>
            <a:endParaRPr lang="en-IL" dirty="0"/>
          </a:p>
        </p:txBody>
      </p:sp>
      <p:sp>
        <p:nvSpPr>
          <p:cNvPr id="4" name="Slide Number Placeholder 3">
            <a:extLst>
              <a:ext uri="{FF2B5EF4-FFF2-40B4-BE49-F238E27FC236}">
                <a16:creationId xmlns:a16="http://schemas.microsoft.com/office/drawing/2014/main" id="{427E07BE-1C2B-A5CB-C4C6-227C138D76B2}"/>
              </a:ext>
            </a:extLst>
          </p:cNvPr>
          <p:cNvSpPr>
            <a:spLocks noGrp="1"/>
          </p:cNvSpPr>
          <p:nvPr>
            <p:ph type="sldNum" sz="quarter" idx="2"/>
          </p:nvPr>
        </p:nvSpPr>
        <p:spPr/>
        <p:txBody>
          <a:bodyPr/>
          <a:lstStyle/>
          <a:p>
            <a:fld id="{86CB4B4D-7CA3-9044-876B-883B54F8677D}" type="slidenum">
              <a:rPr lang="en-IL" smtClean="0"/>
              <a:t>46</a:t>
            </a:fld>
            <a:endParaRPr lang="en-IL"/>
          </a:p>
        </p:txBody>
      </p:sp>
    </p:spTree>
    <p:extLst>
      <p:ext uri="{BB962C8B-B14F-4D97-AF65-F5344CB8AC3E}">
        <p14:creationId xmlns:p14="http://schemas.microsoft.com/office/powerpoint/2010/main" val="210506044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C1D-C9F8-DB73-CF57-8D4B26DDAFA3}"/>
              </a:ext>
            </a:extLst>
          </p:cNvPr>
          <p:cNvSpPr>
            <a:spLocks noGrp="1"/>
          </p:cNvSpPr>
          <p:nvPr>
            <p:ph type="title"/>
          </p:nvPr>
        </p:nvSpPr>
        <p:spPr/>
        <p:txBody>
          <a:bodyPr/>
          <a:lstStyle/>
          <a:p>
            <a:endParaRPr lang="en-IL"/>
          </a:p>
        </p:txBody>
      </p:sp>
      <p:sp>
        <p:nvSpPr>
          <p:cNvPr id="3" name="Text Placeholder 2">
            <a:extLst>
              <a:ext uri="{FF2B5EF4-FFF2-40B4-BE49-F238E27FC236}">
                <a16:creationId xmlns:a16="http://schemas.microsoft.com/office/drawing/2014/main" id="{1436FA13-0AAF-5A2C-0E14-D53303AD6722}"/>
              </a:ext>
            </a:extLst>
          </p:cNvPr>
          <p:cNvSpPr>
            <a:spLocks noGrp="1"/>
          </p:cNvSpPr>
          <p:nvPr>
            <p:ph type="body" idx="1"/>
          </p:nvPr>
        </p:nvSpPr>
        <p:spPr/>
        <p:txBody>
          <a:bodyPr/>
          <a:lstStyle/>
          <a:p>
            <a:r>
              <a:rPr lang="he-IL" dirty="0"/>
              <a:t>ב־</a:t>
            </a:r>
            <a:r>
              <a:rPr lang="en-US" dirty="0"/>
              <a:t>CT </a:t>
            </a:r>
            <a:r>
              <a:rPr lang="he-IL" dirty="0"/>
              <a:t>בטן הודגם גוש סולידי, עם הסתיידויות מוקדיות, קרוב לכליה השמאלית אך ללא מעורבות </a:t>
            </a:r>
            <a:r>
              <a:rPr lang="he-IL" dirty="0" err="1"/>
              <a:t>פרנכימה</a:t>
            </a:r>
            <a:r>
              <a:rPr lang="he-IL" dirty="0"/>
              <a:t> כלייתית.</a:t>
            </a:r>
          </a:p>
          <a:p>
            <a:endParaRPr lang="en-IL" dirty="0"/>
          </a:p>
        </p:txBody>
      </p:sp>
      <p:sp>
        <p:nvSpPr>
          <p:cNvPr id="4" name="Slide Number Placeholder 3">
            <a:extLst>
              <a:ext uri="{FF2B5EF4-FFF2-40B4-BE49-F238E27FC236}">
                <a16:creationId xmlns:a16="http://schemas.microsoft.com/office/drawing/2014/main" id="{E013F93D-F94C-DF77-E9C9-628B3E668CC6}"/>
              </a:ext>
            </a:extLst>
          </p:cNvPr>
          <p:cNvSpPr>
            <a:spLocks noGrp="1"/>
          </p:cNvSpPr>
          <p:nvPr>
            <p:ph type="sldNum" sz="quarter" idx="2"/>
          </p:nvPr>
        </p:nvSpPr>
        <p:spPr/>
        <p:txBody>
          <a:bodyPr/>
          <a:lstStyle/>
          <a:p>
            <a:fld id="{86CB4B4D-7CA3-9044-876B-883B54F8677D}" type="slidenum">
              <a:rPr lang="en-IL" smtClean="0"/>
              <a:t>47</a:t>
            </a:fld>
            <a:endParaRPr lang="en-IL"/>
          </a:p>
        </p:txBody>
      </p:sp>
    </p:spTree>
    <p:extLst>
      <p:ext uri="{BB962C8B-B14F-4D97-AF65-F5344CB8AC3E}">
        <p14:creationId xmlns:p14="http://schemas.microsoft.com/office/powerpoint/2010/main" val="105958181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1A9D-6498-6B29-9C22-2B19E8045272}"/>
              </a:ext>
            </a:extLst>
          </p:cNvPr>
          <p:cNvSpPr>
            <a:spLocks noGrp="1"/>
          </p:cNvSpPr>
          <p:nvPr>
            <p:ph type="title"/>
          </p:nvPr>
        </p:nvSpPr>
        <p:spPr/>
        <p:txBody>
          <a:bodyPr/>
          <a:lstStyle/>
          <a:p>
            <a:r>
              <a:rPr lang="he-IL" dirty="0"/>
              <a:t>אבחנה מבדלת?</a:t>
            </a:r>
            <a:endParaRPr lang="en-IL" dirty="0"/>
          </a:p>
        </p:txBody>
      </p:sp>
      <p:sp>
        <p:nvSpPr>
          <p:cNvPr id="3" name="Text Placeholder 2">
            <a:extLst>
              <a:ext uri="{FF2B5EF4-FFF2-40B4-BE49-F238E27FC236}">
                <a16:creationId xmlns:a16="http://schemas.microsoft.com/office/drawing/2014/main" id="{A3ACCA2B-9415-A616-7D2A-EE79F740115F}"/>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3BD37C10-3730-5FBB-E119-2668605FE499}"/>
              </a:ext>
            </a:extLst>
          </p:cNvPr>
          <p:cNvSpPr>
            <a:spLocks noGrp="1"/>
          </p:cNvSpPr>
          <p:nvPr>
            <p:ph type="sldNum" sz="quarter" idx="2"/>
          </p:nvPr>
        </p:nvSpPr>
        <p:spPr/>
        <p:txBody>
          <a:bodyPr/>
          <a:lstStyle/>
          <a:p>
            <a:fld id="{86CB4B4D-7CA3-9044-876B-883B54F8677D}" type="slidenum">
              <a:rPr lang="en-IL" smtClean="0"/>
              <a:t>48</a:t>
            </a:fld>
            <a:endParaRPr lang="en-IL"/>
          </a:p>
        </p:txBody>
      </p:sp>
      <p:pic>
        <p:nvPicPr>
          <p:cNvPr id="7" name="Picture 6">
            <a:extLst>
              <a:ext uri="{FF2B5EF4-FFF2-40B4-BE49-F238E27FC236}">
                <a16:creationId xmlns:a16="http://schemas.microsoft.com/office/drawing/2014/main" id="{A09F4F37-CF96-12F6-DB5D-D758B7D1E61F}"/>
              </a:ext>
            </a:extLst>
          </p:cNvPr>
          <p:cNvPicPr>
            <a:picLocks noChangeAspect="1"/>
          </p:cNvPicPr>
          <p:nvPr/>
        </p:nvPicPr>
        <p:blipFill>
          <a:blip r:embed="rId3"/>
          <a:stretch>
            <a:fillRect/>
          </a:stretch>
        </p:blipFill>
        <p:spPr>
          <a:xfrm>
            <a:off x="685800" y="2481774"/>
            <a:ext cx="7772400" cy="2762814"/>
          </a:xfrm>
          <a:prstGeom prst="rect">
            <a:avLst/>
          </a:prstGeom>
        </p:spPr>
      </p:pic>
    </p:spTree>
    <p:extLst>
      <p:ext uri="{BB962C8B-B14F-4D97-AF65-F5344CB8AC3E}">
        <p14:creationId xmlns:p14="http://schemas.microsoft.com/office/powerpoint/2010/main" val="131374868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9FD0-E7B6-308D-95D1-A00B490B10DD}"/>
              </a:ext>
            </a:extLst>
          </p:cNvPr>
          <p:cNvSpPr>
            <a:spLocks noGrp="1"/>
          </p:cNvSpPr>
          <p:nvPr>
            <p:ph type="title"/>
          </p:nvPr>
        </p:nvSpPr>
        <p:spPr/>
        <p:txBody>
          <a:bodyPr/>
          <a:lstStyle/>
          <a:p>
            <a:r>
              <a:rPr lang="he-IL" dirty="0"/>
              <a:t>בישיבת רנטגן</a:t>
            </a:r>
            <a:endParaRPr lang="en-IL" dirty="0"/>
          </a:p>
        </p:txBody>
      </p:sp>
      <p:sp>
        <p:nvSpPr>
          <p:cNvPr id="3" name="Text Placeholder 2">
            <a:extLst>
              <a:ext uri="{FF2B5EF4-FFF2-40B4-BE49-F238E27FC236}">
                <a16:creationId xmlns:a16="http://schemas.microsoft.com/office/drawing/2014/main" id="{84724F9B-98BC-554D-1B36-80DC6E1D0AC1}"/>
              </a:ext>
            </a:extLst>
          </p:cNvPr>
          <p:cNvSpPr>
            <a:spLocks noGrp="1"/>
          </p:cNvSpPr>
          <p:nvPr>
            <p:ph type="body" idx="1"/>
          </p:nvPr>
        </p:nvSpPr>
        <p:spPr/>
        <p:txBody>
          <a:bodyPr/>
          <a:lstStyle/>
          <a:p>
            <a:r>
              <a:rPr lang="he-IL" dirty="0"/>
              <a:t>צוין כי הגוש נראה נתיח. </a:t>
            </a:r>
          </a:p>
          <a:p>
            <a:r>
              <a:rPr lang="he-IL" dirty="0"/>
              <a:t>מה השלבים הבאים? </a:t>
            </a:r>
            <a:endParaRPr lang="en-IL" dirty="0"/>
          </a:p>
        </p:txBody>
      </p:sp>
      <p:sp>
        <p:nvSpPr>
          <p:cNvPr id="4" name="Slide Number Placeholder 3">
            <a:extLst>
              <a:ext uri="{FF2B5EF4-FFF2-40B4-BE49-F238E27FC236}">
                <a16:creationId xmlns:a16="http://schemas.microsoft.com/office/drawing/2014/main" id="{43D402BC-C1A8-DB44-931D-196C82A53B0C}"/>
              </a:ext>
            </a:extLst>
          </p:cNvPr>
          <p:cNvSpPr>
            <a:spLocks noGrp="1"/>
          </p:cNvSpPr>
          <p:nvPr>
            <p:ph type="sldNum" sz="quarter" idx="2"/>
          </p:nvPr>
        </p:nvSpPr>
        <p:spPr/>
        <p:txBody>
          <a:bodyPr/>
          <a:lstStyle/>
          <a:p>
            <a:fld id="{86CB4B4D-7CA3-9044-876B-883B54F8677D}" type="slidenum">
              <a:rPr lang="en-IL" smtClean="0"/>
              <a:t>49</a:t>
            </a:fld>
            <a:endParaRPr lang="en-IL"/>
          </a:p>
        </p:txBody>
      </p:sp>
    </p:spTree>
    <p:extLst>
      <p:ext uri="{BB962C8B-B14F-4D97-AF65-F5344CB8AC3E}">
        <p14:creationId xmlns:p14="http://schemas.microsoft.com/office/powerpoint/2010/main" val="21575525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כותרת 1">
            <a:extLst>
              <a:ext uri="{FF2B5EF4-FFF2-40B4-BE49-F238E27FC236}">
                <a16:creationId xmlns:a16="http://schemas.microsoft.com/office/drawing/2014/main" id="{78AFF9BA-35AF-7972-7973-3CC6479203B0}"/>
              </a:ext>
            </a:extLst>
          </p:cNvPr>
          <p:cNvSpPr>
            <a:spLocks noGrp="1"/>
          </p:cNvSpPr>
          <p:nvPr>
            <p:ph type="title"/>
          </p:nvPr>
        </p:nvSpPr>
        <p:spPr/>
        <p:txBody>
          <a:bodyPr/>
          <a:lstStyle/>
          <a:p>
            <a:pPr eaLnBrk="1" hangingPunct="1"/>
            <a:endParaRPr lang="he-IL" altLang="he-IL"/>
          </a:p>
        </p:txBody>
      </p:sp>
      <p:sp>
        <p:nvSpPr>
          <p:cNvPr id="11267" name="מציין מיקום תוכן 2">
            <a:extLst>
              <a:ext uri="{FF2B5EF4-FFF2-40B4-BE49-F238E27FC236}">
                <a16:creationId xmlns:a16="http://schemas.microsoft.com/office/drawing/2014/main" id="{76BB4280-45F3-6E3D-9A44-F8E61A816B66}"/>
              </a:ext>
            </a:extLst>
          </p:cNvPr>
          <p:cNvSpPr>
            <a:spLocks noGrp="1"/>
          </p:cNvSpPr>
          <p:nvPr>
            <p:ph idx="1"/>
          </p:nvPr>
        </p:nvSpPr>
        <p:spPr/>
        <p:txBody>
          <a:bodyPr/>
          <a:lstStyle/>
          <a:p>
            <a:pPr eaLnBrk="1" hangingPunct="1"/>
            <a:r>
              <a:rPr lang="he-IL" altLang="he-IL" dirty="0"/>
              <a:t>מה האבחנה המבדלת לממצא סקרו- </a:t>
            </a:r>
            <a:r>
              <a:rPr lang="he-IL" altLang="he-IL" dirty="0" err="1"/>
              <a:t>קוקסיגיאלי</a:t>
            </a:r>
            <a:r>
              <a:rPr lang="he-IL" altLang="he-IL" dirty="0"/>
              <a:t>?</a:t>
            </a:r>
          </a:p>
          <a:p>
            <a:pPr eaLnBrk="1" hangingPunct="1"/>
            <a:endParaRPr lang="he-IL" altLang="he-IL" dirty="0"/>
          </a:p>
          <a:p>
            <a:pPr eaLnBrk="1" hangingPunct="1"/>
            <a:endParaRPr lang="he-IL" altLang="he-IL" dirty="0"/>
          </a:p>
          <a:p>
            <a:pPr eaLnBrk="1" hangingPunct="1">
              <a:buFont typeface="Wingdings" pitchFamily="2" charset="2"/>
              <a:buChar char="Ø"/>
            </a:pPr>
            <a:r>
              <a:rPr lang="he-IL" altLang="he-IL" dirty="0"/>
              <a:t>כיצד תתקדמו עם האבחנה?</a:t>
            </a:r>
          </a:p>
          <a:p>
            <a:pPr eaLnBrk="1" hangingPunct="1">
              <a:buFont typeface="Wingdings" pitchFamily="2" charset="2"/>
              <a:buChar char="Ø"/>
            </a:pPr>
            <a:endParaRPr lang="he-IL" altLang="he-IL" dirty="0"/>
          </a:p>
          <a:p>
            <a:pPr eaLnBrk="1" hangingPunct="1">
              <a:buFont typeface="Wingdings" pitchFamily="2" charset="2"/>
              <a:buChar char="Ø"/>
            </a:pPr>
            <a:r>
              <a:rPr lang="he-IL" altLang="he-IL" dirty="0"/>
              <a:t>אילו בדיקות דם נוספות תרצו להשלים?</a:t>
            </a:r>
          </a:p>
        </p:txBody>
      </p:sp>
      <p:sp>
        <p:nvSpPr>
          <p:cNvPr id="11268" name="מציין מיקום של מספר שקופית 1">
            <a:extLst>
              <a:ext uri="{FF2B5EF4-FFF2-40B4-BE49-F238E27FC236}">
                <a16:creationId xmlns:a16="http://schemas.microsoft.com/office/drawing/2014/main" id="{AAFDBB5D-1EA1-0997-B1F1-CD4D47F665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a:spcBef>
                <a:spcPct val="0"/>
              </a:spcBef>
              <a:buFontTx/>
              <a:buNone/>
            </a:pPr>
            <a:fld id="{12CAC29D-47B0-9D43-91FF-C9CAAC7880F8}" type="slidenum">
              <a:rPr lang="he-IL" altLang="en-IL" sz="1200">
                <a:solidFill>
                  <a:srgbClr val="898989"/>
                </a:solidFill>
              </a:rPr>
              <a:pPr algn="l">
                <a:spcBef>
                  <a:spcPct val="0"/>
                </a:spcBef>
                <a:buFontTx/>
                <a:buNone/>
              </a:pPr>
              <a:t>5</a:t>
            </a:fld>
            <a:endParaRPr lang="he-IL" altLang="en-IL" sz="1200">
              <a:solidFill>
                <a:srgbClr val="89898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CE46-BD07-8DB0-73BF-311DE6B28506}"/>
              </a:ext>
            </a:extLst>
          </p:cNvPr>
          <p:cNvSpPr>
            <a:spLocks noGrp="1"/>
          </p:cNvSpPr>
          <p:nvPr>
            <p:ph type="title"/>
          </p:nvPr>
        </p:nvSpPr>
        <p:spPr/>
        <p:txBody>
          <a:bodyPr/>
          <a:lstStyle/>
          <a:p>
            <a:r>
              <a:rPr lang="he-IL" dirty="0" err="1"/>
              <a:t>וילמס</a:t>
            </a:r>
            <a:r>
              <a:rPr lang="he-IL" dirty="0"/>
              <a:t> חוץ כלייתי</a:t>
            </a:r>
            <a:endParaRPr lang="en-IL" dirty="0"/>
          </a:p>
        </p:txBody>
      </p:sp>
      <p:sp>
        <p:nvSpPr>
          <p:cNvPr id="3" name="Text Placeholder 2">
            <a:extLst>
              <a:ext uri="{FF2B5EF4-FFF2-40B4-BE49-F238E27FC236}">
                <a16:creationId xmlns:a16="http://schemas.microsoft.com/office/drawing/2014/main" id="{A8E13905-EFFC-FFDA-C4CB-C020186CB73A}"/>
              </a:ext>
            </a:extLst>
          </p:cNvPr>
          <p:cNvSpPr>
            <a:spLocks noGrp="1"/>
          </p:cNvSpPr>
          <p:nvPr>
            <p:ph type="body" idx="1"/>
          </p:nvPr>
        </p:nvSpPr>
        <p:spPr/>
        <p:txBody>
          <a:bodyPr/>
          <a:lstStyle/>
          <a:p>
            <a:r>
              <a:rPr lang="he-IL" dirty="0"/>
              <a:t>עד כמה שכיח?</a:t>
            </a:r>
          </a:p>
          <a:p>
            <a:r>
              <a:rPr lang="he-IL" dirty="0"/>
              <a:t>מה עקרונות הטיפול?</a:t>
            </a:r>
            <a:endParaRPr lang="en-IL" dirty="0"/>
          </a:p>
        </p:txBody>
      </p:sp>
      <p:sp>
        <p:nvSpPr>
          <p:cNvPr id="4" name="Slide Number Placeholder 3">
            <a:extLst>
              <a:ext uri="{FF2B5EF4-FFF2-40B4-BE49-F238E27FC236}">
                <a16:creationId xmlns:a16="http://schemas.microsoft.com/office/drawing/2014/main" id="{48C4A2CC-CC3A-2633-436B-A01290489ACF}"/>
              </a:ext>
            </a:extLst>
          </p:cNvPr>
          <p:cNvSpPr>
            <a:spLocks noGrp="1"/>
          </p:cNvSpPr>
          <p:nvPr>
            <p:ph type="sldNum" sz="quarter" idx="2"/>
          </p:nvPr>
        </p:nvSpPr>
        <p:spPr/>
        <p:txBody>
          <a:bodyPr/>
          <a:lstStyle/>
          <a:p>
            <a:fld id="{86CB4B4D-7CA3-9044-876B-883B54F8677D}" type="slidenum">
              <a:rPr lang="en-IL" smtClean="0"/>
              <a:t>50</a:t>
            </a:fld>
            <a:endParaRPr lang="en-IL"/>
          </a:p>
        </p:txBody>
      </p:sp>
    </p:spTree>
    <p:extLst>
      <p:ext uri="{BB962C8B-B14F-4D97-AF65-F5344CB8AC3E}">
        <p14:creationId xmlns:p14="http://schemas.microsoft.com/office/powerpoint/2010/main" val="292591956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B5CC-EB62-B0BD-545D-25A4B944351B}"/>
              </a:ext>
            </a:extLst>
          </p:cNvPr>
          <p:cNvSpPr>
            <a:spLocks noGrp="1"/>
          </p:cNvSpPr>
          <p:nvPr>
            <p:ph type="title"/>
          </p:nvPr>
        </p:nvSpPr>
        <p:spPr/>
        <p:txBody>
          <a:bodyPr/>
          <a:lstStyle/>
          <a:p>
            <a:r>
              <a:rPr lang="he-IL" dirty="0"/>
              <a:t>מקרה 6</a:t>
            </a:r>
            <a:endParaRPr lang="en-IL" dirty="0"/>
          </a:p>
        </p:txBody>
      </p:sp>
      <p:sp>
        <p:nvSpPr>
          <p:cNvPr id="3" name="Text Placeholder 2">
            <a:extLst>
              <a:ext uri="{FF2B5EF4-FFF2-40B4-BE49-F238E27FC236}">
                <a16:creationId xmlns:a16="http://schemas.microsoft.com/office/drawing/2014/main" id="{67B03184-3CAA-35E7-3334-9FBB7184BA25}"/>
              </a:ext>
            </a:extLst>
          </p:cNvPr>
          <p:cNvSpPr>
            <a:spLocks noGrp="1"/>
          </p:cNvSpPr>
          <p:nvPr>
            <p:ph type="body" idx="1"/>
          </p:nvPr>
        </p:nvSpPr>
        <p:spPr/>
        <p:txBody>
          <a:bodyPr/>
          <a:lstStyle/>
          <a:p>
            <a:r>
              <a:rPr lang="he-IL" dirty="0"/>
              <a:t>ילדה בת </a:t>
            </a:r>
            <a:r>
              <a:rPr lang="en-US" dirty="0"/>
              <a:t>13</a:t>
            </a:r>
            <a:r>
              <a:rPr lang="he-IL" dirty="0"/>
              <a:t>. ברקע תסמונת דאון, </a:t>
            </a:r>
            <a:r>
              <a:rPr lang="he-IL" dirty="0" err="1"/>
              <a:t>vsd</a:t>
            </a:r>
            <a:r>
              <a:rPr lang="he-IL" dirty="0"/>
              <a:t>. </a:t>
            </a:r>
          </a:p>
          <a:p>
            <a:r>
              <a:rPr lang="he-IL" dirty="0"/>
              <a:t>מזה שבועיים כאבי בטן תחתונה. </a:t>
            </a:r>
          </a:p>
          <a:p>
            <a:r>
              <a:rPr lang="he-IL" dirty="0"/>
              <a:t>במיון בוצע </a:t>
            </a:r>
            <a:r>
              <a:rPr lang="he-IL" dirty="0" err="1"/>
              <a:t>pocus</a:t>
            </a:r>
            <a:r>
              <a:rPr lang="he-IL" dirty="0"/>
              <a:t> והודגם גוש עם חלקים </a:t>
            </a:r>
            <a:r>
              <a:rPr lang="he-IL" dirty="0" err="1"/>
              <a:t>ציסטיים</a:t>
            </a:r>
            <a:r>
              <a:rPr lang="he-IL" dirty="0"/>
              <a:t> וסולידיים בבטן התחתונה אחורית לרחם. </a:t>
            </a:r>
            <a:endParaRPr lang="en-US" dirty="0"/>
          </a:p>
          <a:p>
            <a:r>
              <a:rPr lang="he-IL" dirty="0"/>
              <a:t>איזה עוד שאלות נרצה לשאול?</a:t>
            </a:r>
          </a:p>
          <a:p>
            <a:r>
              <a:rPr lang="he-IL" dirty="0"/>
              <a:t>איזה עוד בירור נרצה לעשות במיון? </a:t>
            </a:r>
          </a:p>
          <a:p>
            <a:r>
              <a:rPr lang="he-IL" dirty="0"/>
              <a:t>בדיקות דם? </a:t>
            </a:r>
            <a:endParaRPr lang="en-IL" dirty="0"/>
          </a:p>
        </p:txBody>
      </p:sp>
      <p:sp>
        <p:nvSpPr>
          <p:cNvPr id="4" name="Slide Number Placeholder 3">
            <a:extLst>
              <a:ext uri="{FF2B5EF4-FFF2-40B4-BE49-F238E27FC236}">
                <a16:creationId xmlns:a16="http://schemas.microsoft.com/office/drawing/2014/main" id="{398FDB38-637B-C791-E310-ADC581C17B59}"/>
              </a:ext>
            </a:extLst>
          </p:cNvPr>
          <p:cNvSpPr>
            <a:spLocks noGrp="1"/>
          </p:cNvSpPr>
          <p:nvPr>
            <p:ph type="sldNum" sz="quarter" idx="2"/>
          </p:nvPr>
        </p:nvSpPr>
        <p:spPr/>
        <p:txBody>
          <a:bodyPr/>
          <a:lstStyle/>
          <a:p>
            <a:fld id="{86CB4B4D-7CA3-9044-876B-883B54F8677D}" type="slidenum">
              <a:rPr lang="en-IL" smtClean="0"/>
              <a:t>51</a:t>
            </a:fld>
            <a:endParaRPr lang="en-IL"/>
          </a:p>
        </p:txBody>
      </p:sp>
    </p:spTree>
    <p:extLst>
      <p:ext uri="{BB962C8B-B14F-4D97-AF65-F5344CB8AC3E}">
        <p14:creationId xmlns:p14="http://schemas.microsoft.com/office/powerpoint/2010/main" val="130754637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A570A9-A7D2-DCFA-3034-DF2C9C4A70A8}"/>
              </a:ext>
            </a:extLst>
          </p:cNvPr>
          <p:cNvSpPr>
            <a:spLocks noGrp="1"/>
          </p:cNvSpPr>
          <p:nvPr>
            <p:ph type="sldNum" sz="quarter" idx="2"/>
          </p:nvPr>
        </p:nvSpPr>
        <p:spPr/>
        <p:txBody>
          <a:bodyPr/>
          <a:lstStyle/>
          <a:p>
            <a:fld id="{86CB4B4D-7CA3-9044-876B-883B54F8677D}" type="slidenum">
              <a:rPr lang="en-IL" smtClean="0"/>
              <a:t>52</a:t>
            </a:fld>
            <a:endParaRPr lang="en-IL"/>
          </a:p>
        </p:txBody>
      </p:sp>
      <p:pic>
        <p:nvPicPr>
          <p:cNvPr id="6" name="Picture 5" descr="A x-ray of a person's body&#10;&#10;AI-generated content may be incorrect.">
            <a:extLst>
              <a:ext uri="{FF2B5EF4-FFF2-40B4-BE49-F238E27FC236}">
                <a16:creationId xmlns:a16="http://schemas.microsoft.com/office/drawing/2014/main" id="{00D847FA-4BE2-5A26-BB51-5CC22C4F0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232017"/>
            <a:ext cx="4262366" cy="5314400"/>
          </a:xfrm>
          <a:prstGeom prst="rect">
            <a:avLst/>
          </a:prstGeom>
        </p:spPr>
      </p:pic>
    </p:spTree>
    <p:extLst>
      <p:ext uri="{BB962C8B-B14F-4D97-AF65-F5344CB8AC3E}">
        <p14:creationId xmlns:p14="http://schemas.microsoft.com/office/powerpoint/2010/main" val="245560568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4FE5-4054-C3F2-2360-E7F7395156D2}"/>
              </a:ext>
            </a:extLst>
          </p:cNvPr>
          <p:cNvSpPr>
            <a:spLocks noGrp="1"/>
          </p:cNvSpPr>
          <p:nvPr>
            <p:ph type="title"/>
          </p:nvPr>
        </p:nvSpPr>
        <p:spPr/>
        <p:txBody>
          <a:bodyPr/>
          <a:lstStyle/>
          <a:p>
            <a:r>
              <a:rPr lang="he-IL" dirty="0"/>
              <a:t>אבחנה מבדלת?</a:t>
            </a:r>
            <a:endParaRPr lang="en-IL" dirty="0"/>
          </a:p>
        </p:txBody>
      </p:sp>
      <p:sp>
        <p:nvSpPr>
          <p:cNvPr id="3" name="Text Placeholder 2">
            <a:extLst>
              <a:ext uri="{FF2B5EF4-FFF2-40B4-BE49-F238E27FC236}">
                <a16:creationId xmlns:a16="http://schemas.microsoft.com/office/drawing/2014/main" id="{EFA01F7A-2128-46EF-664A-127C6F4D7F0B}"/>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790D5889-CB0C-4374-0CA6-2651CFE8A5AF}"/>
              </a:ext>
            </a:extLst>
          </p:cNvPr>
          <p:cNvSpPr>
            <a:spLocks noGrp="1"/>
          </p:cNvSpPr>
          <p:nvPr>
            <p:ph type="sldNum" sz="quarter" idx="2"/>
          </p:nvPr>
        </p:nvSpPr>
        <p:spPr/>
        <p:txBody>
          <a:bodyPr/>
          <a:lstStyle/>
          <a:p>
            <a:fld id="{86CB4B4D-7CA3-9044-876B-883B54F8677D}" type="slidenum">
              <a:rPr lang="en-IL" smtClean="0"/>
              <a:t>53</a:t>
            </a:fld>
            <a:endParaRPr lang="en-IL"/>
          </a:p>
        </p:txBody>
      </p:sp>
    </p:spTree>
    <p:extLst>
      <p:ext uri="{BB962C8B-B14F-4D97-AF65-F5344CB8AC3E}">
        <p14:creationId xmlns:p14="http://schemas.microsoft.com/office/powerpoint/2010/main" val="395200824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6670-B84B-556D-9764-E158F9918978}"/>
              </a:ext>
            </a:extLst>
          </p:cNvPr>
          <p:cNvSpPr>
            <a:spLocks noGrp="1"/>
          </p:cNvSpPr>
          <p:nvPr>
            <p:ph type="title"/>
          </p:nvPr>
        </p:nvSpPr>
        <p:spPr/>
        <p:txBody>
          <a:bodyPr/>
          <a:lstStyle/>
          <a:p>
            <a:r>
              <a:rPr lang="he-IL" dirty="0"/>
              <a:t>כיצד מרקרים יכולים לכוון את האבחנה?</a:t>
            </a:r>
            <a:endParaRPr lang="en-IL" dirty="0"/>
          </a:p>
        </p:txBody>
      </p:sp>
      <p:sp>
        <p:nvSpPr>
          <p:cNvPr id="3" name="Text Placeholder 2">
            <a:extLst>
              <a:ext uri="{FF2B5EF4-FFF2-40B4-BE49-F238E27FC236}">
                <a16:creationId xmlns:a16="http://schemas.microsoft.com/office/drawing/2014/main" id="{F8DC26B8-141C-6F04-EF80-0CE8B35ED708}"/>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6AE7677C-4DAB-DE18-E26D-EA75CDB3C080}"/>
              </a:ext>
            </a:extLst>
          </p:cNvPr>
          <p:cNvSpPr>
            <a:spLocks noGrp="1"/>
          </p:cNvSpPr>
          <p:nvPr>
            <p:ph type="sldNum" sz="quarter" idx="2"/>
          </p:nvPr>
        </p:nvSpPr>
        <p:spPr/>
        <p:txBody>
          <a:bodyPr/>
          <a:lstStyle/>
          <a:p>
            <a:fld id="{86CB4B4D-7CA3-9044-876B-883B54F8677D}" type="slidenum">
              <a:rPr lang="en-IL" smtClean="0"/>
              <a:t>54</a:t>
            </a:fld>
            <a:endParaRPr lang="en-IL"/>
          </a:p>
        </p:txBody>
      </p:sp>
    </p:spTree>
    <p:extLst>
      <p:ext uri="{BB962C8B-B14F-4D97-AF65-F5344CB8AC3E}">
        <p14:creationId xmlns:p14="http://schemas.microsoft.com/office/powerpoint/2010/main" val="215445330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D538-9DDE-7ABF-A229-60DB268C42FF}"/>
              </a:ext>
            </a:extLst>
          </p:cNvPr>
          <p:cNvSpPr>
            <a:spLocks noGrp="1"/>
          </p:cNvSpPr>
          <p:nvPr>
            <p:ph type="title"/>
          </p:nvPr>
        </p:nvSpPr>
        <p:spPr/>
        <p:txBody>
          <a:bodyPr/>
          <a:lstStyle/>
          <a:p>
            <a:r>
              <a:rPr lang="he-IL" dirty="0"/>
              <a:t>הדמיות נוספות?</a:t>
            </a:r>
            <a:endParaRPr lang="en-IL" dirty="0"/>
          </a:p>
        </p:txBody>
      </p:sp>
      <p:sp>
        <p:nvSpPr>
          <p:cNvPr id="3" name="Text Placeholder 2">
            <a:extLst>
              <a:ext uri="{FF2B5EF4-FFF2-40B4-BE49-F238E27FC236}">
                <a16:creationId xmlns:a16="http://schemas.microsoft.com/office/drawing/2014/main" id="{67B40E9F-0370-A0B4-6992-FF513DE62CEA}"/>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F8F00934-E6DA-B449-8DEA-C63D151F2661}"/>
              </a:ext>
            </a:extLst>
          </p:cNvPr>
          <p:cNvSpPr>
            <a:spLocks noGrp="1"/>
          </p:cNvSpPr>
          <p:nvPr>
            <p:ph type="sldNum" sz="quarter" idx="2"/>
          </p:nvPr>
        </p:nvSpPr>
        <p:spPr/>
        <p:txBody>
          <a:bodyPr/>
          <a:lstStyle/>
          <a:p>
            <a:fld id="{86CB4B4D-7CA3-9044-876B-883B54F8677D}" type="slidenum">
              <a:rPr lang="en-IL" smtClean="0"/>
              <a:t>55</a:t>
            </a:fld>
            <a:endParaRPr lang="en-IL"/>
          </a:p>
        </p:txBody>
      </p:sp>
    </p:spTree>
    <p:extLst>
      <p:ext uri="{BB962C8B-B14F-4D97-AF65-F5344CB8AC3E}">
        <p14:creationId xmlns:p14="http://schemas.microsoft.com/office/powerpoint/2010/main" val="26541207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C835-1BCE-AACB-C3E3-238682573205}"/>
              </a:ext>
            </a:extLst>
          </p:cNvPr>
          <p:cNvSpPr>
            <a:spLocks noGrp="1"/>
          </p:cNvSpPr>
          <p:nvPr>
            <p:ph type="title"/>
          </p:nvPr>
        </p:nvSpPr>
        <p:spPr>
          <a:xfrm>
            <a:off x="3327326" y="274638"/>
            <a:ext cx="5359473" cy="1143000"/>
          </a:xfrm>
        </p:spPr>
        <p:txBody>
          <a:bodyPr/>
          <a:lstStyle/>
          <a:p>
            <a:r>
              <a:rPr lang="he-IL" dirty="0"/>
              <a:t>תארו את ההדמיה-</a:t>
            </a:r>
            <a:endParaRPr lang="en-IL" dirty="0"/>
          </a:p>
        </p:txBody>
      </p:sp>
      <p:sp>
        <p:nvSpPr>
          <p:cNvPr id="4" name="Slide Number Placeholder 3">
            <a:extLst>
              <a:ext uri="{FF2B5EF4-FFF2-40B4-BE49-F238E27FC236}">
                <a16:creationId xmlns:a16="http://schemas.microsoft.com/office/drawing/2014/main" id="{25FC223B-65D2-90E8-90C1-F63D7B18D5A0}"/>
              </a:ext>
            </a:extLst>
          </p:cNvPr>
          <p:cNvSpPr>
            <a:spLocks noGrp="1"/>
          </p:cNvSpPr>
          <p:nvPr>
            <p:ph type="sldNum" sz="quarter" idx="12"/>
          </p:nvPr>
        </p:nvSpPr>
        <p:spPr/>
        <p:txBody>
          <a:bodyPr/>
          <a:lstStyle/>
          <a:p>
            <a:pPr>
              <a:defRPr/>
            </a:pPr>
            <a:fld id="{988951DD-DD53-6C49-A9E9-CBC5C0BE317D}" type="slidenum">
              <a:rPr lang="he-IL" altLang="en-IL" smtClean="0"/>
              <a:pPr>
                <a:defRPr/>
              </a:pPr>
              <a:t>6</a:t>
            </a:fld>
            <a:endParaRPr lang="he-IL" altLang="en-IL"/>
          </a:p>
        </p:txBody>
      </p:sp>
      <p:pic>
        <p:nvPicPr>
          <p:cNvPr id="10" name="Picture 9" descr="An x-ray of a human skull&#10;&#10;Description automatically generated">
            <a:extLst>
              <a:ext uri="{FF2B5EF4-FFF2-40B4-BE49-F238E27FC236}">
                <a16:creationId xmlns:a16="http://schemas.microsoft.com/office/drawing/2014/main" id="{C0E86874-01D6-4854-0A31-B76FE51FA7F4}"/>
              </a:ext>
            </a:extLst>
          </p:cNvPr>
          <p:cNvPicPr>
            <a:picLocks noChangeAspect="1"/>
          </p:cNvPicPr>
          <p:nvPr/>
        </p:nvPicPr>
        <p:blipFill rotWithShape="1">
          <a:blip r:embed="rId3">
            <a:extLst>
              <a:ext uri="{28A0092B-C50C-407E-A947-70E740481C1C}">
                <a14:useLocalDpi xmlns:a14="http://schemas.microsoft.com/office/drawing/2010/main" val="0"/>
              </a:ext>
            </a:extLst>
          </a:blip>
          <a:srcRect t="30221"/>
          <a:stretch/>
        </p:blipFill>
        <p:spPr>
          <a:xfrm rot="5400000">
            <a:off x="-1149213" y="2381460"/>
            <a:ext cx="5877272" cy="3075807"/>
          </a:xfrm>
          <a:prstGeom prst="rect">
            <a:avLst/>
          </a:prstGeom>
        </p:spPr>
      </p:pic>
      <p:pic>
        <p:nvPicPr>
          <p:cNvPr id="12" name="Picture 11" descr="A x-ray of a human head&#10;&#10;Description automatically generated">
            <a:extLst>
              <a:ext uri="{FF2B5EF4-FFF2-40B4-BE49-F238E27FC236}">
                <a16:creationId xmlns:a16="http://schemas.microsoft.com/office/drawing/2014/main" id="{8B9B5412-475E-C1E9-9807-789A053DF535}"/>
              </a:ext>
            </a:extLst>
          </p:cNvPr>
          <p:cNvPicPr>
            <a:picLocks noChangeAspect="1"/>
          </p:cNvPicPr>
          <p:nvPr/>
        </p:nvPicPr>
        <p:blipFill rotWithShape="1">
          <a:blip r:embed="rId4">
            <a:extLst>
              <a:ext uri="{28A0092B-C50C-407E-A947-70E740481C1C}">
                <a14:useLocalDpi xmlns:a14="http://schemas.microsoft.com/office/drawing/2010/main" val="0"/>
              </a:ext>
            </a:extLst>
          </a:blip>
          <a:srcRect t="13420"/>
          <a:stretch/>
        </p:blipFill>
        <p:spPr>
          <a:xfrm rot="5400000">
            <a:off x="2978575" y="2347527"/>
            <a:ext cx="5303838" cy="3444064"/>
          </a:xfrm>
          <a:prstGeom prst="rect">
            <a:avLst/>
          </a:prstGeom>
        </p:spPr>
      </p:pic>
    </p:spTree>
    <p:extLst>
      <p:ext uri="{BB962C8B-B14F-4D97-AF65-F5344CB8AC3E}">
        <p14:creationId xmlns:p14="http://schemas.microsoft.com/office/powerpoint/2010/main" val="150555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554B-08AF-5420-FDFB-B97EF43639AD}"/>
              </a:ext>
            </a:extLst>
          </p:cNvPr>
          <p:cNvSpPr>
            <a:spLocks noGrp="1"/>
          </p:cNvSpPr>
          <p:nvPr>
            <p:ph type="title"/>
          </p:nvPr>
        </p:nvSpPr>
        <p:spPr/>
        <p:txBody>
          <a:bodyPr/>
          <a:lstStyle/>
          <a:p>
            <a:endParaRPr lang="en-IL" dirty="0"/>
          </a:p>
        </p:txBody>
      </p:sp>
      <p:sp>
        <p:nvSpPr>
          <p:cNvPr id="3" name="Content Placeholder 2">
            <a:extLst>
              <a:ext uri="{FF2B5EF4-FFF2-40B4-BE49-F238E27FC236}">
                <a16:creationId xmlns:a16="http://schemas.microsoft.com/office/drawing/2014/main" id="{77CC8EF1-F1E2-B9D5-BCE5-13941195FFFA}"/>
              </a:ext>
            </a:extLst>
          </p:cNvPr>
          <p:cNvSpPr>
            <a:spLocks noGrp="1"/>
          </p:cNvSpPr>
          <p:nvPr>
            <p:ph idx="1"/>
          </p:nvPr>
        </p:nvSpPr>
        <p:spPr/>
        <p:txBody>
          <a:bodyPr/>
          <a:lstStyle/>
          <a:p>
            <a:r>
              <a:rPr lang="he-IL" dirty="0"/>
              <a:t>רמות </a:t>
            </a:r>
            <a:r>
              <a:rPr lang="en-US" dirty="0" err="1"/>
              <a:t>afp</a:t>
            </a:r>
            <a:r>
              <a:rPr lang="he-IL" dirty="0"/>
              <a:t> 97,000. שאר המרקרים והבדיקות תקינים. </a:t>
            </a:r>
          </a:p>
          <a:p>
            <a:r>
              <a:rPr lang="he-IL" dirty="0"/>
              <a:t>מה השלב הבא?</a:t>
            </a:r>
            <a:endParaRPr lang="en-IL" dirty="0"/>
          </a:p>
        </p:txBody>
      </p:sp>
      <p:sp>
        <p:nvSpPr>
          <p:cNvPr id="4" name="Slide Number Placeholder 3">
            <a:extLst>
              <a:ext uri="{FF2B5EF4-FFF2-40B4-BE49-F238E27FC236}">
                <a16:creationId xmlns:a16="http://schemas.microsoft.com/office/drawing/2014/main" id="{AA2A561E-C34D-7C6C-8EE9-9D03E4D59BF4}"/>
              </a:ext>
            </a:extLst>
          </p:cNvPr>
          <p:cNvSpPr>
            <a:spLocks noGrp="1"/>
          </p:cNvSpPr>
          <p:nvPr>
            <p:ph type="sldNum" sz="quarter" idx="12"/>
          </p:nvPr>
        </p:nvSpPr>
        <p:spPr/>
        <p:txBody>
          <a:bodyPr/>
          <a:lstStyle/>
          <a:p>
            <a:pPr>
              <a:defRPr/>
            </a:pPr>
            <a:fld id="{988951DD-DD53-6C49-A9E9-CBC5C0BE317D}" type="slidenum">
              <a:rPr lang="he-IL" altLang="en-IL" smtClean="0"/>
              <a:pPr>
                <a:defRPr/>
              </a:pPr>
              <a:t>7</a:t>
            </a:fld>
            <a:endParaRPr lang="he-IL" altLang="en-IL"/>
          </a:p>
        </p:txBody>
      </p:sp>
    </p:spTree>
    <p:extLst>
      <p:ext uri="{BB962C8B-B14F-4D97-AF65-F5344CB8AC3E}">
        <p14:creationId xmlns:p14="http://schemas.microsoft.com/office/powerpoint/2010/main" val="1548664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8597-8559-750D-E482-CB14B00A00F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2C763429-902C-7CB7-9CFE-B6F6C95BBB26}"/>
              </a:ext>
            </a:extLst>
          </p:cNvPr>
          <p:cNvSpPr>
            <a:spLocks noGrp="1"/>
          </p:cNvSpPr>
          <p:nvPr>
            <p:ph idx="1"/>
          </p:nvPr>
        </p:nvSpPr>
        <p:spPr/>
        <p:txBody>
          <a:bodyPr/>
          <a:lstStyle/>
          <a:p>
            <a:r>
              <a:rPr lang="he-IL" dirty="0"/>
              <a:t>התקבלה תשובת פתולוגיה- </a:t>
            </a:r>
            <a:r>
              <a:rPr lang="en-US" dirty="0"/>
              <a:t>yolk sac tumor</a:t>
            </a:r>
            <a:r>
              <a:rPr lang="he-IL" dirty="0"/>
              <a:t>. </a:t>
            </a:r>
          </a:p>
          <a:p>
            <a:r>
              <a:rPr lang="he-IL" dirty="0"/>
              <a:t>מה ידוע לך על סוג גידול זה? </a:t>
            </a:r>
            <a:endParaRPr lang="en-IL" dirty="0"/>
          </a:p>
        </p:txBody>
      </p:sp>
      <p:sp>
        <p:nvSpPr>
          <p:cNvPr id="4" name="Slide Number Placeholder 3">
            <a:extLst>
              <a:ext uri="{FF2B5EF4-FFF2-40B4-BE49-F238E27FC236}">
                <a16:creationId xmlns:a16="http://schemas.microsoft.com/office/drawing/2014/main" id="{F221F4BC-A939-66A9-A844-7BDCCE39AA1B}"/>
              </a:ext>
            </a:extLst>
          </p:cNvPr>
          <p:cNvSpPr>
            <a:spLocks noGrp="1"/>
          </p:cNvSpPr>
          <p:nvPr>
            <p:ph type="sldNum" sz="quarter" idx="12"/>
          </p:nvPr>
        </p:nvSpPr>
        <p:spPr/>
        <p:txBody>
          <a:bodyPr/>
          <a:lstStyle/>
          <a:p>
            <a:pPr>
              <a:defRPr/>
            </a:pPr>
            <a:fld id="{988951DD-DD53-6C49-A9E9-CBC5C0BE317D}" type="slidenum">
              <a:rPr lang="he-IL" altLang="en-IL" smtClean="0"/>
              <a:pPr>
                <a:defRPr/>
              </a:pPr>
              <a:t>8</a:t>
            </a:fld>
            <a:endParaRPr lang="he-IL" altLang="en-IL"/>
          </a:p>
        </p:txBody>
      </p:sp>
    </p:spTree>
    <p:extLst>
      <p:ext uri="{BB962C8B-B14F-4D97-AF65-F5344CB8AC3E}">
        <p14:creationId xmlns:p14="http://schemas.microsoft.com/office/powerpoint/2010/main" val="199219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86AF-0CE5-7EEB-580A-BDF8D08E1520}"/>
              </a:ext>
            </a:extLst>
          </p:cNvPr>
          <p:cNvSpPr>
            <a:spLocks noGrp="1"/>
          </p:cNvSpPr>
          <p:nvPr>
            <p:ph type="title"/>
          </p:nvPr>
        </p:nvSpPr>
        <p:spPr/>
        <p:txBody>
          <a:bodyPr/>
          <a:lstStyle/>
          <a:p>
            <a:pPr algn="ctr" rtl="1" eaLnBrk="0" fontAlgn="base" hangingPunct="0">
              <a:spcBef>
                <a:spcPct val="0"/>
              </a:spcBef>
              <a:spcAft>
                <a:spcPct val="0"/>
              </a:spcAft>
            </a:pPr>
            <a:r>
              <a:rPr lang="he-IL" dirty="0"/>
              <a:t>לאחר 4 מחזורי טיפול בוצעה הדמיה: </a:t>
            </a:r>
            <a:endParaRPr lang="en-IL" dirty="0"/>
          </a:p>
        </p:txBody>
      </p:sp>
      <p:pic>
        <p:nvPicPr>
          <p:cNvPr id="6" name="Content Placeholder 5" descr="A close-up of a x-ray&#10;&#10;Description automatically generated">
            <a:extLst>
              <a:ext uri="{FF2B5EF4-FFF2-40B4-BE49-F238E27FC236}">
                <a16:creationId xmlns:a16="http://schemas.microsoft.com/office/drawing/2014/main" id="{FD212C79-568F-E19C-D9AC-565E9723E7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308225" y="2166739"/>
            <a:ext cx="4525963" cy="3394472"/>
          </a:xfrm>
        </p:spPr>
      </p:pic>
      <p:sp>
        <p:nvSpPr>
          <p:cNvPr id="4" name="Slide Number Placeholder 3">
            <a:extLst>
              <a:ext uri="{FF2B5EF4-FFF2-40B4-BE49-F238E27FC236}">
                <a16:creationId xmlns:a16="http://schemas.microsoft.com/office/drawing/2014/main" id="{D63655C7-5E5C-097E-17B9-FFFBEC87EF61}"/>
              </a:ext>
            </a:extLst>
          </p:cNvPr>
          <p:cNvSpPr>
            <a:spLocks noGrp="1"/>
          </p:cNvSpPr>
          <p:nvPr>
            <p:ph type="sldNum" sz="quarter" idx="12"/>
          </p:nvPr>
        </p:nvSpPr>
        <p:spPr/>
        <p:txBody>
          <a:bodyPr/>
          <a:lstStyle/>
          <a:p>
            <a:pPr>
              <a:defRPr/>
            </a:pPr>
            <a:fld id="{988951DD-DD53-6C49-A9E9-CBC5C0BE317D}" type="slidenum">
              <a:rPr lang="he-IL" altLang="en-IL" smtClean="0"/>
              <a:pPr>
                <a:defRPr/>
              </a:pPr>
              <a:t>9</a:t>
            </a:fld>
            <a:endParaRPr lang="he-IL" altLang="en-IL"/>
          </a:p>
        </p:txBody>
      </p:sp>
    </p:spTree>
    <p:extLst>
      <p:ext uri="{BB962C8B-B14F-4D97-AF65-F5344CB8AC3E}">
        <p14:creationId xmlns:p14="http://schemas.microsoft.com/office/powerpoint/2010/main" val="107120870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2496</Words>
  <Application>Microsoft Macintosh PowerPoint</Application>
  <PresentationFormat>On-screen Show (4:3)</PresentationFormat>
  <Paragraphs>278</Paragraphs>
  <Slides>55</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Wingdings</vt:lpstr>
      <vt:lpstr>ערכת נושא Office</vt:lpstr>
      <vt:lpstr>מקרים אונקולוגיים לתרגול שלב ב</vt:lpstr>
      <vt:lpstr>PowerPoint Presentation</vt:lpstr>
      <vt:lpstr>PowerPoint Presentation</vt:lpstr>
      <vt:lpstr>PowerPoint Presentation</vt:lpstr>
      <vt:lpstr>PowerPoint Presentation</vt:lpstr>
      <vt:lpstr>תארו את ההדמיה-</vt:lpstr>
      <vt:lpstr>PowerPoint Presentation</vt:lpstr>
      <vt:lpstr>PowerPoint Presentation</vt:lpstr>
      <vt:lpstr>לאחר 4 מחזורי טיפול בוצעה הדמיה: </vt:lpstr>
      <vt:lpstr>PowerPoint Presentation</vt:lpstr>
      <vt:lpstr>PowerPoint Presentation</vt:lpstr>
      <vt:lpstr>PowerPoint Presentation</vt:lpstr>
      <vt:lpstr>מקרה שני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מה הצעד הבא?</vt:lpstr>
      <vt:lpstr>PowerPoint Presentation</vt:lpstr>
      <vt:lpstr>PowerPoint Presentation</vt:lpstr>
      <vt:lpstr>PowerPoint Presentation</vt:lpstr>
      <vt:lpstr>מקרה 3</vt:lpstr>
      <vt:lpstr>סיפור מקרה</vt:lpstr>
      <vt:lpstr>מה רואים בתמונות? מה השלב הבא?    </vt:lpstr>
      <vt:lpstr>המשך סיפור מקרה</vt:lpstr>
      <vt:lpstr>PowerPoint Presentation</vt:lpstr>
      <vt:lpstr>המשך תיאור מקרה</vt:lpstr>
      <vt:lpstr>תאר את שלבי הניתוח, אדרנל שמאל</vt:lpstr>
      <vt:lpstr>מקרה 4 </vt:lpstr>
      <vt:lpstr>presentation</vt:lpstr>
      <vt:lpstr>PowerPoint Presentation</vt:lpstr>
      <vt:lpstr>PowerPoint Presentation</vt:lpstr>
      <vt:lpstr>Next step?</vt:lpstr>
      <vt:lpstr>chemotherapy</vt:lpstr>
      <vt:lpstr>chemotherapy</vt:lpstr>
      <vt:lpstr>laparotomy</vt:lpstr>
      <vt:lpstr>Following laparotomy</vt:lpstr>
      <vt:lpstr>PowerPoint Presentation</vt:lpstr>
      <vt:lpstr>thoracotomy</vt:lpstr>
      <vt:lpstr>מקרה 5</vt:lpstr>
      <vt:lpstr>PowerPoint Presentation</vt:lpstr>
      <vt:lpstr>PowerPoint Presentation</vt:lpstr>
      <vt:lpstr>אבחנה מבדלת?</vt:lpstr>
      <vt:lpstr>בישיבת רנטגן</vt:lpstr>
      <vt:lpstr>וילמס חוץ כלייתי</vt:lpstr>
      <vt:lpstr>מקרה 6</vt:lpstr>
      <vt:lpstr>PowerPoint Presentation</vt:lpstr>
      <vt:lpstr>אבחנה מבדלת?</vt:lpstr>
      <vt:lpstr>כיצד מרקרים יכולים לכוון את האבחנה?</vt:lpstr>
      <vt:lpstr>הדמיות נוספות?</vt:lpstr>
    </vt:vector>
  </TitlesOfParts>
  <Company>מרכז רפואי אסף הרופא</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שלב ב' כירורגית ילדים ינואר 2021</dc:title>
  <dc:creator>אסנת זמורה ד''ר</dc:creator>
  <cp:lastModifiedBy>יעל דרזניק</cp:lastModifiedBy>
  <cp:revision>22</cp:revision>
  <cp:lastPrinted>2021-01-19T11:49:42Z</cp:lastPrinted>
  <dcterms:created xsi:type="dcterms:W3CDTF">2021-01-19T07:48:02Z</dcterms:created>
  <dcterms:modified xsi:type="dcterms:W3CDTF">2025-10-03T10:24:20Z</dcterms:modified>
</cp:coreProperties>
</file>