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1" r:id="rId1"/>
  </p:sldMasterIdLst>
  <p:notesMasterIdLst>
    <p:notesMasterId r:id="rId51"/>
  </p:notesMasterIdLst>
  <p:sldIdLst>
    <p:sldId id="256" r:id="rId2"/>
    <p:sldId id="742" r:id="rId3"/>
    <p:sldId id="743" r:id="rId4"/>
    <p:sldId id="744" r:id="rId5"/>
    <p:sldId id="745" r:id="rId6"/>
    <p:sldId id="746" r:id="rId7"/>
    <p:sldId id="747" r:id="rId8"/>
    <p:sldId id="749" r:id="rId9"/>
    <p:sldId id="794" r:id="rId10"/>
    <p:sldId id="795" r:id="rId11"/>
    <p:sldId id="796" r:id="rId12"/>
    <p:sldId id="797" r:id="rId13"/>
    <p:sldId id="739" r:id="rId14"/>
    <p:sldId id="740" r:id="rId15"/>
    <p:sldId id="799" r:id="rId16"/>
    <p:sldId id="800" r:id="rId17"/>
    <p:sldId id="801" r:id="rId18"/>
    <p:sldId id="802" r:id="rId19"/>
    <p:sldId id="803" r:id="rId20"/>
    <p:sldId id="805" r:id="rId21"/>
    <p:sldId id="850" r:id="rId22"/>
    <p:sldId id="806" r:id="rId23"/>
    <p:sldId id="807" r:id="rId24"/>
    <p:sldId id="808" r:id="rId25"/>
    <p:sldId id="809" r:id="rId26"/>
    <p:sldId id="737" r:id="rId27"/>
    <p:sldId id="811" r:id="rId28"/>
    <p:sldId id="819" r:id="rId29"/>
    <p:sldId id="820" r:id="rId30"/>
    <p:sldId id="821" r:id="rId31"/>
    <p:sldId id="822" r:id="rId32"/>
    <p:sldId id="823" r:id="rId33"/>
    <p:sldId id="826" r:id="rId34"/>
    <p:sldId id="829" r:id="rId35"/>
    <p:sldId id="832" r:id="rId36"/>
    <p:sldId id="833" r:id="rId37"/>
    <p:sldId id="835" r:id="rId38"/>
    <p:sldId id="837" r:id="rId39"/>
    <p:sldId id="838" r:id="rId40"/>
    <p:sldId id="839" r:id="rId41"/>
    <p:sldId id="840" r:id="rId42"/>
    <p:sldId id="841" r:id="rId43"/>
    <p:sldId id="842" r:id="rId44"/>
    <p:sldId id="843" r:id="rId45"/>
    <p:sldId id="844" r:id="rId46"/>
    <p:sldId id="846" r:id="rId47"/>
    <p:sldId id="847" r:id="rId48"/>
    <p:sldId id="848" r:id="rId49"/>
    <p:sldId id="849" r:id="rId50"/>
  </p:sldIdLst>
  <p:sldSz cx="12192000" cy="6858000"/>
  <p:notesSz cx="6858000" cy="9144000"/>
  <p:defaultTextStyle>
    <a:defPPr>
      <a:defRPr lang="en-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62"/>
    <p:restoredTop sz="94727"/>
  </p:normalViewPr>
  <p:slideViewPr>
    <p:cSldViewPr snapToGrid="0">
      <p:cViewPr varScale="1">
        <p:scale>
          <a:sx n="84" d="100"/>
          <a:sy n="84" d="100"/>
        </p:scale>
        <p:origin x="184" y="2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C30394-354D-5848-B2BC-5BE2BC28661F}" type="datetimeFigureOut">
              <a:rPr lang="en-IL" smtClean="0"/>
              <a:t>17/02/2024</a:t>
            </a:fld>
            <a:endParaRPr lang="en-I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8D4D1F-D29F-A044-AA11-8103C5DE5790}" type="slidenum">
              <a:rPr lang="en-IL" smtClean="0"/>
              <a:t>‹#›</a:t>
            </a:fld>
            <a:endParaRPr lang="en-IL"/>
          </a:p>
        </p:txBody>
      </p:sp>
    </p:spTree>
    <p:extLst>
      <p:ext uri="{BB962C8B-B14F-4D97-AF65-F5344CB8AC3E}">
        <p14:creationId xmlns:p14="http://schemas.microsoft.com/office/powerpoint/2010/main" val="2158010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b="1" kern="1200" dirty="0">
                <a:solidFill>
                  <a:schemeClr val="tx1"/>
                </a:solidFill>
                <a:effectLst/>
                <a:latin typeface="+mn-lt"/>
                <a:ea typeface="+mn-ea"/>
                <a:cs typeface="+mn-cs"/>
              </a:rPr>
              <a:t>פרק 1- פיזיולוגיה של התינוק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פגים מסווגים מבחינת משקל לפי הבאים-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low</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birth</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weight</a:t>
            </a:r>
            <a:r>
              <a:rPr lang="he-IL" sz="1200" kern="1200" dirty="0">
                <a:solidFill>
                  <a:schemeClr val="tx1"/>
                </a:solidFill>
                <a:effectLst/>
                <a:latin typeface="+mn-lt"/>
                <a:ea typeface="+mn-ea"/>
                <a:cs typeface="+mn-cs"/>
              </a:rPr>
              <a:t>- בין 1.5-2.5 </a:t>
            </a:r>
            <a:r>
              <a:rPr lang="he-IL" sz="1200" kern="1200" dirty="0" err="1">
                <a:solidFill>
                  <a:schemeClr val="tx1"/>
                </a:solidFill>
                <a:effectLst/>
                <a:latin typeface="+mn-lt"/>
                <a:ea typeface="+mn-ea"/>
                <a:cs typeface="+mn-cs"/>
              </a:rPr>
              <a:t>קג</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very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low</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birth</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weight</a:t>
            </a:r>
            <a:r>
              <a:rPr lang="he-IL" sz="1200" kern="1200" dirty="0">
                <a:solidFill>
                  <a:schemeClr val="tx1"/>
                </a:solidFill>
                <a:effectLst/>
                <a:latin typeface="+mn-lt"/>
                <a:ea typeface="+mn-ea"/>
                <a:cs typeface="+mn-cs"/>
              </a:rPr>
              <a:t>- בין 1.-1.5 ק״ג.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extremely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low</a:t>
            </a:r>
            <a:r>
              <a:rPr lang="he-IL" sz="1200" kern="1200" dirty="0">
                <a:solidFill>
                  <a:schemeClr val="tx1"/>
                </a:solidFill>
                <a:effectLst/>
                <a:latin typeface="+mn-lt"/>
                <a:ea typeface="+mn-ea"/>
                <a:cs typeface="+mn-cs"/>
              </a:rPr>
              <a:t>- מתחת ל- 1 </a:t>
            </a:r>
            <a:r>
              <a:rPr lang="he-IL" sz="1200" kern="1200" dirty="0" err="1">
                <a:solidFill>
                  <a:schemeClr val="tx1"/>
                </a:solidFill>
                <a:effectLst/>
                <a:latin typeface="+mn-lt"/>
                <a:ea typeface="+mn-ea"/>
                <a:cs typeface="+mn-cs"/>
              </a:rPr>
              <a:t>קג</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i="1" kern="1200" dirty="0">
                <a:solidFill>
                  <a:schemeClr val="tx1"/>
                </a:solidFill>
                <a:effectLst/>
                <a:latin typeface="+mn-lt"/>
                <a:ea typeface="+mn-ea"/>
                <a:cs typeface="+mn-cs"/>
              </a:rPr>
              <a:t>מבחינת תמותה- קבוצה 1 מהווים 82%, פי 40 תמותה, קבוצה 2- מהווים 12%, פי 200 תמותה, קבוצה 3- 6%, פי 600 תמותה.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פיגור גדילה תוך רחמי- </a:t>
            </a:r>
            <a:r>
              <a:rPr lang="he-IL" sz="1200" kern="1200" dirty="0" err="1">
                <a:solidFill>
                  <a:schemeClr val="tx1"/>
                </a:solidFill>
                <a:effectLst/>
                <a:latin typeface="+mn-lt"/>
                <a:ea typeface="+mn-ea"/>
                <a:cs typeface="+mn-cs"/>
              </a:rPr>
              <a:t>iugr</a:t>
            </a:r>
            <a:r>
              <a:rPr lang="he-IL" sz="1200" kern="1200" dirty="0">
                <a:solidFill>
                  <a:schemeClr val="tx1"/>
                </a:solidFill>
                <a:effectLst/>
                <a:latin typeface="+mn-lt"/>
                <a:ea typeface="+mn-ea"/>
                <a:cs typeface="+mn-cs"/>
              </a:rPr>
              <a:t>- הינו הסיבה העיקרית לתינוקות שנולדו </a:t>
            </a:r>
            <a:r>
              <a:rPr lang="he-IL" sz="1200" kern="1200" dirty="0" err="1">
                <a:solidFill>
                  <a:schemeClr val="tx1"/>
                </a:solidFill>
                <a:effectLst/>
                <a:latin typeface="+mn-lt"/>
                <a:ea typeface="+mn-ea"/>
                <a:cs typeface="+mn-cs"/>
              </a:rPr>
              <a:t>sga</a:t>
            </a:r>
            <a:r>
              <a:rPr lang="he-IL" sz="1200" kern="1200" dirty="0">
                <a:solidFill>
                  <a:schemeClr val="tx1"/>
                </a:solidFill>
                <a:effectLst/>
                <a:latin typeface="+mn-lt"/>
                <a:ea typeface="+mn-ea"/>
                <a:cs typeface="+mn-cs"/>
              </a:rPr>
              <a:t> (פחות מאחוזון 10). וזה יכול להיות מסווג לפי סיבות עובריות (כרומוזומליות למשל), סיבות אימהיות (זיהומים הריון, טוקסינים, משקל נמוך של האם), וסיבות הקשורות לשליה (</a:t>
            </a:r>
            <a:r>
              <a:rPr lang="he-IL" sz="1200" kern="1200" dirty="0" err="1">
                <a:solidFill>
                  <a:schemeClr val="tx1"/>
                </a:solidFill>
                <a:effectLst/>
                <a:latin typeface="+mn-lt"/>
                <a:ea typeface="+mn-ea"/>
                <a:cs typeface="+mn-cs"/>
              </a:rPr>
              <a:t>פרפוזיה</a:t>
            </a:r>
            <a:r>
              <a:rPr lang="he-IL" sz="1200" kern="1200" dirty="0">
                <a:solidFill>
                  <a:schemeClr val="tx1"/>
                </a:solidFill>
                <a:effectLst/>
                <a:latin typeface="+mn-lt"/>
                <a:ea typeface="+mn-ea"/>
                <a:cs typeface="+mn-cs"/>
              </a:rPr>
              <a:t> ירודה, בעיות </a:t>
            </a:r>
            <a:r>
              <a:rPr lang="he-IL" sz="1200" kern="1200" dirty="0" err="1">
                <a:solidFill>
                  <a:schemeClr val="tx1"/>
                </a:solidFill>
                <a:effectLst/>
                <a:latin typeface="+mn-lt"/>
                <a:ea typeface="+mn-ea"/>
                <a:cs typeface="+mn-cs"/>
              </a:rPr>
              <a:t>ווסקולריות</a:t>
            </a:r>
            <a:r>
              <a:rPr lang="he-IL" sz="1200" kern="1200" dirty="0">
                <a:solidFill>
                  <a:schemeClr val="tx1"/>
                </a:solidFill>
                <a:effectLst/>
                <a:latin typeface="+mn-lt"/>
                <a:ea typeface="+mn-ea"/>
                <a:cs typeface="+mn-cs"/>
              </a:rPr>
              <a:t>, עורק טבורי יחיד).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למרות שתינוקות עם משקל נמוך יכולים לשקול כמו פגים, הם סובלים בעיקר ממצבים הקשורים לתת תזונה ועם רמות שומן נמוכות- לרוב פחות מ- 1% של משקל הגוף. לכן הם יותר סובלים </a:t>
            </a:r>
            <a:r>
              <a:rPr lang="he-IL" sz="1200" kern="1200" dirty="0" err="1">
                <a:solidFill>
                  <a:schemeClr val="tx1"/>
                </a:solidFill>
                <a:effectLst/>
                <a:latin typeface="+mn-lt"/>
                <a:ea typeface="+mn-ea"/>
                <a:cs typeface="+mn-cs"/>
              </a:rPr>
              <a:t>מהיפותרמיה</a:t>
            </a:r>
            <a:r>
              <a:rPr lang="he-IL" sz="1200" kern="1200" dirty="0">
                <a:solidFill>
                  <a:schemeClr val="tx1"/>
                </a:solidFill>
                <a:effectLst/>
                <a:latin typeface="+mn-lt"/>
                <a:ea typeface="+mn-ea"/>
                <a:cs typeface="+mn-cs"/>
              </a:rPr>
              <a:t> ומהיפוגליקמיה. כמו כן יש להם </a:t>
            </a:r>
            <a:r>
              <a:rPr lang="he-IL" sz="1200" kern="1200" dirty="0" err="1">
                <a:solidFill>
                  <a:schemeClr val="tx1"/>
                </a:solidFill>
                <a:effectLst/>
                <a:latin typeface="+mn-lt"/>
                <a:ea typeface="+mn-ea"/>
                <a:cs typeface="+mn-cs"/>
              </a:rPr>
              <a:t>פוליציטמיה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בעיות הקשורות בפגות: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רפלקס מציצה נמוך.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בעיה בספיגה במערכת העיכול.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מחלת </a:t>
            </a:r>
            <a:r>
              <a:rPr lang="he-IL" sz="1200" kern="1200" dirty="0" err="1">
                <a:solidFill>
                  <a:schemeClr val="tx1"/>
                </a:solidFill>
                <a:effectLst/>
                <a:latin typeface="+mn-lt"/>
                <a:ea typeface="+mn-ea"/>
                <a:cs typeface="+mn-cs"/>
              </a:rPr>
              <a:t>hyalin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membrane</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דימום תוך מוחי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היפותרמיה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דוקטוס</a:t>
            </a:r>
            <a:r>
              <a:rPr lang="he-IL" sz="1200" kern="1200" dirty="0">
                <a:solidFill>
                  <a:schemeClr val="tx1"/>
                </a:solidFill>
                <a:effectLst/>
                <a:latin typeface="+mn-lt"/>
                <a:ea typeface="+mn-ea"/>
                <a:cs typeface="+mn-cs"/>
              </a:rPr>
              <a:t> פתוח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אפנאה</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היפרבילירובינמיה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נקרוטייזינג</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אנטרוקוליטיס</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מטבוליזם של גלוקוז: במהלך החיים העובריים, העובר נשען על גלוקוז המועבר באופן דיפוזי מהשליה ויש מאגרי </a:t>
            </a:r>
            <a:r>
              <a:rPr lang="he-IL" sz="1200" kern="1200" dirty="0" err="1">
                <a:solidFill>
                  <a:schemeClr val="tx1"/>
                </a:solidFill>
                <a:effectLst/>
                <a:latin typeface="+mn-lt"/>
                <a:ea typeface="+mn-ea"/>
                <a:cs typeface="+mn-cs"/>
              </a:rPr>
              <a:t>גליקוגן</a:t>
            </a:r>
            <a:r>
              <a:rPr lang="he-IL" sz="1200" kern="1200" dirty="0">
                <a:solidFill>
                  <a:schemeClr val="tx1"/>
                </a:solidFill>
                <a:effectLst/>
                <a:latin typeface="+mn-lt"/>
                <a:ea typeface="+mn-ea"/>
                <a:cs typeface="+mn-cs"/>
              </a:rPr>
              <a:t> שנבנים במהלך שלבי </a:t>
            </a:r>
            <a:r>
              <a:rPr lang="he-IL" sz="1200" kern="1200" dirty="0" err="1">
                <a:solidFill>
                  <a:schemeClr val="tx1"/>
                </a:solidFill>
                <a:effectLst/>
                <a:latin typeface="+mn-lt"/>
                <a:ea typeface="+mn-ea"/>
                <a:cs typeface="+mn-cs"/>
              </a:rPr>
              <a:t>ההריון</a:t>
            </a:r>
            <a:r>
              <a:rPr lang="he-IL" sz="1200" kern="1200" dirty="0">
                <a:solidFill>
                  <a:schemeClr val="tx1"/>
                </a:solidFill>
                <a:effectLst/>
                <a:latin typeface="+mn-lt"/>
                <a:ea typeface="+mn-ea"/>
                <a:cs typeface="+mn-cs"/>
              </a:rPr>
              <a:t> האחרונים (אולם מעט </a:t>
            </a:r>
            <a:r>
              <a:rPr lang="he-IL" sz="1200" kern="1200" dirty="0" err="1">
                <a:solidFill>
                  <a:schemeClr val="tx1"/>
                </a:solidFill>
                <a:effectLst/>
                <a:latin typeface="+mn-lt"/>
                <a:ea typeface="+mn-ea"/>
                <a:cs typeface="+mn-cs"/>
              </a:rPr>
              <a:t>גלוקונאוגנזיס</a:t>
            </a:r>
            <a:r>
              <a:rPr lang="he-IL" sz="1200" kern="1200" dirty="0">
                <a:solidFill>
                  <a:schemeClr val="tx1"/>
                </a:solidFill>
                <a:effectLst/>
                <a:latin typeface="+mn-lt"/>
                <a:ea typeface="+mn-ea"/>
                <a:cs typeface="+mn-cs"/>
              </a:rPr>
              <a:t>). לאחר הלידה ובתוך שעתיים-שלוש, התינוק מבזבז את כל מאגרי </a:t>
            </a:r>
            <a:r>
              <a:rPr lang="he-IL" sz="1200" kern="1200" dirty="0" err="1">
                <a:solidFill>
                  <a:schemeClr val="tx1"/>
                </a:solidFill>
                <a:effectLst/>
                <a:latin typeface="+mn-lt"/>
                <a:ea typeface="+mn-ea"/>
                <a:cs typeface="+mn-cs"/>
              </a:rPr>
              <a:t>הגליקוגן</a:t>
            </a:r>
            <a:r>
              <a:rPr lang="he-IL" sz="1200" kern="1200" dirty="0">
                <a:solidFill>
                  <a:schemeClr val="tx1"/>
                </a:solidFill>
                <a:effectLst/>
                <a:latin typeface="+mn-lt"/>
                <a:ea typeface="+mn-ea"/>
                <a:cs typeface="+mn-cs"/>
              </a:rPr>
              <a:t> שלו ונזקק לגלוקוז אקסוגני מאחר ואינו יכול עדיין להשתמש בשומן או בחלבון כדי לסנתז גלוקוז. עוד חשוב לציין כי במהלך </a:t>
            </a:r>
            <a:r>
              <a:rPr lang="he-IL" sz="1200" kern="1200" dirty="0" err="1">
                <a:solidFill>
                  <a:schemeClr val="tx1"/>
                </a:solidFill>
                <a:effectLst/>
                <a:latin typeface="+mn-lt"/>
                <a:ea typeface="+mn-ea"/>
                <a:cs typeface="+mn-cs"/>
              </a:rPr>
              <a:t>ההריון</a:t>
            </a:r>
            <a:r>
              <a:rPr lang="he-IL" sz="1200" kern="1200" dirty="0">
                <a:solidFill>
                  <a:schemeClr val="tx1"/>
                </a:solidFill>
                <a:effectLst/>
                <a:latin typeface="+mn-lt"/>
                <a:ea typeface="+mn-ea"/>
                <a:cs typeface="+mn-cs"/>
              </a:rPr>
              <a:t> העובר קיבל רק פחמימות ובחלב אם יש פחמימות ושומן (40% פחמימות, 50% שומן).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היפוגליקמיה- מוגדר כרמות מתחת ל- 50. מי שבסיכון הינו פגים, תינוקות קטנים לגילם, תינוקות </a:t>
            </a:r>
            <a:r>
              <a:rPr lang="he-IL" sz="1200" kern="1200" dirty="0" err="1">
                <a:solidFill>
                  <a:schemeClr val="tx1"/>
                </a:solidFill>
                <a:effectLst/>
                <a:latin typeface="+mn-lt"/>
                <a:ea typeface="+mn-ea"/>
                <a:cs typeface="+mn-cs"/>
              </a:rPr>
              <a:t>לאמהות</a:t>
            </a:r>
            <a:r>
              <a:rPr lang="he-IL" sz="1200" kern="1200" dirty="0">
                <a:solidFill>
                  <a:schemeClr val="tx1"/>
                </a:solidFill>
                <a:effectLst/>
                <a:latin typeface="+mn-lt"/>
                <a:ea typeface="+mn-ea"/>
                <a:cs typeface="+mn-cs"/>
              </a:rPr>
              <a:t> עם סוכרת, רעלת חריפה, וכן תינוקות הנזקקים לניתוח. לרוב מתחילים בעירוי המכיל 10% גלוקוז. צריך לשלול מצבים כגון </a:t>
            </a:r>
            <a:r>
              <a:rPr lang="he-IL" sz="1200" kern="1200" dirty="0" err="1">
                <a:solidFill>
                  <a:schemeClr val="tx1"/>
                </a:solidFill>
                <a:effectLst/>
                <a:latin typeface="+mn-lt"/>
                <a:ea typeface="+mn-ea"/>
                <a:cs typeface="+mn-cs"/>
              </a:rPr>
              <a:t>היפראינסולינמיה</a:t>
            </a:r>
            <a:r>
              <a:rPr lang="he-IL" sz="1200" kern="1200" dirty="0">
                <a:solidFill>
                  <a:schemeClr val="tx1"/>
                </a:solidFill>
                <a:effectLst/>
                <a:latin typeface="+mn-lt"/>
                <a:ea typeface="+mn-ea"/>
                <a:cs typeface="+mn-cs"/>
              </a:rPr>
              <a:t> שמגיעה עם היפוגליקמיה </a:t>
            </a:r>
            <a:r>
              <a:rPr lang="he-IL" sz="1200" kern="1200" dirty="0" err="1">
                <a:solidFill>
                  <a:schemeClr val="tx1"/>
                </a:solidFill>
                <a:effectLst/>
                <a:latin typeface="+mn-lt"/>
                <a:ea typeface="+mn-ea"/>
                <a:cs typeface="+mn-cs"/>
              </a:rPr>
              <a:t>רפרקטורית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היפרגליקמיה- בעיה נפוצה המקושרת בשימוש של תזונה על ורידית, יותר במטופלים פגים מאוד (מתחת לגיל 30 שבועות), לרוב </a:t>
            </a:r>
            <a:r>
              <a:rPr lang="he-IL" sz="1200" kern="1200" dirty="0" err="1">
                <a:solidFill>
                  <a:schemeClr val="tx1"/>
                </a:solidFill>
                <a:effectLst/>
                <a:latin typeface="+mn-lt"/>
                <a:ea typeface="+mn-ea"/>
                <a:cs typeface="+mn-cs"/>
              </a:rPr>
              <a:t>ספטיים</a:t>
            </a:r>
            <a:r>
              <a:rPr lang="he-IL" sz="1200" kern="1200" dirty="0">
                <a:solidFill>
                  <a:schemeClr val="tx1"/>
                </a:solidFill>
                <a:effectLst/>
                <a:latin typeface="+mn-lt"/>
                <a:ea typeface="+mn-ea"/>
                <a:cs typeface="+mn-cs"/>
              </a:rPr>
              <a:t>. ההיפרגליקמיה מקושרת הן בתנגודת לאינסולין ומחסור אינסולין יחסי.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קלציום: קלציום מועבר בהריון באופן אקטיבי דרך השליה, רובו הגדול מגיע רק אחרי שבוע 28 ומכאן ההסבר לכך שפגים קטנים סובלים </a:t>
            </a:r>
            <a:r>
              <a:rPr lang="he-IL" sz="1200" kern="1200" dirty="0" err="1">
                <a:solidFill>
                  <a:schemeClr val="tx1"/>
                </a:solidFill>
                <a:effectLst/>
                <a:latin typeface="+mn-lt"/>
                <a:ea typeface="+mn-ea"/>
                <a:cs typeface="+mn-cs"/>
              </a:rPr>
              <a:t>מהיפוקלצמיה</a:t>
            </a:r>
            <a:r>
              <a:rPr lang="he-IL" sz="1200" kern="1200" dirty="0">
                <a:solidFill>
                  <a:schemeClr val="tx1"/>
                </a:solidFill>
                <a:effectLst/>
                <a:latin typeface="+mn-lt"/>
                <a:ea typeface="+mn-ea"/>
                <a:cs typeface="+mn-cs"/>
              </a:rPr>
              <a:t>. פגים הם יחסית בסיכון </a:t>
            </a:r>
            <a:r>
              <a:rPr lang="he-IL" sz="1200" kern="1200" dirty="0" err="1">
                <a:solidFill>
                  <a:schemeClr val="tx1"/>
                </a:solidFill>
                <a:effectLst/>
                <a:latin typeface="+mn-lt"/>
                <a:ea typeface="+mn-ea"/>
                <a:cs typeface="+mn-cs"/>
              </a:rPr>
              <a:t>להיפוקלצמיה</a:t>
            </a:r>
            <a:r>
              <a:rPr lang="he-IL" sz="1200" kern="1200" dirty="0">
                <a:solidFill>
                  <a:schemeClr val="tx1"/>
                </a:solidFill>
                <a:effectLst/>
                <a:latin typeface="+mn-lt"/>
                <a:ea typeface="+mn-ea"/>
                <a:cs typeface="+mn-cs"/>
              </a:rPr>
              <a:t> עקב מאגרי סידן מועטים, אי בשלות כלייתית </a:t>
            </a:r>
            <a:r>
              <a:rPr lang="he-IL" sz="1200" kern="1200" dirty="0" err="1">
                <a:solidFill>
                  <a:schemeClr val="tx1"/>
                </a:solidFill>
                <a:effectLst/>
                <a:latin typeface="+mn-lt"/>
                <a:ea typeface="+mn-ea"/>
                <a:cs typeface="+mn-cs"/>
              </a:rPr>
              <a:t>והיפופראתירואידיזם</a:t>
            </a:r>
            <a:r>
              <a:rPr lang="he-IL" sz="1200" kern="1200" dirty="0">
                <a:solidFill>
                  <a:schemeClr val="tx1"/>
                </a:solidFill>
                <a:effectLst/>
                <a:latin typeface="+mn-lt"/>
                <a:ea typeface="+mn-ea"/>
                <a:cs typeface="+mn-cs"/>
              </a:rPr>
              <a:t> משני לדיכוי במהלך </a:t>
            </a:r>
            <a:r>
              <a:rPr lang="he-IL" sz="1200" kern="1200" dirty="0" err="1">
                <a:solidFill>
                  <a:schemeClr val="tx1"/>
                </a:solidFill>
                <a:effectLst/>
                <a:latin typeface="+mn-lt"/>
                <a:ea typeface="+mn-ea"/>
                <a:cs typeface="+mn-cs"/>
              </a:rPr>
              <a:t>ההריון</a:t>
            </a:r>
            <a:r>
              <a:rPr lang="he-IL" sz="1200" kern="1200" dirty="0">
                <a:solidFill>
                  <a:schemeClr val="tx1"/>
                </a:solidFill>
                <a:effectLst/>
                <a:latin typeface="+mn-lt"/>
                <a:ea typeface="+mn-ea"/>
                <a:cs typeface="+mn-cs"/>
              </a:rPr>
              <a:t> עקב רמות קלציום גבוהות. סמנים של </a:t>
            </a:r>
            <a:r>
              <a:rPr lang="he-IL" sz="1200" kern="1200" dirty="0" err="1">
                <a:solidFill>
                  <a:schemeClr val="tx1"/>
                </a:solidFill>
                <a:effectLst/>
                <a:latin typeface="+mn-lt"/>
                <a:ea typeface="+mn-ea"/>
                <a:cs typeface="+mn-cs"/>
              </a:rPr>
              <a:t>היפוקלצמיה</a:t>
            </a:r>
            <a:r>
              <a:rPr lang="he-IL" sz="1200" kern="1200" dirty="0">
                <a:solidFill>
                  <a:schemeClr val="tx1"/>
                </a:solidFill>
                <a:effectLst/>
                <a:latin typeface="+mn-lt"/>
                <a:ea typeface="+mn-ea"/>
                <a:cs typeface="+mn-cs"/>
              </a:rPr>
              <a:t> דומים להיפוגליקמיה וכוללים פרכוסים, הקאות, ציאנוזיס, וכן </a:t>
            </a:r>
            <a:r>
              <a:rPr lang="he-IL" sz="1200" kern="1200" dirty="0" err="1">
                <a:solidFill>
                  <a:schemeClr val="tx1"/>
                </a:solidFill>
                <a:effectLst/>
                <a:latin typeface="+mn-lt"/>
                <a:ea typeface="+mn-ea"/>
                <a:cs typeface="+mn-cs"/>
              </a:rPr>
              <a:t>אריתמיות</a:t>
            </a:r>
            <a:r>
              <a:rPr lang="he-IL" sz="1200" kern="1200" dirty="0">
                <a:solidFill>
                  <a:schemeClr val="tx1"/>
                </a:solidFill>
                <a:effectLst/>
                <a:latin typeface="+mn-lt"/>
                <a:ea typeface="+mn-ea"/>
                <a:cs typeface="+mn-cs"/>
              </a:rPr>
              <a:t> לבביות. בנוסף, יש להם טונוס שרירים גבוה יותר וזה עוזר להבדיל בין היפוגליקמיה לעומת </a:t>
            </a:r>
            <a:r>
              <a:rPr lang="he-IL" sz="1200" kern="1200" dirty="0" err="1">
                <a:solidFill>
                  <a:schemeClr val="tx1"/>
                </a:solidFill>
                <a:effectLst/>
                <a:latin typeface="+mn-lt"/>
                <a:ea typeface="+mn-ea"/>
                <a:cs typeface="+mn-cs"/>
              </a:rPr>
              <a:t>היפוקלצמיה</a:t>
            </a:r>
            <a:r>
              <a:rPr lang="he-IL" sz="1200" kern="1200" dirty="0">
                <a:solidFill>
                  <a:schemeClr val="tx1"/>
                </a:solidFill>
                <a:effectLst/>
                <a:latin typeface="+mn-lt"/>
                <a:ea typeface="+mn-ea"/>
                <a:cs typeface="+mn-cs"/>
              </a:rPr>
              <a:t>. הטיפול- קלציום </a:t>
            </a:r>
            <a:r>
              <a:rPr lang="he-IL" sz="1200" kern="1200" dirty="0" err="1">
                <a:solidFill>
                  <a:schemeClr val="tx1"/>
                </a:solidFill>
                <a:effectLst/>
                <a:latin typeface="+mn-lt"/>
                <a:ea typeface="+mn-ea"/>
                <a:cs typeface="+mn-cs"/>
              </a:rPr>
              <a:t>גלוקונט</a:t>
            </a:r>
            <a:r>
              <a:rPr lang="he-IL" sz="1200" kern="1200" dirty="0">
                <a:solidFill>
                  <a:schemeClr val="tx1"/>
                </a:solidFill>
                <a:effectLst/>
                <a:latin typeface="+mn-lt"/>
                <a:ea typeface="+mn-ea"/>
                <a:cs typeface="+mn-cs"/>
              </a:rPr>
              <a:t> תחת ניטור. אם זה לא אסימפטומטי נותנים קלציום </a:t>
            </a:r>
            <a:r>
              <a:rPr lang="he-IL" sz="1200" kern="1200" dirty="0" err="1">
                <a:solidFill>
                  <a:schemeClr val="tx1"/>
                </a:solidFill>
                <a:effectLst/>
                <a:latin typeface="+mn-lt"/>
                <a:ea typeface="+mn-ea"/>
                <a:cs typeface="+mn-cs"/>
              </a:rPr>
              <a:t>גלוקונט</a:t>
            </a:r>
            <a:r>
              <a:rPr lang="he-IL" sz="1200" kern="1200" dirty="0">
                <a:solidFill>
                  <a:schemeClr val="tx1"/>
                </a:solidFill>
                <a:effectLst/>
                <a:latin typeface="+mn-lt"/>
                <a:ea typeface="+mn-ea"/>
                <a:cs typeface="+mn-cs"/>
              </a:rPr>
              <a:t> בתזונה (אם תוך ורידי אז וריד מרכזי). </a:t>
            </a:r>
            <a:r>
              <a:rPr lang="he-IL" sz="1200" i="1" kern="1200" dirty="0" err="1">
                <a:solidFill>
                  <a:schemeClr val="tx1"/>
                </a:solidFill>
                <a:effectLst/>
                <a:latin typeface="+mn-lt"/>
                <a:ea typeface="+mn-ea"/>
                <a:cs typeface="+mn-cs"/>
              </a:rPr>
              <a:t>היפרלצמיה</a:t>
            </a:r>
            <a:r>
              <a:rPr lang="he-IL" sz="1200" i="1" kern="1200" dirty="0">
                <a:solidFill>
                  <a:schemeClr val="tx1"/>
                </a:solidFill>
                <a:effectLst/>
                <a:latin typeface="+mn-lt"/>
                <a:ea typeface="+mn-ea"/>
                <a:cs typeface="+mn-cs"/>
              </a:rPr>
              <a:t>- לא </a:t>
            </a:r>
            <a:r>
              <a:rPr lang="he-IL" sz="1200" i="1" kern="1200" dirty="0" err="1">
                <a:solidFill>
                  <a:schemeClr val="tx1"/>
                </a:solidFill>
                <a:effectLst/>
                <a:latin typeface="+mn-lt"/>
                <a:ea typeface="+mn-ea"/>
                <a:cs typeface="+mn-cs"/>
              </a:rPr>
              <a:t>ככ</a:t>
            </a:r>
            <a:r>
              <a:rPr lang="he-IL" sz="1200" i="1" kern="1200" dirty="0">
                <a:solidFill>
                  <a:schemeClr val="tx1"/>
                </a:solidFill>
                <a:effectLst/>
                <a:latin typeface="+mn-lt"/>
                <a:ea typeface="+mn-ea"/>
                <a:cs typeface="+mn-cs"/>
              </a:rPr>
              <a:t> שכיחה, יכול להיגרם מבעיות מטבוליות, מתן בעודף של ויטמין </a:t>
            </a:r>
            <a:r>
              <a:rPr lang="he-IL" sz="1200" i="1" kern="1200" dirty="0" err="1">
                <a:solidFill>
                  <a:schemeClr val="tx1"/>
                </a:solidFill>
                <a:effectLst/>
                <a:latin typeface="+mn-lt"/>
                <a:ea typeface="+mn-ea"/>
                <a:cs typeface="+mn-cs"/>
              </a:rPr>
              <a:t>a</a:t>
            </a:r>
            <a:r>
              <a:rPr lang="he-IL" sz="1200" i="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מגנזיום- כמו קלציום מועבר באופן אקטיבי דרך השליה. תינוק שבסיכון </a:t>
            </a:r>
            <a:r>
              <a:rPr lang="he-IL" sz="1200" kern="1200" dirty="0" err="1">
                <a:solidFill>
                  <a:schemeClr val="tx1"/>
                </a:solidFill>
                <a:effectLst/>
                <a:latin typeface="+mn-lt"/>
                <a:ea typeface="+mn-ea"/>
                <a:cs typeface="+mn-cs"/>
              </a:rPr>
              <a:t>להיפוקלצמיה</a:t>
            </a:r>
            <a:r>
              <a:rPr lang="he-IL" sz="1200" kern="1200" dirty="0">
                <a:solidFill>
                  <a:schemeClr val="tx1"/>
                </a:solidFill>
                <a:effectLst/>
                <a:latin typeface="+mn-lt"/>
                <a:ea typeface="+mn-ea"/>
                <a:cs typeface="+mn-cs"/>
              </a:rPr>
              <a:t> הינו גם בסיכון </a:t>
            </a:r>
            <a:r>
              <a:rPr lang="he-IL" sz="1200" kern="1200" dirty="0" err="1">
                <a:solidFill>
                  <a:schemeClr val="tx1"/>
                </a:solidFill>
                <a:effectLst/>
                <a:latin typeface="+mn-lt"/>
                <a:ea typeface="+mn-ea"/>
                <a:cs typeface="+mn-cs"/>
              </a:rPr>
              <a:t>להיפומגנזמיה</a:t>
            </a:r>
            <a:r>
              <a:rPr lang="he-IL" sz="1200" kern="1200" dirty="0">
                <a:solidFill>
                  <a:schemeClr val="tx1"/>
                </a:solidFill>
                <a:effectLst/>
                <a:latin typeface="+mn-lt"/>
                <a:ea typeface="+mn-ea"/>
                <a:cs typeface="+mn-cs"/>
              </a:rPr>
              <a:t>, וצריך לחשוד </a:t>
            </a:r>
            <a:r>
              <a:rPr lang="he-IL" sz="1200" kern="1200" dirty="0" err="1">
                <a:solidFill>
                  <a:schemeClr val="tx1"/>
                </a:solidFill>
                <a:effectLst/>
                <a:latin typeface="+mn-lt"/>
                <a:ea typeface="+mn-ea"/>
                <a:cs typeface="+mn-cs"/>
              </a:rPr>
              <a:t>בהיפומגנזמיה</a:t>
            </a:r>
            <a:r>
              <a:rPr lang="he-IL" sz="1200" kern="1200" dirty="0">
                <a:solidFill>
                  <a:schemeClr val="tx1"/>
                </a:solidFill>
                <a:effectLst/>
                <a:latin typeface="+mn-lt"/>
                <a:ea typeface="+mn-ea"/>
                <a:cs typeface="+mn-cs"/>
              </a:rPr>
              <a:t> אצל מטופל עם פרכוסים שלא מגיב למן קלציום. הטיפול הינו מגנזיום </a:t>
            </a:r>
            <a:r>
              <a:rPr lang="he-IL" sz="1200" kern="1200" dirty="0" err="1">
                <a:solidFill>
                  <a:schemeClr val="tx1"/>
                </a:solidFill>
                <a:effectLst/>
                <a:latin typeface="+mn-lt"/>
                <a:ea typeface="+mn-ea"/>
                <a:cs typeface="+mn-cs"/>
              </a:rPr>
              <a:t>סולפאט</a:t>
            </a:r>
            <a:r>
              <a:rPr lang="he-IL" sz="1200" kern="1200" dirty="0">
                <a:solidFill>
                  <a:schemeClr val="tx1"/>
                </a:solidFill>
                <a:effectLst/>
                <a:latin typeface="+mn-lt"/>
                <a:ea typeface="+mn-ea"/>
                <a:cs typeface="+mn-cs"/>
              </a:rPr>
              <a:t>. גורמי סיכון- פיגור גדילה, סוכרת הריונית, מתן דם. </a:t>
            </a:r>
            <a:endParaRPr lang="en-IL" sz="1200" kern="1200" dirty="0">
              <a:solidFill>
                <a:schemeClr val="tx1"/>
              </a:solidFill>
              <a:effectLst/>
              <a:latin typeface="+mn-lt"/>
              <a:ea typeface="+mn-ea"/>
              <a:cs typeface="+mn-cs"/>
            </a:endParaRPr>
          </a:p>
          <a:p>
            <a:pPr lvl="0" algn="just" rtl="1"/>
            <a:r>
              <a:rPr lang="he-IL" sz="1200" i="1" kern="1200" dirty="0">
                <a:solidFill>
                  <a:schemeClr val="tx1"/>
                </a:solidFill>
                <a:effectLst/>
                <a:latin typeface="+mn-lt"/>
                <a:ea typeface="+mn-ea"/>
                <a:cs typeface="+mn-cs"/>
              </a:rPr>
              <a:t>מאזן חומצה ובסיס- רמות פחמן דו חמצני בדם – paco2- מעל 45- מדגים חמצת נשימתית, מתחת ל- 35- בססת נשימתית. ביקרבונט מתחת ל- 21- חמצת מטבולית, מעל 26- בססת מטבולית. אצל התינוק- הפיצוי הכלייתי הוא המכניזם הכי חשוב באיזון חומצה ובסיס.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נפח הדם- הכי גבוה אצל פגים- בין 85-100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בגיל 3 חודשים זה 70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בדומה למבוגר. בלידה, כ- 80% מההמוגלובין הינו עוברי, ואז בגיל 2-3 חודשים מתחיל </a:t>
            </a:r>
            <a:r>
              <a:rPr lang="he-IL" sz="1200" kern="1200" dirty="0" err="1">
                <a:solidFill>
                  <a:schemeClr val="tx1"/>
                </a:solidFill>
                <a:effectLst/>
                <a:latin typeface="+mn-lt"/>
                <a:ea typeface="+mn-ea"/>
                <a:cs typeface="+mn-cs"/>
              </a:rPr>
              <a:t>אריתרופוייזיס</a:t>
            </a:r>
            <a:r>
              <a:rPr lang="he-IL" sz="1200" kern="1200" dirty="0">
                <a:solidFill>
                  <a:schemeClr val="tx1"/>
                </a:solidFill>
                <a:effectLst/>
                <a:latin typeface="+mn-lt"/>
                <a:ea typeface="+mn-ea"/>
                <a:cs typeface="+mn-cs"/>
              </a:rPr>
              <a:t> ורוב ההמוגלובין הינו של אדם בוגר. </a:t>
            </a:r>
            <a:r>
              <a:rPr lang="he-IL" sz="1200" kern="1200" dirty="0" err="1">
                <a:solidFill>
                  <a:schemeClr val="tx1"/>
                </a:solidFill>
                <a:effectLst/>
                <a:latin typeface="+mn-lt"/>
                <a:ea typeface="+mn-ea"/>
                <a:cs typeface="+mn-cs"/>
              </a:rPr>
              <a:t>פוליציטמיה</a:t>
            </a:r>
            <a:r>
              <a:rPr lang="he-IL" sz="1200" kern="1200" dirty="0">
                <a:solidFill>
                  <a:schemeClr val="tx1"/>
                </a:solidFill>
                <a:effectLst/>
                <a:latin typeface="+mn-lt"/>
                <a:ea typeface="+mn-ea"/>
                <a:cs typeface="+mn-cs"/>
              </a:rPr>
              <a:t> מוגדרת כרמת המוגלובין מעל 22, במהלך השבוע הראשון לחיים- מתרחש בילודים לאימהות עם סוכרת הריון, רעלת הריון או קטנים לגילם. הטיפול הינו </a:t>
            </a:r>
            <a:r>
              <a:rPr lang="he-IL" sz="1200" kern="1200" dirty="0" err="1">
                <a:solidFill>
                  <a:schemeClr val="tx1"/>
                </a:solidFill>
                <a:effectLst/>
                <a:latin typeface="+mn-lt"/>
                <a:ea typeface="+mn-ea"/>
                <a:cs typeface="+mn-cs"/>
              </a:rPr>
              <a:t>partial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exchange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אנמיה- יכול להיות כתוצאה מאנמיה </a:t>
            </a:r>
            <a:r>
              <a:rPr lang="he-IL" sz="1200" kern="1200" dirty="0" err="1">
                <a:solidFill>
                  <a:schemeClr val="tx1"/>
                </a:solidFill>
                <a:effectLst/>
                <a:latin typeface="+mn-lt"/>
                <a:ea typeface="+mn-ea"/>
                <a:cs typeface="+mn-cs"/>
              </a:rPr>
              <a:t>המוליטית</a:t>
            </a:r>
            <a:r>
              <a:rPr lang="he-IL" sz="1200" kern="1200" dirty="0">
                <a:solidFill>
                  <a:schemeClr val="tx1"/>
                </a:solidFill>
                <a:effectLst/>
                <a:latin typeface="+mn-lt"/>
                <a:ea typeface="+mn-ea"/>
                <a:cs typeface="+mn-cs"/>
              </a:rPr>
              <a:t>, דמם, או אנמיה של פגות.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אנמיה </a:t>
            </a:r>
            <a:r>
              <a:rPr lang="he-IL" sz="1200" kern="1200" dirty="0" err="1">
                <a:solidFill>
                  <a:schemeClr val="tx1"/>
                </a:solidFill>
                <a:effectLst/>
                <a:latin typeface="+mn-lt"/>
                <a:ea typeface="+mn-ea"/>
                <a:cs typeface="+mn-cs"/>
              </a:rPr>
              <a:t>המוליטית</a:t>
            </a:r>
            <a:r>
              <a:rPr lang="he-IL" sz="1200" kern="1200" dirty="0">
                <a:solidFill>
                  <a:schemeClr val="tx1"/>
                </a:solidFill>
                <a:effectLst/>
                <a:latin typeface="+mn-lt"/>
                <a:ea typeface="+mn-ea"/>
                <a:cs typeface="+mn-cs"/>
              </a:rPr>
              <a:t>- כתוצאה מנוגדנים של האם שעוברים בשליה- הכי שכיח זה </a:t>
            </a:r>
            <a:r>
              <a:rPr lang="he-IL" sz="1200" kern="1200" dirty="0" err="1">
                <a:solidFill>
                  <a:schemeClr val="tx1"/>
                </a:solidFill>
                <a:effectLst/>
                <a:latin typeface="+mn-lt"/>
                <a:ea typeface="+mn-ea"/>
                <a:cs typeface="+mn-cs"/>
              </a:rPr>
              <a:t>rh</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ההתייצגות</a:t>
            </a:r>
            <a:r>
              <a:rPr lang="he-IL" sz="1200" kern="1200" dirty="0">
                <a:solidFill>
                  <a:schemeClr val="tx1"/>
                </a:solidFill>
                <a:effectLst/>
                <a:latin typeface="+mn-lt"/>
                <a:ea typeface="+mn-ea"/>
                <a:cs typeface="+mn-cs"/>
              </a:rPr>
              <a:t> הקלינית הכי חמורה הינה </a:t>
            </a:r>
            <a:r>
              <a:rPr lang="he-IL" sz="1200" kern="1200" dirty="0" err="1">
                <a:solidFill>
                  <a:schemeClr val="tx1"/>
                </a:solidFill>
                <a:effectLst/>
                <a:latin typeface="+mn-lt"/>
                <a:ea typeface="+mn-ea"/>
                <a:cs typeface="+mn-cs"/>
              </a:rPr>
              <a:t>הידרופס</a:t>
            </a:r>
            <a:r>
              <a:rPr lang="he-IL" sz="1200" kern="1200" dirty="0">
                <a:solidFill>
                  <a:schemeClr val="tx1"/>
                </a:solidFill>
                <a:effectLst/>
                <a:latin typeface="+mn-lt"/>
                <a:ea typeface="+mn-ea"/>
                <a:cs typeface="+mn-cs"/>
              </a:rPr>
              <a:t>, חיוורון, </a:t>
            </a:r>
            <a:r>
              <a:rPr lang="he-IL" sz="1200" kern="1200" dirty="0" err="1">
                <a:solidFill>
                  <a:schemeClr val="tx1"/>
                </a:solidFill>
                <a:effectLst/>
                <a:latin typeface="+mn-lt"/>
                <a:ea typeface="+mn-ea"/>
                <a:cs typeface="+mn-cs"/>
              </a:rPr>
              <a:t>הפטוספלנומגליה</a:t>
            </a:r>
            <a:r>
              <a:rPr lang="he-IL" sz="1200" kern="1200" dirty="0">
                <a:solidFill>
                  <a:schemeClr val="tx1"/>
                </a:solidFill>
                <a:effectLst/>
                <a:latin typeface="+mn-lt"/>
                <a:ea typeface="+mn-ea"/>
                <a:cs typeface="+mn-cs"/>
              </a:rPr>
              <a:t>. סיבות נוספות כוללות זיהומים מולדים, מחלות הקשורות להמוגלובין כמו אנמיה חרמשית </a:t>
            </a:r>
            <a:r>
              <a:rPr lang="he-IL" sz="1200" kern="1200" dirty="0" err="1">
                <a:solidFill>
                  <a:schemeClr val="tx1"/>
                </a:solidFill>
                <a:effectLst/>
                <a:latin typeface="+mn-lt"/>
                <a:ea typeface="+mn-ea"/>
                <a:cs typeface="+mn-cs"/>
              </a:rPr>
              <a:t>ותלסמיה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אנמיה כתוצאה מדימום- במהלך קרע בשליה, דמם פנימי- מוחי, בטן, בית חזה, גולגולת.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אנמיה של פגות- יש יצור מופחת של כדוריות דם אדומות </a:t>
            </a:r>
            <a:r>
              <a:rPr lang="he-IL" sz="1200" kern="1200" dirty="0" err="1">
                <a:solidFill>
                  <a:schemeClr val="tx1"/>
                </a:solidFill>
                <a:effectLst/>
                <a:latin typeface="+mn-lt"/>
                <a:ea typeface="+mn-ea"/>
                <a:cs typeface="+mn-cs"/>
              </a:rPr>
              <a:t>ואריתרופויטין</a:t>
            </a:r>
            <a:r>
              <a:rPr lang="he-IL" sz="1200" kern="1200" dirty="0">
                <a:solidFill>
                  <a:schemeClr val="tx1"/>
                </a:solidFill>
                <a:effectLst/>
                <a:latin typeface="+mn-lt"/>
                <a:ea typeface="+mn-ea"/>
                <a:cs typeface="+mn-cs"/>
              </a:rPr>
              <a:t> לא משוחרר עד שבוע 30-34. לרוב לא נותנים אותו לפגים, אלא במשקל ממש נמוך- 750.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צהבת – בתוך </a:t>
            </a:r>
            <a:r>
              <a:rPr lang="he-IL" sz="1200" kern="1200" dirty="0" err="1">
                <a:solidFill>
                  <a:schemeClr val="tx1"/>
                </a:solidFill>
                <a:effectLst/>
                <a:latin typeface="+mn-lt"/>
                <a:ea typeface="+mn-ea"/>
                <a:cs typeface="+mn-cs"/>
              </a:rPr>
              <a:t>ההפטוציט</a:t>
            </a:r>
            <a:r>
              <a:rPr lang="he-IL" sz="1200" kern="1200" dirty="0">
                <a:solidFill>
                  <a:schemeClr val="tx1"/>
                </a:solidFill>
                <a:effectLst/>
                <a:latin typeface="+mn-lt"/>
                <a:ea typeface="+mn-ea"/>
                <a:cs typeface="+mn-cs"/>
              </a:rPr>
              <a:t> הבילירובין מיוצר לאחר המוליזה, כאשר בילירובין ישיר מופרש בדרכי המרה, ובילירובין לא ישיר נחשב טוקסי לתאי מוח ועלול לגרום לנזק הנקרא </a:t>
            </a:r>
            <a:r>
              <a:rPr lang="he-IL" sz="1200" kern="1200" dirty="0" err="1">
                <a:solidFill>
                  <a:schemeClr val="tx1"/>
                </a:solidFill>
                <a:effectLst/>
                <a:latin typeface="+mn-lt"/>
                <a:ea typeface="+mn-ea"/>
                <a:cs typeface="+mn-cs"/>
              </a:rPr>
              <a:t>קרניקטרוס</a:t>
            </a:r>
            <a:r>
              <a:rPr lang="en-US" sz="1200" kern="1200" dirty="0">
                <a:solidFill>
                  <a:schemeClr val="tx1"/>
                </a:solidFill>
                <a:effectLst/>
                <a:latin typeface="+mn-lt"/>
                <a:ea typeface="+mn-ea"/>
                <a:cs typeface="+mn-cs"/>
              </a:rPr>
              <a:t>-</a:t>
            </a:r>
            <a:r>
              <a:rPr lang="he-IL" sz="1200" kern="1200" dirty="0">
                <a:solidFill>
                  <a:schemeClr val="tx1"/>
                </a:solidFill>
                <a:effectLst/>
                <a:latin typeface="+mn-lt"/>
                <a:ea typeface="+mn-ea"/>
                <a:cs typeface="+mn-cs"/>
              </a:rPr>
              <a:t>מצב בו יש הצטברות של בילירובין ברקמת המוח האפורה, לא הפיך, רואים היעדר רפלקס מורו בבדיקה גופנית. טיפול </a:t>
            </a:r>
            <a:r>
              <a:rPr lang="he-IL" sz="1200" kern="1200" dirty="0" err="1">
                <a:solidFill>
                  <a:schemeClr val="tx1"/>
                </a:solidFill>
                <a:effectLst/>
                <a:latin typeface="+mn-lt"/>
                <a:ea typeface="+mn-ea"/>
                <a:cs typeface="+mn-cs"/>
              </a:rPr>
              <a:t>בפוטותרפיה</a:t>
            </a:r>
            <a:r>
              <a:rPr lang="he-IL" sz="1200" kern="1200" dirty="0">
                <a:solidFill>
                  <a:schemeClr val="tx1"/>
                </a:solidFill>
                <a:effectLst/>
                <a:latin typeface="+mn-lt"/>
                <a:ea typeface="+mn-ea"/>
                <a:cs typeface="+mn-cs"/>
              </a:rPr>
              <a:t>- שלמעשה הופך את הבילירובין לכזה שניתן להפריש אותו (מבחינת איזומר). לגבי יכולת הפרשת הבילירובין, גם תינוק שנולד במועד לרוב יש רמות בילירובין לא ישירות מעט גבוהות- זה לרוב מטפס ליום השלישי בחיים עד בערך 6.5-7 מג וחוזר לנורמה רק ביום העשירי לחיים. כשיש בילירובין הגבוה מ- 7 ב- 24 השעות הראשונות לחיים, או מעל 13 בכל זמן במהלך </a:t>
            </a:r>
            <a:r>
              <a:rPr lang="he-IL" sz="1200" kern="1200" dirty="0" err="1">
                <a:solidFill>
                  <a:schemeClr val="tx1"/>
                </a:solidFill>
                <a:effectLst/>
                <a:latin typeface="+mn-lt"/>
                <a:ea typeface="+mn-ea"/>
                <a:cs typeface="+mn-cs"/>
              </a:rPr>
              <a:t>התינוקיה</a:t>
            </a:r>
            <a:r>
              <a:rPr lang="he-IL" sz="1200" kern="1200" dirty="0">
                <a:solidFill>
                  <a:schemeClr val="tx1"/>
                </a:solidFill>
                <a:effectLst/>
                <a:latin typeface="+mn-lt"/>
                <a:ea typeface="+mn-ea"/>
                <a:cs typeface="+mn-cs"/>
              </a:rPr>
              <a:t>, יש להתחיל בירור. הסיבות הישירות </a:t>
            </a:r>
            <a:r>
              <a:rPr lang="he-IL" sz="1200" kern="1200" dirty="0" err="1">
                <a:solidFill>
                  <a:schemeClr val="tx1"/>
                </a:solidFill>
                <a:effectLst/>
                <a:latin typeface="+mn-lt"/>
                <a:ea typeface="+mn-ea"/>
                <a:cs typeface="+mn-cs"/>
              </a:rPr>
              <a:t>להיפרבילירובינמיה</a:t>
            </a:r>
            <a:r>
              <a:rPr lang="he-IL" sz="1200" kern="1200" dirty="0">
                <a:solidFill>
                  <a:schemeClr val="tx1"/>
                </a:solidFill>
                <a:effectLst/>
                <a:latin typeface="+mn-lt"/>
                <a:ea typeface="+mn-ea"/>
                <a:cs typeface="+mn-cs"/>
              </a:rPr>
              <a:t> לא ישירה הינן – צהבת הנקה, </a:t>
            </a:r>
            <a:r>
              <a:rPr lang="he-IL" sz="1200" kern="1200" dirty="0" err="1">
                <a:solidFill>
                  <a:schemeClr val="tx1"/>
                </a:solidFill>
                <a:effectLst/>
                <a:latin typeface="+mn-lt"/>
                <a:ea typeface="+mn-ea"/>
                <a:cs typeface="+mn-cs"/>
              </a:rPr>
              <a:t>המוליטי</a:t>
            </a:r>
            <a:r>
              <a:rPr lang="he-IL" sz="1200" kern="1200" dirty="0">
                <a:solidFill>
                  <a:schemeClr val="tx1"/>
                </a:solidFill>
                <a:effectLst/>
                <a:latin typeface="+mn-lt"/>
                <a:ea typeface="+mn-ea"/>
                <a:cs typeface="+mn-cs"/>
              </a:rPr>
              <a:t>, תת פעילות בלוטת התריס, </a:t>
            </a:r>
            <a:r>
              <a:rPr lang="he-IL" sz="1200" kern="1200" dirty="0" err="1">
                <a:solidFill>
                  <a:schemeClr val="tx1"/>
                </a:solidFill>
                <a:effectLst/>
                <a:latin typeface="+mn-lt"/>
                <a:ea typeface="+mn-ea"/>
                <a:cs typeface="+mn-cs"/>
              </a:rPr>
              <a:t>פיילוריק</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סטנוזיס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קריגלר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נג׳ר</a:t>
            </a:r>
            <a:r>
              <a:rPr lang="he-IL" sz="1200" kern="1200" dirty="0">
                <a:solidFill>
                  <a:schemeClr val="tx1"/>
                </a:solidFill>
                <a:effectLst/>
                <a:latin typeface="+mn-lt"/>
                <a:ea typeface="+mn-ea"/>
                <a:cs typeface="+mn-cs"/>
              </a:rPr>
              <a:t>. יש להתחיל </a:t>
            </a:r>
            <a:r>
              <a:rPr lang="he-IL" sz="1200" kern="1200" dirty="0" err="1">
                <a:solidFill>
                  <a:schemeClr val="tx1"/>
                </a:solidFill>
                <a:effectLst/>
                <a:latin typeface="+mn-lt"/>
                <a:ea typeface="+mn-ea"/>
                <a:cs typeface="+mn-cs"/>
              </a:rPr>
              <a:t>בפוטותרפיה</a:t>
            </a:r>
            <a:r>
              <a:rPr lang="he-IL" sz="1200" kern="1200" dirty="0">
                <a:solidFill>
                  <a:schemeClr val="tx1"/>
                </a:solidFill>
                <a:effectLst/>
                <a:latin typeface="+mn-lt"/>
                <a:ea typeface="+mn-ea"/>
                <a:cs typeface="+mn-cs"/>
              </a:rPr>
              <a:t> בהתאם למשקל המטופל ולרמות הבילירובין, כאשר ככל שהמשקל קטן יותר כך נתחיל טיפול עם רמות בילירובין נמוכות יותר.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רטינופתיה</a:t>
            </a:r>
            <a:r>
              <a:rPr lang="he-IL" sz="1200" kern="1200" dirty="0">
                <a:solidFill>
                  <a:schemeClr val="tx1"/>
                </a:solidFill>
                <a:effectLst/>
                <a:latin typeface="+mn-lt"/>
                <a:ea typeface="+mn-ea"/>
                <a:cs typeface="+mn-cs"/>
              </a:rPr>
              <a:t> של פגות- בתינוק שנולד במועד זה לא יכול תיאורטית להתרחש. גורמי הסיכון הינם חשיפה לחמצן בריכוז גבוה, משקל לידה נמוך ופגות קיצונית. הטיפול הינו בלייזר.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תרמורגולציה</a:t>
            </a:r>
            <a:r>
              <a:rPr lang="he-IL" sz="1200" kern="1200" dirty="0">
                <a:solidFill>
                  <a:schemeClr val="tx1"/>
                </a:solidFill>
                <a:effectLst/>
                <a:latin typeface="+mn-lt"/>
                <a:ea typeface="+mn-ea"/>
                <a:cs typeface="+mn-cs"/>
              </a:rPr>
              <a:t>- איבוד חום מתרחש בכמה מנגנונים- תינוק שהוא רטוב, מגע של העור עם משטחים קרים, זרימת אויר מעל התינוק ואובדן חום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קר.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אלקטרוליטים ונוזלים- בשבוע 12 במהלך </a:t>
            </a:r>
            <a:r>
              <a:rPr lang="he-IL" sz="1200" kern="1200" dirty="0" err="1">
                <a:solidFill>
                  <a:schemeClr val="tx1"/>
                </a:solidFill>
                <a:effectLst/>
                <a:latin typeface="+mn-lt"/>
                <a:ea typeface="+mn-ea"/>
                <a:cs typeface="+mn-cs"/>
              </a:rPr>
              <a:t>ההריון</a:t>
            </a:r>
            <a:r>
              <a:rPr lang="he-IL" sz="1200" kern="1200" dirty="0">
                <a:solidFill>
                  <a:schemeClr val="tx1"/>
                </a:solidFill>
                <a:effectLst/>
                <a:latin typeface="+mn-lt"/>
                <a:ea typeface="+mn-ea"/>
                <a:cs typeface="+mn-cs"/>
              </a:rPr>
              <a:t>, העובר עם תכולת נוזלים שמהווה 94% ממשקל גופו. זה יורד </a:t>
            </a:r>
            <a:r>
              <a:rPr lang="he-IL" sz="1200" kern="1200" dirty="0" err="1">
                <a:solidFill>
                  <a:schemeClr val="tx1"/>
                </a:solidFill>
                <a:effectLst/>
                <a:latin typeface="+mn-lt"/>
                <a:ea typeface="+mn-ea"/>
                <a:cs typeface="+mn-cs"/>
              </a:rPr>
              <a:t>לכ</a:t>
            </a:r>
            <a:r>
              <a:rPr lang="he-IL" sz="1200" kern="1200" dirty="0">
                <a:solidFill>
                  <a:schemeClr val="tx1"/>
                </a:solidFill>
                <a:effectLst/>
                <a:latin typeface="+mn-lt"/>
                <a:ea typeface="+mn-ea"/>
                <a:cs typeface="+mn-cs"/>
              </a:rPr>
              <a:t>- 78% בלידה. בגיל שנה וחצי זה סביב 60% כמו אצל אדם בוגר. </a:t>
            </a:r>
            <a:r>
              <a:rPr lang="he-IL" sz="1200" i="1" kern="1200" dirty="0">
                <a:solidFill>
                  <a:schemeClr val="tx1"/>
                </a:solidFill>
                <a:effectLst/>
                <a:latin typeface="+mn-lt"/>
                <a:ea typeface="+mn-ea"/>
                <a:cs typeface="+mn-cs"/>
              </a:rPr>
              <a:t>לאחר הלידה ריכוז המים התוך תאיים עולה, והחוץ תאיים יורד. ביממה הראשונה התינוק הוא </a:t>
            </a:r>
            <a:r>
              <a:rPr lang="he-IL" sz="1200" i="1" kern="1200" dirty="0" err="1">
                <a:solidFill>
                  <a:schemeClr val="tx1"/>
                </a:solidFill>
                <a:effectLst/>
                <a:latin typeface="+mn-lt"/>
                <a:ea typeface="+mn-ea"/>
                <a:cs typeface="+mn-cs"/>
              </a:rPr>
              <a:t>אוליגורי</a:t>
            </a:r>
            <a:r>
              <a:rPr lang="he-IL" sz="1200" i="1" kern="1200" dirty="0">
                <a:solidFill>
                  <a:schemeClr val="tx1"/>
                </a:solidFill>
                <a:effectLst/>
                <a:latin typeface="+mn-lt"/>
                <a:ea typeface="+mn-ea"/>
                <a:cs typeface="+mn-cs"/>
              </a:rPr>
              <a:t> ולאחר מכן יש </a:t>
            </a:r>
            <a:r>
              <a:rPr lang="he-IL" sz="1200" i="1" kern="1200" dirty="0" err="1">
                <a:solidFill>
                  <a:schemeClr val="tx1"/>
                </a:solidFill>
                <a:effectLst/>
                <a:latin typeface="+mn-lt"/>
                <a:ea typeface="+mn-ea"/>
                <a:cs typeface="+mn-cs"/>
              </a:rPr>
              <a:t>נתריורזיס</a:t>
            </a:r>
            <a:r>
              <a:rPr lang="he-IL" sz="1200" i="1" kern="1200" dirty="0">
                <a:solidFill>
                  <a:schemeClr val="tx1"/>
                </a:solidFill>
                <a:effectLst/>
                <a:latin typeface="+mn-lt"/>
                <a:ea typeface="+mn-ea"/>
                <a:cs typeface="+mn-cs"/>
              </a:rPr>
              <a:t> משמעותי וירידה במשקל- הירידה במשקל יכולה להיות עד 10% בתינוק שנולד במועד, ועד 20% בפג. ביום החמישי לחיים מתן השתן משקף את מצב הנוזלים של התינוק.</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תפקוד כלייתי- ה- </a:t>
            </a:r>
            <a:r>
              <a:rPr lang="he-IL" sz="1200" kern="1200" dirty="0" err="1">
                <a:solidFill>
                  <a:schemeClr val="tx1"/>
                </a:solidFill>
                <a:effectLst/>
                <a:latin typeface="+mn-lt"/>
                <a:ea typeface="+mn-ea"/>
                <a:cs typeface="+mn-cs"/>
              </a:rPr>
              <a:t>gfr</a:t>
            </a:r>
            <a:r>
              <a:rPr lang="he-IL" sz="1200" kern="1200" dirty="0">
                <a:solidFill>
                  <a:schemeClr val="tx1"/>
                </a:solidFill>
                <a:effectLst/>
                <a:latin typeface="+mn-lt"/>
                <a:ea typeface="+mn-ea"/>
                <a:cs typeface="+mn-cs"/>
              </a:rPr>
              <a:t> אצל תינוקות הינו נמוך יותר מאשר מבוגרים אבל בתוך שבועיים עולה ומגיע לרמה בוגרת סביב גיל שנתיים. כמו כן לתינוק יש יכולת פחות טובה לרכז את השתן </a:t>
            </a:r>
            <a:r>
              <a:rPr lang="he-IL" sz="1200" kern="1200" dirty="0" err="1">
                <a:solidFill>
                  <a:schemeClr val="tx1"/>
                </a:solidFill>
                <a:effectLst/>
                <a:latin typeface="+mn-lt"/>
                <a:ea typeface="+mn-ea"/>
                <a:cs typeface="+mn-cs"/>
              </a:rPr>
              <a:t>והאוסמולריות</a:t>
            </a:r>
            <a:r>
              <a:rPr lang="he-IL" sz="1200" kern="1200" dirty="0">
                <a:solidFill>
                  <a:schemeClr val="tx1"/>
                </a:solidFill>
                <a:effectLst/>
                <a:latin typeface="+mn-lt"/>
                <a:ea typeface="+mn-ea"/>
                <a:cs typeface="+mn-cs"/>
              </a:rPr>
              <a:t> שהוא יכול להגיע אליה היא יותר נמוכה.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דרישות הנוזלים- המטרה היא מתן שתן סביב 1-2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לשעה. הדרך להעריך את מתן הנוזלים הינה באמצעות ריכוז שתן וכמות שתן. לדוגמא- במהלך 8 השעות הראשונות שלאחר ניתוח, תינוק ששוקל 1 </a:t>
            </a:r>
            <a:r>
              <a:rPr lang="he-IL" sz="1200" kern="1200" dirty="0" err="1">
                <a:solidFill>
                  <a:schemeClr val="tx1"/>
                </a:solidFill>
                <a:effectLst/>
                <a:latin typeface="+mn-lt"/>
                <a:ea typeface="+mn-ea"/>
                <a:cs typeface="+mn-cs"/>
              </a:rPr>
              <a:t>קג</a:t>
            </a:r>
            <a:r>
              <a:rPr lang="he-IL" sz="1200" kern="1200" dirty="0">
                <a:solidFill>
                  <a:schemeClr val="tx1"/>
                </a:solidFill>
                <a:effectLst/>
                <a:latin typeface="+mn-lt"/>
                <a:ea typeface="+mn-ea"/>
                <a:cs typeface="+mn-cs"/>
              </a:rPr>
              <a:t> הוא בעל תפוקת שתן של 0.3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לשעה. רמות ה- </a:t>
            </a:r>
            <a:r>
              <a:rPr lang="he-IL" sz="1200" kern="1200" dirty="0" err="1">
                <a:solidFill>
                  <a:schemeClr val="tx1"/>
                </a:solidFill>
                <a:effectLst/>
                <a:latin typeface="+mn-lt"/>
                <a:ea typeface="+mn-ea"/>
                <a:cs typeface="+mn-cs"/>
              </a:rPr>
              <a:t>bun</a:t>
            </a:r>
            <a:r>
              <a:rPr lang="he-IL" sz="1200" kern="1200" dirty="0">
                <a:solidFill>
                  <a:schemeClr val="tx1"/>
                </a:solidFill>
                <a:effectLst/>
                <a:latin typeface="+mn-lt"/>
                <a:ea typeface="+mn-ea"/>
                <a:cs typeface="+mn-cs"/>
              </a:rPr>
              <a:t> עלו מ- 4 ל- 8, </a:t>
            </a:r>
            <a:r>
              <a:rPr lang="he-IL" sz="1200" kern="1200" dirty="0" err="1">
                <a:solidFill>
                  <a:schemeClr val="tx1"/>
                </a:solidFill>
                <a:effectLst/>
                <a:latin typeface="+mn-lt"/>
                <a:ea typeface="+mn-ea"/>
                <a:cs typeface="+mn-cs"/>
              </a:rPr>
              <a:t>המטוקריט</a:t>
            </a:r>
            <a:r>
              <a:rPr lang="he-IL" sz="1200" kern="1200" dirty="0">
                <a:solidFill>
                  <a:schemeClr val="tx1"/>
                </a:solidFill>
                <a:effectLst/>
                <a:latin typeface="+mn-lt"/>
                <a:ea typeface="+mn-ea"/>
                <a:cs typeface="+mn-cs"/>
              </a:rPr>
              <a:t> עלה קצת. לסיכום המטופל מיובש, הטיפול הינו מתן </a:t>
            </a:r>
            <a:r>
              <a:rPr lang="he-IL" sz="1200" kern="1200" dirty="0" err="1">
                <a:solidFill>
                  <a:schemeClr val="tx1"/>
                </a:solidFill>
                <a:effectLst/>
                <a:latin typeface="+mn-lt"/>
                <a:ea typeface="+mn-ea"/>
                <a:cs typeface="+mn-cs"/>
              </a:rPr>
              <a:t>בולוס</a:t>
            </a:r>
            <a:r>
              <a:rPr lang="he-IL" sz="1200" kern="1200" dirty="0">
                <a:solidFill>
                  <a:schemeClr val="tx1"/>
                </a:solidFill>
                <a:effectLst/>
                <a:latin typeface="+mn-lt"/>
                <a:ea typeface="+mn-ea"/>
                <a:cs typeface="+mn-cs"/>
              </a:rPr>
              <a:t> של 0.9 לפי 10-20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ולהמשיך לפי קצב של 7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לשעה, יצוין כי מטופלים לאחר ניתוחים משמעותיים עם אובדן מעי, </a:t>
            </a:r>
            <a:r>
              <a:rPr lang="he-IL" sz="1200" kern="1200" dirty="0" err="1">
                <a:solidFill>
                  <a:schemeClr val="tx1"/>
                </a:solidFill>
                <a:effectLst/>
                <a:latin typeface="+mn-lt"/>
                <a:ea typeface="+mn-ea"/>
                <a:cs typeface="+mn-cs"/>
              </a:rPr>
              <a:t>פרפורציה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וכו</a:t>
            </a:r>
            <a:r>
              <a:rPr lang="he-IL" sz="1200" kern="1200" dirty="0">
                <a:solidFill>
                  <a:schemeClr val="tx1"/>
                </a:solidFill>
                <a:effectLst/>
                <a:latin typeface="+mn-lt"/>
                <a:ea typeface="+mn-ea"/>
                <a:cs typeface="+mn-cs"/>
              </a:rPr>
              <a:t> יזדקקו לכמות נוזלים של כ- 140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ליממה. </a:t>
            </a:r>
            <a:r>
              <a:rPr lang="he-IL" sz="1200" i="1" kern="1200" dirty="0">
                <a:solidFill>
                  <a:schemeClr val="tx1"/>
                </a:solidFill>
                <a:effectLst/>
                <a:latin typeface="+mn-lt"/>
                <a:ea typeface="+mn-ea"/>
                <a:cs typeface="+mn-cs"/>
              </a:rPr>
              <a:t>באופן כללי אצל הילוד ביממה הראשונה נותנים תמיסת 10% דקסטרוז ללא נתרן או אשלגן, בימים הראשונים לאחר הלידה מוסיפים נתרן ואשלגן, ואחר כך נותנים תמיסת 5% </a:t>
            </a:r>
            <a:r>
              <a:rPr lang="he-IL" sz="1200" i="1" kern="1200" dirty="0" err="1">
                <a:solidFill>
                  <a:schemeClr val="tx1"/>
                </a:solidFill>
                <a:effectLst/>
                <a:latin typeface="+mn-lt"/>
                <a:ea typeface="+mn-ea"/>
                <a:cs typeface="+mn-cs"/>
              </a:rPr>
              <a:t>דסטרוז</a:t>
            </a:r>
            <a:r>
              <a:rPr lang="he-IL" sz="1200" i="1" kern="1200" dirty="0">
                <a:solidFill>
                  <a:schemeClr val="tx1"/>
                </a:solidFill>
                <a:effectLst/>
                <a:latin typeface="+mn-lt"/>
                <a:ea typeface="+mn-ea"/>
                <a:cs typeface="+mn-cs"/>
              </a:rPr>
              <a:t> עם חצי </a:t>
            </a:r>
            <a:r>
              <a:rPr lang="he-IL" sz="1200" i="1" kern="1200" dirty="0" err="1">
                <a:solidFill>
                  <a:schemeClr val="tx1"/>
                </a:solidFill>
                <a:effectLst/>
                <a:latin typeface="+mn-lt"/>
                <a:ea typeface="+mn-ea"/>
                <a:cs typeface="+mn-cs"/>
              </a:rPr>
              <a:t>סליין</a:t>
            </a:r>
            <a:r>
              <a:rPr lang="he-IL" sz="1200" i="1" kern="1200" dirty="0">
                <a:solidFill>
                  <a:schemeClr val="tx1"/>
                </a:solidFill>
                <a:effectLst/>
                <a:latin typeface="+mn-lt"/>
                <a:ea typeface="+mn-ea"/>
                <a:cs typeface="+mn-cs"/>
              </a:rPr>
              <a:t> (מכיל 77 נתרן ו- 77 כלור) ללא אשלגן. </a:t>
            </a:r>
            <a:endParaRPr lang="en-IL" sz="1200" kern="1200" dirty="0">
              <a:solidFill>
                <a:schemeClr val="tx1"/>
              </a:solidFill>
              <a:effectLst/>
              <a:latin typeface="+mn-lt"/>
              <a:ea typeface="+mn-ea"/>
              <a:cs typeface="+mn-cs"/>
            </a:endParaRPr>
          </a:p>
          <a:p>
            <a:pPr lvl="1" algn="just" rtl="1"/>
            <a:r>
              <a:rPr lang="he-IL" sz="1200" i="1" kern="1200" dirty="0">
                <a:solidFill>
                  <a:schemeClr val="tx1"/>
                </a:solidFill>
                <a:effectLst/>
                <a:latin typeface="+mn-lt"/>
                <a:ea typeface="+mn-ea"/>
                <a:cs typeface="+mn-cs"/>
              </a:rPr>
              <a:t>נתרן- הדרישה היא 2-4 </a:t>
            </a:r>
            <a:r>
              <a:rPr lang="he-IL" sz="1200" i="1" kern="1200" dirty="0" err="1">
                <a:solidFill>
                  <a:schemeClr val="tx1"/>
                </a:solidFill>
                <a:effectLst/>
                <a:latin typeface="+mn-lt"/>
                <a:ea typeface="+mn-ea"/>
                <a:cs typeface="+mn-cs"/>
              </a:rPr>
              <a:t>מלימול</a:t>
            </a:r>
            <a:r>
              <a:rPr lang="he-IL" sz="1200" i="1" kern="1200" dirty="0">
                <a:solidFill>
                  <a:schemeClr val="tx1"/>
                </a:solidFill>
                <a:effectLst/>
                <a:latin typeface="+mn-lt"/>
                <a:ea typeface="+mn-ea"/>
                <a:cs typeface="+mn-cs"/>
              </a:rPr>
              <a:t> </a:t>
            </a:r>
            <a:r>
              <a:rPr lang="he-IL" sz="1200" i="1" kern="1200" dirty="0" err="1">
                <a:solidFill>
                  <a:schemeClr val="tx1"/>
                </a:solidFill>
                <a:effectLst/>
                <a:latin typeface="+mn-lt"/>
                <a:ea typeface="+mn-ea"/>
                <a:cs typeface="+mn-cs"/>
              </a:rPr>
              <a:t>לקג</a:t>
            </a:r>
            <a:r>
              <a:rPr lang="he-IL" sz="1200" i="1" kern="1200" dirty="0">
                <a:solidFill>
                  <a:schemeClr val="tx1"/>
                </a:solidFill>
                <a:effectLst/>
                <a:latin typeface="+mn-lt"/>
                <a:ea typeface="+mn-ea"/>
                <a:cs typeface="+mn-cs"/>
              </a:rPr>
              <a:t> ליום. </a:t>
            </a:r>
            <a:r>
              <a:rPr lang="he-IL" sz="1200" i="1" kern="1200" dirty="0" err="1">
                <a:solidFill>
                  <a:schemeClr val="tx1"/>
                </a:solidFill>
                <a:effectLst/>
                <a:latin typeface="+mn-lt"/>
                <a:ea typeface="+mn-ea"/>
                <a:cs typeface="+mn-cs"/>
              </a:rPr>
              <a:t>היפונתרמיה</a:t>
            </a:r>
            <a:r>
              <a:rPr lang="he-IL" sz="1200" i="1" kern="1200" dirty="0">
                <a:solidFill>
                  <a:schemeClr val="tx1"/>
                </a:solidFill>
                <a:effectLst/>
                <a:latin typeface="+mn-lt"/>
                <a:ea typeface="+mn-ea"/>
                <a:cs typeface="+mn-cs"/>
              </a:rPr>
              <a:t> דומה לבצקת מוחית ומתבטאת באפאתיות, בחילות, הקאות וקומה, אם הנתרן בשתן מעל 20 זה מצביע על פגיעה כלייתית ואובדן שלו בשתן. </a:t>
            </a:r>
            <a:r>
              <a:rPr lang="he-IL" sz="1200" i="1" kern="1200" dirty="0" err="1">
                <a:solidFill>
                  <a:schemeClr val="tx1"/>
                </a:solidFill>
                <a:effectLst/>
                <a:latin typeface="+mn-lt"/>
                <a:ea typeface="+mn-ea"/>
                <a:cs typeface="+mn-cs"/>
              </a:rPr>
              <a:t>היפרנתרמיה</a:t>
            </a:r>
            <a:r>
              <a:rPr lang="he-IL" sz="1200" i="1" kern="1200" dirty="0">
                <a:solidFill>
                  <a:schemeClr val="tx1"/>
                </a:solidFill>
                <a:effectLst/>
                <a:latin typeface="+mn-lt"/>
                <a:ea typeface="+mn-ea"/>
                <a:cs typeface="+mn-cs"/>
              </a:rPr>
              <a:t>- לרוב מהתייבשות ושלשול, יכול להיגרם גם מאי ספיקת כליות או מתן תרופות. </a:t>
            </a:r>
            <a:endParaRPr lang="en-IL" sz="1200" kern="1200" dirty="0">
              <a:solidFill>
                <a:schemeClr val="tx1"/>
              </a:solidFill>
              <a:effectLst/>
              <a:latin typeface="+mn-lt"/>
              <a:ea typeface="+mn-ea"/>
              <a:cs typeface="+mn-cs"/>
            </a:endParaRPr>
          </a:p>
          <a:p>
            <a:pPr lvl="1" algn="just" rtl="1"/>
            <a:r>
              <a:rPr lang="he-IL" sz="1200" i="1" kern="1200" dirty="0">
                <a:solidFill>
                  <a:schemeClr val="tx1"/>
                </a:solidFill>
                <a:effectLst/>
                <a:latin typeface="+mn-lt"/>
                <a:ea typeface="+mn-ea"/>
                <a:cs typeface="+mn-cs"/>
              </a:rPr>
              <a:t>אשלגן- הדרישות של אשלגן הינן 1-3 </a:t>
            </a:r>
            <a:r>
              <a:rPr lang="he-IL" sz="1200" i="1" kern="1200" dirty="0" err="1">
                <a:solidFill>
                  <a:schemeClr val="tx1"/>
                </a:solidFill>
                <a:effectLst/>
                <a:latin typeface="+mn-lt"/>
                <a:ea typeface="+mn-ea"/>
                <a:cs typeface="+mn-cs"/>
              </a:rPr>
              <a:t>מילימול</a:t>
            </a:r>
            <a:r>
              <a:rPr lang="he-IL" sz="1200" i="1" kern="1200" dirty="0">
                <a:solidFill>
                  <a:schemeClr val="tx1"/>
                </a:solidFill>
                <a:effectLst/>
                <a:latin typeface="+mn-lt"/>
                <a:ea typeface="+mn-ea"/>
                <a:cs typeface="+mn-cs"/>
              </a:rPr>
              <a:t> </a:t>
            </a:r>
            <a:r>
              <a:rPr lang="he-IL" sz="1200" i="1" kern="1200" dirty="0" err="1">
                <a:solidFill>
                  <a:schemeClr val="tx1"/>
                </a:solidFill>
                <a:effectLst/>
                <a:latin typeface="+mn-lt"/>
                <a:ea typeface="+mn-ea"/>
                <a:cs typeface="+mn-cs"/>
              </a:rPr>
              <a:t>לקג</a:t>
            </a:r>
            <a:r>
              <a:rPr lang="he-IL" sz="1200" i="1" kern="1200" dirty="0">
                <a:solidFill>
                  <a:schemeClr val="tx1"/>
                </a:solidFill>
                <a:effectLst/>
                <a:latin typeface="+mn-lt"/>
                <a:ea typeface="+mn-ea"/>
                <a:cs typeface="+mn-cs"/>
              </a:rPr>
              <a:t> ליום. </a:t>
            </a:r>
            <a:r>
              <a:rPr lang="he-IL" sz="1200" i="1" kern="1200" dirty="0" err="1">
                <a:solidFill>
                  <a:schemeClr val="tx1"/>
                </a:solidFill>
                <a:effectLst/>
                <a:latin typeface="+mn-lt"/>
                <a:ea typeface="+mn-ea"/>
                <a:cs typeface="+mn-cs"/>
              </a:rPr>
              <a:t>היפוקלמיה</a:t>
            </a:r>
            <a:r>
              <a:rPr lang="he-IL" sz="1200" i="1" kern="1200" dirty="0">
                <a:solidFill>
                  <a:schemeClr val="tx1"/>
                </a:solidFill>
                <a:effectLst/>
                <a:latin typeface="+mn-lt"/>
                <a:ea typeface="+mn-ea"/>
                <a:cs typeface="+mn-cs"/>
              </a:rPr>
              <a:t>- היא לרוב </a:t>
            </a:r>
            <a:r>
              <a:rPr lang="he-IL" sz="1200" i="1" kern="1200" dirty="0" err="1">
                <a:solidFill>
                  <a:schemeClr val="tx1"/>
                </a:solidFill>
                <a:effectLst/>
                <a:latin typeface="+mn-lt"/>
                <a:ea typeface="+mn-ea"/>
                <a:cs typeface="+mn-cs"/>
              </a:rPr>
              <a:t>יאטרוגנית</a:t>
            </a:r>
            <a:r>
              <a:rPr lang="he-IL" sz="1200" i="1" kern="1200" dirty="0">
                <a:solidFill>
                  <a:schemeClr val="tx1"/>
                </a:solidFill>
                <a:effectLst/>
                <a:latin typeface="+mn-lt"/>
                <a:ea typeface="+mn-ea"/>
                <a:cs typeface="+mn-cs"/>
              </a:rPr>
              <a:t> אבל יכולה להיגרם גם משלשולים והקאות. זה גורם להפרעות קצב, </a:t>
            </a:r>
            <a:r>
              <a:rPr lang="he-IL" sz="1200" i="1" kern="1200" dirty="0" err="1">
                <a:solidFill>
                  <a:schemeClr val="tx1"/>
                </a:solidFill>
                <a:effectLst/>
                <a:latin typeface="+mn-lt"/>
                <a:ea typeface="+mn-ea"/>
                <a:cs typeface="+mn-cs"/>
              </a:rPr>
              <a:t>אילאוס</a:t>
            </a:r>
            <a:r>
              <a:rPr lang="he-IL" sz="1200" i="1" kern="1200" dirty="0">
                <a:solidFill>
                  <a:schemeClr val="tx1"/>
                </a:solidFill>
                <a:effectLst/>
                <a:latin typeface="+mn-lt"/>
                <a:ea typeface="+mn-ea"/>
                <a:cs typeface="+mn-cs"/>
              </a:rPr>
              <a:t>, אצירת שתן. </a:t>
            </a:r>
            <a:r>
              <a:rPr lang="he-IL" sz="1200" i="1" kern="1200" dirty="0" err="1">
                <a:solidFill>
                  <a:schemeClr val="tx1"/>
                </a:solidFill>
                <a:effectLst/>
                <a:latin typeface="+mn-lt"/>
                <a:ea typeface="+mn-ea"/>
                <a:cs typeface="+mn-cs"/>
              </a:rPr>
              <a:t>היפרקלמיה</a:t>
            </a:r>
            <a:r>
              <a:rPr lang="he-IL" sz="1200" i="1" kern="1200" dirty="0">
                <a:solidFill>
                  <a:schemeClr val="tx1"/>
                </a:solidFill>
                <a:effectLst/>
                <a:latin typeface="+mn-lt"/>
                <a:ea typeface="+mn-ea"/>
                <a:cs typeface="+mn-cs"/>
              </a:rPr>
              <a:t>- יכול להיות מכמה סיבות, לחשוב גם על אדרנל, המוליזה, סוכרת שתלויה באינסולין או </a:t>
            </a:r>
            <a:r>
              <a:rPr lang="he-IL" sz="1200" i="1" kern="1200" dirty="0" err="1">
                <a:solidFill>
                  <a:schemeClr val="tx1"/>
                </a:solidFill>
                <a:effectLst/>
                <a:latin typeface="+mn-lt"/>
                <a:ea typeface="+mn-ea"/>
                <a:cs typeface="+mn-cs"/>
              </a:rPr>
              <a:t>יאטרוגני</a:t>
            </a:r>
            <a:r>
              <a:rPr lang="he-IL" sz="1200" i="1" kern="1200" dirty="0">
                <a:solidFill>
                  <a:schemeClr val="tx1"/>
                </a:solidFill>
                <a:effectLst/>
                <a:latin typeface="+mn-lt"/>
                <a:ea typeface="+mn-ea"/>
                <a:cs typeface="+mn-cs"/>
              </a:rPr>
              <a:t>. יכול לגרום </a:t>
            </a:r>
            <a:r>
              <a:rPr lang="he-IL" sz="1200" i="1" kern="1200" dirty="0" err="1">
                <a:solidFill>
                  <a:schemeClr val="tx1"/>
                </a:solidFill>
                <a:effectLst/>
                <a:latin typeface="+mn-lt"/>
                <a:ea typeface="+mn-ea"/>
                <a:cs typeface="+mn-cs"/>
              </a:rPr>
              <a:t>לאסיסטולה</a:t>
            </a:r>
            <a:r>
              <a:rPr lang="he-IL" sz="1200" i="1" kern="1200" dirty="0">
                <a:solidFill>
                  <a:schemeClr val="tx1"/>
                </a:solidFill>
                <a:effectLst/>
                <a:latin typeface="+mn-lt"/>
                <a:ea typeface="+mn-ea"/>
                <a:cs typeface="+mn-cs"/>
              </a:rPr>
              <a:t> נותנים אינסולין, גלוקוז, </a:t>
            </a:r>
            <a:r>
              <a:rPr lang="he-IL" sz="1200" i="1" kern="1200" dirty="0" err="1">
                <a:solidFill>
                  <a:schemeClr val="tx1"/>
                </a:solidFill>
                <a:effectLst/>
                <a:latin typeface="+mn-lt"/>
                <a:ea typeface="+mn-ea"/>
                <a:cs typeface="+mn-cs"/>
              </a:rPr>
              <a:t>סלבוטמול</a:t>
            </a:r>
            <a:r>
              <a:rPr lang="he-IL" sz="1200" i="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המערכת </a:t>
            </a:r>
            <a:r>
              <a:rPr lang="he-IL" sz="1200" kern="1200" dirty="0" err="1">
                <a:solidFill>
                  <a:schemeClr val="tx1"/>
                </a:solidFill>
                <a:effectLst/>
                <a:latin typeface="+mn-lt"/>
                <a:ea typeface="+mn-ea"/>
                <a:cs typeface="+mn-cs"/>
              </a:rPr>
              <a:t>הקרדיוווסקולרית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יש ירידה בתנגודת </a:t>
            </a:r>
            <a:r>
              <a:rPr lang="he-IL" sz="1200" kern="1200" dirty="0" err="1">
                <a:solidFill>
                  <a:schemeClr val="tx1"/>
                </a:solidFill>
                <a:effectLst/>
                <a:latin typeface="+mn-lt"/>
                <a:ea typeface="+mn-ea"/>
                <a:cs typeface="+mn-cs"/>
              </a:rPr>
              <a:t>הריאתית</a:t>
            </a:r>
            <a:r>
              <a:rPr lang="he-IL" sz="1200" kern="1200" dirty="0">
                <a:solidFill>
                  <a:schemeClr val="tx1"/>
                </a:solidFill>
                <a:effectLst/>
                <a:latin typeface="+mn-lt"/>
                <a:ea typeface="+mn-ea"/>
                <a:cs typeface="+mn-cs"/>
              </a:rPr>
              <a:t> כשמתחילות הנשימות הראשונות.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הפורמן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אובלה</a:t>
            </a:r>
            <a:r>
              <a:rPr lang="he-IL" sz="1200" kern="1200" dirty="0">
                <a:solidFill>
                  <a:schemeClr val="tx1"/>
                </a:solidFill>
                <a:effectLst/>
                <a:latin typeface="+mn-lt"/>
                <a:ea typeface="+mn-ea"/>
                <a:cs typeface="+mn-cs"/>
              </a:rPr>
              <a:t> נסגר כתוצאה מעליה בזרימת הדם לעליה השמאלית מהריאות והוא נסגר סביב גיל 3 חודשים. </a:t>
            </a:r>
            <a:r>
              <a:rPr lang="he-IL" sz="1200" kern="1200" dirty="0" err="1">
                <a:solidFill>
                  <a:schemeClr val="tx1"/>
                </a:solidFill>
                <a:effectLst/>
                <a:latin typeface="+mn-lt"/>
                <a:ea typeface="+mn-ea"/>
                <a:cs typeface="+mn-cs"/>
              </a:rPr>
              <a:t>הדוקטוס</a:t>
            </a:r>
            <a:r>
              <a:rPr lang="he-IL" sz="1200" kern="1200" dirty="0">
                <a:solidFill>
                  <a:schemeClr val="tx1"/>
                </a:solidFill>
                <a:effectLst/>
                <a:latin typeface="+mn-lt"/>
                <a:ea typeface="+mn-ea"/>
                <a:cs typeface="+mn-cs"/>
              </a:rPr>
              <a:t> נסגר תוך 24 שעות ברגע שיש </a:t>
            </a:r>
            <a:r>
              <a:rPr lang="he-IL" sz="1200" kern="1200" dirty="0" err="1">
                <a:solidFill>
                  <a:schemeClr val="tx1"/>
                </a:solidFill>
                <a:effectLst/>
                <a:latin typeface="+mn-lt"/>
                <a:ea typeface="+mn-ea"/>
                <a:cs typeface="+mn-cs"/>
              </a:rPr>
              <a:t>ווזוקונסטריקציה</a:t>
            </a:r>
            <a:r>
              <a:rPr lang="he-IL" sz="1200" kern="1200" dirty="0">
                <a:solidFill>
                  <a:schemeClr val="tx1"/>
                </a:solidFill>
                <a:effectLst/>
                <a:latin typeface="+mn-lt"/>
                <a:ea typeface="+mn-ea"/>
                <a:cs typeface="+mn-cs"/>
              </a:rPr>
              <a:t> משנית לרמות חמצן גבוהות יותר וכן היעדר הפרשת </a:t>
            </a:r>
            <a:r>
              <a:rPr lang="he-IL" sz="1200" kern="1200" dirty="0" err="1">
                <a:solidFill>
                  <a:schemeClr val="tx1"/>
                </a:solidFill>
                <a:effectLst/>
                <a:latin typeface="+mn-lt"/>
                <a:ea typeface="+mn-ea"/>
                <a:cs typeface="+mn-cs"/>
              </a:rPr>
              <a:t>פרוסטגלנדין</a:t>
            </a:r>
            <a:r>
              <a:rPr lang="he-IL" sz="1200" kern="1200" dirty="0">
                <a:solidFill>
                  <a:schemeClr val="tx1"/>
                </a:solidFill>
                <a:effectLst/>
                <a:latin typeface="+mn-lt"/>
                <a:ea typeface="+mn-ea"/>
                <a:cs typeface="+mn-cs"/>
              </a:rPr>
              <a:t> מהשליה.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מבחינת בשלות </a:t>
            </a:r>
            <a:r>
              <a:rPr lang="he-IL" sz="1200" kern="1200" dirty="0" err="1">
                <a:solidFill>
                  <a:schemeClr val="tx1"/>
                </a:solidFill>
                <a:effectLst/>
                <a:latin typeface="+mn-lt"/>
                <a:ea typeface="+mn-ea"/>
                <a:cs typeface="+mn-cs"/>
              </a:rPr>
              <a:t>ריאתית</a:t>
            </a:r>
            <a:r>
              <a:rPr lang="he-IL" sz="1200" kern="1200" dirty="0">
                <a:solidFill>
                  <a:schemeClr val="tx1"/>
                </a:solidFill>
                <a:effectLst/>
                <a:latin typeface="+mn-lt"/>
                <a:ea typeface="+mn-ea"/>
                <a:cs typeface="+mn-cs"/>
              </a:rPr>
              <a:t>- הדרך להעריך זה למדוד רמה של לציטין </a:t>
            </a:r>
            <a:r>
              <a:rPr lang="he-IL" sz="1200" kern="1200" dirty="0" err="1">
                <a:solidFill>
                  <a:schemeClr val="tx1"/>
                </a:solidFill>
                <a:effectLst/>
                <a:latin typeface="+mn-lt"/>
                <a:ea typeface="+mn-ea"/>
                <a:cs typeface="+mn-cs"/>
              </a:rPr>
              <a:t>לספינגומיילין</a:t>
            </a:r>
            <a:r>
              <a:rPr lang="he-IL" sz="1200" kern="1200" dirty="0">
                <a:solidFill>
                  <a:schemeClr val="tx1"/>
                </a:solidFill>
                <a:effectLst/>
                <a:latin typeface="+mn-lt"/>
                <a:ea typeface="+mn-ea"/>
                <a:cs typeface="+mn-cs"/>
              </a:rPr>
              <a:t> בנוזל מי השפיר. יחס של מעל 2 נחשב </a:t>
            </a:r>
            <a:r>
              <a:rPr lang="he-IL" sz="1200" kern="1200" dirty="0" err="1">
                <a:solidFill>
                  <a:schemeClr val="tx1"/>
                </a:solidFill>
                <a:effectLst/>
                <a:latin typeface="+mn-lt"/>
                <a:ea typeface="+mn-ea"/>
                <a:cs typeface="+mn-cs"/>
              </a:rPr>
              <a:t>קומפיטבילי</a:t>
            </a:r>
            <a:r>
              <a:rPr lang="he-IL" sz="1200" kern="1200" dirty="0">
                <a:solidFill>
                  <a:schemeClr val="tx1"/>
                </a:solidFill>
                <a:effectLst/>
                <a:latin typeface="+mn-lt"/>
                <a:ea typeface="+mn-ea"/>
                <a:cs typeface="+mn-cs"/>
              </a:rPr>
              <a:t> עם תפקוד ריאה טוב. כדי לזרז תפקודי ריאתי מומלץ לתת סטרואידים, כמו כן </a:t>
            </a:r>
            <a:r>
              <a:rPr lang="he-IL" sz="1200" kern="1200" dirty="0" err="1">
                <a:solidFill>
                  <a:schemeClr val="tx1"/>
                </a:solidFill>
                <a:effectLst/>
                <a:latin typeface="+mn-lt"/>
                <a:ea typeface="+mn-ea"/>
                <a:cs typeface="+mn-cs"/>
              </a:rPr>
              <a:t>סורפקטנט</a:t>
            </a:r>
            <a:r>
              <a:rPr lang="he-IL" sz="1200" kern="1200" dirty="0">
                <a:solidFill>
                  <a:schemeClr val="tx1"/>
                </a:solidFill>
                <a:effectLst/>
                <a:latin typeface="+mn-lt"/>
                <a:ea typeface="+mn-ea"/>
                <a:cs typeface="+mn-cs"/>
              </a:rPr>
              <a:t>- שעוזר במניעת מחלת </a:t>
            </a:r>
            <a:r>
              <a:rPr lang="he-IL" sz="1200" kern="1200" dirty="0" err="1">
                <a:solidFill>
                  <a:schemeClr val="tx1"/>
                </a:solidFill>
                <a:effectLst/>
                <a:latin typeface="+mn-lt"/>
                <a:ea typeface="+mn-ea"/>
                <a:cs typeface="+mn-cs"/>
              </a:rPr>
              <a:t>היאלין</a:t>
            </a:r>
            <a:r>
              <a:rPr lang="he-IL" sz="1200" kern="1200" dirty="0">
                <a:solidFill>
                  <a:schemeClr val="tx1"/>
                </a:solidFill>
                <a:effectLst/>
                <a:latin typeface="+mn-lt"/>
                <a:ea typeface="+mn-ea"/>
                <a:cs typeface="+mn-cs"/>
              </a:rPr>
              <a:t>. המתן הינו דרך </a:t>
            </a:r>
            <a:r>
              <a:rPr lang="he-IL" sz="1200" kern="1200" dirty="0" err="1">
                <a:solidFill>
                  <a:schemeClr val="tx1"/>
                </a:solidFill>
                <a:effectLst/>
                <a:latin typeface="+mn-lt"/>
                <a:ea typeface="+mn-ea"/>
                <a:cs typeface="+mn-cs"/>
              </a:rPr>
              <a:t>הטובוס</a:t>
            </a:r>
            <a:r>
              <a:rPr lang="he-IL" sz="1200" kern="1200" dirty="0">
                <a:solidFill>
                  <a:schemeClr val="tx1"/>
                </a:solidFill>
                <a:effectLst/>
                <a:latin typeface="+mn-lt"/>
                <a:ea typeface="+mn-ea"/>
                <a:cs typeface="+mn-cs"/>
              </a:rPr>
              <a:t>, עבור אינדיקציות שכוללות מטופלים מונשמים עם </a:t>
            </a:r>
            <a:r>
              <a:rPr lang="he-IL" sz="1200" kern="1200" dirty="0" err="1">
                <a:solidFill>
                  <a:schemeClr val="tx1"/>
                </a:solidFill>
                <a:effectLst/>
                <a:latin typeface="+mn-lt"/>
                <a:ea typeface="+mn-ea"/>
                <a:cs typeface="+mn-cs"/>
              </a:rPr>
              <a:t>rds</a:t>
            </a:r>
            <a:r>
              <a:rPr lang="he-IL" sz="1200" kern="1200" dirty="0">
                <a:solidFill>
                  <a:schemeClr val="tx1"/>
                </a:solidFill>
                <a:effectLst/>
                <a:latin typeface="+mn-lt"/>
                <a:ea typeface="+mn-ea"/>
                <a:cs typeface="+mn-cs"/>
              </a:rPr>
              <a:t>, אספירציית </a:t>
            </a:r>
            <a:r>
              <a:rPr lang="he-IL" sz="1200" kern="1200" dirty="0" err="1">
                <a:solidFill>
                  <a:schemeClr val="tx1"/>
                </a:solidFill>
                <a:effectLst/>
                <a:latin typeface="+mn-lt"/>
                <a:ea typeface="+mn-ea"/>
                <a:cs typeface="+mn-cs"/>
              </a:rPr>
              <a:t>מקוניום</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פנאומוניה</a:t>
            </a:r>
            <a:r>
              <a:rPr lang="he-IL" sz="1200" kern="1200" dirty="0">
                <a:solidFill>
                  <a:schemeClr val="tx1"/>
                </a:solidFill>
                <a:effectLst/>
                <a:latin typeface="+mn-lt"/>
                <a:ea typeface="+mn-ea"/>
                <a:cs typeface="+mn-cs"/>
              </a:rPr>
              <a:t> ודמם ריאתי. זה מביא לעליה בחמצון ושיפור בתפקוד </a:t>
            </a:r>
            <a:r>
              <a:rPr lang="he-IL" sz="1200" kern="1200" dirty="0" err="1">
                <a:solidFill>
                  <a:schemeClr val="tx1"/>
                </a:solidFill>
                <a:effectLst/>
                <a:latin typeface="+mn-lt"/>
                <a:ea typeface="+mn-ea"/>
                <a:cs typeface="+mn-cs"/>
              </a:rPr>
              <a:t>הריאתי</a:t>
            </a:r>
            <a:r>
              <a:rPr lang="he-IL" sz="1200" kern="1200" dirty="0">
                <a:solidFill>
                  <a:schemeClr val="tx1"/>
                </a:solidFill>
                <a:effectLst/>
                <a:latin typeface="+mn-lt"/>
                <a:ea typeface="+mn-ea"/>
                <a:cs typeface="+mn-cs"/>
              </a:rPr>
              <a:t>. יש כמה מחקרים לעניין תופעות לוואי בשימוש </a:t>
            </a:r>
            <a:r>
              <a:rPr lang="he-IL" sz="1200" kern="1200" dirty="0" err="1">
                <a:solidFill>
                  <a:schemeClr val="tx1"/>
                </a:solidFill>
                <a:effectLst/>
                <a:latin typeface="+mn-lt"/>
                <a:ea typeface="+mn-ea"/>
                <a:cs typeface="+mn-cs"/>
              </a:rPr>
              <a:t>בסופרקטנט</a:t>
            </a:r>
            <a:r>
              <a:rPr lang="he-IL" sz="1200" kern="1200" dirty="0">
                <a:solidFill>
                  <a:schemeClr val="tx1"/>
                </a:solidFill>
                <a:effectLst/>
                <a:latin typeface="+mn-lt"/>
                <a:ea typeface="+mn-ea"/>
                <a:cs typeface="+mn-cs"/>
              </a:rPr>
              <a:t>- בין היתר, מוקוס, </a:t>
            </a:r>
            <a:r>
              <a:rPr lang="he-IL" sz="1200" kern="1200" dirty="0" err="1">
                <a:solidFill>
                  <a:schemeClr val="tx1"/>
                </a:solidFill>
                <a:effectLst/>
                <a:latin typeface="+mn-lt"/>
                <a:ea typeface="+mn-ea"/>
                <a:cs typeface="+mn-cs"/>
              </a:rPr>
              <a:t>היפוקסיה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טרנזיאנטית</a:t>
            </a:r>
            <a:r>
              <a:rPr lang="he-IL" sz="1200" kern="1200" dirty="0">
                <a:solidFill>
                  <a:schemeClr val="tx1"/>
                </a:solidFill>
                <a:effectLst/>
                <a:latin typeface="+mn-lt"/>
                <a:ea typeface="+mn-ea"/>
                <a:cs typeface="+mn-cs"/>
              </a:rPr>
              <a:t>, ירידה בלחץ דם.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שוק</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שוק </a:t>
            </a:r>
            <a:r>
              <a:rPr lang="he-IL" sz="1200" kern="1200" dirty="0" err="1">
                <a:solidFill>
                  <a:schemeClr val="tx1"/>
                </a:solidFill>
                <a:effectLst/>
                <a:latin typeface="+mn-lt"/>
                <a:ea typeface="+mn-ea"/>
                <a:cs typeface="+mn-cs"/>
              </a:rPr>
              <a:t>היפוולמי</a:t>
            </a:r>
            <a:r>
              <a:rPr lang="he-IL" sz="1200" kern="1200" dirty="0">
                <a:solidFill>
                  <a:schemeClr val="tx1"/>
                </a:solidFill>
                <a:effectLst/>
                <a:latin typeface="+mn-lt"/>
                <a:ea typeface="+mn-ea"/>
                <a:cs typeface="+mn-cs"/>
              </a:rPr>
              <a:t>- מקושרת בירידה בהחזר הוורידי ללב, יש יריד בתפקוד הלבבי ומכאן ירידה </a:t>
            </a:r>
            <a:r>
              <a:rPr lang="he-IL" sz="1200" kern="1200" dirty="0" err="1">
                <a:solidFill>
                  <a:schemeClr val="tx1"/>
                </a:solidFill>
                <a:effectLst/>
                <a:latin typeface="+mn-lt"/>
                <a:ea typeface="+mn-ea"/>
                <a:cs typeface="+mn-cs"/>
              </a:rPr>
              <a:t>בפרפוזיה</a:t>
            </a:r>
            <a:r>
              <a:rPr lang="he-IL" sz="1200" kern="1200" dirty="0">
                <a:solidFill>
                  <a:schemeClr val="tx1"/>
                </a:solidFill>
                <a:effectLst/>
                <a:latin typeface="+mn-lt"/>
                <a:ea typeface="+mn-ea"/>
                <a:cs typeface="+mn-cs"/>
              </a:rPr>
              <a:t> לרקמות. לכן צריך קודם למלא נפח- מתחילים מ- 20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ובהתאם </a:t>
            </a:r>
            <a:r>
              <a:rPr lang="he-IL" sz="1200" kern="1200" dirty="0" err="1">
                <a:solidFill>
                  <a:schemeClr val="tx1"/>
                </a:solidFill>
                <a:effectLst/>
                <a:latin typeface="+mn-lt"/>
                <a:ea typeface="+mn-ea"/>
                <a:cs typeface="+mn-cs"/>
              </a:rPr>
              <a:t>בולוס</a:t>
            </a:r>
            <a:r>
              <a:rPr lang="he-IL" sz="1200" kern="1200" dirty="0">
                <a:solidFill>
                  <a:schemeClr val="tx1"/>
                </a:solidFill>
                <a:effectLst/>
                <a:latin typeface="+mn-lt"/>
                <a:ea typeface="+mn-ea"/>
                <a:cs typeface="+mn-cs"/>
              </a:rPr>
              <a:t> נוסף ומתן דם.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שוק </a:t>
            </a:r>
            <a:r>
              <a:rPr lang="he-IL" sz="1200" kern="1200" dirty="0" err="1">
                <a:solidFill>
                  <a:schemeClr val="tx1"/>
                </a:solidFill>
                <a:effectLst/>
                <a:latin typeface="+mn-lt"/>
                <a:ea typeface="+mn-ea"/>
                <a:cs typeface="+mn-cs"/>
              </a:rPr>
              <a:t>קרדיוגני</a:t>
            </a:r>
            <a:r>
              <a:rPr lang="he-IL" sz="1200" kern="1200" dirty="0">
                <a:solidFill>
                  <a:schemeClr val="tx1"/>
                </a:solidFill>
                <a:effectLst/>
                <a:latin typeface="+mn-lt"/>
                <a:ea typeface="+mn-ea"/>
                <a:cs typeface="+mn-cs"/>
              </a:rPr>
              <a:t>- בעיה </a:t>
            </a:r>
            <a:r>
              <a:rPr lang="he-IL" sz="1200" kern="1200" dirty="0" err="1">
                <a:solidFill>
                  <a:schemeClr val="tx1"/>
                </a:solidFill>
                <a:effectLst/>
                <a:latin typeface="+mn-lt"/>
                <a:ea typeface="+mn-ea"/>
                <a:cs typeface="+mn-cs"/>
              </a:rPr>
              <a:t>בקונטרקטליות</a:t>
            </a:r>
            <a:r>
              <a:rPr lang="he-IL" sz="1200" kern="1200" dirty="0">
                <a:solidFill>
                  <a:schemeClr val="tx1"/>
                </a:solidFill>
                <a:effectLst/>
                <a:latin typeface="+mn-lt"/>
                <a:ea typeface="+mn-ea"/>
                <a:cs typeface="+mn-cs"/>
              </a:rPr>
              <a:t> של השריר- מופחת כשיש מצבים כמו </a:t>
            </a:r>
            <a:r>
              <a:rPr lang="he-IL" sz="1200" kern="1200" dirty="0" err="1">
                <a:solidFill>
                  <a:schemeClr val="tx1"/>
                </a:solidFill>
                <a:effectLst/>
                <a:latin typeface="+mn-lt"/>
                <a:ea typeface="+mn-ea"/>
                <a:cs typeface="+mn-cs"/>
              </a:rPr>
              <a:t>היפוקסמיה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ואצידוזיס</a:t>
            </a:r>
            <a:r>
              <a:rPr lang="he-IL" sz="1200" kern="1200" dirty="0">
                <a:solidFill>
                  <a:schemeClr val="tx1"/>
                </a:solidFill>
                <a:effectLst/>
                <a:latin typeface="+mn-lt"/>
                <a:ea typeface="+mn-ea"/>
                <a:cs typeface="+mn-cs"/>
              </a:rPr>
              <a:t>. הטיפול הוא במתן </a:t>
            </a:r>
            <a:r>
              <a:rPr lang="he-IL" sz="1200" kern="1200" dirty="0" err="1">
                <a:solidFill>
                  <a:schemeClr val="tx1"/>
                </a:solidFill>
                <a:effectLst/>
                <a:latin typeface="+mn-lt"/>
                <a:ea typeface="+mn-ea"/>
                <a:cs typeface="+mn-cs"/>
              </a:rPr>
              <a:t>אינוטרופים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אפינפרין</a:t>
            </a:r>
            <a:r>
              <a:rPr lang="he-IL" sz="1200" kern="1200" dirty="0">
                <a:solidFill>
                  <a:schemeClr val="tx1"/>
                </a:solidFill>
                <a:effectLst/>
                <a:latin typeface="+mn-lt"/>
                <a:ea typeface="+mn-ea"/>
                <a:cs typeface="+mn-cs"/>
              </a:rPr>
              <a:t> (אדרנלין) הוא בעל השפעה גם על </a:t>
            </a:r>
            <a:r>
              <a:rPr lang="he-IL" sz="1200" kern="1200" dirty="0" err="1">
                <a:solidFill>
                  <a:schemeClr val="tx1"/>
                </a:solidFill>
                <a:effectLst/>
                <a:latin typeface="+mn-lt"/>
                <a:ea typeface="+mn-ea"/>
                <a:cs typeface="+mn-cs"/>
              </a:rPr>
              <a:t>רצפטורי</a:t>
            </a:r>
            <a:r>
              <a:rPr lang="he-IL" sz="1200" kern="1200" dirty="0">
                <a:solidFill>
                  <a:schemeClr val="tx1"/>
                </a:solidFill>
                <a:effectLst/>
                <a:latin typeface="+mn-lt"/>
                <a:ea typeface="+mn-ea"/>
                <a:cs typeface="+mn-cs"/>
              </a:rPr>
              <a:t> אלפא ובתא. מביא לעליה בקצב הלב, בכיווץ, ובהרחבת </a:t>
            </a:r>
            <a:r>
              <a:rPr lang="he-IL" sz="1200" kern="1200" dirty="0" err="1">
                <a:solidFill>
                  <a:schemeClr val="tx1"/>
                </a:solidFill>
                <a:effectLst/>
                <a:latin typeface="+mn-lt"/>
                <a:ea typeface="+mn-ea"/>
                <a:cs typeface="+mn-cs"/>
              </a:rPr>
              <a:t>ברונכים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איזופרוטרנול</a:t>
            </a:r>
            <a:r>
              <a:rPr lang="he-IL" sz="1200" kern="1200" dirty="0">
                <a:solidFill>
                  <a:schemeClr val="tx1"/>
                </a:solidFill>
                <a:effectLst/>
                <a:latin typeface="+mn-lt"/>
                <a:ea typeface="+mn-ea"/>
                <a:cs typeface="+mn-cs"/>
              </a:rPr>
              <a:t>- אגוניסט של בתא מעלה </a:t>
            </a:r>
            <a:r>
              <a:rPr lang="he-IL" sz="1200" kern="1200" dirty="0" err="1">
                <a:solidFill>
                  <a:schemeClr val="tx1"/>
                </a:solidFill>
                <a:effectLst/>
                <a:latin typeface="+mn-lt"/>
                <a:ea typeface="+mn-ea"/>
                <a:cs typeface="+mn-cs"/>
              </a:rPr>
              <a:t>קונטרקטיליות</a:t>
            </a:r>
            <a:r>
              <a:rPr lang="he-IL" sz="1200" kern="1200" dirty="0">
                <a:solidFill>
                  <a:schemeClr val="tx1"/>
                </a:solidFill>
                <a:effectLst/>
                <a:latin typeface="+mn-lt"/>
                <a:ea typeface="+mn-ea"/>
                <a:cs typeface="+mn-cs"/>
              </a:rPr>
              <a:t> וקצב לב ולא משפיע פריפרית. דופמין- השפעות על בתא, אלפא והשפעות </a:t>
            </a:r>
            <a:r>
              <a:rPr lang="he-IL" sz="1200" kern="1200" dirty="0" err="1">
                <a:solidFill>
                  <a:schemeClr val="tx1"/>
                </a:solidFill>
                <a:effectLst/>
                <a:latin typeface="+mn-lt"/>
                <a:ea typeface="+mn-ea"/>
                <a:cs typeface="+mn-cs"/>
              </a:rPr>
              <a:t>דופאמינרגיות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דובוטמין</a:t>
            </a:r>
            <a:r>
              <a:rPr lang="he-IL" sz="1200" kern="1200" dirty="0">
                <a:solidFill>
                  <a:schemeClr val="tx1"/>
                </a:solidFill>
                <a:effectLst/>
                <a:latin typeface="+mn-lt"/>
                <a:ea typeface="+mn-ea"/>
                <a:cs typeface="+mn-cs"/>
              </a:rPr>
              <a:t>- השפעות על בתא, מעלה </a:t>
            </a:r>
            <a:r>
              <a:rPr lang="he-IL" sz="1200" kern="1200" dirty="0" err="1">
                <a:solidFill>
                  <a:schemeClr val="tx1"/>
                </a:solidFill>
                <a:effectLst/>
                <a:latin typeface="+mn-lt"/>
                <a:ea typeface="+mn-ea"/>
                <a:cs typeface="+mn-cs"/>
              </a:rPr>
              <a:t>cardiac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index</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מילרינון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אינוטרופי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ווזודילטורי</a:t>
            </a:r>
            <a:r>
              <a:rPr lang="he-IL" sz="1200" kern="1200" dirty="0">
                <a:solidFill>
                  <a:schemeClr val="tx1"/>
                </a:solidFill>
                <a:effectLst/>
                <a:latin typeface="+mn-lt"/>
                <a:ea typeface="+mn-ea"/>
                <a:cs typeface="+mn-cs"/>
              </a:rPr>
              <a:t>, מעלה את ה- </a:t>
            </a:r>
            <a:r>
              <a:rPr lang="he-IL" sz="1200" kern="1200" dirty="0" err="1">
                <a:solidFill>
                  <a:schemeClr val="tx1"/>
                </a:solidFill>
                <a:effectLst/>
                <a:latin typeface="+mn-lt"/>
                <a:ea typeface="+mn-ea"/>
                <a:cs typeface="+mn-cs"/>
              </a:rPr>
              <a:t>oxygen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delivery</a:t>
            </a:r>
            <a:r>
              <a:rPr lang="he-IL" sz="1200" kern="1200" dirty="0">
                <a:solidFill>
                  <a:schemeClr val="tx1"/>
                </a:solidFill>
                <a:effectLst/>
                <a:latin typeface="+mn-lt"/>
                <a:ea typeface="+mn-ea"/>
                <a:cs typeface="+mn-cs"/>
              </a:rPr>
              <a:t>, עוזר יחד עם דופמין.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שוק </a:t>
            </a:r>
            <a:r>
              <a:rPr lang="he-IL" sz="1200" kern="1200" dirty="0" err="1">
                <a:solidFill>
                  <a:schemeClr val="tx1"/>
                </a:solidFill>
                <a:effectLst/>
                <a:latin typeface="+mn-lt"/>
                <a:ea typeface="+mn-ea"/>
                <a:cs typeface="+mn-cs"/>
              </a:rPr>
              <a:t>דיסטריבוטיבי</a:t>
            </a:r>
            <a:r>
              <a:rPr lang="he-IL" sz="1200" kern="1200" dirty="0">
                <a:solidFill>
                  <a:schemeClr val="tx1"/>
                </a:solidFill>
                <a:effectLst/>
                <a:latin typeface="+mn-lt"/>
                <a:ea typeface="+mn-ea"/>
                <a:cs typeface="+mn-cs"/>
              </a:rPr>
              <a:t>- יכול להיות כתוצאה משוק </a:t>
            </a:r>
            <a:r>
              <a:rPr lang="he-IL" sz="1200" kern="1200" dirty="0" err="1">
                <a:solidFill>
                  <a:schemeClr val="tx1"/>
                </a:solidFill>
                <a:effectLst/>
                <a:latin typeface="+mn-lt"/>
                <a:ea typeface="+mn-ea"/>
                <a:cs typeface="+mn-cs"/>
              </a:rPr>
              <a:t>ספטי</a:t>
            </a:r>
            <a:r>
              <a:rPr lang="he-IL" sz="1200" kern="1200" dirty="0">
                <a:solidFill>
                  <a:schemeClr val="tx1"/>
                </a:solidFill>
                <a:effectLst/>
                <a:latin typeface="+mn-lt"/>
                <a:ea typeface="+mn-ea"/>
                <a:cs typeface="+mn-cs"/>
              </a:rPr>
              <a:t>, אנפילקסיס, טראומה לחוט השדרה. שוק </a:t>
            </a:r>
            <a:r>
              <a:rPr lang="he-IL" sz="1200" kern="1200" dirty="0" err="1">
                <a:solidFill>
                  <a:schemeClr val="tx1"/>
                </a:solidFill>
                <a:effectLst/>
                <a:latin typeface="+mn-lt"/>
                <a:ea typeface="+mn-ea"/>
                <a:cs typeface="+mn-cs"/>
              </a:rPr>
              <a:t>ספטי</a:t>
            </a:r>
            <a:r>
              <a:rPr lang="he-IL" sz="1200" kern="1200" dirty="0">
                <a:solidFill>
                  <a:schemeClr val="tx1"/>
                </a:solidFill>
                <a:effectLst/>
                <a:latin typeface="+mn-lt"/>
                <a:ea typeface="+mn-ea"/>
                <a:cs typeface="+mn-cs"/>
              </a:rPr>
              <a:t>- מביא לירידה בתנגודת הפריפרית – </a:t>
            </a:r>
            <a:r>
              <a:rPr lang="he-IL" sz="1200" kern="1200" dirty="0" err="1">
                <a:solidFill>
                  <a:schemeClr val="tx1"/>
                </a:solidFill>
                <a:effectLst/>
                <a:latin typeface="+mn-lt"/>
                <a:ea typeface="+mn-ea"/>
                <a:cs typeface="+mn-cs"/>
              </a:rPr>
              <a:t>svr</a:t>
            </a:r>
            <a:r>
              <a:rPr lang="he-IL" sz="1200" kern="1200" dirty="0">
                <a:solidFill>
                  <a:schemeClr val="tx1"/>
                </a:solidFill>
                <a:effectLst/>
                <a:latin typeface="+mn-lt"/>
                <a:ea typeface="+mn-ea"/>
                <a:cs typeface="+mn-cs"/>
              </a:rPr>
              <a:t>, לבעיה </a:t>
            </a:r>
            <a:r>
              <a:rPr lang="he-IL" sz="1200" kern="1200" dirty="0" err="1">
                <a:solidFill>
                  <a:schemeClr val="tx1"/>
                </a:solidFill>
                <a:effectLst/>
                <a:latin typeface="+mn-lt"/>
                <a:ea typeface="+mn-ea"/>
                <a:cs typeface="+mn-cs"/>
              </a:rPr>
              <a:t>בדיסטריבוציה</a:t>
            </a:r>
            <a:r>
              <a:rPr lang="he-IL" sz="1200" kern="1200" dirty="0">
                <a:solidFill>
                  <a:schemeClr val="tx1"/>
                </a:solidFill>
                <a:effectLst/>
                <a:latin typeface="+mn-lt"/>
                <a:ea typeface="+mn-ea"/>
                <a:cs typeface="+mn-cs"/>
              </a:rPr>
              <a:t> של מחזור הדם ולמצב </a:t>
            </a:r>
            <a:r>
              <a:rPr lang="he-IL" sz="1200" kern="1200" dirty="0" err="1">
                <a:solidFill>
                  <a:schemeClr val="tx1"/>
                </a:solidFill>
                <a:effectLst/>
                <a:latin typeface="+mn-lt"/>
                <a:ea typeface="+mn-ea"/>
                <a:cs typeface="+mn-cs"/>
              </a:rPr>
              <a:t>היפרדינמי</a:t>
            </a:r>
            <a:r>
              <a:rPr lang="he-IL" sz="1200" kern="1200" dirty="0">
                <a:solidFill>
                  <a:schemeClr val="tx1"/>
                </a:solidFill>
                <a:effectLst/>
                <a:latin typeface="+mn-lt"/>
                <a:ea typeface="+mn-ea"/>
                <a:cs typeface="+mn-cs"/>
              </a:rPr>
              <a:t> וזה שונה מסוגי השוק האחרים- למעשה יש </a:t>
            </a:r>
            <a:r>
              <a:rPr lang="he-IL" sz="1200" kern="1200" dirty="0" err="1">
                <a:solidFill>
                  <a:schemeClr val="tx1"/>
                </a:solidFill>
                <a:effectLst/>
                <a:latin typeface="+mn-lt"/>
                <a:ea typeface="+mn-ea"/>
                <a:cs typeface="+mn-cs"/>
              </a:rPr>
              <a:t>פתוגנים</a:t>
            </a:r>
            <a:r>
              <a:rPr lang="he-IL" sz="1200" kern="1200" dirty="0">
                <a:solidFill>
                  <a:schemeClr val="tx1"/>
                </a:solidFill>
                <a:effectLst/>
                <a:latin typeface="+mn-lt"/>
                <a:ea typeface="+mn-ea"/>
                <a:cs typeface="+mn-cs"/>
              </a:rPr>
              <a:t> יחד עם מערכת החיסון שמביאים לשחרור </a:t>
            </a:r>
            <a:r>
              <a:rPr lang="he-IL" sz="1200" kern="1200" dirty="0" err="1">
                <a:solidFill>
                  <a:schemeClr val="tx1"/>
                </a:solidFill>
                <a:effectLst/>
                <a:latin typeface="+mn-lt"/>
                <a:ea typeface="+mn-ea"/>
                <a:cs typeface="+mn-cs"/>
              </a:rPr>
              <a:t>ציטוקינים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ואינטרלוקינים</a:t>
            </a:r>
            <a:r>
              <a:rPr lang="he-IL" sz="1200" kern="1200" dirty="0">
                <a:solidFill>
                  <a:schemeClr val="tx1"/>
                </a:solidFill>
                <a:effectLst/>
                <a:latin typeface="+mn-lt"/>
                <a:ea typeface="+mn-ea"/>
                <a:cs typeface="+mn-cs"/>
              </a:rPr>
              <a:t> שונים. אצל ילודים צריך לזכור שעדיין יש מחזור דם עוברי. יחד עם תוספת הנוזלים </a:t>
            </a:r>
            <a:r>
              <a:rPr lang="he-IL" sz="1200" kern="1200" dirty="0" err="1">
                <a:solidFill>
                  <a:schemeClr val="tx1"/>
                </a:solidFill>
                <a:effectLst/>
                <a:latin typeface="+mn-lt"/>
                <a:ea typeface="+mn-ea"/>
                <a:cs typeface="+mn-cs"/>
              </a:rPr>
              <a:t>והדוקטוס</a:t>
            </a:r>
            <a:r>
              <a:rPr lang="he-IL" sz="1200" kern="1200" dirty="0">
                <a:solidFill>
                  <a:schemeClr val="tx1"/>
                </a:solidFill>
                <a:effectLst/>
                <a:latin typeface="+mn-lt"/>
                <a:ea typeface="+mn-ea"/>
                <a:cs typeface="+mn-cs"/>
              </a:rPr>
              <a:t> הפתוח זה יכול להביא לאי ספיקת לב מגודש ועל כן תינוקות </a:t>
            </a:r>
            <a:r>
              <a:rPr lang="he-IL" sz="1200" kern="1200" dirty="0" err="1">
                <a:solidFill>
                  <a:schemeClr val="tx1"/>
                </a:solidFill>
                <a:effectLst/>
                <a:latin typeface="+mn-lt"/>
                <a:ea typeface="+mn-ea"/>
                <a:cs typeface="+mn-cs"/>
              </a:rPr>
              <a:t>ספטיים</a:t>
            </a:r>
            <a:r>
              <a:rPr lang="he-IL" sz="1200" kern="1200" dirty="0">
                <a:solidFill>
                  <a:schemeClr val="tx1"/>
                </a:solidFill>
                <a:effectLst/>
                <a:latin typeface="+mn-lt"/>
                <a:ea typeface="+mn-ea"/>
                <a:cs typeface="+mn-cs"/>
              </a:rPr>
              <a:t> עם אוושה חדשה צריכים לעבור הערכה קרדיולוגית ובהתאם לשקול סגירה של </a:t>
            </a:r>
            <a:r>
              <a:rPr lang="he-IL" sz="1200" kern="1200" dirty="0" err="1">
                <a:solidFill>
                  <a:schemeClr val="tx1"/>
                </a:solidFill>
                <a:effectLst/>
                <a:latin typeface="+mn-lt"/>
                <a:ea typeface="+mn-ea"/>
                <a:cs typeface="+mn-cs"/>
              </a:rPr>
              <a:t>הדוקטוס</a:t>
            </a:r>
            <a:r>
              <a:rPr lang="he-IL" sz="1200" kern="1200" dirty="0">
                <a:solidFill>
                  <a:schemeClr val="tx1"/>
                </a:solidFill>
                <a:effectLst/>
                <a:latin typeface="+mn-lt"/>
                <a:ea typeface="+mn-ea"/>
                <a:cs typeface="+mn-cs"/>
              </a:rPr>
              <a:t>. בכל מקרה השלב של שוק נשען על שני שלבים קליניים- בהתחלה הוא מפוצה ומאופיין בעליה בתפוקת הלב, </a:t>
            </a:r>
            <a:r>
              <a:rPr lang="he-IL" sz="1200" kern="1200" dirty="0" err="1">
                <a:solidFill>
                  <a:schemeClr val="tx1"/>
                </a:solidFill>
                <a:effectLst/>
                <a:latin typeface="+mn-lt"/>
                <a:ea typeface="+mn-ea"/>
                <a:cs typeface="+mn-cs"/>
              </a:rPr>
              <a:t>טכיקרדיה</a:t>
            </a:r>
            <a:r>
              <a:rPr lang="he-IL" sz="1200" kern="1200" dirty="0">
                <a:solidFill>
                  <a:schemeClr val="tx1"/>
                </a:solidFill>
                <a:effectLst/>
                <a:latin typeface="+mn-lt"/>
                <a:ea typeface="+mn-ea"/>
                <a:cs typeface="+mn-cs"/>
              </a:rPr>
              <a:t>, גפיים חמות ומתן שתן תקין אולם לאחר מכן השוק לא מפוצה ויש ירידה בתפקוד הלבבי, תנגודת וסקולרית משמעותית, ואז יש לשקול מלבד הטיפול </a:t>
            </a:r>
            <a:r>
              <a:rPr lang="he-IL" sz="1200" kern="1200" dirty="0" err="1">
                <a:solidFill>
                  <a:schemeClr val="tx1"/>
                </a:solidFill>
                <a:effectLst/>
                <a:latin typeface="+mn-lt"/>
                <a:ea typeface="+mn-ea"/>
                <a:cs typeface="+mn-cs"/>
              </a:rPr>
              <a:t>האינוטרופי</a:t>
            </a:r>
            <a:r>
              <a:rPr lang="he-IL" sz="1200" kern="1200" dirty="0">
                <a:solidFill>
                  <a:schemeClr val="tx1"/>
                </a:solidFill>
                <a:effectLst/>
                <a:latin typeface="+mn-lt"/>
                <a:ea typeface="+mn-ea"/>
                <a:cs typeface="+mn-cs"/>
              </a:rPr>
              <a:t> האנטיביוטי ועוד גם לתת </a:t>
            </a:r>
            <a:r>
              <a:rPr lang="he-IL" sz="1200" kern="1200" dirty="0" err="1">
                <a:solidFill>
                  <a:schemeClr val="tx1"/>
                </a:solidFill>
                <a:effectLst/>
                <a:latin typeface="+mn-lt"/>
                <a:ea typeface="+mn-ea"/>
                <a:cs typeface="+mn-cs"/>
              </a:rPr>
              <a:t>ואזופרסין</a:t>
            </a:r>
            <a:r>
              <a:rPr lang="he-IL" sz="1200" kern="1200" dirty="0">
                <a:solidFill>
                  <a:schemeClr val="tx1"/>
                </a:solidFill>
                <a:effectLst/>
                <a:latin typeface="+mn-lt"/>
                <a:ea typeface="+mn-ea"/>
                <a:cs typeface="+mn-cs"/>
              </a:rPr>
              <a:t>- משפיע על עלית לחץ הדם.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פרק 2- תמיכה תזונתית</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התגובה המטבולית לסטרס כוללת שתי פאזות. הפאזה הראשונה- </a:t>
            </a:r>
            <a:r>
              <a:rPr lang="he-IL" sz="1200" kern="1200" dirty="0" err="1">
                <a:solidFill>
                  <a:schemeClr val="tx1"/>
                </a:solidFill>
                <a:effectLst/>
                <a:latin typeface="+mn-lt"/>
                <a:ea typeface="+mn-ea"/>
                <a:cs typeface="+mn-cs"/>
              </a:rPr>
              <a:t>ebb</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phase</a:t>
            </a:r>
            <a:r>
              <a:rPr lang="he-IL" sz="1200" kern="1200" dirty="0">
                <a:solidFill>
                  <a:schemeClr val="tx1"/>
                </a:solidFill>
                <a:effectLst/>
                <a:latin typeface="+mn-lt"/>
                <a:ea typeface="+mn-ea"/>
                <a:cs typeface="+mn-cs"/>
              </a:rPr>
              <a:t>- מאופיינת בירידה בפעילות האנזימטית, ירידה בתצרוכת החמצן, וירידה קלה בטמפרטורה ובתפקוד הלבבי. בהמשך יש שלב </a:t>
            </a:r>
            <a:r>
              <a:rPr lang="he-IL" sz="1200" kern="1200" dirty="0" err="1">
                <a:solidFill>
                  <a:schemeClr val="tx1"/>
                </a:solidFill>
                <a:effectLst/>
                <a:latin typeface="+mn-lt"/>
                <a:ea typeface="+mn-ea"/>
                <a:cs typeface="+mn-cs"/>
              </a:rPr>
              <a:t>היפרמטובלי</a:t>
            </a:r>
            <a:r>
              <a:rPr lang="he-IL" sz="1200" kern="1200" dirty="0">
                <a:solidFill>
                  <a:schemeClr val="tx1"/>
                </a:solidFill>
                <a:effectLst/>
                <a:latin typeface="+mn-lt"/>
                <a:ea typeface="+mn-ea"/>
                <a:cs typeface="+mn-cs"/>
              </a:rPr>
              <a:t> שנקרא </a:t>
            </a:r>
            <a:r>
              <a:rPr lang="he-IL" sz="1200" kern="1200" dirty="0" err="1">
                <a:solidFill>
                  <a:schemeClr val="tx1"/>
                </a:solidFill>
                <a:effectLst/>
                <a:latin typeface="+mn-lt"/>
                <a:ea typeface="+mn-ea"/>
                <a:cs typeface="+mn-cs"/>
              </a:rPr>
              <a:t>flow</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phase</a:t>
            </a:r>
            <a:r>
              <a:rPr lang="he-IL" sz="1200" kern="1200" dirty="0">
                <a:solidFill>
                  <a:schemeClr val="tx1"/>
                </a:solidFill>
                <a:effectLst/>
                <a:latin typeface="+mn-lt"/>
                <a:ea typeface="+mn-ea"/>
                <a:cs typeface="+mn-cs"/>
              </a:rPr>
              <a:t>, המאופיין על ידי עליה בנפח הפעימה, בצריכת החמצן וביצור גלוקוז ובכניסה למצב </a:t>
            </a:r>
            <a:r>
              <a:rPr lang="he-IL" sz="1200" kern="1200" dirty="0" err="1">
                <a:solidFill>
                  <a:schemeClr val="tx1"/>
                </a:solidFill>
                <a:effectLst/>
                <a:latin typeface="+mn-lt"/>
                <a:ea typeface="+mn-ea"/>
                <a:cs typeface="+mn-cs"/>
              </a:rPr>
              <a:t>קטבולי</a:t>
            </a:r>
            <a:r>
              <a:rPr lang="he-IL" sz="1200" kern="1200" dirty="0">
                <a:solidFill>
                  <a:schemeClr val="tx1"/>
                </a:solidFill>
                <a:effectLst/>
                <a:latin typeface="+mn-lt"/>
                <a:ea typeface="+mn-ea"/>
                <a:cs typeface="+mn-cs"/>
              </a:rPr>
              <a:t> של פירוק חלבונים ושומן לצורך מקורות אנרגיה.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מתן מקורות אנרגיה צריך להישען על מדידה מדויקת של דרישות האנרגיה, במיוחד בשלב </a:t>
            </a:r>
            <a:r>
              <a:rPr lang="he-IL" sz="1200" kern="1200" dirty="0" err="1">
                <a:solidFill>
                  <a:schemeClr val="tx1"/>
                </a:solidFill>
                <a:effectLst/>
                <a:latin typeface="+mn-lt"/>
                <a:ea typeface="+mn-ea"/>
                <a:cs typeface="+mn-cs"/>
              </a:rPr>
              <a:t>הקטבולי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i="1" kern="1200" dirty="0">
                <a:solidFill>
                  <a:schemeClr val="tx1"/>
                </a:solidFill>
                <a:effectLst/>
                <a:latin typeface="+mn-lt"/>
                <a:ea typeface="+mn-ea"/>
                <a:cs typeface="+mn-cs"/>
              </a:rPr>
              <a:t>תינוק במועד גדל בקצב של 25-30 </a:t>
            </a:r>
            <a:r>
              <a:rPr lang="he-IL" sz="1200" i="1" kern="1200" dirty="0" err="1">
                <a:solidFill>
                  <a:schemeClr val="tx1"/>
                </a:solidFill>
                <a:effectLst/>
                <a:latin typeface="+mn-lt"/>
                <a:ea typeface="+mn-ea"/>
                <a:cs typeface="+mn-cs"/>
              </a:rPr>
              <a:t>גראם</a:t>
            </a:r>
            <a:r>
              <a:rPr lang="he-IL" sz="1200" i="1" kern="1200" dirty="0">
                <a:solidFill>
                  <a:schemeClr val="tx1"/>
                </a:solidFill>
                <a:effectLst/>
                <a:latin typeface="+mn-lt"/>
                <a:ea typeface="+mn-ea"/>
                <a:cs typeface="+mn-cs"/>
              </a:rPr>
              <a:t> ליום באופן תקין, ומכפיל את משקל הלידה שלו בגיל 5 חודשים, ומשלש אותו בגיל שנה. אורך התינוק מהווה מדד טוב לגדילה לאורך זמן, שינויים אקוטיים יותר ישפיעו על המשקל ופחות על הגובה, ותת תזונה כרונית תתבטא בשני הפרמטרים. הערכה ביוכימית של מצב תזונתי יכולה להיעשות על ידי רמות אלבומין- זמן מחצית חיים הינו 20 יום, רמות פרה-אלבומין- זמן מחצית חיים – יומיים, וחלבון קושר </a:t>
            </a:r>
            <a:r>
              <a:rPr lang="he-IL" sz="1200" i="1" kern="1200" dirty="0" err="1">
                <a:solidFill>
                  <a:schemeClr val="tx1"/>
                </a:solidFill>
                <a:effectLst/>
                <a:latin typeface="+mn-lt"/>
                <a:ea typeface="+mn-ea"/>
                <a:cs typeface="+mn-cs"/>
              </a:rPr>
              <a:t>רטינול</a:t>
            </a:r>
            <a:r>
              <a:rPr lang="he-IL" sz="1200" i="1" kern="1200" dirty="0">
                <a:solidFill>
                  <a:schemeClr val="tx1"/>
                </a:solidFill>
                <a:effectLst/>
                <a:latin typeface="+mn-lt"/>
                <a:ea typeface="+mn-ea"/>
                <a:cs typeface="+mn-cs"/>
              </a:rPr>
              <a:t>- זמן מחצית חיים- 12 שעות. </a:t>
            </a:r>
            <a:endParaRPr lang="en-IL" sz="1200" kern="1200" dirty="0">
              <a:solidFill>
                <a:schemeClr val="tx1"/>
              </a:solidFill>
              <a:effectLst/>
              <a:latin typeface="+mn-lt"/>
              <a:ea typeface="+mn-ea"/>
              <a:cs typeface="+mn-cs"/>
            </a:endParaRPr>
          </a:p>
          <a:p>
            <a:pPr algn="just" rtl="1"/>
            <a:r>
              <a:rPr lang="he-IL" sz="1200" i="1" kern="1200" dirty="0">
                <a:solidFill>
                  <a:schemeClr val="tx1"/>
                </a:solidFill>
                <a:effectLst/>
                <a:latin typeface="+mn-lt"/>
                <a:ea typeface="+mn-ea"/>
                <a:cs typeface="+mn-cs"/>
              </a:rPr>
              <a:t>דרישות אנרגיה משתנות לפי הגיל- לפג יש דרישות אנרגיה סביב 90-120 קק״ל לק״ג, לתינוק בין 80-100 קק״ל לק״ג, ילד ביסודי- 50-75 קק״ל לק״ג, ואצל מבוגר- 40 קק״ל לק״ג. לרוב דיאטה מאוזנת תהיה בנויה מ- 15% חלבונים, שומן- 35%, ופחמימות- 50%.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body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composition</a:t>
            </a:r>
            <a:r>
              <a:rPr lang="he-IL" sz="1200" kern="1200" dirty="0">
                <a:solidFill>
                  <a:schemeClr val="tx1"/>
                </a:solidFill>
                <a:effectLst/>
                <a:latin typeface="+mn-lt"/>
                <a:ea typeface="+mn-ea"/>
                <a:cs typeface="+mn-cs"/>
              </a:rPr>
              <a:t>- שונה מאוד אצל ילד ותינוק לעומת מבוגר. אצל תינוק, אחוז החלבון והשומן ממשקל הגוף הינו קטן פי 2 כמעט לעומת מבוגר. לתינוקות יש דרישה גבוהה יותר לגלוקוז, ככל הנראה עקב גודל הראש ביחס לגוף והצורך בגלוקוז במערכת העצבים המרכזית כמקור אנרגיה. לגבי חלבון, חשוב לציין שאספקת גלוקוז בדיאטה לא עוצרת תהליך של </a:t>
            </a:r>
            <a:r>
              <a:rPr lang="he-IL" sz="1200" kern="1200" dirty="0" err="1">
                <a:solidFill>
                  <a:schemeClr val="tx1"/>
                </a:solidFill>
                <a:effectLst/>
                <a:latin typeface="+mn-lt"/>
                <a:ea typeface="+mn-ea"/>
                <a:cs typeface="+mn-cs"/>
              </a:rPr>
              <a:t>גלוקונאוגנזיס</a:t>
            </a:r>
            <a:r>
              <a:rPr lang="he-IL" sz="1200" kern="1200" dirty="0">
                <a:solidFill>
                  <a:schemeClr val="tx1"/>
                </a:solidFill>
                <a:effectLst/>
                <a:latin typeface="+mn-lt"/>
                <a:ea typeface="+mn-ea"/>
                <a:cs typeface="+mn-cs"/>
              </a:rPr>
              <a:t> ואין למעשה הפסקה של </a:t>
            </a:r>
            <a:r>
              <a:rPr lang="he-IL" sz="1200" kern="1200" dirty="0" err="1">
                <a:solidFill>
                  <a:schemeClr val="tx1"/>
                </a:solidFill>
                <a:effectLst/>
                <a:latin typeface="+mn-lt"/>
                <a:ea typeface="+mn-ea"/>
                <a:cs typeface="+mn-cs"/>
              </a:rPr>
              <a:t>קטבוליזם</a:t>
            </a:r>
            <a:r>
              <a:rPr lang="he-IL" sz="1200" kern="1200" dirty="0">
                <a:solidFill>
                  <a:schemeClr val="tx1"/>
                </a:solidFill>
                <a:effectLst/>
                <a:latin typeface="+mn-lt"/>
                <a:ea typeface="+mn-ea"/>
                <a:cs typeface="+mn-cs"/>
              </a:rPr>
              <a:t> של חלבון. מכאן, שדרישות החלבון של תינוקות גבוהות פי 2 משל מבוגר, ועומדות על סביב 2 </a:t>
            </a:r>
            <a:r>
              <a:rPr lang="he-IL" sz="1200" kern="1200" dirty="0" err="1">
                <a:solidFill>
                  <a:schemeClr val="tx1"/>
                </a:solidFill>
                <a:effectLst/>
                <a:latin typeface="+mn-lt"/>
                <a:ea typeface="+mn-ea"/>
                <a:cs typeface="+mn-cs"/>
              </a:rPr>
              <a:t>גראם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ליום, (ואצל תינוקות פגים זה יכול להגיע ל- 3.5 </a:t>
            </a:r>
            <a:r>
              <a:rPr lang="he-IL" sz="1200" kern="1200" dirty="0" err="1">
                <a:solidFill>
                  <a:schemeClr val="tx1"/>
                </a:solidFill>
                <a:effectLst/>
                <a:latin typeface="+mn-lt"/>
                <a:ea typeface="+mn-ea"/>
                <a:cs typeface="+mn-cs"/>
              </a:rPr>
              <a:t>גראם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ליום) בעוד שאצל מבוגר זה סביב 0.75 </a:t>
            </a:r>
            <a:r>
              <a:rPr lang="he-IL" sz="1200" kern="1200" dirty="0" err="1">
                <a:solidFill>
                  <a:schemeClr val="tx1"/>
                </a:solidFill>
                <a:effectLst/>
                <a:latin typeface="+mn-lt"/>
                <a:ea typeface="+mn-ea"/>
                <a:cs typeface="+mn-cs"/>
              </a:rPr>
              <a:t>גראם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ליום.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על מנת להעריך נכון את הדרישות התזונתיות צריך להעריך טוב את ה- </a:t>
            </a:r>
            <a:r>
              <a:rPr lang="he-IL" sz="1200" kern="1200" dirty="0" err="1">
                <a:solidFill>
                  <a:schemeClr val="tx1"/>
                </a:solidFill>
                <a:effectLst/>
                <a:latin typeface="+mn-lt"/>
                <a:ea typeface="+mn-ea"/>
                <a:cs typeface="+mn-cs"/>
              </a:rPr>
              <a:t>body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composition</a:t>
            </a:r>
            <a:r>
              <a:rPr lang="he-IL" sz="1200" kern="1200" dirty="0">
                <a:solidFill>
                  <a:schemeClr val="tx1"/>
                </a:solidFill>
                <a:effectLst/>
                <a:latin typeface="+mn-lt"/>
                <a:ea typeface="+mn-ea"/>
                <a:cs typeface="+mn-cs"/>
              </a:rPr>
              <a:t>. הבעיה היא שמדידות כמו </a:t>
            </a:r>
            <a:r>
              <a:rPr lang="he-IL" sz="1200" kern="1200" dirty="0" err="1">
                <a:solidFill>
                  <a:schemeClr val="tx1"/>
                </a:solidFill>
                <a:effectLst/>
                <a:latin typeface="+mn-lt"/>
                <a:ea typeface="+mn-ea"/>
                <a:cs typeface="+mn-cs"/>
              </a:rPr>
              <a:t>lean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body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mass</a:t>
            </a:r>
            <a:r>
              <a:rPr lang="he-IL" sz="1200" kern="1200" dirty="0">
                <a:solidFill>
                  <a:schemeClr val="tx1"/>
                </a:solidFill>
                <a:effectLst/>
                <a:latin typeface="+mn-lt"/>
                <a:ea typeface="+mn-ea"/>
                <a:cs typeface="+mn-cs"/>
              </a:rPr>
              <a:t>, שמהווה אינדיקטור לעניין זה, אינן מדויקות ובפרט לא כשמדובר במצבים של מחלות קשות עם היווצרות בצקת ו- </a:t>
            </a:r>
            <a:r>
              <a:rPr lang="he-IL" sz="1200" kern="1200" dirty="0" err="1">
                <a:solidFill>
                  <a:schemeClr val="tx1"/>
                </a:solidFill>
                <a:effectLst/>
                <a:latin typeface="+mn-lt"/>
                <a:ea typeface="+mn-ea"/>
                <a:cs typeface="+mn-cs"/>
              </a:rPr>
              <a:t>capillary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leak</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הוצאות אנרגיה במהלך מחלה- </a:t>
            </a:r>
            <a:r>
              <a:rPr lang="he-IL" sz="1200" kern="1200" dirty="0" err="1">
                <a:solidFill>
                  <a:schemeClr val="tx1"/>
                </a:solidFill>
                <a:effectLst/>
                <a:latin typeface="+mn-lt"/>
                <a:ea typeface="+mn-ea"/>
                <a:cs typeface="+mn-cs"/>
              </a:rPr>
              <a:t>energy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expenditure</a:t>
            </a:r>
            <a:r>
              <a:rPr lang="he-IL" sz="1200" kern="1200" dirty="0">
                <a:solidFill>
                  <a:schemeClr val="tx1"/>
                </a:solidFill>
                <a:effectLst/>
                <a:latin typeface="+mn-lt"/>
                <a:ea typeface="+mn-ea"/>
                <a:cs typeface="+mn-cs"/>
              </a:rPr>
              <a:t>: כדי להכריע מהי דרישת האנרגיה של מטופל, צריך לדעת מהי הוצאת האנרגיה שלו, מאחר ואם ניתן יותר מדי או פחות מדי- נפגע בתהליך ההחלמה. הוצאת האנרגיה מורכבת מהפרמטרים הבאים-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הוצאת אנרגיה במנוחה- </a:t>
            </a:r>
            <a:r>
              <a:rPr lang="he-IL" sz="1200" kern="1200" dirty="0" err="1">
                <a:solidFill>
                  <a:schemeClr val="tx1"/>
                </a:solidFill>
                <a:effectLst/>
                <a:latin typeface="+mn-lt"/>
                <a:ea typeface="+mn-ea"/>
                <a:cs typeface="+mn-cs"/>
              </a:rPr>
              <a:t>resting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energy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expenditure</a:t>
            </a:r>
            <a:r>
              <a:rPr lang="he-IL" sz="1200" kern="1200" dirty="0">
                <a:solidFill>
                  <a:schemeClr val="tx1"/>
                </a:solidFill>
                <a:effectLst/>
                <a:latin typeface="+mn-lt"/>
                <a:ea typeface="+mn-ea"/>
                <a:cs typeface="+mn-cs"/>
              </a:rPr>
              <a:t>- פרמטר זה יכול להימדד באופן ישיר או לא ישיר- הדרך הישירה מבוססת על ההנחה שאנרגיה הופכת לחום ולכן יש למדוד את החום שמופק מהמטופל, זאת באמצעות הכנסתו לתא מבודד מבחינה תרמית ומדידת החום שהמטופל מפיק. זהו ה- </a:t>
            </a:r>
            <a:r>
              <a:rPr lang="he-IL" sz="1200" kern="1200" dirty="0" err="1">
                <a:solidFill>
                  <a:schemeClr val="tx1"/>
                </a:solidFill>
                <a:effectLst/>
                <a:latin typeface="+mn-lt"/>
                <a:ea typeface="+mn-ea"/>
                <a:cs typeface="+mn-cs"/>
              </a:rPr>
              <a:t>gold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standrad</a:t>
            </a:r>
            <a:r>
              <a:rPr lang="he-IL" sz="1200" kern="1200" dirty="0">
                <a:solidFill>
                  <a:schemeClr val="tx1"/>
                </a:solidFill>
                <a:effectLst/>
                <a:latin typeface="+mn-lt"/>
                <a:ea typeface="+mn-ea"/>
                <a:cs typeface="+mn-cs"/>
              </a:rPr>
              <a:t>, אבל בפועל לא פרקטי. ישנן משוואות עקיפות שאמורות להתמודד עם זה, כולל הוספת ״סטרס פקטור״ למקרים מיוחדים (למשל, מטופל שנגמל ממכונת הנשמה לאחר תיקון בקע סרעפתי מוציא הרבה יותר אנרגיה ממטופל מונשם), אולם עדיין ההערכה היא לא מספיק </a:t>
            </a:r>
            <a:r>
              <a:rPr lang="he-IL" sz="1200" kern="1200" dirty="0" err="1">
                <a:solidFill>
                  <a:schemeClr val="tx1"/>
                </a:solidFill>
                <a:effectLst/>
                <a:latin typeface="+mn-lt"/>
                <a:ea typeface="+mn-ea"/>
                <a:cs typeface="+mn-cs"/>
              </a:rPr>
              <a:t>מדוייקת</a:t>
            </a:r>
            <a:r>
              <a:rPr lang="he-IL" sz="1200" kern="1200" dirty="0">
                <a:solidFill>
                  <a:schemeClr val="tx1"/>
                </a:solidFill>
                <a:effectLst/>
                <a:latin typeface="+mn-lt"/>
                <a:ea typeface="+mn-ea"/>
                <a:cs typeface="+mn-cs"/>
              </a:rPr>
              <a:t>. דרך נוספת הינה להעריך באופן </a:t>
            </a:r>
            <a:r>
              <a:rPr lang="he-IL" sz="1200" kern="1200" dirty="0" err="1">
                <a:solidFill>
                  <a:schemeClr val="tx1"/>
                </a:solidFill>
                <a:effectLst/>
                <a:latin typeface="+mn-lt"/>
                <a:ea typeface="+mn-ea"/>
                <a:cs typeface="+mn-cs"/>
              </a:rPr>
              <a:t>קלורימטרי</a:t>
            </a:r>
            <a:r>
              <a:rPr lang="he-IL" sz="1200" kern="1200" dirty="0">
                <a:solidFill>
                  <a:schemeClr val="tx1"/>
                </a:solidFill>
                <a:effectLst/>
                <a:latin typeface="+mn-lt"/>
                <a:ea typeface="+mn-ea"/>
                <a:cs typeface="+mn-cs"/>
              </a:rPr>
              <a:t> ועקיף את הוצאות האנרגיה על ידי שימוש במדדים כמו נפח החמצן הנצרך- vo2, אולם שיטות אלו גם הן לא מדויקות- בעיקר עוזרות להערכה לעניין </a:t>
            </a:r>
            <a:r>
              <a:rPr lang="he-IL" sz="1200" kern="1200" dirty="0" err="1">
                <a:solidFill>
                  <a:schemeClr val="tx1"/>
                </a:solidFill>
                <a:effectLst/>
                <a:latin typeface="+mn-lt"/>
                <a:ea typeface="+mn-ea"/>
                <a:cs typeface="+mn-cs"/>
              </a:rPr>
              <a:t>overfeed</a:t>
            </a:r>
            <a:r>
              <a:rPr lang="he-IL" sz="1200" kern="1200" dirty="0">
                <a:solidFill>
                  <a:schemeClr val="tx1"/>
                </a:solidFill>
                <a:effectLst/>
                <a:latin typeface="+mn-lt"/>
                <a:ea typeface="+mn-ea"/>
                <a:cs typeface="+mn-cs"/>
              </a:rPr>
              <a:t>- למשל, מדד </a:t>
            </a:r>
            <a:r>
              <a:rPr lang="he-IL" sz="1200" kern="1200" dirty="0" err="1">
                <a:solidFill>
                  <a:schemeClr val="tx1"/>
                </a:solidFill>
                <a:effectLst/>
                <a:latin typeface="+mn-lt"/>
                <a:ea typeface="+mn-ea"/>
                <a:cs typeface="+mn-cs"/>
              </a:rPr>
              <a:t>rq</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respiratory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quetioent</a:t>
            </a:r>
            <a:r>
              <a:rPr lang="he-IL" sz="1200" kern="1200" dirty="0">
                <a:solidFill>
                  <a:schemeClr val="tx1"/>
                </a:solidFill>
                <a:effectLst/>
                <a:latin typeface="+mn-lt"/>
                <a:ea typeface="+mn-ea"/>
                <a:cs typeface="+mn-cs"/>
              </a:rPr>
              <a:t> שהוא מעל 1- מצביע על </a:t>
            </a:r>
            <a:r>
              <a:rPr lang="he-IL" sz="1200" kern="1200" dirty="0" err="1">
                <a:solidFill>
                  <a:schemeClr val="tx1"/>
                </a:solidFill>
                <a:effectLst/>
                <a:latin typeface="+mn-lt"/>
                <a:ea typeface="+mn-ea"/>
                <a:cs typeface="+mn-cs"/>
              </a:rPr>
              <a:t>ליפוגנזיס</a:t>
            </a:r>
            <a:r>
              <a:rPr lang="he-IL" sz="1200" kern="1200" dirty="0">
                <a:solidFill>
                  <a:schemeClr val="tx1"/>
                </a:solidFill>
                <a:effectLst/>
                <a:latin typeface="+mn-lt"/>
                <a:ea typeface="+mn-ea"/>
                <a:cs typeface="+mn-cs"/>
              </a:rPr>
              <a:t> כתוצאה מעודף תזונה. ישנן דרכים נוספות לנסות ולמדוד הוצאת אנרגיה במנוחה- עם איזוטופים למשל, אולם זו שיטת מדידה יקרה. בכל מקרה, במדידות שנעשו נמצא כי באופן כללי, </a:t>
            </a:r>
            <a:r>
              <a:rPr lang="he-IL" sz="1200" kern="1200" dirty="0" err="1">
                <a:solidFill>
                  <a:schemeClr val="tx1"/>
                </a:solidFill>
                <a:effectLst/>
                <a:latin typeface="+mn-lt"/>
                <a:ea typeface="+mn-ea"/>
                <a:cs typeface="+mn-cs"/>
              </a:rPr>
              <a:t>העליה</a:t>
            </a:r>
            <a:r>
              <a:rPr lang="he-IL" sz="1200" kern="1200" dirty="0">
                <a:solidFill>
                  <a:schemeClr val="tx1"/>
                </a:solidFill>
                <a:effectLst/>
                <a:latin typeface="+mn-lt"/>
                <a:ea typeface="+mn-ea"/>
                <a:cs typeface="+mn-cs"/>
              </a:rPr>
              <a:t> בצריכת האנרגיה לאחר ניתוח, למשל, היא פחות ממה שחשבו בהתחלה- תינוקות שעוברים ניתוח גדול מגדילים את דרישות האנרגיה שלהם רק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- 20%, וגם זאת </a:t>
            </a:r>
            <a:r>
              <a:rPr lang="he-IL" sz="1200" kern="1200" dirty="0" err="1">
                <a:solidFill>
                  <a:schemeClr val="tx1"/>
                </a:solidFill>
                <a:effectLst/>
                <a:latin typeface="+mn-lt"/>
                <a:ea typeface="+mn-ea"/>
                <a:cs typeface="+mn-cs"/>
              </a:rPr>
              <a:t>טרנזיאטית</a:t>
            </a:r>
            <a:r>
              <a:rPr lang="he-IL" sz="1200" kern="1200" dirty="0">
                <a:solidFill>
                  <a:schemeClr val="tx1"/>
                </a:solidFill>
                <a:effectLst/>
                <a:latin typeface="+mn-lt"/>
                <a:ea typeface="+mn-ea"/>
                <a:cs typeface="+mn-cs"/>
              </a:rPr>
              <a:t> ולמשך פחות מיממה. בין היתר, </a:t>
            </a:r>
            <a:r>
              <a:rPr lang="he-IL" sz="1200" kern="1200" dirty="0" err="1">
                <a:solidFill>
                  <a:schemeClr val="tx1"/>
                </a:solidFill>
                <a:effectLst/>
                <a:latin typeface="+mn-lt"/>
                <a:ea typeface="+mn-ea"/>
                <a:cs typeface="+mn-cs"/>
              </a:rPr>
              <a:t>אנלגזיה</a:t>
            </a:r>
            <a:r>
              <a:rPr lang="he-IL" sz="1200" kern="1200" dirty="0">
                <a:solidFill>
                  <a:schemeClr val="tx1"/>
                </a:solidFill>
                <a:effectLst/>
                <a:latin typeface="+mn-lt"/>
                <a:ea typeface="+mn-ea"/>
                <a:cs typeface="+mn-cs"/>
              </a:rPr>
              <a:t> טובה והרדמה אפקטיבית משחקות פה תפקיד חשוב.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אנרגיה המופעלת במהלך פעילות גופנית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אנרגיה המופעלת בזמן </a:t>
            </a:r>
            <a:r>
              <a:rPr lang="he-IL" sz="1200" kern="1200" dirty="0" err="1">
                <a:solidFill>
                  <a:schemeClr val="tx1"/>
                </a:solidFill>
                <a:effectLst/>
                <a:latin typeface="+mn-lt"/>
                <a:ea typeface="+mn-ea"/>
                <a:cs typeface="+mn-cs"/>
              </a:rPr>
              <a:t>תרמוגנזיס</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אינטייק</a:t>
            </a:r>
            <a:r>
              <a:rPr lang="he-IL" sz="1200" kern="1200" dirty="0">
                <a:solidFill>
                  <a:schemeClr val="tx1"/>
                </a:solidFill>
                <a:effectLst/>
                <a:latin typeface="+mn-lt"/>
                <a:ea typeface="+mn-ea"/>
                <a:cs typeface="+mn-cs"/>
              </a:rPr>
              <a:t> קלורי – </a:t>
            </a:r>
            <a:r>
              <a:rPr lang="he-IL" sz="1200" kern="1200" dirty="0" err="1">
                <a:solidFill>
                  <a:schemeClr val="tx1"/>
                </a:solidFill>
                <a:effectLst/>
                <a:latin typeface="+mn-lt"/>
                <a:ea typeface="+mn-ea"/>
                <a:cs typeface="+mn-cs"/>
              </a:rPr>
              <a:t>macronutrient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intake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חלבונים- חומצות אמינו מהוות את אבני הבניה הנדרשות לצורך גדילה וריפוי רקמה. את מרבית חומצות האמינו ניתן למצוא בחלבונים. </a:t>
            </a:r>
            <a:r>
              <a:rPr lang="he-IL" sz="1200" kern="1200" dirty="0" err="1">
                <a:solidFill>
                  <a:schemeClr val="tx1"/>
                </a:solidFill>
                <a:effectLst/>
                <a:latin typeface="+mn-lt"/>
                <a:ea typeface="+mn-ea"/>
                <a:cs typeface="+mn-cs"/>
              </a:rPr>
              <a:t>סינתיזה</a:t>
            </a:r>
            <a:r>
              <a:rPr lang="he-IL" sz="1200" kern="1200" dirty="0">
                <a:solidFill>
                  <a:schemeClr val="tx1"/>
                </a:solidFill>
                <a:effectLst/>
                <a:latin typeface="+mn-lt"/>
                <a:ea typeface="+mn-ea"/>
                <a:cs typeface="+mn-cs"/>
              </a:rPr>
              <a:t> של חלבונים מחומצות אמינו הינה פי 2 מאשר צריכת חלבונים בתזונה, והיכולת לבצע </a:t>
            </a:r>
            <a:r>
              <a:rPr lang="he-IL" sz="1200" kern="1200" dirty="0" err="1">
                <a:solidFill>
                  <a:schemeClr val="tx1"/>
                </a:solidFill>
                <a:effectLst/>
                <a:latin typeface="+mn-lt"/>
                <a:ea typeface="+mn-ea"/>
                <a:cs typeface="+mn-cs"/>
              </a:rPr>
              <a:t>turnover</a:t>
            </a:r>
            <a:r>
              <a:rPr lang="he-IL" sz="1200" kern="1200" dirty="0">
                <a:solidFill>
                  <a:schemeClr val="tx1"/>
                </a:solidFill>
                <a:effectLst/>
                <a:latin typeface="+mn-lt"/>
                <a:ea typeface="+mn-ea"/>
                <a:cs typeface="+mn-cs"/>
              </a:rPr>
              <a:t>- גם לפרק חלבונים וגם לייצר- היא גמישה מאוד ומאפשרת להתמודד עם שינויים פיזיולוגיים רבים. עם זאת, היכולת הזו דורשת הרבה אנרגיה, מה גם שתינוקות צריכים לשמור על </a:t>
            </a:r>
            <a:r>
              <a:rPr lang="he-IL" sz="1200" kern="1200" dirty="0" err="1">
                <a:solidFill>
                  <a:schemeClr val="tx1"/>
                </a:solidFill>
                <a:effectLst/>
                <a:latin typeface="+mn-lt"/>
                <a:ea typeface="+mn-ea"/>
                <a:cs typeface="+mn-cs"/>
              </a:rPr>
              <a:t>positive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protein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balance</a:t>
            </a:r>
            <a:r>
              <a:rPr lang="he-IL" sz="1200" kern="1200" dirty="0">
                <a:solidFill>
                  <a:schemeClr val="tx1"/>
                </a:solidFill>
                <a:effectLst/>
                <a:latin typeface="+mn-lt"/>
                <a:ea typeface="+mn-ea"/>
                <a:cs typeface="+mn-cs"/>
              </a:rPr>
              <a:t> כדי לגדול, בעוד שמבוגרים יכולים להישאר על </a:t>
            </a:r>
            <a:r>
              <a:rPr lang="he-IL" sz="1200" kern="1200" dirty="0" err="1">
                <a:solidFill>
                  <a:schemeClr val="tx1"/>
                </a:solidFill>
                <a:effectLst/>
                <a:latin typeface="+mn-lt"/>
                <a:ea typeface="+mn-ea"/>
                <a:cs typeface="+mn-cs"/>
              </a:rPr>
              <a:t>neutral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protein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balance</a:t>
            </a:r>
            <a:r>
              <a:rPr lang="he-IL" sz="1200" kern="1200" dirty="0">
                <a:solidFill>
                  <a:schemeClr val="tx1"/>
                </a:solidFill>
                <a:effectLst/>
                <a:latin typeface="+mn-lt"/>
                <a:ea typeface="+mn-ea"/>
                <a:cs typeface="+mn-cs"/>
              </a:rPr>
              <a:t>. במטופל עם סטרס מטבולי משמעותי- למשל, פצוע כוויות, </a:t>
            </a:r>
            <a:r>
              <a:rPr lang="he-IL" sz="1200" kern="1200" dirty="0" err="1">
                <a:solidFill>
                  <a:schemeClr val="tx1"/>
                </a:solidFill>
                <a:effectLst/>
                <a:latin typeface="+mn-lt"/>
                <a:ea typeface="+mn-ea"/>
                <a:cs typeface="+mn-cs"/>
              </a:rPr>
              <a:t>ספסיס</a:t>
            </a:r>
            <a:r>
              <a:rPr lang="he-IL" sz="1200" kern="1200" dirty="0">
                <a:solidFill>
                  <a:schemeClr val="tx1"/>
                </a:solidFill>
                <a:effectLst/>
                <a:latin typeface="+mn-lt"/>
                <a:ea typeface="+mn-ea"/>
                <a:cs typeface="+mn-cs"/>
              </a:rPr>
              <a:t>, או ניתוח גדול- רמת ה- </a:t>
            </a:r>
            <a:r>
              <a:rPr lang="he-IL" sz="1200" kern="1200" dirty="0" err="1">
                <a:solidFill>
                  <a:schemeClr val="tx1"/>
                </a:solidFill>
                <a:effectLst/>
                <a:latin typeface="+mn-lt"/>
                <a:ea typeface="+mn-ea"/>
                <a:cs typeface="+mn-cs"/>
              </a:rPr>
              <a:t>turnover</a:t>
            </a:r>
            <a:r>
              <a:rPr lang="he-IL" sz="1200" kern="1200" dirty="0">
                <a:solidFill>
                  <a:schemeClr val="tx1"/>
                </a:solidFill>
                <a:effectLst/>
                <a:latin typeface="+mn-lt"/>
                <a:ea typeface="+mn-ea"/>
                <a:cs typeface="+mn-cs"/>
              </a:rPr>
              <a:t> של חלבונים יכולה לגדול עד פי 2 לעומת מטופל בריא, וניתן לראות את הדה-</a:t>
            </a:r>
            <a:r>
              <a:rPr lang="he-IL" sz="1200" kern="1200" dirty="0" err="1">
                <a:solidFill>
                  <a:schemeClr val="tx1"/>
                </a:solidFill>
                <a:effectLst/>
                <a:latin typeface="+mn-lt"/>
                <a:ea typeface="+mn-ea"/>
                <a:cs typeface="+mn-cs"/>
              </a:rPr>
              <a:t>דיסטריבוציה</a:t>
            </a:r>
            <a:r>
              <a:rPr lang="he-IL" sz="1200" kern="1200" dirty="0">
                <a:solidFill>
                  <a:schemeClr val="tx1"/>
                </a:solidFill>
                <a:effectLst/>
                <a:latin typeface="+mn-lt"/>
                <a:ea typeface="+mn-ea"/>
                <a:cs typeface="+mn-cs"/>
              </a:rPr>
              <a:t> של חלבונים כאמור: עליה בחלבונים כמו </a:t>
            </a:r>
            <a:r>
              <a:rPr lang="he-IL" sz="1200" kern="1200" dirty="0" err="1">
                <a:solidFill>
                  <a:schemeClr val="tx1"/>
                </a:solidFill>
                <a:effectLst/>
                <a:latin typeface="+mn-lt"/>
                <a:ea typeface="+mn-ea"/>
                <a:cs typeface="+mn-cs"/>
              </a:rPr>
              <a:t>crp</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פיברינוגן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טרנספרין</a:t>
            </a:r>
            <a:r>
              <a:rPr lang="he-IL" sz="1200" kern="1200" dirty="0">
                <a:solidFill>
                  <a:schemeClr val="tx1"/>
                </a:solidFill>
                <a:effectLst/>
                <a:latin typeface="+mn-lt"/>
                <a:ea typeface="+mn-ea"/>
                <a:cs typeface="+mn-cs"/>
              </a:rPr>
              <a:t>, וירידה באלבומין. זה מביא ל- </a:t>
            </a:r>
            <a:r>
              <a:rPr lang="he-IL" sz="1200" kern="1200" dirty="0" err="1">
                <a:solidFill>
                  <a:schemeClr val="tx1"/>
                </a:solidFill>
                <a:effectLst/>
                <a:latin typeface="+mn-lt"/>
                <a:ea typeface="+mn-ea"/>
                <a:cs typeface="+mn-cs"/>
              </a:rPr>
              <a:t>negative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protein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balance</a:t>
            </a:r>
            <a:r>
              <a:rPr lang="he-IL" sz="1200" kern="1200" dirty="0">
                <a:solidFill>
                  <a:schemeClr val="tx1"/>
                </a:solidFill>
                <a:effectLst/>
                <a:latin typeface="+mn-lt"/>
                <a:ea typeface="+mn-ea"/>
                <a:cs typeface="+mn-cs"/>
              </a:rPr>
              <a:t>. אובדן החלבון נצפה בשתן, שם נראה עליה ברמת </a:t>
            </a:r>
            <a:r>
              <a:rPr lang="he-IL" sz="1200" kern="1200" dirty="0" err="1">
                <a:solidFill>
                  <a:schemeClr val="tx1"/>
                </a:solidFill>
                <a:effectLst/>
                <a:latin typeface="+mn-lt"/>
                <a:ea typeface="+mn-ea"/>
                <a:cs typeface="+mn-cs"/>
              </a:rPr>
              <a:t>הניטרוגן</a:t>
            </a:r>
            <a:r>
              <a:rPr lang="he-IL" sz="1200" kern="1200" dirty="0">
                <a:solidFill>
                  <a:schemeClr val="tx1"/>
                </a:solidFill>
                <a:effectLst/>
                <a:latin typeface="+mn-lt"/>
                <a:ea typeface="+mn-ea"/>
                <a:cs typeface="+mn-cs"/>
              </a:rPr>
              <a:t>, וזה בקורלציה ישרה למידת חומרת המחלה. בנוסף לכך, חומצות אמינו משתתפות בתהליך </a:t>
            </a:r>
            <a:r>
              <a:rPr lang="he-IL" sz="1200" kern="1200" dirty="0" err="1">
                <a:solidFill>
                  <a:schemeClr val="tx1"/>
                </a:solidFill>
                <a:effectLst/>
                <a:latin typeface="+mn-lt"/>
                <a:ea typeface="+mn-ea"/>
                <a:cs typeface="+mn-cs"/>
              </a:rPr>
              <a:t>הגלוקונאוגנזיס</a:t>
            </a:r>
            <a:r>
              <a:rPr lang="he-IL" sz="1200" kern="1200" dirty="0">
                <a:solidFill>
                  <a:schemeClr val="tx1"/>
                </a:solidFill>
                <a:effectLst/>
                <a:latin typeface="+mn-lt"/>
                <a:ea typeface="+mn-ea"/>
                <a:cs typeface="+mn-cs"/>
              </a:rPr>
              <a:t> שמוגבר במצבים של סטרס, בדרך של מעבר מהשריר לכבד אולם במחיר של פגיעה בשריר עצמו, עד כדי פגיעה בגדילה. למרות האמור, תוספת של חלבון בתזונה מביאה לעליה במאזן החלבון בדרך של עליה </a:t>
            </a:r>
            <a:r>
              <a:rPr lang="he-IL" sz="1200" kern="1200" dirty="0" err="1">
                <a:solidFill>
                  <a:schemeClr val="tx1"/>
                </a:solidFill>
                <a:effectLst/>
                <a:latin typeface="+mn-lt"/>
                <a:ea typeface="+mn-ea"/>
                <a:cs typeface="+mn-cs"/>
              </a:rPr>
              <a:t>בסינתיזה</a:t>
            </a:r>
            <a:r>
              <a:rPr lang="he-IL" sz="1200" kern="1200" dirty="0">
                <a:solidFill>
                  <a:schemeClr val="tx1"/>
                </a:solidFill>
                <a:effectLst/>
                <a:latin typeface="+mn-lt"/>
                <a:ea typeface="+mn-ea"/>
                <a:cs typeface="+mn-cs"/>
              </a:rPr>
              <a:t> (גם אם תהליך הפירוק נשאר קבוע). תוכן החלבון שנותנים בתזונה גם הוא רלוונטי- תינוקות, למשל, דורשים יותר חומצות אמינו חיוניות מאשר מבוגרים- </a:t>
            </a:r>
            <a:r>
              <a:rPr lang="he-IL" sz="1200" kern="1200" dirty="0" err="1">
                <a:solidFill>
                  <a:schemeClr val="tx1"/>
                </a:solidFill>
                <a:effectLst/>
                <a:latin typeface="+mn-lt"/>
                <a:ea typeface="+mn-ea"/>
                <a:cs typeface="+mn-cs"/>
              </a:rPr>
              <a:t>היסטידין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טאורין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פרולין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ציסטאין</a:t>
            </a:r>
            <a:r>
              <a:rPr lang="he-IL" sz="1200" kern="1200" dirty="0">
                <a:solidFill>
                  <a:schemeClr val="tx1"/>
                </a:solidFill>
                <a:effectLst/>
                <a:latin typeface="+mn-lt"/>
                <a:ea typeface="+mn-ea"/>
                <a:cs typeface="+mn-cs"/>
              </a:rPr>
              <a:t>. </a:t>
            </a:r>
            <a:r>
              <a:rPr lang="he-IL" sz="1200" i="1" kern="1200" dirty="0">
                <a:solidFill>
                  <a:schemeClr val="tx1"/>
                </a:solidFill>
                <a:effectLst/>
                <a:latin typeface="+mn-lt"/>
                <a:ea typeface="+mn-ea"/>
                <a:cs typeface="+mn-cs"/>
              </a:rPr>
              <a:t>לסיכום- חלבון צריך להוות סביב 15% בתזונה, פגים זקוקים ל- 3-4 </a:t>
            </a:r>
            <a:r>
              <a:rPr lang="he-IL" sz="1200" i="1" kern="1200" dirty="0" err="1">
                <a:solidFill>
                  <a:schemeClr val="tx1"/>
                </a:solidFill>
                <a:effectLst/>
                <a:latin typeface="+mn-lt"/>
                <a:ea typeface="+mn-ea"/>
                <a:cs typeface="+mn-cs"/>
              </a:rPr>
              <a:t>גראם</a:t>
            </a:r>
            <a:r>
              <a:rPr lang="he-IL" sz="1200" i="1" kern="1200" dirty="0">
                <a:solidFill>
                  <a:schemeClr val="tx1"/>
                </a:solidFill>
                <a:effectLst/>
                <a:latin typeface="+mn-lt"/>
                <a:ea typeface="+mn-ea"/>
                <a:cs typeface="+mn-cs"/>
              </a:rPr>
              <a:t> </a:t>
            </a:r>
            <a:r>
              <a:rPr lang="he-IL" sz="1200" i="1" kern="1200" dirty="0" err="1">
                <a:solidFill>
                  <a:schemeClr val="tx1"/>
                </a:solidFill>
                <a:effectLst/>
                <a:latin typeface="+mn-lt"/>
                <a:ea typeface="+mn-ea"/>
                <a:cs typeface="+mn-cs"/>
              </a:rPr>
              <a:t>לקג</a:t>
            </a:r>
            <a:r>
              <a:rPr lang="he-IL" sz="1200" i="1" kern="1200" dirty="0">
                <a:solidFill>
                  <a:schemeClr val="tx1"/>
                </a:solidFill>
                <a:effectLst/>
                <a:latin typeface="+mn-lt"/>
                <a:ea typeface="+mn-ea"/>
                <a:cs typeface="+mn-cs"/>
              </a:rPr>
              <a:t> חלבון, תינוקות- 2-3, וילדים סביב 1.5-2. חשוב לספק חומצות אמינו, כאשר הוכח שלפגים כדאי לספק </a:t>
            </a:r>
            <a:r>
              <a:rPr lang="he-IL" sz="1200" i="1" kern="1200" dirty="0" err="1">
                <a:solidFill>
                  <a:schemeClr val="tx1"/>
                </a:solidFill>
                <a:effectLst/>
                <a:latin typeface="+mn-lt"/>
                <a:ea typeface="+mn-ea"/>
                <a:cs typeface="+mn-cs"/>
              </a:rPr>
              <a:t>טאורין</a:t>
            </a:r>
            <a:r>
              <a:rPr lang="he-IL" sz="1200" i="1" kern="1200" dirty="0">
                <a:solidFill>
                  <a:schemeClr val="tx1"/>
                </a:solidFill>
                <a:effectLst/>
                <a:latin typeface="+mn-lt"/>
                <a:ea typeface="+mn-ea"/>
                <a:cs typeface="+mn-cs"/>
              </a:rPr>
              <a:t>. שתי חומצות אמינו חשובות מבחינת מערכת העיכול הינן גלוטמין וארגינין, הן לא נחשבות חיוניות אבל חשובות בסטרס. יחידת חלבון מניבה 4 קק״ל.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פחמימות- יצור של גלוקוז וזמינות גלוקוז הינם קריטיים במצבים של סטרס מטבולי. גלוקוז מהווה את מטבע האנרגיה העיקרי למוח, תאי דם אדומים </a:t>
            </a:r>
            <a:r>
              <a:rPr lang="he-IL" sz="1200" kern="1200" dirty="0" err="1">
                <a:solidFill>
                  <a:schemeClr val="tx1"/>
                </a:solidFill>
                <a:effectLst/>
                <a:latin typeface="+mn-lt"/>
                <a:ea typeface="+mn-ea"/>
                <a:cs typeface="+mn-cs"/>
              </a:rPr>
              <a:t>ומדולת</a:t>
            </a:r>
            <a:r>
              <a:rPr lang="he-IL" sz="1200" kern="1200" dirty="0">
                <a:solidFill>
                  <a:schemeClr val="tx1"/>
                </a:solidFill>
                <a:effectLst/>
                <a:latin typeface="+mn-lt"/>
                <a:ea typeface="+mn-ea"/>
                <a:cs typeface="+mn-cs"/>
              </a:rPr>
              <a:t> הכליה. מאגרי </a:t>
            </a:r>
            <a:r>
              <a:rPr lang="he-IL" sz="1200" kern="1200" dirty="0" err="1">
                <a:solidFill>
                  <a:schemeClr val="tx1"/>
                </a:solidFill>
                <a:effectLst/>
                <a:latin typeface="+mn-lt"/>
                <a:ea typeface="+mn-ea"/>
                <a:cs typeface="+mn-cs"/>
              </a:rPr>
              <a:t>גליקוגן</a:t>
            </a:r>
            <a:r>
              <a:rPr lang="he-IL" sz="1200" kern="1200" dirty="0">
                <a:solidFill>
                  <a:schemeClr val="tx1"/>
                </a:solidFill>
                <a:effectLst/>
                <a:latin typeface="+mn-lt"/>
                <a:ea typeface="+mn-ea"/>
                <a:cs typeface="+mn-cs"/>
              </a:rPr>
              <a:t> מספקים רק חלק מוגבל ואנדוגני של גלוקוז, ועל כן תינוקות הינם בעלי דרישה גבוהה יותר של גלוקוז במצבי סטרס. בעבר ניתנו כמויות גבוהות של גלוקוז בתזונה אולם נמצא כי מתן גלוקוז ביתר מעלה את יצור הפחמן הדו חמצני ובנוסף לא מוריד את יצור הגלוקוז האנדוגני, ועל כן יש להימנע ממתן גלוקוז בעודף. במצבים אלו, יש לתת תזונה המעורבת מגלוקוז ושומן, בכמות של כ- 2-4 </a:t>
            </a:r>
            <a:r>
              <a:rPr lang="he-IL" sz="1200" kern="1200" dirty="0" err="1">
                <a:solidFill>
                  <a:schemeClr val="tx1"/>
                </a:solidFill>
                <a:effectLst/>
                <a:latin typeface="+mn-lt"/>
                <a:ea typeface="+mn-ea"/>
                <a:cs typeface="+mn-cs"/>
              </a:rPr>
              <a:t>גראם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ליום, ללא החמרה במצב הנשימתי וללא יצירת היפרגליקמיה. </a:t>
            </a:r>
            <a:r>
              <a:rPr lang="he-IL" sz="1200" i="1" kern="1200" dirty="0">
                <a:solidFill>
                  <a:schemeClr val="tx1"/>
                </a:solidFill>
                <a:effectLst/>
                <a:latin typeface="+mn-lt"/>
                <a:ea typeface="+mn-ea"/>
                <a:cs typeface="+mn-cs"/>
              </a:rPr>
              <a:t>פחמימות מחולקות לחד סוכר, </a:t>
            </a:r>
            <a:r>
              <a:rPr lang="he-IL" sz="1200" i="1" kern="1200" dirty="0" err="1">
                <a:solidFill>
                  <a:schemeClr val="tx1"/>
                </a:solidFill>
                <a:effectLst/>
                <a:latin typeface="+mn-lt"/>
                <a:ea typeface="+mn-ea"/>
                <a:cs typeface="+mn-cs"/>
              </a:rPr>
              <a:t>אוליגוסוכרים</a:t>
            </a:r>
            <a:r>
              <a:rPr lang="he-IL" sz="1200" i="1" kern="1200" dirty="0">
                <a:solidFill>
                  <a:schemeClr val="tx1"/>
                </a:solidFill>
                <a:effectLst/>
                <a:latin typeface="+mn-lt"/>
                <a:ea typeface="+mn-ea"/>
                <a:cs typeface="+mn-cs"/>
              </a:rPr>
              <a:t> ורב סוכרים. דקסטרוז הוא המקור הכי שכיח לפחמימות והוא מניב 3.4 קק״ל. הפחמימה העיקרית המגיעה לתינוקות וילודים היא לקטוז- מפורק לגלוקוז וגלקטוז במעי הדק- האנזים </a:t>
            </a:r>
            <a:r>
              <a:rPr lang="he-IL" sz="1200" i="1" kern="1200" dirty="0" err="1">
                <a:solidFill>
                  <a:schemeClr val="tx1"/>
                </a:solidFill>
                <a:effectLst/>
                <a:latin typeface="+mn-lt"/>
                <a:ea typeface="+mn-ea"/>
                <a:cs typeface="+mn-cs"/>
              </a:rPr>
              <a:t>לקטאז</a:t>
            </a:r>
            <a:r>
              <a:rPr lang="he-IL" sz="1200" i="1" kern="1200" dirty="0">
                <a:solidFill>
                  <a:schemeClr val="tx1"/>
                </a:solidFill>
                <a:effectLst/>
                <a:latin typeface="+mn-lt"/>
                <a:ea typeface="+mn-ea"/>
                <a:cs typeface="+mn-cs"/>
              </a:rPr>
              <a:t> נותר גבוה עד גיל שנתיים-שלוש.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שומן- מצבי סטרס מביאים ל- </a:t>
            </a:r>
            <a:r>
              <a:rPr lang="he-IL" sz="1200" kern="1200" dirty="0" err="1">
                <a:solidFill>
                  <a:schemeClr val="tx1"/>
                </a:solidFill>
                <a:effectLst/>
                <a:latin typeface="+mn-lt"/>
                <a:ea typeface="+mn-ea"/>
                <a:cs typeface="+mn-cs"/>
              </a:rPr>
              <a:t>turnover</a:t>
            </a:r>
            <a:r>
              <a:rPr lang="he-IL" sz="1200" kern="1200" dirty="0">
                <a:solidFill>
                  <a:schemeClr val="tx1"/>
                </a:solidFill>
                <a:effectLst/>
                <a:latin typeface="+mn-lt"/>
                <a:ea typeface="+mn-ea"/>
                <a:cs typeface="+mn-cs"/>
              </a:rPr>
              <a:t> של שומן בגוף, בדומה לפחמימות ולחלבונים. חומצות שומן מהוות מרכיב אנרגטי חשוב- גם ליצירת גלוקוז (מגליצרול) ותינוקות, יותר ממבוגרים, דורשים חומצות שומן כמקור אנרגיה. שתי חומצות שומן חשובות בהקשר זה הינו חומצת שומן </a:t>
            </a:r>
            <a:r>
              <a:rPr lang="he-IL" sz="1200" kern="1200" dirty="0" err="1">
                <a:solidFill>
                  <a:schemeClr val="tx1"/>
                </a:solidFill>
                <a:effectLst/>
                <a:latin typeface="+mn-lt"/>
                <a:ea typeface="+mn-ea"/>
                <a:cs typeface="+mn-cs"/>
              </a:rPr>
              <a:t>linoleic</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linolenic</a:t>
            </a:r>
            <a:r>
              <a:rPr lang="he-IL" sz="1200" kern="1200" dirty="0">
                <a:solidFill>
                  <a:schemeClr val="tx1"/>
                </a:solidFill>
                <a:effectLst/>
                <a:latin typeface="+mn-lt"/>
                <a:ea typeface="+mn-ea"/>
                <a:cs typeface="+mn-cs"/>
              </a:rPr>
              <a:t>. ויש חשיבות לספק אותן בתזונה. סמנים של מחסור בחומצות שומן כוללים- </a:t>
            </a:r>
            <a:r>
              <a:rPr lang="he-IL" sz="1200" kern="1200" dirty="0" err="1">
                <a:solidFill>
                  <a:schemeClr val="tx1"/>
                </a:solidFill>
                <a:effectLst/>
                <a:latin typeface="+mn-lt"/>
                <a:ea typeface="+mn-ea"/>
                <a:cs typeface="+mn-cs"/>
              </a:rPr>
              <a:t>דרמטיטיס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אלופציה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תרומבוציטופניה</a:t>
            </a:r>
            <a:r>
              <a:rPr lang="he-IL" sz="1200" kern="1200" dirty="0">
                <a:solidFill>
                  <a:schemeClr val="tx1"/>
                </a:solidFill>
                <a:effectLst/>
                <a:latin typeface="+mn-lt"/>
                <a:ea typeface="+mn-ea"/>
                <a:cs typeface="+mn-cs"/>
              </a:rPr>
              <a:t> וירידה במשקל עם סכנה לזיהומים. מאחר וקיימים סיכונים במתן שומן תוך ורידי, כגון </a:t>
            </a:r>
            <a:r>
              <a:rPr lang="he-IL" sz="1200" kern="1200" dirty="0" err="1">
                <a:solidFill>
                  <a:schemeClr val="tx1"/>
                </a:solidFill>
                <a:effectLst/>
                <a:latin typeface="+mn-lt"/>
                <a:ea typeface="+mn-ea"/>
                <a:cs typeface="+mn-cs"/>
              </a:rPr>
              <a:t>היפרטריגליצרידמיה</a:t>
            </a:r>
            <a:r>
              <a:rPr lang="he-IL" sz="1200" kern="1200" dirty="0">
                <a:solidFill>
                  <a:schemeClr val="tx1"/>
                </a:solidFill>
                <a:effectLst/>
                <a:latin typeface="+mn-lt"/>
                <a:ea typeface="+mn-ea"/>
                <a:cs typeface="+mn-cs"/>
              </a:rPr>
              <a:t>, עליה בסיכון </a:t>
            </a:r>
            <a:r>
              <a:rPr lang="he-IL" sz="1200" kern="1200" dirty="0" err="1">
                <a:solidFill>
                  <a:schemeClr val="tx1"/>
                </a:solidFill>
                <a:effectLst/>
                <a:latin typeface="+mn-lt"/>
                <a:ea typeface="+mn-ea"/>
                <a:cs typeface="+mn-cs"/>
              </a:rPr>
              <a:t>לזהומים</a:t>
            </a:r>
            <a:r>
              <a:rPr lang="he-IL" sz="1200" kern="1200" dirty="0">
                <a:solidFill>
                  <a:schemeClr val="tx1"/>
                </a:solidFill>
                <a:effectLst/>
                <a:latin typeface="+mn-lt"/>
                <a:ea typeface="+mn-ea"/>
                <a:cs typeface="+mn-cs"/>
              </a:rPr>
              <a:t> ובעיות המטולוגיות- מומלץ להתחיל במינון של 0.5-1 </a:t>
            </a:r>
            <a:r>
              <a:rPr lang="he-IL" sz="1200" kern="1200" dirty="0" err="1">
                <a:solidFill>
                  <a:schemeClr val="tx1"/>
                </a:solidFill>
                <a:effectLst/>
                <a:latin typeface="+mn-lt"/>
                <a:ea typeface="+mn-ea"/>
                <a:cs typeface="+mn-cs"/>
              </a:rPr>
              <a:t>גראם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ליום ולהתקדם ל- 2-4 </a:t>
            </a:r>
            <a:r>
              <a:rPr lang="he-IL" sz="1200" kern="1200" dirty="0" err="1">
                <a:solidFill>
                  <a:schemeClr val="tx1"/>
                </a:solidFill>
                <a:effectLst/>
                <a:latin typeface="+mn-lt"/>
                <a:ea typeface="+mn-ea"/>
                <a:cs typeface="+mn-cs"/>
              </a:rPr>
              <a:t>גראם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a:t>
            </a:r>
            <a:r>
              <a:rPr lang="he-IL" sz="1200" i="1" kern="1200" dirty="0">
                <a:solidFill>
                  <a:schemeClr val="tx1"/>
                </a:solidFill>
                <a:effectLst/>
                <a:latin typeface="+mn-lt"/>
                <a:ea typeface="+mn-ea"/>
                <a:cs typeface="+mn-cs"/>
              </a:rPr>
              <a:t>ככלל, שומן משמש מקור אנרגיה מצוין ומספק 9 קק״ל בהשוואה לחלבון ופחמימה. יש שני סוגים של חומצות שומן- רוויות ולא רוויות. הרוויות מגיעות מהחי ולא כוללות קשר כפול של פחמן, והלא רוויות נחוצות להתפתחות מבחינת מערכת העצבים כאשר </a:t>
            </a:r>
            <a:r>
              <a:rPr lang="he-IL" sz="1200" kern="1200" dirty="0">
                <a:solidFill>
                  <a:schemeClr val="tx1"/>
                </a:solidFill>
                <a:effectLst/>
                <a:latin typeface="+mn-lt"/>
                <a:ea typeface="+mn-ea"/>
                <a:cs typeface="+mn-cs"/>
              </a:rPr>
              <a:t>לחומצות שומן יש גם תפקיד אימוני- אומגה שלוש, אומגה שש ואומגה תשע הופכות בגוף לחומצה </a:t>
            </a:r>
            <a:r>
              <a:rPr lang="he-IL" sz="1200" kern="1200" dirty="0" err="1">
                <a:solidFill>
                  <a:schemeClr val="tx1"/>
                </a:solidFill>
                <a:effectLst/>
                <a:latin typeface="+mn-lt"/>
                <a:ea typeface="+mn-ea"/>
                <a:cs typeface="+mn-cs"/>
              </a:rPr>
              <a:t>ארכידונית</a:t>
            </a:r>
            <a:r>
              <a:rPr lang="he-IL" sz="1200" kern="1200" dirty="0">
                <a:solidFill>
                  <a:schemeClr val="tx1"/>
                </a:solidFill>
                <a:effectLst/>
                <a:latin typeface="+mn-lt"/>
                <a:ea typeface="+mn-ea"/>
                <a:cs typeface="+mn-cs"/>
              </a:rPr>
              <a:t> ולתוצרים נוספים. כמו כן, החלפה של </a:t>
            </a:r>
            <a:r>
              <a:rPr lang="he-IL" sz="1200" kern="1200" dirty="0" err="1">
                <a:solidFill>
                  <a:schemeClr val="tx1"/>
                </a:solidFill>
                <a:effectLst/>
                <a:latin typeface="+mn-lt"/>
                <a:ea typeface="+mn-ea"/>
                <a:cs typeface="+mn-cs"/>
              </a:rPr>
              <a:t>אינטרליפיד</a:t>
            </a:r>
            <a:r>
              <a:rPr lang="he-IL" sz="1200" kern="1200" dirty="0">
                <a:solidFill>
                  <a:schemeClr val="tx1"/>
                </a:solidFill>
                <a:effectLst/>
                <a:latin typeface="+mn-lt"/>
                <a:ea typeface="+mn-ea"/>
                <a:cs typeface="+mn-cs"/>
              </a:rPr>
              <a:t> שמכיל חומצות שומן פרו-</a:t>
            </a:r>
            <a:r>
              <a:rPr lang="he-IL" sz="1200" kern="1200" dirty="0" err="1">
                <a:solidFill>
                  <a:schemeClr val="tx1"/>
                </a:solidFill>
                <a:effectLst/>
                <a:latin typeface="+mn-lt"/>
                <a:ea typeface="+mn-ea"/>
                <a:cs typeface="+mn-cs"/>
              </a:rPr>
              <a:t>אינפלמטריות</a:t>
            </a:r>
            <a:r>
              <a:rPr lang="he-IL" sz="1200" kern="1200" dirty="0">
                <a:solidFill>
                  <a:schemeClr val="tx1"/>
                </a:solidFill>
                <a:effectLst/>
                <a:latin typeface="+mn-lt"/>
                <a:ea typeface="+mn-ea"/>
                <a:cs typeface="+mn-cs"/>
              </a:rPr>
              <a:t> (אומגה 6) </a:t>
            </a:r>
            <a:r>
              <a:rPr lang="he-IL" sz="1200" kern="1200" dirty="0" err="1">
                <a:solidFill>
                  <a:schemeClr val="tx1"/>
                </a:solidFill>
                <a:effectLst/>
                <a:latin typeface="+mn-lt"/>
                <a:ea typeface="+mn-ea"/>
                <a:cs typeface="+mn-cs"/>
              </a:rPr>
              <a:t>באומגבן</a:t>
            </a:r>
            <a:r>
              <a:rPr lang="he-IL" sz="1200" kern="1200" dirty="0">
                <a:solidFill>
                  <a:schemeClr val="tx1"/>
                </a:solidFill>
                <a:effectLst/>
                <a:latin typeface="+mn-lt"/>
                <a:ea typeface="+mn-ea"/>
                <a:cs typeface="+mn-cs"/>
              </a:rPr>
              <a:t> שמכיל חומצות שומן אנטי-</a:t>
            </a:r>
            <a:r>
              <a:rPr lang="he-IL" sz="1200" kern="1200" dirty="0" err="1">
                <a:solidFill>
                  <a:schemeClr val="tx1"/>
                </a:solidFill>
                <a:effectLst/>
                <a:latin typeface="+mn-lt"/>
                <a:ea typeface="+mn-ea"/>
                <a:cs typeface="+mn-cs"/>
              </a:rPr>
              <a:t>אינפלמטוריות</a:t>
            </a:r>
            <a:r>
              <a:rPr lang="he-IL" sz="1200" kern="1200" dirty="0">
                <a:solidFill>
                  <a:schemeClr val="tx1"/>
                </a:solidFill>
                <a:effectLst/>
                <a:latin typeface="+mn-lt"/>
                <a:ea typeface="+mn-ea"/>
                <a:cs typeface="+mn-cs"/>
              </a:rPr>
              <a:t> (אומגה 3) הביא לשיפור במצב </a:t>
            </a:r>
            <a:r>
              <a:rPr lang="he-IL" sz="1200" kern="1200" dirty="0" err="1">
                <a:solidFill>
                  <a:schemeClr val="tx1"/>
                </a:solidFill>
                <a:effectLst/>
                <a:latin typeface="+mn-lt"/>
                <a:ea typeface="+mn-ea"/>
                <a:cs typeface="+mn-cs"/>
              </a:rPr>
              <a:t>כולסטזיס</a:t>
            </a:r>
            <a:r>
              <a:rPr lang="he-IL" sz="1200" kern="1200" dirty="0">
                <a:solidFill>
                  <a:schemeClr val="tx1"/>
                </a:solidFill>
                <a:effectLst/>
                <a:latin typeface="+mn-lt"/>
                <a:ea typeface="+mn-ea"/>
                <a:cs typeface="+mn-cs"/>
              </a:rPr>
              <a:t> אצל מטופלים עם כשל כבדי המקבלים </a:t>
            </a:r>
            <a:r>
              <a:rPr lang="he-IL" sz="1200" kern="1200" dirty="0" err="1">
                <a:solidFill>
                  <a:schemeClr val="tx1"/>
                </a:solidFill>
                <a:effectLst/>
                <a:latin typeface="+mn-lt"/>
                <a:ea typeface="+mn-ea"/>
                <a:cs typeface="+mn-cs"/>
              </a:rPr>
              <a:t>tpn</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מיקרו-</a:t>
            </a:r>
            <a:r>
              <a:rPr lang="he-IL" sz="1200" kern="1200" dirty="0" err="1">
                <a:solidFill>
                  <a:schemeClr val="tx1"/>
                </a:solidFill>
                <a:effectLst/>
                <a:latin typeface="+mn-lt"/>
                <a:ea typeface="+mn-ea"/>
                <a:cs typeface="+mn-cs"/>
              </a:rPr>
              <a:t>נוטריאנטים</a:t>
            </a:r>
            <a:r>
              <a:rPr lang="he-IL" sz="1200" kern="1200" dirty="0">
                <a:solidFill>
                  <a:schemeClr val="tx1"/>
                </a:solidFill>
                <a:effectLst/>
                <a:latin typeface="+mn-lt"/>
                <a:ea typeface="+mn-ea"/>
                <a:cs typeface="+mn-cs"/>
              </a:rPr>
              <a:t>- ויטמינים ו- </a:t>
            </a:r>
            <a:r>
              <a:rPr lang="he-IL" sz="1200" kern="1200" dirty="0" err="1">
                <a:solidFill>
                  <a:schemeClr val="tx1"/>
                </a:solidFill>
                <a:effectLst/>
                <a:latin typeface="+mn-lt"/>
                <a:ea typeface="+mn-ea"/>
                <a:cs typeface="+mn-cs"/>
              </a:rPr>
              <a:t>trace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elements</a:t>
            </a:r>
            <a:r>
              <a:rPr lang="he-IL" sz="1200" kern="1200" dirty="0">
                <a:solidFill>
                  <a:schemeClr val="tx1"/>
                </a:solidFill>
                <a:effectLst/>
                <a:latin typeface="+mn-lt"/>
                <a:ea typeface="+mn-ea"/>
                <a:cs typeface="+mn-cs"/>
              </a:rPr>
              <a:t> (סלניום, אבץ, נחושת) נדרשים הן לצורך </a:t>
            </a:r>
            <a:r>
              <a:rPr lang="he-IL" sz="1200" kern="1200" dirty="0" err="1">
                <a:solidFill>
                  <a:schemeClr val="tx1"/>
                </a:solidFill>
                <a:effectLst/>
                <a:latin typeface="+mn-lt"/>
                <a:ea typeface="+mn-ea"/>
                <a:cs typeface="+mn-cs"/>
              </a:rPr>
              <a:t>סינתיזה</a:t>
            </a:r>
            <a:r>
              <a:rPr lang="he-IL" sz="1200" kern="1200" dirty="0">
                <a:solidFill>
                  <a:schemeClr val="tx1"/>
                </a:solidFill>
                <a:effectLst/>
                <a:latin typeface="+mn-lt"/>
                <a:ea typeface="+mn-ea"/>
                <a:cs typeface="+mn-cs"/>
              </a:rPr>
              <a:t> של אנזימים הנקראים </a:t>
            </a:r>
            <a:r>
              <a:rPr lang="he-IL" sz="1200" kern="1200" dirty="0" err="1">
                <a:solidFill>
                  <a:schemeClr val="tx1"/>
                </a:solidFill>
                <a:effectLst/>
                <a:latin typeface="+mn-lt"/>
                <a:ea typeface="+mn-ea"/>
                <a:cs typeface="+mn-cs"/>
              </a:rPr>
              <a:t>מטלו</a:t>
            </a:r>
            <a:r>
              <a:rPr lang="he-IL" sz="1200" kern="1200" dirty="0">
                <a:solidFill>
                  <a:schemeClr val="tx1"/>
                </a:solidFill>
                <a:effectLst/>
                <a:latin typeface="+mn-lt"/>
                <a:ea typeface="+mn-ea"/>
                <a:cs typeface="+mn-cs"/>
              </a:rPr>
              <a:t>-אנזימים, הן לצורך תפקודי קרישה- </a:t>
            </a:r>
            <a:r>
              <a:rPr lang="he-IL" sz="1200" kern="1200" dirty="0" err="1">
                <a:solidFill>
                  <a:schemeClr val="tx1"/>
                </a:solidFill>
                <a:effectLst/>
                <a:latin typeface="+mn-lt"/>
                <a:ea typeface="+mn-ea"/>
                <a:cs typeface="+mn-cs"/>
              </a:rPr>
              <a:t>adek</a:t>
            </a:r>
            <a:r>
              <a:rPr lang="he-IL" sz="1200" kern="1200" dirty="0">
                <a:solidFill>
                  <a:schemeClr val="tx1"/>
                </a:solidFill>
                <a:effectLst/>
                <a:latin typeface="+mn-lt"/>
                <a:ea typeface="+mn-ea"/>
                <a:cs typeface="+mn-cs"/>
              </a:rPr>
              <a:t>. במיוחד חשוב לציין מטופלים הסובלים מאובדן תפקוד פונקציונלי של המעי- בין אם כתוצאה מתת תזונה, מעי קצר, ציסטיק פיברוזיס ועוד.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שיטות למתן כלכלה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כלכלה </a:t>
            </a:r>
            <a:r>
              <a:rPr lang="he-IL" sz="1200" kern="1200" dirty="0" err="1">
                <a:solidFill>
                  <a:schemeClr val="tx1"/>
                </a:solidFill>
                <a:effectLst/>
                <a:latin typeface="+mn-lt"/>
                <a:ea typeface="+mn-ea"/>
                <a:cs typeface="+mn-cs"/>
              </a:rPr>
              <a:t>אנטרלית</a:t>
            </a:r>
            <a:r>
              <a:rPr lang="he-IL" sz="1200" kern="1200" dirty="0">
                <a:solidFill>
                  <a:schemeClr val="tx1"/>
                </a:solidFill>
                <a:effectLst/>
                <a:latin typeface="+mn-lt"/>
                <a:ea typeface="+mn-ea"/>
                <a:cs typeface="+mn-cs"/>
              </a:rPr>
              <a:t>- מועדפת על פני כלכלה פרה-</a:t>
            </a:r>
            <a:r>
              <a:rPr lang="he-IL" sz="1200" kern="1200" dirty="0" err="1">
                <a:solidFill>
                  <a:schemeClr val="tx1"/>
                </a:solidFill>
                <a:effectLst/>
                <a:latin typeface="+mn-lt"/>
                <a:ea typeface="+mn-ea"/>
                <a:cs typeface="+mn-cs"/>
              </a:rPr>
              <a:t>אנטרלית</a:t>
            </a:r>
            <a:r>
              <a:rPr lang="he-IL" sz="1200" kern="1200" dirty="0">
                <a:solidFill>
                  <a:schemeClr val="tx1"/>
                </a:solidFill>
                <a:effectLst/>
                <a:latin typeface="+mn-lt"/>
                <a:ea typeface="+mn-ea"/>
                <a:cs typeface="+mn-cs"/>
              </a:rPr>
              <a:t> וכיום מקובלת כהמלצה ביחידות טיפול נמרץ בתוך 24-48 שעות אלא אם המטופל סובל מאיסכמיה של המעי או אי יציבות המודינמית. נמצא כי במרבית היחידות אספקת התזונה </a:t>
            </a:r>
            <a:r>
              <a:rPr lang="he-IL" sz="1200" kern="1200" dirty="0" err="1">
                <a:solidFill>
                  <a:schemeClr val="tx1"/>
                </a:solidFill>
                <a:effectLst/>
                <a:latin typeface="+mn-lt"/>
                <a:ea typeface="+mn-ea"/>
                <a:cs typeface="+mn-cs"/>
              </a:rPr>
              <a:t>היתה</a:t>
            </a:r>
            <a:r>
              <a:rPr lang="he-IL" sz="1200" kern="1200" dirty="0">
                <a:solidFill>
                  <a:schemeClr val="tx1"/>
                </a:solidFill>
                <a:effectLst/>
                <a:latin typeface="+mn-lt"/>
                <a:ea typeface="+mn-ea"/>
                <a:cs typeface="+mn-cs"/>
              </a:rPr>
              <a:t> נמוכה מהדרוש, למשל בגלל הפסקות יזומות לצורך אינטובציה או פעולות פולשניות אחרות. קיים אלגוריתם להתחלת כלכלה </a:t>
            </a:r>
            <a:r>
              <a:rPr lang="he-IL" sz="1200" kern="1200" dirty="0" err="1">
                <a:solidFill>
                  <a:schemeClr val="tx1"/>
                </a:solidFill>
                <a:effectLst/>
                <a:latin typeface="+mn-lt"/>
                <a:ea typeface="+mn-ea"/>
                <a:cs typeface="+mn-cs"/>
              </a:rPr>
              <a:t>אנטרלית</a:t>
            </a:r>
            <a:r>
              <a:rPr lang="he-IL" sz="1200" kern="1200" dirty="0">
                <a:solidFill>
                  <a:schemeClr val="tx1"/>
                </a:solidFill>
                <a:effectLst/>
                <a:latin typeface="+mn-lt"/>
                <a:ea typeface="+mn-ea"/>
                <a:cs typeface="+mn-cs"/>
              </a:rPr>
              <a:t>- כשהשאלה הראשונה הינה האם המטופל מסוגל למלא את הצרכים התזונתיים שלו מבחינה פומית (</a:t>
            </a:r>
            <a:r>
              <a:rPr lang="he-IL" sz="1200" kern="1200" dirty="0" err="1">
                <a:solidFill>
                  <a:schemeClr val="tx1"/>
                </a:solidFill>
                <a:effectLst/>
                <a:latin typeface="+mn-lt"/>
                <a:ea typeface="+mn-ea"/>
                <a:cs typeface="+mn-cs"/>
              </a:rPr>
              <a:t>עירני</a:t>
            </a:r>
            <a:r>
              <a:rPr lang="he-IL" sz="1200" kern="1200" dirty="0">
                <a:solidFill>
                  <a:schemeClr val="tx1"/>
                </a:solidFill>
                <a:effectLst/>
                <a:latin typeface="+mn-lt"/>
                <a:ea typeface="+mn-ea"/>
                <a:cs typeface="+mn-cs"/>
              </a:rPr>
              <a:t>, ללא אינטובציה, רפלקס </a:t>
            </a:r>
            <a:r>
              <a:rPr lang="he-IL" sz="1200" kern="1200" dirty="0" err="1">
                <a:solidFill>
                  <a:schemeClr val="tx1"/>
                </a:solidFill>
                <a:effectLst/>
                <a:latin typeface="+mn-lt"/>
                <a:ea typeface="+mn-ea"/>
                <a:cs typeface="+mn-cs"/>
              </a:rPr>
              <a:t>gag</a:t>
            </a:r>
            <a:r>
              <a:rPr lang="he-IL" sz="1200" kern="1200" dirty="0">
                <a:solidFill>
                  <a:schemeClr val="tx1"/>
                </a:solidFill>
                <a:effectLst/>
                <a:latin typeface="+mn-lt"/>
                <a:ea typeface="+mn-ea"/>
                <a:cs typeface="+mn-cs"/>
              </a:rPr>
              <a:t> חזק)- אם כן, מתחילים בכלכלה פומית. במידה ולא, ואין </a:t>
            </a:r>
            <a:r>
              <a:rPr lang="he-IL" sz="1200" kern="1200" dirty="0" err="1">
                <a:solidFill>
                  <a:schemeClr val="tx1"/>
                </a:solidFill>
                <a:effectLst/>
                <a:latin typeface="+mn-lt"/>
                <a:ea typeface="+mn-ea"/>
                <a:cs typeface="+mn-cs"/>
              </a:rPr>
              <a:t>קונטרא</a:t>
            </a:r>
            <a:r>
              <a:rPr lang="he-IL" sz="1200" kern="1200" dirty="0">
                <a:solidFill>
                  <a:schemeClr val="tx1"/>
                </a:solidFill>
                <a:effectLst/>
                <a:latin typeface="+mn-lt"/>
                <a:ea typeface="+mn-ea"/>
                <a:cs typeface="+mn-cs"/>
              </a:rPr>
              <a:t>-אינדיקציות לכלכלה </a:t>
            </a:r>
            <a:r>
              <a:rPr lang="he-IL" sz="1200" kern="1200" dirty="0" err="1">
                <a:solidFill>
                  <a:schemeClr val="tx1"/>
                </a:solidFill>
                <a:effectLst/>
                <a:latin typeface="+mn-lt"/>
                <a:ea typeface="+mn-ea"/>
                <a:cs typeface="+mn-cs"/>
              </a:rPr>
              <a:t>אנטרלית</a:t>
            </a:r>
            <a:r>
              <a:rPr lang="he-IL" sz="1200" kern="1200" dirty="0">
                <a:solidFill>
                  <a:schemeClr val="tx1"/>
                </a:solidFill>
                <a:effectLst/>
                <a:latin typeface="+mn-lt"/>
                <a:ea typeface="+mn-ea"/>
                <a:cs typeface="+mn-cs"/>
              </a:rPr>
              <a:t>, בודקים האם יש גורמי סיכון לאספירציות- למשל, </a:t>
            </a:r>
            <a:r>
              <a:rPr lang="he-IL" sz="1200" kern="1200" dirty="0" err="1">
                <a:solidFill>
                  <a:schemeClr val="tx1"/>
                </a:solidFill>
                <a:effectLst/>
                <a:latin typeface="+mn-lt"/>
                <a:ea typeface="+mn-ea"/>
                <a:cs typeface="+mn-cs"/>
              </a:rPr>
              <a:t>הסטוריה</a:t>
            </a:r>
            <a:r>
              <a:rPr lang="he-IL" sz="1200" kern="1200" dirty="0">
                <a:solidFill>
                  <a:schemeClr val="tx1"/>
                </a:solidFill>
                <a:effectLst/>
                <a:latin typeface="+mn-lt"/>
                <a:ea typeface="+mn-ea"/>
                <a:cs typeface="+mn-cs"/>
              </a:rPr>
              <a:t> של אספירציות, פינוי קיבה איטי, </a:t>
            </a:r>
            <a:r>
              <a:rPr lang="he-IL" sz="1200" kern="1200" dirty="0" err="1">
                <a:solidFill>
                  <a:schemeClr val="tx1"/>
                </a:solidFill>
                <a:effectLst/>
                <a:latin typeface="+mn-lt"/>
                <a:ea typeface="+mn-ea"/>
                <a:cs typeface="+mn-cs"/>
              </a:rPr>
              <a:t>ריפלוקס</a:t>
            </a:r>
            <a:r>
              <a:rPr lang="he-IL" sz="1200" kern="1200" dirty="0">
                <a:solidFill>
                  <a:schemeClr val="tx1"/>
                </a:solidFill>
                <a:effectLst/>
                <a:latin typeface="+mn-lt"/>
                <a:ea typeface="+mn-ea"/>
                <a:cs typeface="+mn-cs"/>
              </a:rPr>
              <a:t> משמעותי, ירידה במצב ההכרה. אם יש גורמי סיכון כאמור יש לשקול מתן כלכלה פוסט-</a:t>
            </a:r>
            <a:r>
              <a:rPr lang="he-IL" sz="1200" kern="1200" dirty="0" err="1">
                <a:solidFill>
                  <a:schemeClr val="tx1"/>
                </a:solidFill>
                <a:effectLst/>
                <a:latin typeface="+mn-lt"/>
                <a:ea typeface="+mn-ea"/>
                <a:cs typeface="+mn-cs"/>
              </a:rPr>
              <a:t>פיילורית</a:t>
            </a:r>
            <a:r>
              <a:rPr lang="he-IL" sz="1200" kern="1200" dirty="0">
                <a:solidFill>
                  <a:schemeClr val="tx1"/>
                </a:solidFill>
                <a:effectLst/>
                <a:latin typeface="+mn-lt"/>
                <a:ea typeface="+mn-ea"/>
                <a:cs typeface="+mn-cs"/>
              </a:rPr>
              <a:t> באופן מתמשך עם אופציה </a:t>
            </a:r>
            <a:r>
              <a:rPr lang="he-IL" sz="1200" kern="1200" dirty="0" err="1">
                <a:solidFill>
                  <a:schemeClr val="tx1"/>
                </a:solidFill>
                <a:effectLst/>
                <a:latin typeface="+mn-lt"/>
                <a:ea typeface="+mn-ea"/>
                <a:cs typeface="+mn-cs"/>
              </a:rPr>
              <a:t>לדהקומפרסיה</a:t>
            </a:r>
            <a:r>
              <a:rPr lang="he-IL" sz="1200" kern="1200" dirty="0">
                <a:solidFill>
                  <a:schemeClr val="tx1"/>
                </a:solidFill>
                <a:effectLst/>
                <a:latin typeface="+mn-lt"/>
                <a:ea typeface="+mn-ea"/>
                <a:cs typeface="+mn-cs"/>
              </a:rPr>
              <a:t> של הקיבה. אם אין גורמי סיכון, מתחלים בכלכלה לקיבה (זונדה, </a:t>
            </a:r>
            <a:r>
              <a:rPr lang="he-IL" sz="1200" kern="1200" dirty="0" err="1">
                <a:solidFill>
                  <a:schemeClr val="tx1"/>
                </a:solidFill>
                <a:effectLst/>
                <a:latin typeface="+mn-lt"/>
                <a:ea typeface="+mn-ea"/>
                <a:cs typeface="+mn-cs"/>
              </a:rPr>
              <a:t>גסטרוסטום</a:t>
            </a:r>
            <a:r>
              <a:rPr lang="he-IL" sz="1200" kern="1200" dirty="0">
                <a:solidFill>
                  <a:schemeClr val="tx1"/>
                </a:solidFill>
                <a:effectLst/>
                <a:latin typeface="+mn-lt"/>
                <a:ea typeface="+mn-ea"/>
                <a:cs typeface="+mn-cs"/>
              </a:rPr>
              <a:t>) באופן מתמשך בשלב הראשון. בשלב הבא מעריכים האם המטופל יכול להתקדם לכלכלה מלאה. אם לא, ניתן כלכלה טרופית המוגדרת כ- 0.5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לשעה. (כלכלה טרופית מוגדרת ככלכלה שמספקת פחות מ- 25% מהדרישות התזונתיות ליום, ונעה בין 0.5-1 למל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לשעה). אם כן- מתקדמים, מתחילים בקצב של 1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לשעה, ועושים הערכה כל 4 שעות. במידה ויש הקאות, חוסר נוחות בבטן, תפיחות </a:t>
            </a:r>
            <a:r>
              <a:rPr lang="he-IL" sz="1200" kern="1200" dirty="0" err="1">
                <a:solidFill>
                  <a:schemeClr val="tx1"/>
                </a:solidFill>
                <a:effectLst/>
                <a:latin typeface="+mn-lt"/>
                <a:ea typeface="+mn-ea"/>
                <a:cs typeface="+mn-cs"/>
              </a:rPr>
              <a:t>בטנית</a:t>
            </a:r>
            <a:r>
              <a:rPr lang="he-IL" sz="1200" kern="1200" dirty="0">
                <a:solidFill>
                  <a:schemeClr val="tx1"/>
                </a:solidFill>
                <a:effectLst/>
                <a:latin typeface="+mn-lt"/>
                <a:ea typeface="+mn-ea"/>
                <a:cs typeface="+mn-cs"/>
              </a:rPr>
              <a:t> או שלשול- עוצרים את הכלכלה לשעה ואז עושים הערכה מחדש. כשהמטופל בתת תזונה, או שהיה מעל שבועיים בצום, או שהוא בסיכון לאיסכמיה של המעי- מתחילים בקצב של 0.5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לשעה. </a:t>
            </a:r>
            <a:r>
              <a:rPr lang="he-IL" sz="1200" i="1" kern="1200" dirty="0">
                <a:solidFill>
                  <a:schemeClr val="tx1"/>
                </a:solidFill>
                <a:effectLst/>
                <a:latin typeface="+mn-lt"/>
                <a:ea typeface="+mn-ea"/>
                <a:cs typeface="+mn-cs"/>
              </a:rPr>
              <a:t>תוספת קלוריות בפורמולה יכולה להיעשות על ידי- העלאת נפח, העלאת ריכוז, או שניהם. ניתן להעלות פורמולה עד 30 קק״ל ל- </a:t>
            </a:r>
            <a:r>
              <a:rPr lang="he-IL" sz="1200" i="1" kern="1200" dirty="0" err="1">
                <a:solidFill>
                  <a:schemeClr val="tx1"/>
                </a:solidFill>
                <a:effectLst/>
                <a:latin typeface="+mn-lt"/>
                <a:ea typeface="+mn-ea"/>
                <a:cs typeface="+mn-cs"/>
              </a:rPr>
              <a:t>oz</a:t>
            </a:r>
            <a:r>
              <a:rPr lang="he-IL" sz="1200" i="1" kern="1200" dirty="0">
                <a:solidFill>
                  <a:schemeClr val="tx1"/>
                </a:solidFill>
                <a:effectLst/>
                <a:latin typeface="+mn-lt"/>
                <a:ea typeface="+mn-ea"/>
                <a:cs typeface="+mn-cs"/>
              </a:rPr>
              <a:t>, אבל זה מקושר בחוסר סבילות </a:t>
            </a:r>
            <a:r>
              <a:rPr lang="he-IL" sz="1200" i="1" kern="1200" dirty="0" err="1">
                <a:solidFill>
                  <a:schemeClr val="tx1"/>
                </a:solidFill>
                <a:effectLst/>
                <a:latin typeface="+mn-lt"/>
                <a:ea typeface="+mn-ea"/>
                <a:cs typeface="+mn-cs"/>
              </a:rPr>
              <a:t>וב</a:t>
            </a:r>
            <a:r>
              <a:rPr lang="he-IL" sz="1200" i="1" kern="1200" dirty="0">
                <a:solidFill>
                  <a:schemeClr val="tx1"/>
                </a:solidFill>
                <a:effectLst/>
                <a:latin typeface="+mn-lt"/>
                <a:ea typeface="+mn-ea"/>
                <a:cs typeface="+mn-cs"/>
              </a:rPr>
              <a:t>- </a:t>
            </a:r>
            <a:r>
              <a:rPr lang="he-IL" sz="1200" i="1" kern="1200" dirty="0" err="1">
                <a:solidFill>
                  <a:schemeClr val="tx1"/>
                </a:solidFill>
                <a:effectLst/>
                <a:latin typeface="+mn-lt"/>
                <a:ea typeface="+mn-ea"/>
                <a:cs typeface="+mn-cs"/>
              </a:rPr>
              <a:t>nec</a:t>
            </a:r>
            <a:r>
              <a:rPr lang="he-IL" sz="1200" i="1" kern="1200" dirty="0">
                <a:solidFill>
                  <a:schemeClr val="tx1"/>
                </a:solidFill>
                <a:effectLst/>
                <a:latin typeface="+mn-lt"/>
                <a:ea typeface="+mn-ea"/>
                <a:cs typeface="+mn-cs"/>
              </a:rPr>
              <a:t>. אצל פגים, פרוטוקול זה כולל מתן של בין 10-20 מ״ל לק״ג ליום של פורמולה עד משקל 1.5 ק״ג, וממשקל זה ניתן לתת 20 מ״ל לק״ג, כשהחל מ- 2 ק״ג ניתן לתת 5 מ״ל כל 3 שעות ולהעלות בהדרגה. חלב אם מכיל 87% מים, מספק 0.67 קק״ל </a:t>
            </a:r>
            <a:r>
              <a:rPr lang="he-IL" sz="1200" i="1" kern="1200" dirty="0" err="1">
                <a:solidFill>
                  <a:schemeClr val="tx1"/>
                </a:solidFill>
                <a:effectLst/>
                <a:latin typeface="+mn-lt"/>
                <a:ea typeface="+mn-ea"/>
                <a:cs typeface="+mn-cs"/>
              </a:rPr>
              <a:t>למ״ל</a:t>
            </a:r>
            <a:r>
              <a:rPr lang="he-IL" sz="1200" i="1" kern="1200" dirty="0">
                <a:solidFill>
                  <a:schemeClr val="tx1"/>
                </a:solidFill>
                <a:effectLst/>
                <a:latin typeface="+mn-lt"/>
                <a:ea typeface="+mn-ea"/>
                <a:cs typeface="+mn-cs"/>
              </a:rPr>
              <a:t>. בנוסף יש מרכיב חיסוני פסיבי על ידי </a:t>
            </a:r>
            <a:r>
              <a:rPr lang="he-IL" sz="1200" i="1" kern="1200" dirty="0" err="1">
                <a:solidFill>
                  <a:schemeClr val="tx1"/>
                </a:solidFill>
                <a:effectLst/>
                <a:latin typeface="+mn-lt"/>
                <a:ea typeface="+mn-ea"/>
                <a:cs typeface="+mn-cs"/>
              </a:rPr>
              <a:t>אימונוגלובולינים</a:t>
            </a:r>
            <a:r>
              <a:rPr lang="he-IL" sz="1200" i="1" kern="1200" dirty="0">
                <a:solidFill>
                  <a:schemeClr val="tx1"/>
                </a:solidFill>
                <a:effectLst/>
                <a:latin typeface="+mn-lt"/>
                <a:ea typeface="+mn-ea"/>
                <a:cs typeface="+mn-cs"/>
              </a:rPr>
              <a:t> ולימפוציטים </a:t>
            </a:r>
            <a:r>
              <a:rPr lang="he-IL" sz="1200" i="1" kern="1200" dirty="0" err="1">
                <a:solidFill>
                  <a:schemeClr val="tx1"/>
                </a:solidFill>
                <a:effectLst/>
                <a:latin typeface="+mn-lt"/>
                <a:ea typeface="+mn-ea"/>
                <a:cs typeface="+mn-cs"/>
              </a:rPr>
              <a:t>מהאמא</a:t>
            </a:r>
            <a:r>
              <a:rPr lang="he-IL" sz="1200" i="1" kern="1200" dirty="0">
                <a:solidFill>
                  <a:schemeClr val="tx1"/>
                </a:solidFill>
                <a:effectLst/>
                <a:latin typeface="+mn-lt"/>
                <a:ea typeface="+mn-ea"/>
                <a:cs typeface="+mn-cs"/>
              </a:rPr>
              <a:t>, וכן רמות מוגברות של </a:t>
            </a:r>
            <a:r>
              <a:rPr lang="he-IL" sz="1200" i="1" kern="1200" dirty="0" err="1">
                <a:solidFill>
                  <a:schemeClr val="tx1"/>
                </a:solidFill>
                <a:effectLst/>
                <a:latin typeface="+mn-lt"/>
                <a:ea typeface="+mn-ea"/>
                <a:cs typeface="+mn-cs"/>
              </a:rPr>
              <a:t>ציסטאין</a:t>
            </a:r>
            <a:r>
              <a:rPr lang="he-IL" sz="1200" i="1" kern="1200" dirty="0">
                <a:solidFill>
                  <a:schemeClr val="tx1"/>
                </a:solidFill>
                <a:effectLst/>
                <a:latin typeface="+mn-lt"/>
                <a:ea typeface="+mn-ea"/>
                <a:cs typeface="+mn-cs"/>
              </a:rPr>
              <a:t> </a:t>
            </a:r>
            <a:r>
              <a:rPr lang="he-IL" sz="1200" i="1" kern="1200" dirty="0" err="1">
                <a:solidFill>
                  <a:schemeClr val="tx1"/>
                </a:solidFill>
                <a:effectLst/>
                <a:latin typeface="+mn-lt"/>
                <a:ea typeface="+mn-ea"/>
                <a:cs typeface="+mn-cs"/>
              </a:rPr>
              <a:t>וטאורין</a:t>
            </a:r>
            <a:r>
              <a:rPr lang="he-IL" sz="1200" i="1" kern="1200" dirty="0">
                <a:solidFill>
                  <a:schemeClr val="tx1"/>
                </a:solidFill>
                <a:effectLst/>
                <a:latin typeface="+mn-lt"/>
                <a:ea typeface="+mn-ea"/>
                <a:cs typeface="+mn-cs"/>
              </a:rPr>
              <a:t>, כאשר אצל פגים מלבד חלב אם מומלץ לתת תוספת של ויטמינים, קלציום, זרחן ועוד.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כלכלה </a:t>
            </a:r>
            <a:r>
              <a:rPr lang="he-IL" sz="1200" kern="1200" dirty="0" err="1">
                <a:solidFill>
                  <a:schemeClr val="tx1"/>
                </a:solidFill>
                <a:effectLst/>
                <a:latin typeface="+mn-lt"/>
                <a:ea typeface="+mn-ea"/>
                <a:cs typeface="+mn-cs"/>
              </a:rPr>
              <a:t>פרהאנטרלית</a:t>
            </a:r>
            <a:r>
              <a:rPr lang="he-IL" sz="1200" kern="1200" dirty="0">
                <a:solidFill>
                  <a:schemeClr val="tx1"/>
                </a:solidFill>
                <a:effectLst/>
                <a:latin typeface="+mn-lt"/>
                <a:ea typeface="+mn-ea"/>
                <a:cs typeface="+mn-cs"/>
              </a:rPr>
              <a:t>- מומלצת אם קיימת הערכה שהמטופל יהיה בצום יותר מ- 5 ימים. במצבים של תת תזונה, פגות, או מצבים המקושרים </a:t>
            </a:r>
            <a:r>
              <a:rPr lang="he-IL" sz="1200" kern="1200" dirty="0" err="1">
                <a:solidFill>
                  <a:schemeClr val="tx1"/>
                </a:solidFill>
                <a:effectLst/>
                <a:latin typeface="+mn-lt"/>
                <a:ea typeface="+mn-ea"/>
                <a:cs typeface="+mn-cs"/>
              </a:rPr>
              <a:t>בהיפרמטבוליזם</a:t>
            </a:r>
            <a:r>
              <a:rPr lang="he-IL" sz="1200" kern="1200" dirty="0">
                <a:solidFill>
                  <a:schemeClr val="tx1"/>
                </a:solidFill>
                <a:effectLst/>
                <a:latin typeface="+mn-lt"/>
                <a:ea typeface="+mn-ea"/>
                <a:cs typeface="+mn-cs"/>
              </a:rPr>
              <a:t>- יש מקום להתחיל קודם לכן. אין מספיק מחקרים שמצביעים על הטיימינג הנכון להתחלת </a:t>
            </a:r>
            <a:r>
              <a:rPr lang="he-IL" sz="1200" kern="1200" dirty="0" err="1">
                <a:solidFill>
                  <a:schemeClr val="tx1"/>
                </a:solidFill>
                <a:effectLst/>
                <a:latin typeface="+mn-lt"/>
                <a:ea typeface="+mn-ea"/>
                <a:cs typeface="+mn-cs"/>
              </a:rPr>
              <a:t>tpn</a:t>
            </a:r>
            <a:r>
              <a:rPr lang="he-IL" sz="1200" kern="1200" dirty="0">
                <a:solidFill>
                  <a:schemeClr val="tx1"/>
                </a:solidFill>
                <a:effectLst/>
                <a:latin typeface="+mn-lt"/>
                <a:ea typeface="+mn-ea"/>
                <a:cs typeface="+mn-cs"/>
              </a:rPr>
              <a:t>- יש מחקרים שמראים שהתחלה מוקדמת מקושרת בתוצאות פחות טובות מבחינת זיהומים, משך הנשמה ועוד אולם דרושים מחקרים נוספים על מנת להחליט על המועד האופטימלי להזנה כזו. חשוב לשים לב במיוחד לפוספט ומגנזיום- ירידה משמעותית בפוספט למשל נצפית ב- </a:t>
            </a:r>
            <a:r>
              <a:rPr lang="he-IL" sz="1200" kern="1200" dirty="0" err="1">
                <a:solidFill>
                  <a:schemeClr val="tx1"/>
                </a:solidFill>
                <a:effectLst/>
                <a:latin typeface="+mn-lt"/>
                <a:ea typeface="+mn-ea"/>
                <a:cs typeface="+mn-cs"/>
              </a:rPr>
              <a:t>refeeding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syndrome</a:t>
            </a:r>
            <a:r>
              <a:rPr lang="he-IL" sz="1200" kern="1200" dirty="0">
                <a:solidFill>
                  <a:schemeClr val="tx1"/>
                </a:solidFill>
                <a:effectLst/>
                <a:latin typeface="+mn-lt"/>
                <a:ea typeface="+mn-ea"/>
                <a:cs typeface="+mn-cs"/>
              </a:rPr>
              <a:t>  ולכן חשוב </a:t>
            </a:r>
            <a:r>
              <a:rPr lang="he-IL" sz="1200" kern="1200" dirty="0" err="1">
                <a:solidFill>
                  <a:schemeClr val="tx1"/>
                </a:solidFill>
                <a:effectLst/>
                <a:latin typeface="+mn-lt"/>
                <a:ea typeface="+mn-ea"/>
                <a:cs typeface="+mn-cs"/>
              </a:rPr>
              <a:t>לנטר</a:t>
            </a:r>
            <a:r>
              <a:rPr lang="he-IL" sz="1200" kern="1200" dirty="0">
                <a:solidFill>
                  <a:schemeClr val="tx1"/>
                </a:solidFill>
                <a:effectLst/>
                <a:latin typeface="+mn-lt"/>
                <a:ea typeface="+mn-ea"/>
                <a:cs typeface="+mn-cs"/>
              </a:rPr>
              <a:t> רמות פוספט בתחילת הטיפול. ירידה במגנזיום יכולה אף היא להיות קטלנית מבחינת </a:t>
            </a:r>
            <a:r>
              <a:rPr lang="he-IL" sz="1200" kern="1200" dirty="0" err="1">
                <a:solidFill>
                  <a:schemeClr val="tx1"/>
                </a:solidFill>
                <a:effectLst/>
                <a:latin typeface="+mn-lt"/>
                <a:ea typeface="+mn-ea"/>
                <a:cs typeface="+mn-cs"/>
              </a:rPr>
              <a:t>אריתמיות</a:t>
            </a:r>
            <a:r>
              <a:rPr lang="he-IL" sz="1200" kern="1200" dirty="0">
                <a:solidFill>
                  <a:schemeClr val="tx1"/>
                </a:solidFill>
                <a:effectLst/>
                <a:latin typeface="+mn-lt"/>
                <a:ea typeface="+mn-ea"/>
                <a:cs typeface="+mn-cs"/>
              </a:rPr>
              <a:t> לבביות. </a:t>
            </a:r>
            <a:r>
              <a:rPr lang="he-IL" sz="1200" i="1" kern="1200" dirty="0">
                <a:solidFill>
                  <a:schemeClr val="tx1"/>
                </a:solidFill>
                <a:effectLst/>
                <a:latin typeface="+mn-lt"/>
                <a:ea typeface="+mn-ea"/>
                <a:cs typeface="+mn-cs"/>
              </a:rPr>
              <a:t>סיבוכי </a:t>
            </a:r>
            <a:r>
              <a:rPr lang="he-IL" sz="1200" i="1" kern="1200" dirty="0" err="1">
                <a:solidFill>
                  <a:schemeClr val="tx1"/>
                </a:solidFill>
                <a:effectLst/>
                <a:latin typeface="+mn-lt"/>
                <a:ea typeface="+mn-ea"/>
                <a:cs typeface="+mn-cs"/>
              </a:rPr>
              <a:t>tpn</a:t>
            </a:r>
            <a:r>
              <a:rPr lang="he-IL" sz="1200" i="1" kern="1200" dirty="0">
                <a:solidFill>
                  <a:schemeClr val="tx1"/>
                </a:solidFill>
                <a:effectLst/>
                <a:latin typeface="+mn-lt"/>
                <a:ea typeface="+mn-ea"/>
                <a:cs typeface="+mn-cs"/>
              </a:rPr>
              <a:t> כוללים בין היתר את הבאים- </a:t>
            </a:r>
            <a:endParaRPr lang="en-IL" sz="1200" kern="1200" dirty="0">
              <a:solidFill>
                <a:schemeClr val="tx1"/>
              </a:solidFill>
              <a:effectLst/>
              <a:latin typeface="+mn-lt"/>
              <a:ea typeface="+mn-ea"/>
              <a:cs typeface="+mn-cs"/>
            </a:endParaRPr>
          </a:p>
          <a:p>
            <a:pPr lvl="1" algn="just" rtl="1"/>
            <a:r>
              <a:rPr lang="he-IL" sz="1200" i="1" kern="1200" dirty="0">
                <a:solidFill>
                  <a:schemeClr val="tx1"/>
                </a:solidFill>
                <a:effectLst/>
                <a:latin typeface="+mn-lt"/>
                <a:ea typeface="+mn-ea"/>
                <a:cs typeface="+mn-cs"/>
              </a:rPr>
              <a:t>היפרגליקמיה- לרוב מסתדר תוך 48-72 שעות, הטיפול הינו להפחית את הדקסטרוז או להפחית את קצב האינפוזיה, במידת הצורך יש לתת אינסולין. </a:t>
            </a:r>
            <a:endParaRPr lang="en-IL" sz="1200" kern="1200" dirty="0">
              <a:solidFill>
                <a:schemeClr val="tx1"/>
              </a:solidFill>
              <a:effectLst/>
              <a:latin typeface="+mn-lt"/>
              <a:ea typeface="+mn-ea"/>
              <a:cs typeface="+mn-cs"/>
            </a:endParaRPr>
          </a:p>
          <a:p>
            <a:pPr lvl="1" algn="just" rtl="1"/>
            <a:r>
              <a:rPr lang="he-IL" sz="1200" i="1" kern="1200" dirty="0">
                <a:solidFill>
                  <a:schemeClr val="tx1"/>
                </a:solidFill>
                <a:effectLst/>
                <a:latin typeface="+mn-lt"/>
                <a:ea typeface="+mn-ea"/>
                <a:cs typeface="+mn-cs"/>
              </a:rPr>
              <a:t>היפוגליקמיה- לרוב מהפסקה פתאומית של התמיסה. ניתן להפחית בהדרגה, ולהעריך רמות גלוקוז 15-60 דקות לאחר הפסקת התמיסה. </a:t>
            </a:r>
            <a:endParaRPr lang="en-IL" sz="1200" kern="1200" dirty="0">
              <a:solidFill>
                <a:schemeClr val="tx1"/>
              </a:solidFill>
              <a:effectLst/>
              <a:latin typeface="+mn-lt"/>
              <a:ea typeface="+mn-ea"/>
              <a:cs typeface="+mn-cs"/>
            </a:endParaRPr>
          </a:p>
          <a:p>
            <a:pPr lvl="1" algn="just" rtl="1"/>
            <a:r>
              <a:rPr lang="he-IL" sz="1200" i="1" kern="1200" dirty="0">
                <a:solidFill>
                  <a:schemeClr val="tx1"/>
                </a:solidFill>
                <a:effectLst/>
                <a:latin typeface="+mn-lt"/>
                <a:ea typeface="+mn-ea"/>
                <a:cs typeface="+mn-cs"/>
              </a:rPr>
              <a:t>היפר-</a:t>
            </a:r>
            <a:r>
              <a:rPr lang="he-IL" sz="1200" i="1" kern="1200" dirty="0" err="1">
                <a:solidFill>
                  <a:schemeClr val="tx1"/>
                </a:solidFill>
                <a:effectLst/>
                <a:latin typeface="+mn-lt"/>
                <a:ea typeface="+mn-ea"/>
                <a:cs typeface="+mn-cs"/>
              </a:rPr>
              <a:t>טריגליצרידמיה</a:t>
            </a:r>
            <a:r>
              <a:rPr lang="he-IL" sz="1200" i="1" kern="1200" dirty="0">
                <a:solidFill>
                  <a:schemeClr val="tx1"/>
                </a:solidFill>
                <a:effectLst/>
                <a:latin typeface="+mn-lt"/>
                <a:ea typeface="+mn-ea"/>
                <a:cs typeface="+mn-cs"/>
              </a:rPr>
              <a:t>- לרוב בגלל דקסטרוז גבוה, יכול להיות בגלל האכלת יתר, פגות, מחלות </a:t>
            </a:r>
            <a:r>
              <a:rPr lang="he-IL" sz="1200" i="1" kern="1200" dirty="0" err="1">
                <a:solidFill>
                  <a:schemeClr val="tx1"/>
                </a:solidFill>
                <a:effectLst/>
                <a:latin typeface="+mn-lt"/>
                <a:ea typeface="+mn-ea"/>
                <a:cs typeface="+mn-cs"/>
              </a:rPr>
              <a:t>וספסיס</a:t>
            </a:r>
            <a:r>
              <a:rPr lang="he-IL" sz="1200" i="1" kern="1200" dirty="0">
                <a:solidFill>
                  <a:schemeClr val="tx1"/>
                </a:solidFill>
                <a:effectLst/>
                <a:latin typeface="+mn-lt"/>
                <a:ea typeface="+mn-ea"/>
                <a:cs typeface="+mn-cs"/>
              </a:rPr>
              <a:t>. במידת הצורך מפסיקים שומנים או נותנים </a:t>
            </a:r>
            <a:r>
              <a:rPr lang="he-IL" sz="1200" i="1" kern="1200" dirty="0" err="1">
                <a:solidFill>
                  <a:schemeClr val="tx1"/>
                </a:solidFill>
                <a:effectLst/>
                <a:latin typeface="+mn-lt"/>
                <a:ea typeface="+mn-ea"/>
                <a:cs typeface="+mn-cs"/>
              </a:rPr>
              <a:t>קרניטין</a:t>
            </a:r>
            <a:r>
              <a:rPr lang="he-IL" sz="1200" i="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i="1" kern="1200" dirty="0">
                <a:solidFill>
                  <a:schemeClr val="tx1"/>
                </a:solidFill>
                <a:effectLst/>
                <a:latin typeface="+mn-lt"/>
                <a:ea typeface="+mn-ea"/>
                <a:cs typeface="+mn-cs"/>
              </a:rPr>
              <a:t>הפרעות </a:t>
            </a:r>
            <a:r>
              <a:rPr lang="he-IL" sz="1200" i="1" kern="1200" dirty="0" err="1">
                <a:solidFill>
                  <a:schemeClr val="tx1"/>
                </a:solidFill>
                <a:effectLst/>
                <a:latin typeface="+mn-lt"/>
                <a:ea typeface="+mn-ea"/>
                <a:cs typeface="+mn-cs"/>
              </a:rPr>
              <a:t>אלקטרוליטריות</a:t>
            </a:r>
            <a:r>
              <a:rPr lang="he-IL" sz="1200" i="1" kern="1200" dirty="0">
                <a:solidFill>
                  <a:schemeClr val="tx1"/>
                </a:solidFill>
                <a:effectLst/>
                <a:latin typeface="+mn-lt"/>
                <a:ea typeface="+mn-ea"/>
                <a:cs typeface="+mn-cs"/>
              </a:rPr>
              <a:t>- בעיקר </a:t>
            </a:r>
            <a:r>
              <a:rPr lang="he-IL" sz="1200" i="1" kern="1200" dirty="0" err="1">
                <a:solidFill>
                  <a:schemeClr val="tx1"/>
                </a:solidFill>
                <a:effectLst/>
                <a:latin typeface="+mn-lt"/>
                <a:ea typeface="+mn-ea"/>
                <a:cs typeface="+mn-cs"/>
              </a:rPr>
              <a:t>refeeding</a:t>
            </a:r>
            <a:r>
              <a:rPr lang="he-IL" sz="1200" i="1" kern="1200" dirty="0">
                <a:solidFill>
                  <a:schemeClr val="tx1"/>
                </a:solidFill>
                <a:effectLst/>
                <a:latin typeface="+mn-lt"/>
                <a:ea typeface="+mn-ea"/>
                <a:cs typeface="+mn-cs"/>
              </a:rPr>
              <a:t> </a:t>
            </a:r>
            <a:r>
              <a:rPr lang="he-IL" sz="1200" i="1" kern="1200" dirty="0" err="1">
                <a:solidFill>
                  <a:schemeClr val="tx1"/>
                </a:solidFill>
                <a:effectLst/>
                <a:latin typeface="+mn-lt"/>
                <a:ea typeface="+mn-ea"/>
                <a:cs typeface="+mn-cs"/>
              </a:rPr>
              <a:t>syndrome</a:t>
            </a:r>
            <a:r>
              <a:rPr lang="he-IL" sz="1200" i="1" kern="1200" dirty="0">
                <a:solidFill>
                  <a:schemeClr val="tx1"/>
                </a:solidFill>
                <a:effectLst/>
                <a:latin typeface="+mn-lt"/>
                <a:ea typeface="+mn-ea"/>
                <a:cs typeface="+mn-cs"/>
              </a:rPr>
              <a:t>- יש עליה מהירה של פוספט וכניסתו לתאים עם </a:t>
            </a:r>
            <a:r>
              <a:rPr lang="he-IL" sz="1200" i="1" kern="1200" dirty="0" err="1">
                <a:solidFill>
                  <a:schemeClr val="tx1"/>
                </a:solidFill>
                <a:effectLst/>
                <a:latin typeface="+mn-lt"/>
                <a:ea typeface="+mn-ea"/>
                <a:cs typeface="+mn-cs"/>
              </a:rPr>
              <a:t>היפופוסטמיה</a:t>
            </a:r>
            <a:r>
              <a:rPr lang="he-IL" sz="1200" i="1" kern="1200" dirty="0">
                <a:solidFill>
                  <a:schemeClr val="tx1"/>
                </a:solidFill>
                <a:effectLst/>
                <a:latin typeface="+mn-lt"/>
                <a:ea typeface="+mn-ea"/>
                <a:cs typeface="+mn-cs"/>
              </a:rPr>
              <a:t>, הפרעות נוירולוגיות ולבביות וקומה. </a:t>
            </a:r>
            <a:endParaRPr lang="en-IL" sz="1200" kern="1200" dirty="0">
              <a:solidFill>
                <a:schemeClr val="tx1"/>
              </a:solidFill>
              <a:effectLst/>
              <a:latin typeface="+mn-lt"/>
              <a:ea typeface="+mn-ea"/>
              <a:cs typeface="+mn-cs"/>
            </a:endParaRPr>
          </a:p>
          <a:p>
            <a:pPr lvl="1" algn="just" rtl="1"/>
            <a:r>
              <a:rPr lang="he-IL" sz="1200" i="1" kern="1200" dirty="0">
                <a:solidFill>
                  <a:schemeClr val="tx1"/>
                </a:solidFill>
                <a:effectLst/>
                <a:latin typeface="+mn-lt"/>
                <a:ea typeface="+mn-ea"/>
                <a:cs typeface="+mn-cs"/>
              </a:rPr>
              <a:t>מחלת עצם מטבולית- אצל חולים כרוניים לרוב, יש </a:t>
            </a:r>
            <a:r>
              <a:rPr lang="he-IL" sz="1200" i="1" kern="1200" dirty="0" err="1">
                <a:solidFill>
                  <a:schemeClr val="tx1"/>
                </a:solidFill>
                <a:effectLst/>
                <a:latin typeface="+mn-lt"/>
                <a:ea typeface="+mn-ea"/>
                <a:cs typeface="+mn-cs"/>
              </a:rPr>
              <a:t>אוסטאופניה</a:t>
            </a:r>
            <a:r>
              <a:rPr lang="he-IL" sz="1200" i="1" kern="1200" dirty="0">
                <a:solidFill>
                  <a:schemeClr val="tx1"/>
                </a:solidFill>
                <a:effectLst/>
                <a:latin typeface="+mn-lt"/>
                <a:ea typeface="+mn-ea"/>
                <a:cs typeface="+mn-cs"/>
              </a:rPr>
              <a:t>, </a:t>
            </a:r>
            <a:r>
              <a:rPr lang="he-IL" sz="1200" i="1" kern="1200" dirty="0" err="1">
                <a:solidFill>
                  <a:schemeClr val="tx1"/>
                </a:solidFill>
                <a:effectLst/>
                <a:latin typeface="+mn-lt"/>
                <a:ea typeface="+mn-ea"/>
                <a:cs typeface="+mn-cs"/>
              </a:rPr>
              <a:t>מלציה</a:t>
            </a:r>
            <a:r>
              <a:rPr lang="he-IL" sz="1200" i="1" kern="1200" dirty="0">
                <a:solidFill>
                  <a:schemeClr val="tx1"/>
                </a:solidFill>
                <a:effectLst/>
                <a:latin typeface="+mn-lt"/>
                <a:ea typeface="+mn-ea"/>
                <a:cs typeface="+mn-cs"/>
              </a:rPr>
              <a:t>, רככה. חשוב לתת סידן, זרחן, להימנע ממתן ויטמין </a:t>
            </a:r>
            <a:r>
              <a:rPr lang="he-IL" sz="1200" i="1" kern="1200" dirty="0" err="1">
                <a:solidFill>
                  <a:schemeClr val="tx1"/>
                </a:solidFill>
                <a:effectLst/>
                <a:latin typeface="+mn-lt"/>
                <a:ea typeface="+mn-ea"/>
                <a:cs typeface="+mn-cs"/>
              </a:rPr>
              <a:t>d</a:t>
            </a:r>
            <a:r>
              <a:rPr lang="he-IL" sz="1200" i="1" kern="1200" dirty="0">
                <a:solidFill>
                  <a:schemeClr val="tx1"/>
                </a:solidFill>
                <a:effectLst/>
                <a:latin typeface="+mn-lt"/>
                <a:ea typeface="+mn-ea"/>
                <a:cs typeface="+mn-cs"/>
              </a:rPr>
              <a:t> שיכול דווקא להחמיר את המצב. </a:t>
            </a:r>
            <a:endParaRPr lang="en-IL" sz="1200" kern="1200" dirty="0">
              <a:solidFill>
                <a:schemeClr val="tx1"/>
              </a:solidFill>
              <a:effectLst/>
              <a:latin typeface="+mn-lt"/>
              <a:ea typeface="+mn-ea"/>
              <a:cs typeface="+mn-cs"/>
            </a:endParaRPr>
          </a:p>
          <a:p>
            <a:pPr lvl="1" algn="just" rtl="1"/>
            <a:r>
              <a:rPr lang="he-IL" sz="1200" i="1" kern="1200" dirty="0">
                <a:solidFill>
                  <a:schemeClr val="tx1"/>
                </a:solidFill>
                <a:effectLst/>
                <a:latin typeface="+mn-lt"/>
                <a:ea typeface="+mn-ea"/>
                <a:cs typeface="+mn-cs"/>
              </a:rPr>
              <a:t>סיבוכים </a:t>
            </a:r>
            <a:r>
              <a:rPr lang="he-IL" sz="1200" i="1" kern="1200" dirty="0" err="1">
                <a:solidFill>
                  <a:schemeClr val="tx1"/>
                </a:solidFill>
                <a:effectLst/>
                <a:latin typeface="+mn-lt"/>
                <a:ea typeface="+mn-ea"/>
                <a:cs typeface="+mn-cs"/>
              </a:rPr>
              <a:t>הפטוביליאריים</a:t>
            </a:r>
            <a:r>
              <a:rPr lang="he-IL" sz="1200" i="1" kern="1200" dirty="0">
                <a:solidFill>
                  <a:schemeClr val="tx1"/>
                </a:solidFill>
                <a:effectLst/>
                <a:latin typeface="+mn-lt"/>
                <a:ea typeface="+mn-ea"/>
                <a:cs typeface="+mn-cs"/>
              </a:rPr>
              <a:t>- הכי נפוץ זה </a:t>
            </a:r>
            <a:r>
              <a:rPr lang="he-IL" sz="1200" i="1" kern="1200" dirty="0" err="1">
                <a:solidFill>
                  <a:schemeClr val="tx1"/>
                </a:solidFill>
                <a:effectLst/>
                <a:latin typeface="+mn-lt"/>
                <a:ea typeface="+mn-ea"/>
                <a:cs typeface="+mn-cs"/>
              </a:rPr>
              <a:t>כולסטזיס</a:t>
            </a:r>
            <a:r>
              <a:rPr lang="he-IL" sz="1200" i="1" kern="1200" dirty="0">
                <a:solidFill>
                  <a:schemeClr val="tx1"/>
                </a:solidFill>
                <a:effectLst/>
                <a:latin typeface="+mn-lt"/>
                <a:ea typeface="+mn-ea"/>
                <a:cs typeface="+mn-cs"/>
              </a:rPr>
              <a:t> עם בילירובין ישיר מעל 2. </a:t>
            </a:r>
            <a:r>
              <a:rPr lang="he-IL" sz="1200" i="1" kern="1200" dirty="0" err="1">
                <a:solidFill>
                  <a:schemeClr val="tx1"/>
                </a:solidFill>
                <a:effectLst/>
                <a:latin typeface="+mn-lt"/>
                <a:ea typeface="+mn-ea"/>
                <a:cs typeface="+mn-cs"/>
              </a:rPr>
              <a:t>הפיתרון</a:t>
            </a:r>
            <a:r>
              <a:rPr lang="he-IL" sz="1200" i="1" kern="1200" dirty="0">
                <a:solidFill>
                  <a:schemeClr val="tx1"/>
                </a:solidFill>
                <a:effectLst/>
                <a:latin typeface="+mn-lt"/>
                <a:ea typeface="+mn-ea"/>
                <a:cs typeface="+mn-cs"/>
              </a:rPr>
              <a:t> זה אספקת </a:t>
            </a:r>
            <a:r>
              <a:rPr lang="he-IL" sz="1200" i="1" kern="1200" dirty="0" err="1">
                <a:solidFill>
                  <a:schemeClr val="tx1"/>
                </a:solidFill>
                <a:effectLst/>
                <a:latin typeface="+mn-lt"/>
                <a:ea typeface="+mn-ea"/>
                <a:cs typeface="+mn-cs"/>
              </a:rPr>
              <a:t>טאורין</a:t>
            </a:r>
            <a:r>
              <a:rPr lang="he-IL" sz="1200" i="1" kern="1200" dirty="0">
                <a:solidFill>
                  <a:schemeClr val="tx1"/>
                </a:solidFill>
                <a:effectLst/>
                <a:latin typeface="+mn-lt"/>
                <a:ea typeface="+mn-ea"/>
                <a:cs typeface="+mn-cs"/>
              </a:rPr>
              <a:t>, הפסקת </a:t>
            </a:r>
            <a:r>
              <a:rPr lang="he-IL" sz="1200" i="1" kern="1200" dirty="0" err="1">
                <a:solidFill>
                  <a:schemeClr val="tx1"/>
                </a:solidFill>
                <a:effectLst/>
                <a:latin typeface="+mn-lt"/>
                <a:ea typeface="+mn-ea"/>
                <a:cs typeface="+mn-cs"/>
              </a:rPr>
              <a:t>tpn</a:t>
            </a:r>
            <a:r>
              <a:rPr lang="he-IL" sz="1200" i="1" kern="1200" dirty="0">
                <a:solidFill>
                  <a:schemeClr val="tx1"/>
                </a:solidFill>
                <a:effectLst/>
                <a:latin typeface="+mn-lt"/>
                <a:ea typeface="+mn-ea"/>
                <a:cs typeface="+mn-cs"/>
              </a:rPr>
              <a:t> אם ניתן, כלכלה </a:t>
            </a:r>
            <a:r>
              <a:rPr lang="he-IL" sz="1200" i="1" kern="1200" dirty="0" err="1">
                <a:solidFill>
                  <a:schemeClr val="tx1"/>
                </a:solidFill>
                <a:effectLst/>
                <a:latin typeface="+mn-lt"/>
                <a:ea typeface="+mn-ea"/>
                <a:cs typeface="+mn-cs"/>
              </a:rPr>
              <a:t>אנטרלית</a:t>
            </a:r>
            <a:r>
              <a:rPr lang="he-IL" sz="1200" i="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i="1" kern="1200" dirty="0">
                <a:solidFill>
                  <a:schemeClr val="tx1"/>
                </a:solidFill>
                <a:effectLst/>
                <a:latin typeface="+mn-lt"/>
                <a:ea typeface="+mn-ea"/>
                <a:cs typeface="+mn-cs"/>
              </a:rPr>
              <a:t>סיבוכים זיהומיים- יותר במעי קצר, עושים לוק אנטיביוטי, אתנול-לוק.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2</a:t>
            </a:fld>
            <a:endParaRPr lang="en-IL"/>
          </a:p>
        </p:txBody>
      </p:sp>
    </p:spTree>
    <p:extLst>
      <p:ext uri="{BB962C8B-B14F-4D97-AF65-F5344CB8AC3E}">
        <p14:creationId xmlns:p14="http://schemas.microsoft.com/office/powerpoint/2010/main" val="31047733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he-IL" sz="1200" b="1" kern="1200" dirty="0">
                <a:solidFill>
                  <a:schemeClr val="tx1"/>
                </a:solidFill>
                <a:effectLst/>
                <a:latin typeface="+mn-lt"/>
                <a:ea typeface="+mn-ea"/>
                <a:cs typeface="+mn-cs"/>
              </a:rPr>
              <a:t>פרק 17- טראומת ראש ופנים</a:t>
            </a:r>
            <a:endParaRPr lang="en-IL" sz="1200" kern="1200" dirty="0">
              <a:solidFill>
                <a:schemeClr val="tx1"/>
              </a:solidFill>
              <a:effectLst/>
              <a:latin typeface="+mn-lt"/>
              <a:ea typeface="+mn-ea"/>
              <a:cs typeface="+mn-cs"/>
            </a:endParaRPr>
          </a:p>
          <a:p>
            <a:pPr algn="just"/>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חבלת ראש- </a:t>
            </a:r>
            <a:r>
              <a:rPr lang="he-IL" sz="1200" kern="1200" dirty="0" err="1">
                <a:solidFill>
                  <a:schemeClr val="tx1"/>
                </a:solidFill>
                <a:effectLst/>
                <a:latin typeface="+mn-lt"/>
                <a:ea typeface="+mn-ea"/>
                <a:cs typeface="+mn-cs"/>
              </a:rPr>
              <a:t>tbi</a:t>
            </a:r>
            <a:r>
              <a:rPr lang="he-IL" sz="1200" kern="1200" dirty="0">
                <a:solidFill>
                  <a:schemeClr val="tx1"/>
                </a:solidFill>
                <a:effectLst/>
                <a:latin typeface="+mn-lt"/>
                <a:ea typeface="+mn-ea"/>
                <a:cs typeface="+mn-cs"/>
              </a:rPr>
              <a:t>- הינה סיבה חשובה לנכות ומוות מטראומה אצל ילדים. האוכלוסיות בסיכון הינן ילדים מגיל 0-4 וילדים מגיל 15-19, כשתינוקות זכרים בין 0-4 הם בקבוצת הסיכון הכי משמעותית.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מתחת לגיל שנה, טראומת ראש שאינה מתאונה (כלומר, כתוצאה מ- </a:t>
            </a:r>
            <a:r>
              <a:rPr lang="he-IL" sz="1200" kern="1200" dirty="0" err="1">
                <a:solidFill>
                  <a:schemeClr val="tx1"/>
                </a:solidFill>
                <a:effectLst/>
                <a:latin typeface="+mn-lt"/>
                <a:ea typeface="+mn-ea"/>
                <a:cs typeface="+mn-cs"/>
              </a:rPr>
              <a:t>child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abuse</a:t>
            </a:r>
            <a:r>
              <a:rPr lang="he-IL" sz="1200" kern="1200" dirty="0">
                <a:solidFill>
                  <a:schemeClr val="tx1"/>
                </a:solidFill>
                <a:effectLst/>
                <a:latin typeface="+mn-lt"/>
                <a:ea typeface="+mn-ea"/>
                <a:cs typeface="+mn-cs"/>
              </a:rPr>
              <a:t>) הינה הסיבה השכיחה ביותר לטראומת ראש פטאלית. במקרים של התעללות יש שיעור גבוה יותר </a:t>
            </a:r>
            <a:r>
              <a:rPr lang="he-IL" sz="1200" kern="1200" dirty="0" err="1">
                <a:solidFill>
                  <a:schemeClr val="tx1"/>
                </a:solidFill>
                <a:effectLst/>
                <a:latin typeface="+mn-lt"/>
                <a:ea typeface="+mn-ea"/>
                <a:cs typeface="+mn-cs"/>
              </a:rPr>
              <a:t>להמטומה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סובדוראלית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סובארכנואידלית</a:t>
            </a:r>
            <a:r>
              <a:rPr lang="he-IL" sz="1200" kern="1200" dirty="0">
                <a:solidFill>
                  <a:schemeClr val="tx1"/>
                </a:solidFill>
                <a:effectLst/>
                <a:latin typeface="+mn-lt"/>
                <a:ea typeface="+mn-ea"/>
                <a:cs typeface="+mn-cs"/>
              </a:rPr>
              <a:t> ודימומים רטינליים.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מנגנוני הפגיעה-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טראומת ראש לא חודרת הינה הטראומה הנפוצה יותר ולעיתים כוללת גם פגיעה בצד ההופכי לפגיעה- </a:t>
            </a:r>
            <a:r>
              <a:rPr lang="he-IL" sz="1200" kern="1200" dirty="0" err="1">
                <a:solidFill>
                  <a:schemeClr val="tx1"/>
                </a:solidFill>
                <a:effectLst/>
                <a:latin typeface="+mn-lt"/>
                <a:ea typeface="+mn-ea"/>
                <a:cs typeface="+mn-cs"/>
              </a:rPr>
              <a:t>coup</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countercoup</a:t>
            </a:r>
            <a:r>
              <a:rPr lang="he-IL" sz="1200" kern="1200" dirty="0">
                <a:solidFill>
                  <a:schemeClr val="tx1"/>
                </a:solidFill>
                <a:effectLst/>
                <a:latin typeface="+mn-lt"/>
                <a:ea typeface="+mn-ea"/>
                <a:cs typeface="+mn-cs"/>
              </a:rPr>
              <a:t>- כך למשל במקרים של </a:t>
            </a:r>
            <a:r>
              <a:rPr lang="he-IL" sz="1200" kern="1200" dirty="0" err="1">
                <a:solidFill>
                  <a:schemeClr val="tx1"/>
                </a:solidFill>
                <a:effectLst/>
                <a:latin typeface="+mn-lt"/>
                <a:ea typeface="+mn-ea"/>
                <a:cs typeface="+mn-cs"/>
              </a:rPr>
              <a:t>קונטוזיה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והמטומה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סובדוראלית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טראומת ראש חודרת (קליעים, חפצים חדים) מביאה לפגיעה צרברלית ובנוסף לסכנת זיהום.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פגיעה </a:t>
            </a:r>
            <a:r>
              <a:rPr lang="he-IL" sz="1200" kern="1200" dirty="0" err="1">
                <a:solidFill>
                  <a:schemeClr val="tx1"/>
                </a:solidFill>
                <a:effectLst/>
                <a:latin typeface="+mn-lt"/>
                <a:ea typeface="+mn-ea"/>
                <a:cs typeface="+mn-cs"/>
              </a:rPr>
              <a:t>אקסונלית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axonal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shearing</a:t>
            </a:r>
            <a:r>
              <a:rPr lang="he-IL" sz="1200" kern="1200" dirty="0">
                <a:solidFill>
                  <a:schemeClr val="tx1"/>
                </a:solidFill>
                <a:effectLst/>
                <a:latin typeface="+mn-lt"/>
                <a:ea typeface="+mn-ea"/>
                <a:cs typeface="+mn-cs"/>
              </a:rPr>
              <a:t>- מתרחשת כתוצאה משינוי בזווית או במומנט של הראש, וזה לרוב מגיע עם פגיעה </a:t>
            </a:r>
            <a:r>
              <a:rPr lang="he-IL" sz="1200" kern="1200" dirty="0" err="1">
                <a:solidFill>
                  <a:schemeClr val="tx1"/>
                </a:solidFill>
                <a:effectLst/>
                <a:latin typeface="+mn-lt"/>
                <a:ea typeface="+mn-ea"/>
                <a:cs typeface="+mn-cs"/>
              </a:rPr>
              <a:t>ווסקולרית</a:t>
            </a:r>
            <a:r>
              <a:rPr lang="he-IL" sz="1200" kern="1200" dirty="0">
                <a:solidFill>
                  <a:schemeClr val="tx1"/>
                </a:solidFill>
                <a:effectLst/>
                <a:latin typeface="+mn-lt"/>
                <a:ea typeface="+mn-ea"/>
                <a:cs typeface="+mn-cs"/>
              </a:rPr>
              <a:t>. לרוב רואים דימום </a:t>
            </a:r>
            <a:r>
              <a:rPr lang="he-IL" sz="1200" kern="1200" dirty="0" err="1">
                <a:solidFill>
                  <a:schemeClr val="tx1"/>
                </a:solidFill>
                <a:effectLst/>
                <a:latin typeface="+mn-lt"/>
                <a:ea typeface="+mn-ea"/>
                <a:cs typeface="+mn-cs"/>
              </a:rPr>
              <a:t>פטכיאלי</a:t>
            </a:r>
            <a:r>
              <a:rPr lang="he-IL" sz="1200" kern="1200" dirty="0">
                <a:solidFill>
                  <a:schemeClr val="tx1"/>
                </a:solidFill>
                <a:effectLst/>
                <a:latin typeface="+mn-lt"/>
                <a:ea typeface="+mn-ea"/>
                <a:cs typeface="+mn-cs"/>
              </a:rPr>
              <a:t> בחומר הלבן ומתייחסים לזה כ- </a:t>
            </a:r>
            <a:r>
              <a:rPr lang="he-IL" sz="1200" kern="1200" dirty="0" err="1">
                <a:solidFill>
                  <a:schemeClr val="tx1"/>
                </a:solidFill>
                <a:effectLst/>
                <a:latin typeface="+mn-lt"/>
                <a:ea typeface="+mn-ea"/>
                <a:cs typeface="+mn-cs"/>
              </a:rPr>
              <a:t>diffuse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axonal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injury</a:t>
            </a:r>
            <a:r>
              <a:rPr lang="he-IL" sz="1200" kern="1200" dirty="0">
                <a:solidFill>
                  <a:schemeClr val="tx1"/>
                </a:solidFill>
                <a:effectLst/>
                <a:latin typeface="+mn-lt"/>
                <a:ea typeface="+mn-ea"/>
                <a:cs typeface="+mn-cs"/>
              </a:rPr>
              <a:t>. פגיעה כזו יכולה להיות </a:t>
            </a:r>
            <a:r>
              <a:rPr lang="he-IL" sz="1200" kern="1200" dirty="0" err="1">
                <a:solidFill>
                  <a:schemeClr val="tx1"/>
                </a:solidFill>
                <a:effectLst/>
                <a:latin typeface="+mn-lt"/>
                <a:ea typeface="+mn-ea"/>
                <a:cs typeface="+mn-cs"/>
              </a:rPr>
              <a:t>טרנזיאנטית</a:t>
            </a:r>
            <a:r>
              <a:rPr lang="he-IL" sz="1200" kern="1200" dirty="0">
                <a:solidFill>
                  <a:schemeClr val="tx1"/>
                </a:solidFill>
                <a:effectLst/>
                <a:latin typeface="+mn-lt"/>
                <a:ea typeface="+mn-ea"/>
                <a:cs typeface="+mn-cs"/>
              </a:rPr>
              <a:t> או משמעותית עד כדי מוות מוחי.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זעזוע מוח- לרוב משתמשים במינוח זה כדי לתאר סימפטומים המתרחשים לאחר פגיעת ראש קלה-בינונית ללא עדות לפגיעה מבחינה רדיולוגית. תסמינים קלאסיים- כאב ראש, בחילות, הקאות, קושי בריכוז, אמנזיה ושינויי התנהגויות. לרוב עובר לבד לאחר זמן-מה, לעיתים יש </a:t>
            </a:r>
            <a:r>
              <a:rPr lang="he-IL" sz="1200" kern="1200" dirty="0" err="1">
                <a:solidFill>
                  <a:schemeClr val="tx1"/>
                </a:solidFill>
                <a:effectLst/>
                <a:latin typeface="+mn-lt"/>
                <a:ea typeface="+mn-ea"/>
                <a:cs typeface="+mn-cs"/>
              </a:rPr>
              <a:t>סקוולה</a:t>
            </a:r>
            <a:r>
              <a:rPr lang="he-IL" sz="1200" kern="1200" dirty="0">
                <a:solidFill>
                  <a:schemeClr val="tx1"/>
                </a:solidFill>
                <a:effectLst/>
                <a:latin typeface="+mn-lt"/>
                <a:ea typeface="+mn-ea"/>
                <a:cs typeface="+mn-cs"/>
              </a:rPr>
              <a:t> להמשך החיים שכוללים בעיות קשב וזיכרון.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פתופיזיולוגיה</a:t>
            </a:r>
            <a:r>
              <a:rPr lang="he-IL" sz="1200" kern="1200" dirty="0">
                <a:solidFill>
                  <a:schemeClr val="tx1"/>
                </a:solidFill>
                <a:effectLst/>
                <a:latin typeface="+mn-lt"/>
                <a:ea typeface="+mn-ea"/>
                <a:cs typeface="+mn-cs"/>
              </a:rPr>
              <a:t>- תוכן תוך גולגלתי כולל שלושה מרכיבים- רקמת המוח, נוזל ה- </a:t>
            </a:r>
            <a:r>
              <a:rPr lang="he-IL" sz="1200" kern="1200" dirty="0" err="1">
                <a:solidFill>
                  <a:schemeClr val="tx1"/>
                </a:solidFill>
                <a:effectLst/>
                <a:latin typeface="+mn-lt"/>
                <a:ea typeface="+mn-ea"/>
                <a:cs typeface="+mn-cs"/>
              </a:rPr>
              <a:t>csf</a:t>
            </a:r>
            <a:r>
              <a:rPr lang="he-IL" sz="1200" kern="1200" dirty="0">
                <a:solidFill>
                  <a:schemeClr val="tx1"/>
                </a:solidFill>
                <a:effectLst/>
                <a:latin typeface="+mn-lt"/>
                <a:ea typeface="+mn-ea"/>
                <a:cs typeface="+mn-cs"/>
              </a:rPr>
              <a:t> ודם. רקמת המוח מרכיבה כ- 80% מהתוכן והיתרה מחולקת שווה בשווה. מרבית נוזל ה- </a:t>
            </a:r>
            <a:r>
              <a:rPr lang="he-IL" sz="1200" kern="1200" dirty="0" err="1">
                <a:solidFill>
                  <a:schemeClr val="tx1"/>
                </a:solidFill>
                <a:effectLst/>
                <a:latin typeface="+mn-lt"/>
                <a:ea typeface="+mn-ea"/>
                <a:cs typeface="+mn-cs"/>
              </a:rPr>
              <a:t>csf</a:t>
            </a:r>
            <a:r>
              <a:rPr lang="he-IL" sz="1200" kern="1200" dirty="0">
                <a:solidFill>
                  <a:schemeClr val="tx1"/>
                </a:solidFill>
                <a:effectLst/>
                <a:latin typeface="+mn-lt"/>
                <a:ea typeface="+mn-ea"/>
                <a:cs typeface="+mn-cs"/>
              </a:rPr>
              <a:t> נמצא במרווח </a:t>
            </a:r>
            <a:r>
              <a:rPr lang="he-IL" sz="1200" kern="1200" dirty="0" err="1">
                <a:solidFill>
                  <a:schemeClr val="tx1"/>
                </a:solidFill>
                <a:effectLst/>
                <a:latin typeface="+mn-lt"/>
                <a:ea typeface="+mn-ea"/>
                <a:cs typeface="+mn-cs"/>
              </a:rPr>
              <a:t>הסוב-ארכנואידלי</a:t>
            </a:r>
            <a:r>
              <a:rPr lang="he-IL" sz="1200" kern="1200" dirty="0">
                <a:solidFill>
                  <a:schemeClr val="tx1"/>
                </a:solidFill>
                <a:effectLst/>
                <a:latin typeface="+mn-lt"/>
                <a:ea typeface="+mn-ea"/>
                <a:cs typeface="+mn-cs"/>
              </a:rPr>
              <a:t>. המוח של ילדים קטנים כולל מרכיבים סטרוקטורליים מעט שונים מאשר מוח של מבוגר- המוח מכפיל את גודלו בחצי השנה הראשונה לחיים, ומגיע </a:t>
            </a:r>
            <a:r>
              <a:rPr lang="he-IL" sz="1200" kern="1200" dirty="0" err="1">
                <a:solidFill>
                  <a:schemeClr val="tx1"/>
                </a:solidFill>
                <a:effectLst/>
                <a:latin typeface="+mn-lt"/>
                <a:ea typeface="+mn-ea"/>
                <a:cs typeface="+mn-cs"/>
              </a:rPr>
              <a:t>לכ</a:t>
            </a:r>
            <a:r>
              <a:rPr lang="he-IL" sz="1200" kern="1200" dirty="0">
                <a:solidFill>
                  <a:schemeClr val="tx1"/>
                </a:solidFill>
                <a:effectLst/>
                <a:latin typeface="+mn-lt"/>
                <a:ea typeface="+mn-ea"/>
                <a:cs typeface="+mn-cs"/>
              </a:rPr>
              <a:t>- 80% מגודל של מוח מבוגר בערך בגיל שנתיים. תוכן המים גבוה יותר ותהליך הארגון של הנוירונים והסינפסות לא הושלם. בנוסף עדיין אין </a:t>
            </a:r>
            <a:r>
              <a:rPr lang="he-IL" sz="1200" kern="1200" dirty="0" err="1">
                <a:solidFill>
                  <a:schemeClr val="tx1"/>
                </a:solidFill>
                <a:effectLst/>
                <a:latin typeface="+mn-lt"/>
                <a:ea typeface="+mn-ea"/>
                <a:cs typeface="+mn-cs"/>
              </a:rPr>
              <a:t>מיאלניזציה</a:t>
            </a:r>
            <a:r>
              <a:rPr lang="he-IL" sz="1200" kern="1200" dirty="0">
                <a:solidFill>
                  <a:schemeClr val="tx1"/>
                </a:solidFill>
                <a:effectLst/>
                <a:latin typeface="+mn-lt"/>
                <a:ea typeface="+mn-ea"/>
                <a:cs typeface="+mn-cs"/>
              </a:rPr>
              <a:t> מלאה, והמרווח </a:t>
            </a:r>
            <a:r>
              <a:rPr lang="he-IL" sz="1200" kern="1200" dirty="0" err="1">
                <a:solidFill>
                  <a:schemeClr val="tx1"/>
                </a:solidFill>
                <a:effectLst/>
                <a:latin typeface="+mn-lt"/>
                <a:ea typeface="+mn-ea"/>
                <a:cs typeface="+mn-cs"/>
              </a:rPr>
              <a:t>הסובארכנואידלי</a:t>
            </a:r>
            <a:r>
              <a:rPr lang="he-IL" sz="1200" kern="1200" dirty="0">
                <a:solidFill>
                  <a:schemeClr val="tx1"/>
                </a:solidFill>
                <a:effectLst/>
                <a:latin typeface="+mn-lt"/>
                <a:ea typeface="+mn-ea"/>
                <a:cs typeface="+mn-cs"/>
              </a:rPr>
              <a:t> קטן יותר ופחות מגן על </a:t>
            </a:r>
            <a:r>
              <a:rPr lang="he-IL" sz="1200" kern="1200" dirty="0" err="1">
                <a:solidFill>
                  <a:schemeClr val="tx1"/>
                </a:solidFill>
                <a:effectLst/>
                <a:latin typeface="+mn-lt"/>
                <a:ea typeface="+mn-ea"/>
                <a:cs typeface="+mn-cs"/>
              </a:rPr>
              <a:t>הפרנכימה</a:t>
            </a:r>
            <a:r>
              <a:rPr lang="he-IL" sz="1200" kern="1200" dirty="0">
                <a:solidFill>
                  <a:schemeClr val="tx1"/>
                </a:solidFill>
                <a:effectLst/>
                <a:latin typeface="+mn-lt"/>
                <a:ea typeface="+mn-ea"/>
                <a:cs typeface="+mn-cs"/>
              </a:rPr>
              <a:t> עצמה. התוצאה הינה היארעות גבוהה יותר של בצקת מוחית ופגיעות </a:t>
            </a:r>
            <a:r>
              <a:rPr lang="he-IL" sz="1200" kern="1200" dirty="0" err="1">
                <a:solidFill>
                  <a:schemeClr val="tx1"/>
                </a:solidFill>
                <a:effectLst/>
                <a:latin typeface="+mn-lt"/>
                <a:ea typeface="+mn-ea"/>
                <a:cs typeface="+mn-cs"/>
              </a:rPr>
              <a:t>פרנכימליות</a:t>
            </a:r>
            <a:r>
              <a:rPr lang="he-IL" sz="1200" kern="1200" dirty="0">
                <a:solidFill>
                  <a:schemeClr val="tx1"/>
                </a:solidFill>
                <a:effectLst/>
                <a:latin typeface="+mn-lt"/>
                <a:ea typeface="+mn-ea"/>
                <a:cs typeface="+mn-cs"/>
              </a:rPr>
              <a:t> אצל ילדים. </a:t>
            </a:r>
            <a:r>
              <a:rPr lang="he-IL" sz="1200" kern="1200" dirty="0" err="1">
                <a:solidFill>
                  <a:schemeClr val="tx1"/>
                </a:solidFill>
                <a:effectLst/>
                <a:latin typeface="+mn-lt"/>
                <a:ea typeface="+mn-ea"/>
                <a:cs typeface="+mn-cs"/>
              </a:rPr>
              <a:t>דוקטורינת</a:t>
            </a:r>
            <a:r>
              <a:rPr lang="he-IL" sz="1200" kern="1200" dirty="0">
                <a:solidFill>
                  <a:schemeClr val="tx1"/>
                </a:solidFill>
                <a:effectLst/>
                <a:latin typeface="+mn-lt"/>
                <a:ea typeface="+mn-ea"/>
                <a:cs typeface="+mn-cs"/>
              </a:rPr>
              <a:t> מונרו-קלי חשובה בהבנת מנגנון ה-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בהינתן שהגולגולת הינה מבנה קשיח שלא מתמתח, סך הנפח חייב להישאר קבוע וכל עליה בנפח של מרכיב אחד יבוא על חשבון אחר- על כן, </a:t>
            </a:r>
            <a:r>
              <a:rPr lang="he-IL" sz="1200" kern="1200" dirty="0" err="1">
                <a:solidFill>
                  <a:schemeClr val="tx1"/>
                </a:solidFill>
                <a:effectLst/>
                <a:latin typeface="+mn-lt"/>
                <a:ea typeface="+mn-ea"/>
                <a:cs typeface="+mn-cs"/>
              </a:rPr>
              <a:t>המטומה</a:t>
            </a:r>
            <a:r>
              <a:rPr lang="he-IL" sz="1200" kern="1200" dirty="0">
                <a:solidFill>
                  <a:schemeClr val="tx1"/>
                </a:solidFill>
                <a:effectLst/>
                <a:latin typeface="+mn-lt"/>
                <a:ea typeface="+mn-ea"/>
                <a:cs typeface="+mn-cs"/>
              </a:rPr>
              <a:t> מתפשטת תביא לעליה ב-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החל משלב מסוים שבו אין יותר </a:t>
            </a:r>
            <a:r>
              <a:rPr lang="he-IL" sz="1200" kern="1200" dirty="0" err="1">
                <a:solidFill>
                  <a:schemeClr val="tx1"/>
                </a:solidFill>
                <a:effectLst/>
                <a:latin typeface="+mn-lt"/>
                <a:ea typeface="+mn-ea"/>
                <a:cs typeface="+mn-cs"/>
              </a:rPr>
              <a:t>שיפט</a:t>
            </a:r>
            <a:r>
              <a:rPr lang="he-IL" sz="1200" kern="1200" dirty="0">
                <a:solidFill>
                  <a:schemeClr val="tx1"/>
                </a:solidFill>
                <a:effectLst/>
                <a:latin typeface="+mn-lt"/>
                <a:ea typeface="+mn-ea"/>
                <a:cs typeface="+mn-cs"/>
              </a:rPr>
              <a:t> של נוזל ה- </a:t>
            </a:r>
            <a:r>
              <a:rPr lang="he-IL" sz="1200" kern="1200" dirty="0" err="1">
                <a:solidFill>
                  <a:schemeClr val="tx1"/>
                </a:solidFill>
                <a:effectLst/>
                <a:latin typeface="+mn-lt"/>
                <a:ea typeface="+mn-ea"/>
                <a:cs typeface="+mn-cs"/>
              </a:rPr>
              <a:t>csf</a:t>
            </a:r>
            <a:r>
              <a:rPr lang="he-IL" sz="1200" kern="1200" dirty="0">
                <a:solidFill>
                  <a:schemeClr val="tx1"/>
                </a:solidFill>
                <a:effectLst/>
                <a:latin typeface="+mn-lt"/>
                <a:ea typeface="+mn-ea"/>
                <a:cs typeface="+mn-cs"/>
              </a:rPr>
              <a:t>, למשל. כשה-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עולה מעל 25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כספית, עליות קטנות בנפח המוח יכולות להוביל לעליה משמעותית ב-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הגדרות נוספות כוללות את לחץ </a:t>
            </a:r>
            <a:r>
              <a:rPr lang="he-IL" sz="1200" kern="1200" dirty="0" err="1">
                <a:solidFill>
                  <a:schemeClr val="tx1"/>
                </a:solidFill>
                <a:effectLst/>
                <a:latin typeface="+mn-lt"/>
                <a:ea typeface="+mn-ea"/>
                <a:cs typeface="+mn-cs"/>
              </a:rPr>
              <a:t>הפרפוזיה</a:t>
            </a:r>
            <a:r>
              <a:rPr lang="he-IL" sz="1200" kern="1200" dirty="0">
                <a:solidFill>
                  <a:schemeClr val="tx1"/>
                </a:solidFill>
                <a:effectLst/>
                <a:latin typeface="+mn-lt"/>
                <a:ea typeface="+mn-ea"/>
                <a:cs typeface="+mn-cs"/>
              </a:rPr>
              <a:t> המוחי- </a:t>
            </a:r>
            <a:r>
              <a:rPr lang="he-IL" sz="1200" kern="1200" dirty="0" err="1">
                <a:solidFill>
                  <a:schemeClr val="tx1"/>
                </a:solidFill>
                <a:effectLst/>
                <a:latin typeface="+mn-lt"/>
                <a:ea typeface="+mn-ea"/>
                <a:cs typeface="+mn-cs"/>
              </a:rPr>
              <a:t>cpp</a:t>
            </a:r>
            <a:r>
              <a:rPr lang="he-IL" sz="1200" kern="1200" dirty="0">
                <a:solidFill>
                  <a:schemeClr val="tx1"/>
                </a:solidFill>
                <a:effectLst/>
                <a:latin typeface="+mn-lt"/>
                <a:ea typeface="+mn-ea"/>
                <a:cs typeface="+mn-cs"/>
              </a:rPr>
              <a:t> שזה ההפרש בין ה- </a:t>
            </a:r>
            <a:r>
              <a:rPr lang="he-IL" sz="1200" kern="1200" dirty="0" err="1">
                <a:solidFill>
                  <a:schemeClr val="tx1"/>
                </a:solidFill>
                <a:effectLst/>
                <a:latin typeface="+mn-lt"/>
                <a:ea typeface="+mn-ea"/>
                <a:cs typeface="+mn-cs"/>
              </a:rPr>
              <a:t>mean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arterial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presuure</a:t>
            </a:r>
            <a:r>
              <a:rPr lang="he-IL" sz="1200" kern="1200" dirty="0">
                <a:solidFill>
                  <a:schemeClr val="tx1"/>
                </a:solidFill>
                <a:effectLst/>
                <a:latin typeface="+mn-lt"/>
                <a:ea typeface="+mn-ea"/>
                <a:cs typeface="+mn-cs"/>
              </a:rPr>
              <a:t>. לבין ה-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ולכן כשהלחץ התוך מוחי עולה, לחץ </a:t>
            </a:r>
            <a:r>
              <a:rPr lang="he-IL" sz="1200" kern="1200" dirty="0" err="1">
                <a:solidFill>
                  <a:schemeClr val="tx1"/>
                </a:solidFill>
                <a:effectLst/>
                <a:latin typeface="+mn-lt"/>
                <a:ea typeface="+mn-ea"/>
                <a:cs typeface="+mn-cs"/>
              </a:rPr>
              <a:t>הפרפוזיה</a:t>
            </a:r>
            <a:r>
              <a:rPr lang="he-IL" sz="1200" kern="1200" dirty="0">
                <a:solidFill>
                  <a:schemeClr val="tx1"/>
                </a:solidFill>
                <a:effectLst/>
                <a:latin typeface="+mn-lt"/>
                <a:ea typeface="+mn-ea"/>
                <a:cs typeface="+mn-cs"/>
              </a:rPr>
              <a:t> המוחית יורד, וכשהוא יורד לרמה ל 10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כספית יש הפסקה בזרימת הדם למוח. יש מספר שיטות להעריך זרימת דם למוח- כגון דופלר </a:t>
            </a:r>
            <a:r>
              <a:rPr lang="he-IL" sz="1200" kern="1200" dirty="0" err="1">
                <a:solidFill>
                  <a:schemeClr val="tx1"/>
                </a:solidFill>
                <a:effectLst/>
                <a:latin typeface="+mn-lt"/>
                <a:ea typeface="+mn-ea"/>
                <a:cs typeface="+mn-cs"/>
              </a:rPr>
              <a:t>וסיטי</a:t>
            </a:r>
            <a:r>
              <a:rPr lang="he-IL" sz="1200" kern="1200" dirty="0">
                <a:solidFill>
                  <a:schemeClr val="tx1"/>
                </a:solidFill>
                <a:effectLst/>
                <a:latin typeface="+mn-lt"/>
                <a:ea typeface="+mn-ea"/>
                <a:cs typeface="+mn-cs"/>
              </a:rPr>
              <a:t> אולם אלו טכניקות בעייתיות ויש למדוד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בין היתר. בעבר הפרוטוקולים היו מכוונים להורדת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בין היתר על ידי מניעת נוזלים והיפרוונטילציה. הפרוטוקולים היום מתמקדים באופטימיזציה של לחץ </a:t>
            </a:r>
            <a:r>
              <a:rPr lang="he-IL" sz="1200" kern="1200" dirty="0" err="1">
                <a:solidFill>
                  <a:schemeClr val="tx1"/>
                </a:solidFill>
                <a:effectLst/>
                <a:latin typeface="+mn-lt"/>
                <a:ea typeface="+mn-ea"/>
                <a:cs typeface="+mn-cs"/>
              </a:rPr>
              <a:t>הפרפוזיה</a:t>
            </a:r>
            <a:r>
              <a:rPr lang="he-IL" sz="1200" kern="1200" dirty="0">
                <a:solidFill>
                  <a:schemeClr val="tx1"/>
                </a:solidFill>
                <a:effectLst/>
                <a:latin typeface="+mn-lt"/>
                <a:ea typeface="+mn-ea"/>
                <a:cs typeface="+mn-cs"/>
              </a:rPr>
              <a:t> תוך כדי הורדת הלחץ התוך מוחי-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עם הישענות מעטה אם בכלל על מניעת נוזלים או היפרוונטילציה. מאחר וזה תלוי גיל ואין </a:t>
            </a:r>
            <a:r>
              <a:rPr lang="he-IL" sz="1200" kern="1200" dirty="0" err="1">
                <a:solidFill>
                  <a:schemeClr val="tx1"/>
                </a:solidFill>
                <a:effectLst/>
                <a:latin typeface="+mn-lt"/>
                <a:ea typeface="+mn-ea"/>
                <a:cs typeface="+mn-cs"/>
              </a:rPr>
              <a:t>גיידליינס</a:t>
            </a:r>
            <a:r>
              <a:rPr lang="he-IL" sz="1200" kern="1200" dirty="0">
                <a:solidFill>
                  <a:schemeClr val="tx1"/>
                </a:solidFill>
                <a:effectLst/>
                <a:latin typeface="+mn-lt"/>
                <a:ea typeface="+mn-ea"/>
                <a:cs typeface="+mn-cs"/>
              </a:rPr>
              <a:t> מוסדרים, אחד העקרונות הינם שמירה על </a:t>
            </a:r>
            <a:r>
              <a:rPr lang="he-IL" sz="1200" kern="1200" dirty="0" err="1">
                <a:solidFill>
                  <a:schemeClr val="tx1"/>
                </a:solidFill>
                <a:effectLst/>
                <a:latin typeface="+mn-lt"/>
                <a:ea typeface="+mn-ea"/>
                <a:cs typeface="+mn-cs"/>
              </a:rPr>
              <a:t>cpp</a:t>
            </a:r>
            <a:r>
              <a:rPr lang="he-IL" sz="1200" kern="1200" dirty="0">
                <a:solidFill>
                  <a:schemeClr val="tx1"/>
                </a:solidFill>
                <a:effectLst/>
                <a:latin typeface="+mn-lt"/>
                <a:ea typeface="+mn-ea"/>
                <a:cs typeface="+mn-cs"/>
              </a:rPr>
              <a:t> של לפחות 40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כספית.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פגיעת ראש ראשונית- </a:t>
            </a:r>
            <a:r>
              <a:rPr lang="he-IL" sz="1200" kern="1200" dirty="0" err="1">
                <a:solidFill>
                  <a:schemeClr val="tx1"/>
                </a:solidFill>
                <a:effectLst/>
                <a:latin typeface="+mn-lt"/>
                <a:ea typeface="+mn-ea"/>
                <a:cs typeface="+mn-cs"/>
              </a:rPr>
              <a:t>primary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brain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injury</a:t>
            </a:r>
            <a:r>
              <a:rPr lang="he-IL" sz="1200" kern="1200" dirty="0">
                <a:solidFill>
                  <a:schemeClr val="tx1"/>
                </a:solidFill>
                <a:effectLst/>
                <a:latin typeface="+mn-lt"/>
                <a:ea typeface="+mn-ea"/>
                <a:cs typeface="+mn-cs"/>
              </a:rPr>
              <a:t>: זוהי הפגיעה הישירה </a:t>
            </a:r>
            <a:r>
              <a:rPr lang="he-IL" sz="1200" kern="1200" dirty="0" err="1">
                <a:solidFill>
                  <a:schemeClr val="tx1"/>
                </a:solidFill>
                <a:effectLst/>
                <a:latin typeface="+mn-lt"/>
                <a:ea typeface="+mn-ea"/>
                <a:cs typeface="+mn-cs"/>
              </a:rPr>
              <a:t>בפרנכימה</a:t>
            </a:r>
            <a:r>
              <a:rPr lang="he-IL" sz="1200" kern="1200" dirty="0">
                <a:solidFill>
                  <a:schemeClr val="tx1"/>
                </a:solidFill>
                <a:effectLst/>
                <a:latin typeface="+mn-lt"/>
                <a:ea typeface="+mn-ea"/>
                <a:cs typeface="+mn-cs"/>
              </a:rPr>
              <a:t> כתוצאה מכוחות שמופעלים עליה. כתוצאה מכך מופעלת </a:t>
            </a:r>
            <a:r>
              <a:rPr lang="he-IL" sz="1200" kern="1200" dirty="0" err="1">
                <a:solidFill>
                  <a:schemeClr val="tx1"/>
                </a:solidFill>
                <a:effectLst/>
                <a:latin typeface="+mn-lt"/>
                <a:ea typeface="+mn-ea"/>
                <a:cs typeface="+mn-cs"/>
              </a:rPr>
              <a:t>קסקדת</a:t>
            </a:r>
            <a:r>
              <a:rPr lang="he-IL" sz="1200" kern="1200" dirty="0">
                <a:solidFill>
                  <a:schemeClr val="tx1"/>
                </a:solidFill>
                <a:effectLst/>
                <a:latin typeface="+mn-lt"/>
                <a:ea typeface="+mn-ea"/>
                <a:cs typeface="+mn-cs"/>
              </a:rPr>
              <a:t> תהליכים שמובילה ל- </a:t>
            </a:r>
            <a:r>
              <a:rPr lang="he-IL" sz="1200" kern="1200" dirty="0" err="1">
                <a:solidFill>
                  <a:schemeClr val="tx1"/>
                </a:solidFill>
                <a:effectLst/>
                <a:latin typeface="+mn-lt"/>
                <a:ea typeface="+mn-ea"/>
                <a:cs typeface="+mn-cs"/>
              </a:rPr>
              <a:t>secondary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brain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injury</a:t>
            </a:r>
            <a:r>
              <a:rPr lang="he-IL" sz="1200" kern="1200" dirty="0">
                <a:solidFill>
                  <a:schemeClr val="tx1"/>
                </a:solidFill>
                <a:effectLst/>
                <a:latin typeface="+mn-lt"/>
                <a:ea typeface="+mn-ea"/>
                <a:cs typeface="+mn-cs"/>
              </a:rPr>
              <a:t>. כשיש פגיעות בגולגולת חייבים להעריך פגיעות תוך מוחיות מאחר והמנגנון הוא משמעותי. פגיעות בבסיס הגולגולת מקושרות יחד עם </a:t>
            </a:r>
            <a:r>
              <a:rPr lang="he-IL" sz="1200" kern="1200" dirty="0" err="1">
                <a:solidFill>
                  <a:schemeClr val="tx1"/>
                </a:solidFill>
                <a:effectLst/>
                <a:latin typeface="+mn-lt"/>
                <a:ea typeface="+mn-ea"/>
                <a:cs typeface="+mn-cs"/>
              </a:rPr>
              <a:t>אכימוזות</a:t>
            </a:r>
            <a:r>
              <a:rPr lang="he-IL" sz="1200" kern="1200" dirty="0">
                <a:solidFill>
                  <a:schemeClr val="tx1"/>
                </a:solidFill>
                <a:effectLst/>
                <a:latin typeface="+mn-lt"/>
                <a:ea typeface="+mn-ea"/>
                <a:cs typeface="+mn-cs"/>
              </a:rPr>
              <a:t> סביב </a:t>
            </a:r>
            <a:r>
              <a:rPr lang="he-IL" sz="1200" kern="1200" dirty="0" err="1">
                <a:solidFill>
                  <a:schemeClr val="tx1"/>
                </a:solidFill>
                <a:effectLst/>
                <a:latin typeface="+mn-lt"/>
                <a:ea typeface="+mn-ea"/>
                <a:cs typeface="+mn-cs"/>
              </a:rPr>
              <a:t>המסטואיד</a:t>
            </a:r>
            <a:r>
              <a:rPr lang="he-IL" sz="1200" kern="1200" dirty="0">
                <a:solidFill>
                  <a:schemeClr val="tx1"/>
                </a:solidFill>
                <a:effectLst/>
                <a:latin typeface="+mn-lt"/>
                <a:ea typeface="+mn-ea"/>
                <a:cs typeface="+mn-cs"/>
              </a:rPr>
              <a:t>- נקרא </a:t>
            </a:r>
            <a:r>
              <a:rPr lang="he-IL" sz="1200" kern="1200" dirty="0" err="1">
                <a:solidFill>
                  <a:schemeClr val="tx1"/>
                </a:solidFill>
                <a:effectLst/>
                <a:latin typeface="+mn-lt"/>
                <a:ea typeface="+mn-ea"/>
                <a:cs typeface="+mn-cs"/>
              </a:rPr>
              <a:t>battle's</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sign</a:t>
            </a:r>
            <a:r>
              <a:rPr lang="he-IL" sz="1200" kern="1200" dirty="0">
                <a:solidFill>
                  <a:schemeClr val="tx1"/>
                </a:solidFill>
                <a:effectLst/>
                <a:latin typeface="+mn-lt"/>
                <a:ea typeface="+mn-ea"/>
                <a:cs typeface="+mn-cs"/>
              </a:rPr>
              <a:t>, עיני רקון, </a:t>
            </a:r>
            <a:r>
              <a:rPr lang="he-IL" sz="1200" kern="1200" dirty="0" err="1">
                <a:solidFill>
                  <a:schemeClr val="tx1"/>
                </a:solidFill>
                <a:effectLst/>
                <a:latin typeface="+mn-lt"/>
                <a:ea typeface="+mn-ea"/>
                <a:cs typeface="+mn-cs"/>
              </a:rPr>
              <a:t>ורינוראה</a:t>
            </a:r>
            <a:r>
              <a:rPr lang="he-IL" sz="1200" kern="1200" dirty="0">
                <a:solidFill>
                  <a:schemeClr val="tx1"/>
                </a:solidFill>
                <a:effectLst/>
                <a:latin typeface="+mn-lt"/>
                <a:ea typeface="+mn-ea"/>
                <a:cs typeface="+mn-cs"/>
              </a:rPr>
              <a:t> המקושרים בשברים </a:t>
            </a:r>
            <a:r>
              <a:rPr lang="he-IL" sz="1200" kern="1200" dirty="0" err="1">
                <a:solidFill>
                  <a:schemeClr val="tx1"/>
                </a:solidFill>
                <a:effectLst/>
                <a:latin typeface="+mn-lt"/>
                <a:ea typeface="+mn-ea"/>
                <a:cs typeface="+mn-cs"/>
              </a:rPr>
              <a:t>בקריבריפורם</a:t>
            </a:r>
            <a:r>
              <a:rPr lang="he-IL" sz="1200" kern="1200" dirty="0">
                <a:solidFill>
                  <a:schemeClr val="tx1"/>
                </a:solidFill>
                <a:effectLst/>
                <a:latin typeface="+mn-lt"/>
                <a:ea typeface="+mn-ea"/>
                <a:cs typeface="+mn-cs"/>
              </a:rPr>
              <a:t>, וכן </a:t>
            </a:r>
            <a:r>
              <a:rPr lang="he-IL" sz="1200" kern="1200" dirty="0" err="1">
                <a:solidFill>
                  <a:schemeClr val="tx1"/>
                </a:solidFill>
                <a:effectLst/>
                <a:latin typeface="+mn-lt"/>
                <a:ea typeface="+mn-ea"/>
                <a:cs typeface="+mn-cs"/>
              </a:rPr>
              <a:t>אוטוראה</a:t>
            </a:r>
            <a:r>
              <a:rPr lang="he-IL" sz="1200" kern="1200" dirty="0">
                <a:solidFill>
                  <a:schemeClr val="tx1"/>
                </a:solidFill>
                <a:effectLst/>
                <a:latin typeface="+mn-lt"/>
                <a:ea typeface="+mn-ea"/>
                <a:cs typeface="+mn-cs"/>
              </a:rPr>
              <a:t> המקושרת בשבר של תאי </a:t>
            </a:r>
            <a:r>
              <a:rPr lang="he-IL" sz="1200" kern="1200" dirty="0" err="1">
                <a:solidFill>
                  <a:schemeClr val="tx1"/>
                </a:solidFill>
                <a:effectLst/>
                <a:latin typeface="+mn-lt"/>
                <a:ea typeface="+mn-ea"/>
                <a:cs typeface="+mn-cs"/>
              </a:rPr>
              <a:t>מסטואיד</a:t>
            </a:r>
            <a:r>
              <a:rPr lang="he-IL" sz="1200" kern="1200" dirty="0">
                <a:solidFill>
                  <a:schemeClr val="tx1"/>
                </a:solidFill>
                <a:effectLst/>
                <a:latin typeface="+mn-lt"/>
                <a:ea typeface="+mn-ea"/>
                <a:cs typeface="+mn-cs"/>
              </a:rPr>
              <a:t>. מנינגיטיס תתרחש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- 10% מהמקרים של שבר בסיס גולגולת. על אף האמור, שימוש רוטיני באנטיביוטיקה אינו מומלץ מאחר ולפי הספרות זה לביא למניעת מנינגיטיס אלא להתפתחות חיידקים עמידים. יש לשקול חיסון </a:t>
            </a:r>
            <a:r>
              <a:rPr lang="he-IL" sz="1200" kern="1200" dirty="0" err="1">
                <a:solidFill>
                  <a:schemeClr val="tx1"/>
                </a:solidFill>
                <a:effectLst/>
                <a:latin typeface="+mn-lt"/>
                <a:ea typeface="+mn-ea"/>
                <a:cs typeface="+mn-cs"/>
              </a:rPr>
              <a:t>לסטרפטוקוק</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פנאומוניה</a:t>
            </a:r>
            <a:r>
              <a:rPr lang="he-IL" sz="1200" kern="1200" dirty="0">
                <a:solidFill>
                  <a:schemeClr val="tx1"/>
                </a:solidFill>
                <a:effectLst/>
                <a:latin typeface="+mn-lt"/>
                <a:ea typeface="+mn-ea"/>
                <a:cs typeface="+mn-cs"/>
              </a:rPr>
              <a:t> במצבים של שבר בסיס גולגולת. דימום תוך מוחי ראשוני (</a:t>
            </a:r>
            <a:r>
              <a:rPr lang="he-IL" sz="1200" kern="1200" dirty="0" err="1">
                <a:solidFill>
                  <a:schemeClr val="tx1"/>
                </a:solidFill>
                <a:effectLst/>
                <a:latin typeface="+mn-lt"/>
                <a:ea typeface="+mn-ea"/>
                <a:cs typeface="+mn-cs"/>
              </a:rPr>
              <a:t>פרימארי</a:t>
            </a:r>
            <a:r>
              <a:rPr lang="he-IL" sz="1200" kern="1200" dirty="0">
                <a:solidFill>
                  <a:schemeClr val="tx1"/>
                </a:solidFill>
                <a:effectLst/>
                <a:latin typeface="+mn-lt"/>
                <a:ea typeface="+mn-ea"/>
                <a:cs typeface="+mn-cs"/>
              </a:rPr>
              <a:t>) יכול להיות במספר מנגנונים-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דימום אפידוראלי- לרוב מתרחב בפוסה </a:t>
            </a:r>
            <a:r>
              <a:rPr lang="he-IL" sz="1200" kern="1200" dirty="0" err="1">
                <a:solidFill>
                  <a:schemeClr val="tx1"/>
                </a:solidFill>
                <a:effectLst/>
                <a:latin typeface="+mn-lt"/>
                <a:ea typeface="+mn-ea"/>
                <a:cs typeface="+mn-cs"/>
              </a:rPr>
              <a:t>המדיאלית</a:t>
            </a:r>
            <a:r>
              <a:rPr lang="he-IL" sz="1200" kern="1200" dirty="0">
                <a:solidFill>
                  <a:schemeClr val="tx1"/>
                </a:solidFill>
                <a:effectLst/>
                <a:latin typeface="+mn-lt"/>
                <a:ea typeface="+mn-ea"/>
                <a:cs typeface="+mn-cs"/>
              </a:rPr>
              <a:t> וקשור לפגיעה בעורק </a:t>
            </a:r>
            <a:r>
              <a:rPr lang="he-IL" sz="1200" kern="1200" dirty="0" err="1">
                <a:solidFill>
                  <a:schemeClr val="tx1"/>
                </a:solidFill>
                <a:effectLst/>
                <a:latin typeface="+mn-lt"/>
                <a:ea typeface="+mn-ea"/>
                <a:cs typeface="+mn-cs"/>
              </a:rPr>
              <a:t>המנינגיאלי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בסיטי</a:t>
            </a:r>
            <a:r>
              <a:rPr lang="he-IL" sz="1200" kern="1200" dirty="0">
                <a:solidFill>
                  <a:schemeClr val="tx1"/>
                </a:solidFill>
                <a:effectLst/>
                <a:latin typeface="+mn-lt"/>
                <a:ea typeface="+mn-ea"/>
                <a:cs typeface="+mn-cs"/>
              </a:rPr>
              <a:t> רואים </a:t>
            </a:r>
            <a:r>
              <a:rPr lang="he-IL" sz="1200" kern="1200" dirty="0" err="1">
                <a:solidFill>
                  <a:schemeClr val="tx1"/>
                </a:solidFill>
                <a:effectLst/>
                <a:latin typeface="+mn-lt"/>
                <a:ea typeface="+mn-ea"/>
                <a:cs typeface="+mn-cs"/>
              </a:rPr>
              <a:t>המטומה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לנטיקולרית</a:t>
            </a:r>
            <a:r>
              <a:rPr lang="he-IL" sz="1200" kern="1200" dirty="0">
                <a:solidFill>
                  <a:schemeClr val="tx1"/>
                </a:solidFill>
                <a:effectLst/>
                <a:latin typeface="+mn-lt"/>
                <a:ea typeface="+mn-ea"/>
                <a:cs typeface="+mn-cs"/>
              </a:rPr>
              <a:t> המוגבלת בתוך </a:t>
            </a:r>
            <a:r>
              <a:rPr lang="he-IL" sz="1200" kern="1200" dirty="0" err="1">
                <a:solidFill>
                  <a:schemeClr val="tx1"/>
                </a:solidFill>
                <a:effectLst/>
                <a:latin typeface="+mn-lt"/>
                <a:ea typeface="+mn-ea"/>
                <a:cs typeface="+mn-cs"/>
              </a:rPr>
              <a:t>הסוטורות</a:t>
            </a:r>
            <a:r>
              <a:rPr lang="he-IL" sz="1200" kern="1200" dirty="0">
                <a:solidFill>
                  <a:schemeClr val="tx1"/>
                </a:solidFill>
                <a:effectLst/>
                <a:latin typeface="+mn-lt"/>
                <a:ea typeface="+mn-ea"/>
                <a:cs typeface="+mn-cs"/>
              </a:rPr>
              <a:t>. התמונה הקלאסית של </a:t>
            </a:r>
            <a:r>
              <a:rPr lang="he-IL" sz="1200" kern="1200" dirty="0" err="1">
                <a:solidFill>
                  <a:schemeClr val="tx1"/>
                </a:solidFill>
                <a:effectLst/>
                <a:latin typeface="+mn-lt"/>
                <a:ea typeface="+mn-ea"/>
                <a:cs typeface="+mn-cs"/>
              </a:rPr>
              <a:t>lucid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interval</a:t>
            </a:r>
            <a:r>
              <a:rPr lang="he-IL" sz="1200" kern="1200" dirty="0">
                <a:solidFill>
                  <a:schemeClr val="tx1"/>
                </a:solidFill>
                <a:effectLst/>
                <a:latin typeface="+mn-lt"/>
                <a:ea typeface="+mn-ea"/>
                <a:cs typeface="+mn-cs"/>
              </a:rPr>
              <a:t> יותר נדירה אצל ילדים- לרוב יש תמונה קליני של כאב ראש, לתרגיה, בלבול וירידה ברמת ההכרה. המשך התדרדרות מביא לפרכוסים, יתר לחץ דם ואי יציבות נשימתית, שינויים באישון ופגיעה לבבית.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דימום </a:t>
            </a:r>
            <a:r>
              <a:rPr lang="he-IL" sz="1200" kern="1200" dirty="0" err="1">
                <a:solidFill>
                  <a:schemeClr val="tx1"/>
                </a:solidFill>
                <a:effectLst/>
                <a:latin typeface="+mn-lt"/>
                <a:ea typeface="+mn-ea"/>
                <a:cs typeface="+mn-cs"/>
              </a:rPr>
              <a:t>סובדוראלי</a:t>
            </a:r>
            <a:r>
              <a:rPr lang="he-IL" sz="1200" kern="1200" dirty="0">
                <a:solidFill>
                  <a:schemeClr val="tx1"/>
                </a:solidFill>
                <a:effectLst/>
                <a:latin typeface="+mn-lt"/>
                <a:ea typeface="+mn-ea"/>
                <a:cs typeface="+mn-cs"/>
              </a:rPr>
              <a:t> מסווג כדימום אקוטי (פחות מ- 3 ימים), סוב-אקוטי (בין 3-10 ימים) וכרוני (מעל 10 ימים). לעיתים זוהי תמונה אצל תינוקות לאחר פגיעה במהלך הלידה או התעללות. </a:t>
            </a:r>
            <a:r>
              <a:rPr lang="he-IL" sz="1200" kern="1200" dirty="0" err="1">
                <a:solidFill>
                  <a:schemeClr val="tx1"/>
                </a:solidFill>
                <a:effectLst/>
                <a:latin typeface="+mn-lt"/>
                <a:ea typeface="+mn-ea"/>
                <a:cs typeface="+mn-cs"/>
              </a:rPr>
              <a:t>המטומה</a:t>
            </a:r>
            <a:r>
              <a:rPr lang="he-IL" sz="1200" kern="1200" dirty="0">
                <a:solidFill>
                  <a:schemeClr val="tx1"/>
                </a:solidFill>
                <a:effectLst/>
                <a:latin typeface="+mn-lt"/>
                <a:ea typeface="+mn-ea"/>
                <a:cs typeface="+mn-cs"/>
              </a:rPr>
              <a:t> נוטה להיות קעורה ולכסות המיספרה מלאה ובעלת צורת סהר. דמם </a:t>
            </a:r>
            <a:r>
              <a:rPr lang="he-IL" sz="1200" kern="1200" dirty="0" err="1">
                <a:solidFill>
                  <a:schemeClr val="tx1"/>
                </a:solidFill>
                <a:effectLst/>
                <a:latin typeface="+mn-lt"/>
                <a:ea typeface="+mn-ea"/>
                <a:cs typeface="+mn-cs"/>
              </a:rPr>
              <a:t>סובדוראלי</a:t>
            </a:r>
            <a:r>
              <a:rPr lang="he-IL" sz="1200" kern="1200" dirty="0">
                <a:solidFill>
                  <a:schemeClr val="tx1"/>
                </a:solidFill>
                <a:effectLst/>
                <a:latin typeface="+mn-lt"/>
                <a:ea typeface="+mn-ea"/>
                <a:cs typeface="+mn-cs"/>
              </a:rPr>
              <a:t> אקוטי לרוב פחות טוב מבחינה פרוגנוסטית לעומת דמם אפידוראלי- עקב הנזק המוחי המתלווה. ניתוח מותווה כאשר יש התדרדרות במצב ואצל תינוקות לעיתים ניתן לנקז דרך </a:t>
            </a:r>
            <a:r>
              <a:rPr lang="he-IL" sz="1200" kern="1200" dirty="0" err="1">
                <a:solidFill>
                  <a:schemeClr val="tx1"/>
                </a:solidFill>
                <a:effectLst/>
                <a:latin typeface="+mn-lt"/>
                <a:ea typeface="+mn-ea"/>
                <a:cs typeface="+mn-cs"/>
              </a:rPr>
              <a:t>הפונטנלה</a:t>
            </a:r>
            <a:r>
              <a:rPr lang="he-IL" sz="1200" kern="1200" dirty="0">
                <a:solidFill>
                  <a:schemeClr val="tx1"/>
                </a:solidFill>
                <a:effectLst/>
                <a:latin typeface="+mn-lt"/>
                <a:ea typeface="+mn-ea"/>
                <a:cs typeface="+mn-cs"/>
              </a:rPr>
              <a:t> את הדמם. דימום </a:t>
            </a:r>
            <a:r>
              <a:rPr lang="he-IL" sz="1200" kern="1200" dirty="0" err="1">
                <a:solidFill>
                  <a:schemeClr val="tx1"/>
                </a:solidFill>
                <a:effectLst/>
                <a:latin typeface="+mn-lt"/>
                <a:ea typeface="+mn-ea"/>
                <a:cs typeface="+mn-cs"/>
              </a:rPr>
              <a:t>סובאקוטי</a:t>
            </a:r>
            <a:r>
              <a:rPr lang="he-IL" sz="1200" kern="1200" dirty="0">
                <a:solidFill>
                  <a:schemeClr val="tx1"/>
                </a:solidFill>
                <a:effectLst/>
                <a:latin typeface="+mn-lt"/>
                <a:ea typeface="+mn-ea"/>
                <a:cs typeface="+mn-cs"/>
              </a:rPr>
              <a:t> הרבה פחות שכיח אצל ילדים לעומת מבוגרים וזה מגיע עם קליניקה של עליית לחץ תוך גולגלתי. כשהמצב כרוני לעיתים יש צורך בניקוזים חוזרים ואף </a:t>
            </a:r>
            <a:r>
              <a:rPr lang="he-IL" sz="1200" kern="1200" dirty="0" err="1">
                <a:solidFill>
                  <a:schemeClr val="tx1"/>
                </a:solidFill>
                <a:effectLst/>
                <a:latin typeface="+mn-lt"/>
                <a:ea typeface="+mn-ea"/>
                <a:cs typeface="+mn-cs"/>
              </a:rPr>
              <a:t>שאנטים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דמם </a:t>
            </a:r>
            <a:r>
              <a:rPr lang="he-IL" sz="1200" kern="1200" dirty="0" err="1">
                <a:solidFill>
                  <a:schemeClr val="tx1"/>
                </a:solidFill>
                <a:effectLst/>
                <a:latin typeface="+mn-lt"/>
                <a:ea typeface="+mn-ea"/>
                <a:cs typeface="+mn-cs"/>
              </a:rPr>
              <a:t>סובארכנואידלי</a:t>
            </a:r>
            <a:r>
              <a:rPr lang="he-IL" sz="1200" kern="1200" dirty="0">
                <a:solidFill>
                  <a:schemeClr val="tx1"/>
                </a:solidFill>
                <a:effectLst/>
                <a:latin typeface="+mn-lt"/>
                <a:ea typeface="+mn-ea"/>
                <a:cs typeface="+mn-cs"/>
              </a:rPr>
              <a:t>- הינו נפוץ יחסית בסט של טראומה. כאשר הוא ממצא בודד, לאחר טראומה מינורית, אין טיפול ספציפי מלבד הקלה בתסמינים של מנינגיטיס כימי, </a:t>
            </a:r>
            <a:r>
              <a:rPr lang="he-IL" sz="1200" kern="1200" dirty="0" err="1">
                <a:solidFill>
                  <a:schemeClr val="tx1"/>
                </a:solidFill>
                <a:effectLst/>
                <a:latin typeface="+mn-lt"/>
                <a:ea typeface="+mn-ea"/>
                <a:cs typeface="+mn-cs"/>
              </a:rPr>
              <a:t>מנינגיסמוס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ופוטופוביה</a:t>
            </a:r>
            <a:r>
              <a:rPr lang="he-IL" sz="1200" kern="1200" dirty="0">
                <a:solidFill>
                  <a:schemeClr val="tx1"/>
                </a:solidFill>
                <a:effectLst/>
                <a:latin typeface="+mn-lt"/>
                <a:ea typeface="+mn-ea"/>
                <a:cs typeface="+mn-cs"/>
              </a:rPr>
              <a:t>. דמם </a:t>
            </a:r>
            <a:r>
              <a:rPr lang="he-IL" sz="1200" kern="1200" dirty="0" err="1">
                <a:solidFill>
                  <a:schemeClr val="tx1"/>
                </a:solidFill>
                <a:effectLst/>
                <a:latin typeface="+mn-lt"/>
                <a:ea typeface="+mn-ea"/>
                <a:cs typeface="+mn-cs"/>
              </a:rPr>
              <a:t>סובארכנואידלי</a:t>
            </a:r>
            <a:r>
              <a:rPr lang="he-IL" sz="1200" kern="1200" dirty="0">
                <a:solidFill>
                  <a:schemeClr val="tx1"/>
                </a:solidFill>
                <a:effectLst/>
                <a:latin typeface="+mn-lt"/>
                <a:ea typeface="+mn-ea"/>
                <a:cs typeface="+mn-cs"/>
              </a:rPr>
              <a:t> יכול להביא להידרוצפלוס ולצורך </a:t>
            </a:r>
            <a:r>
              <a:rPr lang="he-IL" sz="1200" kern="1200" dirty="0" err="1">
                <a:solidFill>
                  <a:schemeClr val="tx1"/>
                </a:solidFill>
                <a:effectLst/>
                <a:latin typeface="+mn-lt"/>
                <a:ea typeface="+mn-ea"/>
                <a:cs typeface="+mn-cs"/>
              </a:rPr>
              <a:t>בונטריקולוסטום</a:t>
            </a:r>
            <a:r>
              <a:rPr lang="he-IL" sz="1200" kern="1200" dirty="0">
                <a:solidFill>
                  <a:schemeClr val="tx1"/>
                </a:solidFill>
                <a:effectLst/>
                <a:latin typeface="+mn-lt"/>
                <a:ea typeface="+mn-ea"/>
                <a:cs typeface="+mn-cs"/>
              </a:rPr>
              <a:t>, ופגיעות מוח קשות עם דמם </a:t>
            </a:r>
            <a:r>
              <a:rPr lang="he-IL" sz="1200" kern="1200" dirty="0" err="1">
                <a:solidFill>
                  <a:schemeClr val="tx1"/>
                </a:solidFill>
                <a:effectLst/>
                <a:latin typeface="+mn-lt"/>
                <a:ea typeface="+mn-ea"/>
                <a:cs typeface="+mn-cs"/>
              </a:rPr>
              <a:t>סובארכנואידלי</a:t>
            </a:r>
            <a:r>
              <a:rPr lang="he-IL" sz="1200" kern="1200" dirty="0">
                <a:solidFill>
                  <a:schemeClr val="tx1"/>
                </a:solidFill>
                <a:effectLst/>
                <a:latin typeface="+mn-lt"/>
                <a:ea typeface="+mn-ea"/>
                <a:cs typeface="+mn-cs"/>
              </a:rPr>
              <a:t> מקושרות בפרוגנוזה פחות טובה.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פגיעת ראש משנית- חשובה להבנה היות והטיפול בפגיעות ראש משמעותו מניעת פגיעת ראש משנית. בצקת מוחית מחולקת </a:t>
            </a:r>
            <a:r>
              <a:rPr lang="he-IL" sz="1200" kern="1200" dirty="0" err="1">
                <a:solidFill>
                  <a:schemeClr val="tx1"/>
                </a:solidFill>
                <a:effectLst/>
                <a:latin typeface="+mn-lt"/>
                <a:ea typeface="+mn-ea"/>
                <a:cs typeface="+mn-cs"/>
              </a:rPr>
              <a:t>לואזוגנית</a:t>
            </a:r>
            <a:r>
              <a:rPr lang="he-IL" sz="1200" kern="1200" dirty="0">
                <a:solidFill>
                  <a:schemeClr val="tx1"/>
                </a:solidFill>
                <a:effectLst/>
                <a:latin typeface="+mn-lt"/>
                <a:ea typeface="+mn-ea"/>
                <a:cs typeface="+mn-cs"/>
              </a:rPr>
              <a:t>, שמתחילה מוקדם לאחר הפגיעה, </a:t>
            </a:r>
            <a:r>
              <a:rPr lang="he-IL" sz="1200" kern="1200" dirty="0" err="1">
                <a:solidFill>
                  <a:schemeClr val="tx1"/>
                </a:solidFill>
                <a:effectLst/>
                <a:latin typeface="+mn-lt"/>
                <a:ea typeface="+mn-ea"/>
                <a:cs typeface="+mn-cs"/>
              </a:rPr>
              <a:t>וציטוטוקסית</a:t>
            </a:r>
            <a:r>
              <a:rPr lang="he-IL" sz="1200" kern="1200" dirty="0">
                <a:solidFill>
                  <a:schemeClr val="tx1"/>
                </a:solidFill>
                <a:effectLst/>
                <a:latin typeface="+mn-lt"/>
                <a:ea typeface="+mn-ea"/>
                <a:cs typeface="+mn-cs"/>
              </a:rPr>
              <a:t>- כזו שמגיעה מעט מאוחר יותר. הבצקת </a:t>
            </a:r>
            <a:r>
              <a:rPr lang="he-IL" sz="1200" kern="1200" dirty="0" err="1">
                <a:solidFill>
                  <a:schemeClr val="tx1"/>
                </a:solidFill>
                <a:effectLst/>
                <a:latin typeface="+mn-lt"/>
                <a:ea typeface="+mn-ea"/>
                <a:cs typeface="+mn-cs"/>
              </a:rPr>
              <a:t>הואזוגנית</a:t>
            </a:r>
            <a:r>
              <a:rPr lang="he-IL" sz="1200" kern="1200" dirty="0">
                <a:solidFill>
                  <a:schemeClr val="tx1"/>
                </a:solidFill>
                <a:effectLst/>
                <a:latin typeface="+mn-lt"/>
                <a:ea typeface="+mn-ea"/>
                <a:cs typeface="+mn-cs"/>
              </a:rPr>
              <a:t> נגרמת כתוצאה מפגיעה במחסום דם-מוח- </a:t>
            </a:r>
            <a:r>
              <a:rPr lang="he-IL" sz="1200" kern="1200" dirty="0" err="1">
                <a:solidFill>
                  <a:schemeClr val="tx1"/>
                </a:solidFill>
                <a:effectLst/>
                <a:latin typeface="+mn-lt"/>
                <a:ea typeface="+mn-ea"/>
                <a:cs typeface="+mn-cs"/>
              </a:rPr>
              <a:t>bbb</a:t>
            </a:r>
            <a:r>
              <a:rPr lang="he-IL" sz="1200" kern="1200" dirty="0">
                <a:solidFill>
                  <a:schemeClr val="tx1"/>
                </a:solidFill>
                <a:effectLst/>
                <a:latin typeface="+mn-lt"/>
                <a:ea typeface="+mn-ea"/>
                <a:cs typeface="+mn-cs"/>
              </a:rPr>
              <a:t>- יש </a:t>
            </a:r>
            <a:r>
              <a:rPr lang="he-IL" sz="1200" kern="1200" dirty="0" err="1">
                <a:solidFill>
                  <a:schemeClr val="tx1"/>
                </a:solidFill>
                <a:effectLst/>
                <a:latin typeface="+mn-lt"/>
                <a:ea typeface="+mn-ea"/>
                <a:cs typeface="+mn-cs"/>
              </a:rPr>
              <a:t>אקסטרווזציה</a:t>
            </a:r>
            <a:r>
              <a:rPr lang="he-IL" sz="1200" kern="1200" dirty="0">
                <a:solidFill>
                  <a:schemeClr val="tx1"/>
                </a:solidFill>
                <a:effectLst/>
                <a:latin typeface="+mn-lt"/>
                <a:ea typeface="+mn-ea"/>
                <a:cs typeface="+mn-cs"/>
              </a:rPr>
              <a:t> של נוזל וחלבונים </a:t>
            </a:r>
            <a:r>
              <a:rPr lang="he-IL" sz="1200" kern="1200" dirty="0" err="1">
                <a:solidFill>
                  <a:schemeClr val="tx1"/>
                </a:solidFill>
                <a:effectLst/>
                <a:latin typeface="+mn-lt"/>
                <a:ea typeface="+mn-ea"/>
                <a:cs typeface="+mn-cs"/>
              </a:rPr>
              <a:t>לפרנכימה</a:t>
            </a:r>
            <a:r>
              <a:rPr lang="he-IL" sz="1200" kern="1200" dirty="0">
                <a:solidFill>
                  <a:schemeClr val="tx1"/>
                </a:solidFill>
                <a:effectLst/>
                <a:latin typeface="+mn-lt"/>
                <a:ea typeface="+mn-ea"/>
                <a:cs typeface="+mn-cs"/>
              </a:rPr>
              <a:t>. בצקת </a:t>
            </a:r>
            <a:r>
              <a:rPr lang="he-IL" sz="1200" kern="1200" dirty="0" err="1">
                <a:solidFill>
                  <a:schemeClr val="tx1"/>
                </a:solidFill>
                <a:effectLst/>
                <a:latin typeface="+mn-lt"/>
                <a:ea typeface="+mn-ea"/>
                <a:cs typeface="+mn-cs"/>
              </a:rPr>
              <a:t>ציטוטוקסית</a:t>
            </a:r>
            <a:r>
              <a:rPr lang="he-IL" sz="1200" kern="1200" dirty="0">
                <a:solidFill>
                  <a:schemeClr val="tx1"/>
                </a:solidFill>
                <a:effectLst/>
                <a:latin typeface="+mn-lt"/>
                <a:ea typeface="+mn-ea"/>
                <a:cs typeface="+mn-cs"/>
              </a:rPr>
              <a:t> מתרחשת בתאי המוח עצמם כתוצאה מבעיה </a:t>
            </a:r>
            <a:r>
              <a:rPr lang="he-IL" sz="1200" kern="1200" dirty="0" err="1">
                <a:solidFill>
                  <a:schemeClr val="tx1"/>
                </a:solidFill>
                <a:effectLst/>
                <a:latin typeface="+mn-lt"/>
                <a:ea typeface="+mn-ea"/>
                <a:cs typeface="+mn-cs"/>
              </a:rPr>
              <a:t>בהמוסטזה</a:t>
            </a:r>
            <a:r>
              <a:rPr lang="he-IL" sz="1200" kern="1200" dirty="0">
                <a:solidFill>
                  <a:schemeClr val="tx1"/>
                </a:solidFill>
                <a:effectLst/>
                <a:latin typeface="+mn-lt"/>
                <a:ea typeface="+mn-ea"/>
                <a:cs typeface="+mn-cs"/>
              </a:rPr>
              <a:t> של יונים. בצקת היא הסיבה העיקרית לפגיעה מוחית שניונית. אצל פגיעות ראש פטאליות אצל ילדים שמתרחשות פחות מ- 24 שעות, </a:t>
            </a:r>
            <a:r>
              <a:rPr lang="he-IL" sz="1200" kern="1200" dirty="0" err="1">
                <a:solidFill>
                  <a:schemeClr val="tx1"/>
                </a:solidFill>
                <a:effectLst/>
                <a:latin typeface="+mn-lt"/>
                <a:ea typeface="+mn-ea"/>
                <a:cs typeface="+mn-cs"/>
              </a:rPr>
              <a:t>בסיטי</a:t>
            </a:r>
            <a:r>
              <a:rPr lang="he-IL" sz="1200" kern="1200" dirty="0">
                <a:solidFill>
                  <a:schemeClr val="tx1"/>
                </a:solidFill>
                <a:effectLst/>
                <a:latin typeface="+mn-lt"/>
                <a:ea typeface="+mn-ea"/>
                <a:cs typeface="+mn-cs"/>
              </a:rPr>
              <a:t> כמעט ולא רואים דמם </a:t>
            </a:r>
            <a:r>
              <a:rPr lang="he-IL" sz="1200" kern="1200" dirty="0" err="1">
                <a:solidFill>
                  <a:schemeClr val="tx1"/>
                </a:solidFill>
                <a:effectLst/>
                <a:latin typeface="+mn-lt"/>
                <a:ea typeface="+mn-ea"/>
                <a:cs typeface="+mn-cs"/>
              </a:rPr>
              <a:t>פרנכימטי</a:t>
            </a:r>
            <a:r>
              <a:rPr lang="he-IL" sz="1200" kern="1200" dirty="0">
                <a:solidFill>
                  <a:schemeClr val="tx1"/>
                </a:solidFill>
                <a:effectLst/>
                <a:latin typeface="+mn-lt"/>
                <a:ea typeface="+mn-ea"/>
                <a:cs typeface="+mn-cs"/>
              </a:rPr>
              <a:t> משמעותי, אולם כן רואים התפתחות בצקת משמעותית שמוחקת מרווח </a:t>
            </a:r>
            <a:r>
              <a:rPr lang="he-IL" sz="1200" kern="1200" dirty="0" err="1">
                <a:solidFill>
                  <a:schemeClr val="tx1"/>
                </a:solidFill>
                <a:effectLst/>
                <a:latin typeface="+mn-lt"/>
                <a:ea typeface="+mn-ea"/>
                <a:cs typeface="+mn-cs"/>
              </a:rPr>
              <a:t>סובארכנואידלי</a:t>
            </a:r>
            <a:r>
              <a:rPr lang="he-IL" sz="1200" kern="1200" dirty="0">
                <a:solidFill>
                  <a:schemeClr val="tx1"/>
                </a:solidFill>
                <a:effectLst/>
                <a:latin typeface="+mn-lt"/>
                <a:ea typeface="+mn-ea"/>
                <a:cs typeface="+mn-cs"/>
              </a:rPr>
              <a:t> וחדרים. ככל שהבצקת עולה כך עולה הלחץ התוך גולגולתי. הבצקת עצמה מתפתחת לרוב מוקדם לאחר חבלה, מגיעה לשיא בתוך 72 עד 96 שעות, ולאחר מכן נספגת בתוך שבוע אצל מי ששורד. מחקרים במבוגרים שעשו </a:t>
            </a:r>
            <a:r>
              <a:rPr lang="he-IL" sz="1200" kern="1200" dirty="0" err="1">
                <a:solidFill>
                  <a:schemeClr val="tx1"/>
                </a:solidFill>
                <a:effectLst/>
                <a:latin typeface="+mn-lt"/>
                <a:ea typeface="+mn-ea"/>
                <a:cs typeface="+mn-cs"/>
              </a:rPr>
              <a:t>xenon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ct</a:t>
            </a:r>
            <a:r>
              <a:rPr lang="he-IL" sz="1200" kern="1200" dirty="0">
                <a:solidFill>
                  <a:schemeClr val="tx1"/>
                </a:solidFill>
                <a:effectLst/>
                <a:latin typeface="+mn-lt"/>
                <a:ea typeface="+mn-ea"/>
                <a:cs typeface="+mn-cs"/>
              </a:rPr>
              <a:t> הראו ירידה בזרימה המוחית מוקדם לאחר פגיעת ראש קשה- מצב זה של היפו-</a:t>
            </a:r>
            <a:r>
              <a:rPr lang="he-IL" sz="1200" kern="1200" dirty="0" err="1">
                <a:solidFill>
                  <a:schemeClr val="tx1"/>
                </a:solidFill>
                <a:effectLst/>
                <a:latin typeface="+mn-lt"/>
                <a:ea typeface="+mn-ea"/>
                <a:cs typeface="+mn-cs"/>
              </a:rPr>
              <a:t>פרפוזיה</a:t>
            </a:r>
            <a:r>
              <a:rPr lang="he-IL" sz="1200" kern="1200" dirty="0">
                <a:solidFill>
                  <a:schemeClr val="tx1"/>
                </a:solidFill>
                <a:effectLst/>
                <a:latin typeface="+mn-lt"/>
                <a:ea typeface="+mn-ea"/>
                <a:cs typeface="+mn-cs"/>
              </a:rPr>
              <a:t> יכול להחריף עוד יותר כתוצאה מתת לחץ דם </a:t>
            </a:r>
            <a:r>
              <a:rPr lang="he-IL" sz="1200" kern="1200" dirty="0" err="1">
                <a:solidFill>
                  <a:schemeClr val="tx1"/>
                </a:solidFill>
                <a:effectLst/>
                <a:latin typeface="+mn-lt"/>
                <a:ea typeface="+mn-ea"/>
                <a:cs typeface="+mn-cs"/>
              </a:rPr>
              <a:t>והיפוקסיה</a:t>
            </a:r>
            <a:r>
              <a:rPr lang="he-IL" sz="1200" kern="1200" dirty="0">
                <a:solidFill>
                  <a:schemeClr val="tx1"/>
                </a:solidFill>
                <a:effectLst/>
                <a:latin typeface="+mn-lt"/>
                <a:ea typeface="+mn-ea"/>
                <a:cs typeface="+mn-cs"/>
              </a:rPr>
              <a:t>. בנוסף יש הפרשה של חומצות אמינו כגון </a:t>
            </a:r>
            <a:r>
              <a:rPr lang="he-IL" sz="1200" kern="1200" dirty="0" err="1">
                <a:solidFill>
                  <a:schemeClr val="tx1"/>
                </a:solidFill>
                <a:effectLst/>
                <a:latin typeface="+mn-lt"/>
                <a:ea typeface="+mn-ea"/>
                <a:cs typeface="+mn-cs"/>
              </a:rPr>
              <a:t>גלוטמט</a:t>
            </a:r>
            <a:r>
              <a:rPr lang="he-IL" sz="1200" kern="1200" dirty="0">
                <a:solidFill>
                  <a:schemeClr val="tx1"/>
                </a:solidFill>
                <a:effectLst/>
                <a:latin typeface="+mn-lt"/>
                <a:ea typeface="+mn-ea"/>
                <a:cs typeface="+mn-cs"/>
              </a:rPr>
              <a:t> שמביאות למוות של נוירונים ברמות טוקסיות. כמו כן יש </a:t>
            </a:r>
            <a:r>
              <a:rPr lang="he-IL" sz="1200" kern="1200" dirty="0" err="1">
                <a:solidFill>
                  <a:schemeClr val="tx1"/>
                </a:solidFill>
                <a:effectLst/>
                <a:latin typeface="+mn-lt"/>
                <a:ea typeface="+mn-ea"/>
                <a:cs typeface="+mn-cs"/>
              </a:rPr>
              <a:t>אוקסידנטים</a:t>
            </a:r>
            <a:r>
              <a:rPr lang="he-IL" sz="1200" kern="1200" dirty="0">
                <a:solidFill>
                  <a:schemeClr val="tx1"/>
                </a:solidFill>
                <a:effectLst/>
                <a:latin typeface="+mn-lt"/>
                <a:ea typeface="+mn-ea"/>
                <a:cs typeface="+mn-cs"/>
              </a:rPr>
              <a:t> עם רדיקלים חופשיים שגם הם ממלאים תפקיד חשוב בפגיעה שניונית.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טיפול בפגיעת ראש כולל את הבאים ומכוון בין היתר למניעת פגיעה שניונית: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שמירה על סמנים חיוניים, אבטחת חמצן, וונטילציה ומניעת ירידת לחץ דם שהיא גרועה יותר למשל </a:t>
            </a:r>
            <a:r>
              <a:rPr lang="he-IL" sz="1200" kern="1200" dirty="0" err="1">
                <a:solidFill>
                  <a:schemeClr val="tx1"/>
                </a:solidFill>
                <a:effectLst/>
                <a:latin typeface="+mn-lt"/>
                <a:ea typeface="+mn-ea"/>
                <a:cs typeface="+mn-cs"/>
              </a:rPr>
              <a:t>מהיפוקסיה</a:t>
            </a:r>
            <a:r>
              <a:rPr lang="he-IL" sz="1200" kern="1200" dirty="0">
                <a:solidFill>
                  <a:schemeClr val="tx1"/>
                </a:solidFill>
                <a:effectLst/>
                <a:latin typeface="+mn-lt"/>
                <a:ea typeface="+mn-ea"/>
                <a:cs typeface="+mn-cs"/>
              </a:rPr>
              <a:t>. בשטח עצמו אפשר להנשים גם עם </a:t>
            </a:r>
            <a:r>
              <a:rPr lang="he-IL" sz="1200" kern="1200" dirty="0" err="1">
                <a:solidFill>
                  <a:schemeClr val="tx1"/>
                </a:solidFill>
                <a:effectLst/>
                <a:latin typeface="+mn-lt"/>
                <a:ea typeface="+mn-ea"/>
                <a:cs typeface="+mn-cs"/>
              </a:rPr>
              <a:t>אמבו</a:t>
            </a:r>
            <a:r>
              <a:rPr lang="he-IL" sz="1200" kern="1200" dirty="0">
                <a:solidFill>
                  <a:schemeClr val="tx1"/>
                </a:solidFill>
                <a:effectLst/>
                <a:latin typeface="+mn-lt"/>
                <a:ea typeface="+mn-ea"/>
                <a:cs typeface="+mn-cs"/>
              </a:rPr>
              <a:t> ולא חייבים לבצע אינטובציה בילדים במיוחד כשאין </a:t>
            </a:r>
            <a:r>
              <a:rPr lang="he-IL" sz="1200" kern="1200" dirty="0" err="1">
                <a:solidFill>
                  <a:schemeClr val="tx1"/>
                </a:solidFill>
                <a:effectLst/>
                <a:latin typeface="+mn-lt"/>
                <a:ea typeface="+mn-ea"/>
                <a:cs typeface="+mn-cs"/>
              </a:rPr>
              <a:t>נסיון</a:t>
            </a:r>
            <a:r>
              <a:rPr lang="he-IL" sz="1200" kern="1200" dirty="0">
                <a:solidFill>
                  <a:schemeClr val="tx1"/>
                </a:solidFill>
                <a:effectLst/>
                <a:latin typeface="+mn-lt"/>
                <a:ea typeface="+mn-ea"/>
                <a:cs typeface="+mn-cs"/>
              </a:rPr>
              <a:t> בכך (לא הוכח כיותר יעיל). אצל ילדים דמם בקרקפת יכול לגרום לשוק- לכן חשוב לשלוט עליו, ולתת נוזלים (</a:t>
            </a:r>
            <a:r>
              <a:rPr lang="he-IL" sz="1200" kern="1200" dirty="0" err="1">
                <a:solidFill>
                  <a:schemeClr val="tx1"/>
                </a:solidFill>
                <a:effectLst/>
                <a:latin typeface="+mn-lt"/>
                <a:ea typeface="+mn-ea"/>
                <a:cs typeface="+mn-cs"/>
              </a:rPr>
              <a:t>קריסטלואידים</a:t>
            </a:r>
            <a:r>
              <a:rPr lang="he-IL" sz="1200" kern="1200" dirty="0">
                <a:solidFill>
                  <a:schemeClr val="tx1"/>
                </a:solidFill>
                <a:effectLst/>
                <a:latin typeface="+mn-lt"/>
                <a:ea typeface="+mn-ea"/>
                <a:cs typeface="+mn-cs"/>
              </a:rPr>
              <a:t>) ללא תוספת דקסטרוז!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 לאחר הגעה לבית החולים יש לבצע בדיקה נוירולוגית אם אפשר לפני מתן </a:t>
            </a:r>
            <a:r>
              <a:rPr lang="he-IL" sz="1200" kern="1200" dirty="0" err="1">
                <a:solidFill>
                  <a:schemeClr val="tx1"/>
                </a:solidFill>
                <a:effectLst/>
                <a:latin typeface="+mn-lt"/>
                <a:ea typeface="+mn-ea"/>
                <a:cs typeface="+mn-cs"/>
              </a:rPr>
              <a:t>סדטיבים</a:t>
            </a:r>
            <a:r>
              <a:rPr lang="he-IL" sz="1200" kern="1200" dirty="0">
                <a:solidFill>
                  <a:schemeClr val="tx1"/>
                </a:solidFill>
                <a:effectLst/>
                <a:latin typeface="+mn-lt"/>
                <a:ea typeface="+mn-ea"/>
                <a:cs typeface="+mn-cs"/>
              </a:rPr>
              <a:t> והערכת גלזגו שהיא קשה יותר אצל ילדים ופעוטות.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פגיעת ראש קלה – </a:t>
            </a:r>
            <a:r>
              <a:rPr lang="he-IL" sz="1200" kern="1200" dirty="0" err="1">
                <a:solidFill>
                  <a:schemeClr val="tx1"/>
                </a:solidFill>
                <a:effectLst/>
                <a:latin typeface="+mn-lt"/>
                <a:ea typeface="+mn-ea"/>
                <a:cs typeface="+mn-cs"/>
              </a:rPr>
              <a:t>mild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tbi</a:t>
            </a:r>
            <a:r>
              <a:rPr lang="he-IL" sz="1200" kern="1200" dirty="0">
                <a:solidFill>
                  <a:schemeClr val="tx1"/>
                </a:solidFill>
                <a:effectLst/>
                <a:latin typeface="+mn-lt"/>
                <a:ea typeface="+mn-ea"/>
                <a:cs typeface="+mn-cs"/>
              </a:rPr>
              <a:t>- מוגדרת כגלזגו בין 14-15, ומתרחשת אצל כ- 80% מהמטופלים המגיעים למיון. לרוב יש אפיזודה של אובדן הכרה קל, ורוב המטופלים מתאוששים במלואם. עם זאת חלק קטן מהם יחוו התדרדרות שתביא לפגיעה נוירולוגית משמעותית אם לא תזוהה בזמן. אם המטופל אסימפטומטי לחלוטין, ניתן להשגיח מספר שעות ולשחרר בתנאי שיש מישהו שמשגיח עליו. אשפוז צריך להישקל עבור מקרים בהם </a:t>
            </a:r>
            <a:r>
              <a:rPr lang="he-IL" sz="1200" kern="1200" dirty="0" err="1">
                <a:solidFill>
                  <a:schemeClr val="tx1"/>
                </a:solidFill>
                <a:effectLst/>
                <a:latin typeface="+mn-lt"/>
                <a:ea typeface="+mn-ea"/>
                <a:cs typeface="+mn-cs"/>
              </a:rPr>
              <a:t>היתה</a:t>
            </a:r>
            <a:r>
              <a:rPr lang="he-IL" sz="1200" kern="1200" dirty="0">
                <a:solidFill>
                  <a:schemeClr val="tx1"/>
                </a:solidFill>
                <a:effectLst/>
                <a:latin typeface="+mn-lt"/>
                <a:ea typeface="+mn-ea"/>
                <a:cs typeface="+mn-cs"/>
              </a:rPr>
              <a:t> טראומה חודרת, סיפור של אובדן הכרה או ירידת מצב הכרה, כאב ראש משמעותי, </a:t>
            </a:r>
            <a:r>
              <a:rPr lang="he-IL" sz="1200" kern="1200" dirty="0" err="1">
                <a:solidFill>
                  <a:schemeClr val="tx1"/>
                </a:solidFill>
                <a:effectLst/>
                <a:latin typeface="+mn-lt"/>
                <a:ea typeface="+mn-ea"/>
                <a:cs typeface="+mn-cs"/>
              </a:rPr>
              <a:t>אינטוקסיקציה</a:t>
            </a:r>
            <a:r>
              <a:rPr lang="he-IL" sz="1200" kern="1200" dirty="0">
                <a:solidFill>
                  <a:schemeClr val="tx1"/>
                </a:solidFill>
                <a:effectLst/>
                <a:latin typeface="+mn-lt"/>
                <a:ea typeface="+mn-ea"/>
                <a:cs typeface="+mn-cs"/>
              </a:rPr>
              <a:t>, שבר בגולגולת, פגיעות נוספות או דלף של </a:t>
            </a:r>
            <a:r>
              <a:rPr lang="he-IL" sz="1200" kern="1200" dirty="0" err="1">
                <a:solidFill>
                  <a:schemeClr val="tx1"/>
                </a:solidFill>
                <a:effectLst/>
                <a:latin typeface="+mn-lt"/>
                <a:ea typeface="+mn-ea"/>
                <a:cs typeface="+mn-cs"/>
              </a:rPr>
              <a:t>csf</a:t>
            </a:r>
            <a:r>
              <a:rPr lang="he-IL" sz="1200" kern="1200" dirty="0">
                <a:solidFill>
                  <a:schemeClr val="tx1"/>
                </a:solidFill>
                <a:effectLst/>
                <a:latin typeface="+mn-lt"/>
                <a:ea typeface="+mn-ea"/>
                <a:cs typeface="+mn-cs"/>
              </a:rPr>
              <a:t> או היעדר היכולת לבצע סיטי.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פגיעת ראש בינונית- </a:t>
            </a:r>
            <a:r>
              <a:rPr lang="he-IL" sz="1200" kern="1200" dirty="0" err="1">
                <a:solidFill>
                  <a:schemeClr val="tx1"/>
                </a:solidFill>
                <a:effectLst/>
                <a:latin typeface="+mn-lt"/>
                <a:ea typeface="+mn-ea"/>
                <a:cs typeface="+mn-cs"/>
              </a:rPr>
              <a:t>moderate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tbi</a:t>
            </a:r>
            <a:r>
              <a:rPr lang="he-IL" sz="1200" kern="1200" dirty="0">
                <a:solidFill>
                  <a:schemeClr val="tx1"/>
                </a:solidFill>
                <a:effectLst/>
                <a:latin typeface="+mn-lt"/>
                <a:ea typeface="+mn-ea"/>
                <a:cs typeface="+mn-cs"/>
              </a:rPr>
              <a:t>- מוגדרת כגלזגו בין 9-13. בערך 10% מהמטופלים יהיו בקטגוריה זו ויעברו סיטי ראש. יש לאשפז מטופלים אלו במקום בו יש יכולות נוירו-כירורגיות. כ- 90% מהמטופלים עם פגיעת ראש בינונית ישתפרו וישוחררו הביתה, בעוד 10% יחוו התדרדרות במצבם ויוגדרו כפגיעת ראש קשה.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פגיעת ראש קשה- גלזגו בין 3-8: מטופלים אלו יטופלו לפי דיאגרמה שכוללת את הבאים- שמירה על נתיב אויר, מניעת </a:t>
            </a:r>
            <a:r>
              <a:rPr lang="he-IL" sz="1200" kern="1200" dirty="0" err="1">
                <a:solidFill>
                  <a:schemeClr val="tx1"/>
                </a:solidFill>
                <a:effectLst/>
                <a:latin typeface="+mn-lt"/>
                <a:ea typeface="+mn-ea"/>
                <a:cs typeface="+mn-cs"/>
              </a:rPr>
              <a:t>היפוקסיה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היפוקרביה</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היפרקרביה</a:t>
            </a:r>
            <a:r>
              <a:rPr lang="he-IL" sz="1200" kern="1200" dirty="0">
                <a:solidFill>
                  <a:schemeClr val="tx1"/>
                </a:solidFill>
                <a:effectLst/>
                <a:latin typeface="+mn-lt"/>
                <a:ea typeface="+mn-ea"/>
                <a:cs typeface="+mn-cs"/>
              </a:rPr>
              <a:t>, שמירת לחץ דם ומתן נוזלים איזוטוניים. העלאת ראש המיטה, מניעת חימום יתר, מתן </a:t>
            </a:r>
            <a:r>
              <a:rPr lang="he-IL" sz="1200" kern="1200" dirty="0" err="1">
                <a:solidFill>
                  <a:schemeClr val="tx1"/>
                </a:solidFill>
                <a:effectLst/>
                <a:latin typeface="+mn-lt"/>
                <a:ea typeface="+mn-ea"/>
                <a:cs typeface="+mn-cs"/>
              </a:rPr>
              <a:t>אנלגזיה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וסדציה</a:t>
            </a:r>
            <a:r>
              <a:rPr lang="he-IL" sz="1200" kern="1200" dirty="0">
                <a:solidFill>
                  <a:schemeClr val="tx1"/>
                </a:solidFill>
                <a:effectLst/>
                <a:latin typeface="+mn-lt"/>
                <a:ea typeface="+mn-ea"/>
                <a:cs typeface="+mn-cs"/>
              </a:rPr>
              <a:t>, ביצוע סיטי והחלטה אם יש צורך בהתערבות כירורגית. בכל מקרה, יש </a:t>
            </a:r>
            <a:r>
              <a:rPr lang="he-IL" sz="1200" kern="1200" dirty="0" err="1">
                <a:solidFill>
                  <a:schemeClr val="tx1"/>
                </a:solidFill>
                <a:effectLst/>
                <a:latin typeface="+mn-lt"/>
                <a:ea typeface="+mn-ea"/>
                <a:cs typeface="+mn-cs"/>
              </a:rPr>
              <a:t>לנטר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monitor</a:t>
            </a:r>
            <a:r>
              <a:rPr lang="he-IL" sz="1200" kern="1200" dirty="0">
                <a:solidFill>
                  <a:schemeClr val="tx1"/>
                </a:solidFill>
                <a:effectLst/>
                <a:latin typeface="+mn-lt"/>
                <a:ea typeface="+mn-ea"/>
                <a:cs typeface="+mn-cs"/>
              </a:rPr>
              <a:t> ולשמור על לחץ </a:t>
            </a:r>
            <a:r>
              <a:rPr lang="he-IL" sz="1200" kern="1200" dirty="0" err="1">
                <a:solidFill>
                  <a:schemeClr val="tx1"/>
                </a:solidFill>
                <a:effectLst/>
                <a:latin typeface="+mn-lt"/>
                <a:ea typeface="+mn-ea"/>
                <a:cs typeface="+mn-cs"/>
              </a:rPr>
              <a:t>פרפוזיה</a:t>
            </a:r>
            <a:r>
              <a:rPr lang="he-IL" sz="1200" kern="1200" dirty="0">
                <a:solidFill>
                  <a:schemeClr val="tx1"/>
                </a:solidFill>
                <a:effectLst/>
                <a:latin typeface="+mn-lt"/>
                <a:ea typeface="+mn-ea"/>
                <a:cs typeface="+mn-cs"/>
              </a:rPr>
              <a:t> מוחי מעל 40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כספית. במידה ויש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מוגבר- יש לתת בלוק </a:t>
            </a:r>
            <a:r>
              <a:rPr lang="he-IL" sz="1200" kern="1200" dirty="0" err="1">
                <a:solidFill>
                  <a:schemeClr val="tx1"/>
                </a:solidFill>
                <a:effectLst/>
                <a:latin typeface="+mn-lt"/>
                <a:ea typeface="+mn-ea"/>
                <a:cs typeface="+mn-cs"/>
              </a:rPr>
              <a:t>נוירומוסקולרי</a:t>
            </a:r>
            <a:r>
              <a:rPr lang="he-IL" sz="1200" kern="1200" dirty="0">
                <a:solidFill>
                  <a:schemeClr val="tx1"/>
                </a:solidFill>
                <a:effectLst/>
                <a:latin typeface="+mn-lt"/>
                <a:ea typeface="+mn-ea"/>
                <a:cs typeface="+mn-cs"/>
              </a:rPr>
              <a:t>, במידה ועדיין מוגבר יש לנקז </a:t>
            </a:r>
            <a:r>
              <a:rPr lang="he-IL" sz="1200" kern="1200" dirty="0" err="1">
                <a:solidFill>
                  <a:schemeClr val="tx1"/>
                </a:solidFill>
                <a:effectLst/>
                <a:latin typeface="+mn-lt"/>
                <a:ea typeface="+mn-ea"/>
                <a:cs typeface="+mn-cs"/>
              </a:rPr>
              <a:t>csf</a:t>
            </a:r>
            <a:r>
              <a:rPr lang="he-IL" sz="1200" kern="1200" dirty="0">
                <a:solidFill>
                  <a:schemeClr val="tx1"/>
                </a:solidFill>
                <a:effectLst/>
                <a:latin typeface="+mn-lt"/>
                <a:ea typeface="+mn-ea"/>
                <a:cs typeface="+mn-cs"/>
              </a:rPr>
              <a:t> על ידי </a:t>
            </a:r>
            <a:r>
              <a:rPr lang="he-IL" sz="1200" kern="1200" dirty="0" err="1">
                <a:solidFill>
                  <a:schemeClr val="tx1"/>
                </a:solidFill>
                <a:effectLst/>
                <a:latin typeface="+mn-lt"/>
                <a:ea typeface="+mn-ea"/>
                <a:cs typeface="+mn-cs"/>
              </a:rPr>
              <a:t>וונטריקולוסטום</a:t>
            </a:r>
            <a:r>
              <a:rPr lang="he-IL" sz="1200" kern="1200" dirty="0">
                <a:solidFill>
                  <a:schemeClr val="tx1"/>
                </a:solidFill>
                <a:effectLst/>
                <a:latin typeface="+mn-lt"/>
                <a:ea typeface="+mn-ea"/>
                <a:cs typeface="+mn-cs"/>
              </a:rPr>
              <a:t>, ובהמשך מתן טיפול </a:t>
            </a:r>
            <a:r>
              <a:rPr lang="he-IL" sz="1200" kern="1200" dirty="0" err="1">
                <a:solidFill>
                  <a:schemeClr val="tx1"/>
                </a:solidFill>
                <a:effectLst/>
                <a:latin typeface="+mn-lt"/>
                <a:ea typeface="+mn-ea"/>
                <a:cs typeface="+mn-cs"/>
              </a:rPr>
              <a:t>היפראוסמולרי</a:t>
            </a:r>
            <a:r>
              <a:rPr lang="he-IL" sz="1200" kern="1200" dirty="0">
                <a:solidFill>
                  <a:schemeClr val="tx1"/>
                </a:solidFill>
                <a:effectLst/>
                <a:latin typeface="+mn-lt"/>
                <a:ea typeface="+mn-ea"/>
                <a:cs typeface="+mn-cs"/>
              </a:rPr>
              <a:t>- על ידי </a:t>
            </a:r>
            <a:r>
              <a:rPr lang="he-IL" sz="1200" kern="1200" dirty="0" err="1">
                <a:solidFill>
                  <a:schemeClr val="tx1"/>
                </a:solidFill>
                <a:effectLst/>
                <a:latin typeface="+mn-lt"/>
                <a:ea typeface="+mn-ea"/>
                <a:cs typeface="+mn-cs"/>
              </a:rPr>
              <a:t>סליין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היפרטוני</a:t>
            </a:r>
            <a:r>
              <a:rPr lang="he-IL" sz="1200" kern="1200" dirty="0">
                <a:solidFill>
                  <a:schemeClr val="tx1"/>
                </a:solidFill>
                <a:effectLst/>
                <a:latin typeface="+mn-lt"/>
                <a:ea typeface="+mn-ea"/>
                <a:cs typeface="+mn-cs"/>
              </a:rPr>
              <a:t> ומניטול. אם למרות </a:t>
            </a:r>
            <a:r>
              <a:rPr lang="he-IL" sz="1200" kern="1200" dirty="0" err="1">
                <a:solidFill>
                  <a:schemeClr val="tx1"/>
                </a:solidFill>
                <a:effectLst/>
                <a:latin typeface="+mn-lt"/>
                <a:ea typeface="+mn-ea"/>
                <a:cs typeface="+mn-cs"/>
              </a:rPr>
              <a:t>הכל</a:t>
            </a:r>
            <a:r>
              <a:rPr lang="he-IL" sz="1200" kern="1200" dirty="0">
                <a:solidFill>
                  <a:schemeClr val="tx1"/>
                </a:solidFill>
                <a:effectLst/>
                <a:latin typeface="+mn-lt"/>
                <a:ea typeface="+mn-ea"/>
                <a:cs typeface="+mn-cs"/>
              </a:rPr>
              <a:t> עדיין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מוגבר- אזי היפרוונטילציה, ולאחר מכן לשקול </a:t>
            </a:r>
            <a:r>
              <a:rPr lang="he-IL" sz="1200" kern="1200" dirty="0" err="1">
                <a:solidFill>
                  <a:schemeClr val="tx1"/>
                </a:solidFill>
                <a:effectLst/>
                <a:latin typeface="+mn-lt"/>
                <a:ea typeface="+mn-ea"/>
                <a:cs typeface="+mn-cs"/>
              </a:rPr>
              <a:t>היפותרמיה</a:t>
            </a:r>
            <a:r>
              <a:rPr lang="he-IL" sz="1200" kern="1200" dirty="0">
                <a:solidFill>
                  <a:schemeClr val="tx1"/>
                </a:solidFill>
                <a:effectLst/>
                <a:latin typeface="+mn-lt"/>
                <a:ea typeface="+mn-ea"/>
                <a:cs typeface="+mn-cs"/>
              </a:rPr>
              <a:t>, קומה </a:t>
            </a:r>
            <a:r>
              <a:rPr lang="he-IL" sz="1200" kern="1200" dirty="0" err="1">
                <a:solidFill>
                  <a:schemeClr val="tx1"/>
                </a:solidFill>
                <a:effectLst/>
                <a:latin typeface="+mn-lt"/>
                <a:ea typeface="+mn-ea"/>
                <a:cs typeface="+mn-cs"/>
              </a:rPr>
              <a:t>ברביטורטית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קרניאקטומיה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לדקומפרסיה</a:t>
            </a:r>
            <a:r>
              <a:rPr lang="he-IL" sz="1200" kern="1200" dirty="0">
                <a:solidFill>
                  <a:schemeClr val="tx1"/>
                </a:solidFill>
                <a:effectLst/>
                <a:latin typeface="+mn-lt"/>
                <a:ea typeface="+mn-ea"/>
                <a:cs typeface="+mn-cs"/>
              </a:rPr>
              <a:t> או ניקוז אחר.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שמירה על נתיב אויר- המטרות של וונטילציה צריכות להיות רמות פחמן דו חמצני של לפחות 35-40 ולמנוע </a:t>
            </a:r>
            <a:r>
              <a:rPr lang="he-IL" sz="1200" kern="1200" dirty="0" err="1">
                <a:solidFill>
                  <a:schemeClr val="tx1"/>
                </a:solidFill>
                <a:effectLst/>
                <a:latin typeface="+mn-lt"/>
                <a:ea typeface="+mn-ea"/>
                <a:cs typeface="+mn-cs"/>
              </a:rPr>
              <a:t>היפרקרביה</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היפרקפניאה</a:t>
            </a:r>
            <a:r>
              <a:rPr lang="he-IL" sz="1200" kern="1200" dirty="0">
                <a:solidFill>
                  <a:schemeClr val="tx1"/>
                </a:solidFill>
                <a:effectLst/>
                <a:latin typeface="+mn-lt"/>
                <a:ea typeface="+mn-ea"/>
                <a:cs typeface="+mn-cs"/>
              </a:rPr>
              <a:t>. רמות </a:t>
            </a:r>
            <a:r>
              <a:rPr lang="he-IL" sz="1200" kern="1200" dirty="0" err="1">
                <a:solidFill>
                  <a:schemeClr val="tx1"/>
                </a:solidFill>
                <a:effectLst/>
                <a:latin typeface="+mn-lt"/>
                <a:ea typeface="+mn-ea"/>
                <a:cs typeface="+mn-cs"/>
              </a:rPr>
              <a:t>היפרקפניאה</a:t>
            </a:r>
            <a:r>
              <a:rPr lang="he-IL" sz="1200" kern="1200" dirty="0">
                <a:solidFill>
                  <a:schemeClr val="tx1"/>
                </a:solidFill>
                <a:effectLst/>
                <a:latin typeface="+mn-lt"/>
                <a:ea typeface="+mn-ea"/>
                <a:cs typeface="+mn-cs"/>
              </a:rPr>
              <a:t> יכולות להביא למשל לעליה משמעותית ב-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בגלל שהפחמן הדו חמצני מביא להתרחבות של כלי הדם המוחיים וכתוצאה מכך לבליעה בנפח הדם הזורם- ועל כן, היפרוונטילציה מביאה לירידה </a:t>
            </a:r>
            <a:r>
              <a:rPr lang="he-IL" sz="1200" kern="1200" dirty="0" err="1">
                <a:solidFill>
                  <a:schemeClr val="tx1"/>
                </a:solidFill>
                <a:effectLst/>
                <a:latin typeface="+mn-lt"/>
                <a:ea typeface="+mn-ea"/>
                <a:cs typeface="+mn-cs"/>
              </a:rPr>
              <a:t>בהיפרקפניאה</a:t>
            </a:r>
            <a:r>
              <a:rPr lang="he-IL" sz="1200" kern="1200" dirty="0">
                <a:solidFill>
                  <a:schemeClr val="tx1"/>
                </a:solidFill>
                <a:effectLst/>
                <a:latin typeface="+mn-lt"/>
                <a:ea typeface="+mn-ea"/>
                <a:cs typeface="+mn-cs"/>
              </a:rPr>
              <a:t> ומורידה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במנגנון של </a:t>
            </a:r>
            <a:r>
              <a:rPr lang="he-IL" sz="1200" kern="1200" dirty="0" err="1">
                <a:solidFill>
                  <a:schemeClr val="tx1"/>
                </a:solidFill>
                <a:effectLst/>
                <a:latin typeface="+mn-lt"/>
                <a:ea typeface="+mn-ea"/>
                <a:cs typeface="+mn-cs"/>
              </a:rPr>
              <a:t>וואזוקונסטריקציה</a:t>
            </a:r>
            <a:r>
              <a:rPr lang="he-IL" sz="1200" kern="1200" dirty="0">
                <a:solidFill>
                  <a:schemeClr val="tx1"/>
                </a:solidFill>
                <a:effectLst/>
                <a:latin typeface="+mn-lt"/>
                <a:ea typeface="+mn-ea"/>
                <a:cs typeface="+mn-cs"/>
              </a:rPr>
              <a:t>. היפרוונטילציה צריכה להישמר למטופלים המראים סמנים של </a:t>
            </a:r>
            <a:r>
              <a:rPr lang="he-IL" sz="1200" kern="1200" dirty="0" err="1">
                <a:solidFill>
                  <a:schemeClr val="tx1"/>
                </a:solidFill>
                <a:effectLst/>
                <a:latin typeface="+mn-lt"/>
                <a:ea typeface="+mn-ea"/>
                <a:cs typeface="+mn-cs"/>
              </a:rPr>
              <a:t>הרניאציה</a:t>
            </a:r>
            <a:r>
              <a:rPr lang="he-IL" sz="1200" kern="1200" dirty="0">
                <a:solidFill>
                  <a:schemeClr val="tx1"/>
                </a:solidFill>
                <a:effectLst/>
                <a:latin typeface="+mn-lt"/>
                <a:ea typeface="+mn-ea"/>
                <a:cs typeface="+mn-cs"/>
              </a:rPr>
              <a:t> בגזע המוח </a:t>
            </a:r>
            <a:r>
              <a:rPr lang="he-IL" sz="1200" kern="1200" dirty="0" err="1">
                <a:solidFill>
                  <a:schemeClr val="tx1"/>
                </a:solidFill>
                <a:effectLst/>
                <a:latin typeface="+mn-lt"/>
                <a:ea typeface="+mn-ea"/>
                <a:cs typeface="+mn-cs"/>
              </a:rPr>
              <a:t>וטריאדה</a:t>
            </a:r>
            <a:r>
              <a:rPr lang="he-IL" sz="1200" kern="1200" dirty="0">
                <a:solidFill>
                  <a:schemeClr val="tx1"/>
                </a:solidFill>
                <a:effectLst/>
                <a:latin typeface="+mn-lt"/>
                <a:ea typeface="+mn-ea"/>
                <a:cs typeface="+mn-cs"/>
              </a:rPr>
              <a:t> עש </a:t>
            </a:r>
            <a:r>
              <a:rPr lang="he-IL" sz="1200" kern="1200" dirty="0" err="1">
                <a:solidFill>
                  <a:schemeClr val="tx1"/>
                </a:solidFill>
                <a:effectLst/>
                <a:latin typeface="+mn-lt"/>
                <a:ea typeface="+mn-ea"/>
                <a:cs typeface="+mn-cs"/>
              </a:rPr>
              <a:t>קושינג</a:t>
            </a:r>
            <a:r>
              <a:rPr lang="he-IL" sz="1200" kern="1200" dirty="0">
                <a:solidFill>
                  <a:schemeClr val="tx1"/>
                </a:solidFill>
                <a:effectLst/>
                <a:latin typeface="+mn-lt"/>
                <a:ea typeface="+mn-ea"/>
                <a:cs typeface="+mn-cs"/>
              </a:rPr>
              <a:t>- דפוס נשימות אבנורמלי, יתר לחץ דם </a:t>
            </a:r>
            <a:r>
              <a:rPr lang="he-IL" sz="1200" kern="1200" dirty="0" err="1">
                <a:solidFill>
                  <a:schemeClr val="tx1"/>
                </a:solidFill>
                <a:effectLst/>
                <a:latin typeface="+mn-lt"/>
                <a:ea typeface="+mn-ea"/>
                <a:cs typeface="+mn-cs"/>
              </a:rPr>
              <a:t>וברדיקרדיה</a:t>
            </a:r>
            <a:r>
              <a:rPr lang="he-IL" sz="1200" kern="1200" dirty="0">
                <a:solidFill>
                  <a:schemeClr val="tx1"/>
                </a:solidFill>
                <a:effectLst/>
                <a:latin typeface="+mn-lt"/>
                <a:ea typeface="+mn-ea"/>
                <a:cs typeface="+mn-cs"/>
              </a:rPr>
              <a:t>, וכן אישונים מורחבים ולא מגיבים.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מנח החולה- על המיטה להיות בזווית של 15-30 מעלות והראש בקו האמצע.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התערבות כירורגית דחופה- יש לבצע בדיקת סיטי בכל המטופלים עם </a:t>
            </a:r>
            <a:r>
              <a:rPr lang="he-IL" sz="1200" kern="1200" dirty="0" err="1">
                <a:solidFill>
                  <a:schemeClr val="tx1"/>
                </a:solidFill>
                <a:effectLst/>
                <a:latin typeface="+mn-lt"/>
                <a:ea typeface="+mn-ea"/>
                <a:cs typeface="+mn-cs"/>
              </a:rPr>
              <a:t>severe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tbi</a:t>
            </a:r>
            <a:r>
              <a:rPr lang="he-IL" sz="1200" kern="1200" dirty="0">
                <a:solidFill>
                  <a:schemeClr val="tx1"/>
                </a:solidFill>
                <a:effectLst/>
                <a:latin typeface="+mn-lt"/>
                <a:ea typeface="+mn-ea"/>
                <a:cs typeface="+mn-cs"/>
              </a:rPr>
              <a:t> וזאת לאחר </a:t>
            </a:r>
            <a:r>
              <a:rPr lang="he-IL" sz="1200" kern="1200" dirty="0" err="1">
                <a:solidFill>
                  <a:schemeClr val="tx1"/>
                </a:solidFill>
                <a:effectLst/>
                <a:latin typeface="+mn-lt"/>
                <a:ea typeface="+mn-ea"/>
                <a:cs typeface="+mn-cs"/>
              </a:rPr>
              <a:t>רסוסיטציה</a:t>
            </a:r>
            <a:r>
              <a:rPr lang="he-IL" sz="1200" kern="1200" dirty="0">
                <a:solidFill>
                  <a:schemeClr val="tx1"/>
                </a:solidFill>
                <a:effectLst/>
                <a:latin typeface="+mn-lt"/>
                <a:ea typeface="+mn-ea"/>
                <a:cs typeface="+mn-cs"/>
              </a:rPr>
              <a:t> ראשונית </a:t>
            </a:r>
            <a:r>
              <a:rPr lang="he-IL" sz="1200" kern="1200" dirty="0" err="1">
                <a:solidFill>
                  <a:schemeClr val="tx1"/>
                </a:solidFill>
                <a:effectLst/>
                <a:latin typeface="+mn-lt"/>
                <a:ea typeface="+mn-ea"/>
                <a:cs typeface="+mn-cs"/>
              </a:rPr>
              <a:t>ויצוב</a:t>
            </a:r>
            <a:r>
              <a:rPr lang="he-IL" sz="1200" kern="1200" dirty="0">
                <a:solidFill>
                  <a:schemeClr val="tx1"/>
                </a:solidFill>
                <a:effectLst/>
                <a:latin typeface="+mn-lt"/>
                <a:ea typeface="+mn-ea"/>
                <a:cs typeface="+mn-cs"/>
              </a:rPr>
              <a:t>. מטופלים אפקט מסה זקוקים לניקוז </a:t>
            </a:r>
            <a:r>
              <a:rPr lang="he-IL" sz="1200" kern="1200" dirty="0" err="1">
                <a:solidFill>
                  <a:schemeClr val="tx1"/>
                </a:solidFill>
                <a:effectLst/>
                <a:latin typeface="+mn-lt"/>
                <a:ea typeface="+mn-ea"/>
                <a:cs typeface="+mn-cs"/>
              </a:rPr>
              <a:t>מיידי</a:t>
            </a:r>
            <a:r>
              <a:rPr lang="he-IL" sz="1200" kern="1200" dirty="0">
                <a:solidFill>
                  <a:schemeClr val="tx1"/>
                </a:solidFill>
                <a:effectLst/>
                <a:latin typeface="+mn-lt"/>
                <a:ea typeface="+mn-ea"/>
                <a:cs typeface="+mn-cs"/>
              </a:rPr>
              <a:t>. ההחלטה מה זה אפקט מסה- תלויה במדידות של קו האמצע. </a:t>
            </a:r>
            <a:r>
              <a:rPr lang="he-IL" sz="1200" kern="1200" dirty="0" err="1">
                <a:solidFill>
                  <a:schemeClr val="tx1"/>
                </a:solidFill>
                <a:effectLst/>
                <a:latin typeface="+mn-lt"/>
                <a:ea typeface="+mn-ea"/>
                <a:cs typeface="+mn-cs"/>
              </a:rPr>
              <a:t>סטיה</a:t>
            </a:r>
            <a:r>
              <a:rPr lang="he-IL" sz="1200" kern="1200" dirty="0">
                <a:solidFill>
                  <a:schemeClr val="tx1"/>
                </a:solidFill>
                <a:effectLst/>
                <a:latin typeface="+mn-lt"/>
                <a:ea typeface="+mn-ea"/>
                <a:cs typeface="+mn-cs"/>
              </a:rPr>
              <a:t> של למעלה מ- 5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נחשבת משמעותית.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סדציה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ואנלגזיה</a:t>
            </a:r>
            <a:r>
              <a:rPr lang="he-IL" sz="1200" kern="1200" dirty="0">
                <a:solidFill>
                  <a:schemeClr val="tx1"/>
                </a:solidFill>
                <a:effectLst/>
                <a:latin typeface="+mn-lt"/>
                <a:ea typeface="+mn-ea"/>
                <a:cs typeface="+mn-cs"/>
              </a:rPr>
              <a:t>- חשובות לא רק בניהול המטופל אלא גם מורידות את הקצב המטבולי ולכן מורידות את הזרימה המוחית. נמצא שטריגרים מכאיבים מביאים לעליה ב-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ויש למנוע זאת. עם זאת צריך להיזהר בשימוש בתרופות </a:t>
            </a:r>
            <a:r>
              <a:rPr lang="he-IL" sz="1200" kern="1200" dirty="0" err="1">
                <a:solidFill>
                  <a:schemeClr val="tx1"/>
                </a:solidFill>
                <a:effectLst/>
                <a:latin typeface="+mn-lt"/>
                <a:ea typeface="+mn-ea"/>
                <a:cs typeface="+mn-cs"/>
              </a:rPr>
              <a:t>סדטיביות</a:t>
            </a:r>
            <a:r>
              <a:rPr lang="he-IL" sz="1200" kern="1200" dirty="0">
                <a:solidFill>
                  <a:schemeClr val="tx1"/>
                </a:solidFill>
                <a:effectLst/>
                <a:latin typeface="+mn-lt"/>
                <a:ea typeface="+mn-ea"/>
                <a:cs typeface="+mn-cs"/>
              </a:rPr>
              <a:t> או נרקוטיות שעלולות להביא </a:t>
            </a:r>
            <a:r>
              <a:rPr lang="he-IL" sz="1200" kern="1200" dirty="0" err="1">
                <a:solidFill>
                  <a:schemeClr val="tx1"/>
                </a:solidFill>
                <a:effectLst/>
                <a:latin typeface="+mn-lt"/>
                <a:ea typeface="+mn-ea"/>
                <a:cs typeface="+mn-cs"/>
              </a:rPr>
              <a:t>לואזודילטציה</a:t>
            </a:r>
            <a:r>
              <a:rPr lang="he-IL" sz="1200" kern="1200" dirty="0">
                <a:solidFill>
                  <a:schemeClr val="tx1"/>
                </a:solidFill>
                <a:effectLst/>
                <a:latin typeface="+mn-lt"/>
                <a:ea typeface="+mn-ea"/>
                <a:cs typeface="+mn-cs"/>
              </a:rPr>
              <a:t> ולהורדת לחץ דם.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מדידת לחץ תוך גולגולתי- הרעיון מאחורי מדידה מחולק לשניים- האחד, יש קשר בין לחץ מוגבר לבין פרוגנוזה גרועה נוירולוגית. השני- מדידה וטיפול אגרסיבי ביתר לחץ תוך גולגלתי מקושרים בתוצאות קליניות טובות. הסף להתערבות כירורגית הינו לחץ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שהינו מעל 20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כספית.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בלוק </a:t>
            </a:r>
            <a:r>
              <a:rPr lang="he-IL" sz="1200" kern="1200" dirty="0" err="1">
                <a:solidFill>
                  <a:schemeClr val="tx1"/>
                </a:solidFill>
                <a:effectLst/>
                <a:latin typeface="+mn-lt"/>
                <a:ea typeface="+mn-ea"/>
                <a:cs typeface="+mn-cs"/>
              </a:rPr>
              <a:t>נוירומוסקולרי</a:t>
            </a:r>
            <a:r>
              <a:rPr lang="he-IL" sz="1200" kern="1200" dirty="0">
                <a:solidFill>
                  <a:schemeClr val="tx1"/>
                </a:solidFill>
                <a:effectLst/>
                <a:latin typeface="+mn-lt"/>
                <a:ea typeface="+mn-ea"/>
                <a:cs typeface="+mn-cs"/>
              </a:rPr>
              <a:t>- אסטרטגיה טיפולית נפוצה (שיתוק החולה המונשם) שמביאה לירידה בלחץ תוך </a:t>
            </a:r>
            <a:r>
              <a:rPr lang="he-IL" sz="1200" kern="1200" dirty="0" err="1">
                <a:solidFill>
                  <a:schemeClr val="tx1"/>
                </a:solidFill>
                <a:effectLst/>
                <a:latin typeface="+mn-lt"/>
                <a:ea typeface="+mn-ea"/>
                <a:cs typeface="+mn-cs"/>
              </a:rPr>
              <a:t>דולדלתי</a:t>
            </a:r>
            <a:r>
              <a:rPr lang="he-IL" sz="1200" kern="1200" dirty="0">
                <a:solidFill>
                  <a:schemeClr val="tx1"/>
                </a:solidFill>
                <a:effectLst/>
                <a:latin typeface="+mn-lt"/>
                <a:ea typeface="+mn-ea"/>
                <a:cs typeface="+mn-cs"/>
              </a:rPr>
              <a:t> בכמה מנגנונים. עם זאת מקושרים בזמן יותר ממושך באשפוז ועליה בזיהומים </a:t>
            </a:r>
            <a:r>
              <a:rPr lang="he-IL" sz="1200" kern="1200" dirty="0" err="1">
                <a:solidFill>
                  <a:schemeClr val="tx1"/>
                </a:solidFill>
                <a:effectLst/>
                <a:latin typeface="+mn-lt"/>
                <a:ea typeface="+mn-ea"/>
                <a:cs typeface="+mn-cs"/>
              </a:rPr>
              <a:t>נוזוקומיאליים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טיפול </a:t>
            </a:r>
            <a:r>
              <a:rPr lang="he-IL" sz="1200" kern="1200" dirty="0" err="1">
                <a:solidFill>
                  <a:schemeClr val="tx1"/>
                </a:solidFill>
                <a:effectLst/>
                <a:latin typeface="+mn-lt"/>
                <a:ea typeface="+mn-ea"/>
                <a:cs typeface="+mn-cs"/>
              </a:rPr>
              <a:t>היפראוסומולרי</a:t>
            </a:r>
            <a:r>
              <a:rPr lang="he-IL" sz="1200" kern="1200" dirty="0">
                <a:solidFill>
                  <a:schemeClr val="tx1"/>
                </a:solidFill>
                <a:effectLst/>
                <a:latin typeface="+mn-lt"/>
                <a:ea typeface="+mn-ea"/>
                <a:cs typeface="+mn-cs"/>
              </a:rPr>
              <a:t>- כולל </a:t>
            </a:r>
            <a:r>
              <a:rPr lang="he-IL" sz="1200" kern="1200" dirty="0" err="1">
                <a:solidFill>
                  <a:schemeClr val="tx1"/>
                </a:solidFill>
                <a:effectLst/>
                <a:latin typeface="+mn-lt"/>
                <a:ea typeface="+mn-ea"/>
                <a:cs typeface="+mn-cs"/>
              </a:rPr>
              <a:t>סליין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היפרטוני</a:t>
            </a:r>
            <a:r>
              <a:rPr lang="he-IL" sz="1200" kern="1200" dirty="0">
                <a:solidFill>
                  <a:schemeClr val="tx1"/>
                </a:solidFill>
                <a:effectLst/>
                <a:latin typeface="+mn-lt"/>
                <a:ea typeface="+mn-ea"/>
                <a:cs typeface="+mn-cs"/>
              </a:rPr>
              <a:t> ומניטול, ומחייב שאין פגיעה ב- </a:t>
            </a:r>
            <a:r>
              <a:rPr lang="he-IL" sz="1200" kern="1200" dirty="0" err="1">
                <a:solidFill>
                  <a:schemeClr val="tx1"/>
                </a:solidFill>
                <a:effectLst/>
                <a:latin typeface="+mn-lt"/>
                <a:ea typeface="+mn-ea"/>
                <a:cs typeface="+mn-cs"/>
              </a:rPr>
              <a:t>bbb</a:t>
            </a:r>
            <a:r>
              <a:rPr lang="he-IL" sz="1200" kern="1200" dirty="0">
                <a:solidFill>
                  <a:schemeClr val="tx1"/>
                </a:solidFill>
                <a:effectLst/>
                <a:latin typeface="+mn-lt"/>
                <a:ea typeface="+mn-ea"/>
                <a:cs typeface="+mn-cs"/>
              </a:rPr>
              <a:t>. מניטול מביא לירידה בצמיגות הדם ויש ירידה בזרימת הדם </a:t>
            </a:r>
            <a:r>
              <a:rPr lang="he-IL" sz="1200" kern="1200" dirty="0" err="1">
                <a:solidFill>
                  <a:schemeClr val="tx1"/>
                </a:solidFill>
                <a:effectLst/>
                <a:latin typeface="+mn-lt"/>
                <a:ea typeface="+mn-ea"/>
                <a:cs typeface="+mn-cs"/>
              </a:rPr>
              <a:t>וב</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בנוסף מדובר במשתן אוסמוטי, שמושך נוזלים מהמרווח </a:t>
            </a:r>
            <a:r>
              <a:rPr lang="he-IL" sz="1200" kern="1200" dirty="0" err="1">
                <a:solidFill>
                  <a:schemeClr val="tx1"/>
                </a:solidFill>
                <a:effectLst/>
                <a:latin typeface="+mn-lt"/>
                <a:ea typeface="+mn-ea"/>
                <a:cs typeface="+mn-cs"/>
              </a:rPr>
              <a:t>האינטרסטיציאלי</a:t>
            </a:r>
            <a:r>
              <a:rPr lang="he-IL" sz="1200" kern="1200" dirty="0">
                <a:solidFill>
                  <a:schemeClr val="tx1"/>
                </a:solidFill>
                <a:effectLst/>
                <a:latin typeface="+mn-lt"/>
                <a:ea typeface="+mn-ea"/>
                <a:cs typeface="+mn-cs"/>
              </a:rPr>
              <a:t> לתוך כלי הדם. הבעיה בכך שהוא משתן הינה בירידה </a:t>
            </a:r>
            <a:r>
              <a:rPr lang="he-IL" sz="1200" kern="1200" dirty="0" err="1">
                <a:solidFill>
                  <a:schemeClr val="tx1"/>
                </a:solidFill>
                <a:effectLst/>
                <a:latin typeface="+mn-lt"/>
                <a:ea typeface="+mn-ea"/>
                <a:cs typeface="+mn-cs"/>
              </a:rPr>
              <a:t>בפרפוזיה</a:t>
            </a:r>
            <a:r>
              <a:rPr lang="he-IL" sz="1200" kern="1200" dirty="0">
                <a:solidFill>
                  <a:schemeClr val="tx1"/>
                </a:solidFill>
                <a:effectLst/>
                <a:latin typeface="+mn-lt"/>
                <a:ea typeface="+mn-ea"/>
                <a:cs typeface="+mn-cs"/>
              </a:rPr>
              <a:t> המוחית ומכאן בפגיעה שניונית מוחית, ובנוסף הוא יכול להיות מקושר ב- </a:t>
            </a:r>
            <a:r>
              <a:rPr lang="he-IL" sz="1200" kern="1200" dirty="0" err="1">
                <a:solidFill>
                  <a:schemeClr val="tx1"/>
                </a:solidFill>
                <a:effectLst/>
                <a:latin typeface="+mn-lt"/>
                <a:ea typeface="+mn-ea"/>
                <a:cs typeface="+mn-cs"/>
              </a:rPr>
              <a:t>atn</a:t>
            </a:r>
            <a:r>
              <a:rPr lang="he-IL" sz="1200" kern="1200" dirty="0">
                <a:solidFill>
                  <a:schemeClr val="tx1"/>
                </a:solidFill>
                <a:effectLst/>
                <a:latin typeface="+mn-lt"/>
                <a:ea typeface="+mn-ea"/>
                <a:cs typeface="+mn-cs"/>
              </a:rPr>
              <a:t> בכליה. על כן, שימוש </a:t>
            </a:r>
            <a:r>
              <a:rPr lang="he-IL" sz="1200" kern="1200" dirty="0" err="1">
                <a:solidFill>
                  <a:schemeClr val="tx1"/>
                </a:solidFill>
                <a:effectLst/>
                <a:latin typeface="+mn-lt"/>
                <a:ea typeface="+mn-ea"/>
                <a:cs typeface="+mn-cs"/>
              </a:rPr>
              <a:t>במניטול</a:t>
            </a:r>
            <a:r>
              <a:rPr lang="he-IL" sz="1200" kern="1200" dirty="0">
                <a:solidFill>
                  <a:schemeClr val="tx1"/>
                </a:solidFill>
                <a:effectLst/>
                <a:latin typeface="+mn-lt"/>
                <a:ea typeface="+mn-ea"/>
                <a:cs typeface="+mn-cs"/>
              </a:rPr>
              <a:t> מחייב בדיקת </a:t>
            </a:r>
            <a:r>
              <a:rPr lang="he-IL" sz="1200" kern="1200" dirty="0" err="1">
                <a:solidFill>
                  <a:schemeClr val="tx1"/>
                </a:solidFill>
                <a:effectLst/>
                <a:latin typeface="+mn-lt"/>
                <a:ea typeface="+mn-ea"/>
                <a:cs typeface="+mn-cs"/>
              </a:rPr>
              <a:t>אוסמולריות</a:t>
            </a:r>
            <a:r>
              <a:rPr lang="he-IL" sz="1200" kern="1200" dirty="0">
                <a:solidFill>
                  <a:schemeClr val="tx1"/>
                </a:solidFill>
                <a:effectLst/>
                <a:latin typeface="+mn-lt"/>
                <a:ea typeface="+mn-ea"/>
                <a:cs typeface="+mn-cs"/>
              </a:rPr>
              <a:t> של הדם- מעל 320 הרמה גבוהה מדי. לאחרונה עלה השימוש בנוזלים </a:t>
            </a:r>
            <a:r>
              <a:rPr lang="he-IL" sz="1200" kern="1200" dirty="0" err="1">
                <a:solidFill>
                  <a:schemeClr val="tx1"/>
                </a:solidFill>
                <a:effectLst/>
                <a:latin typeface="+mn-lt"/>
                <a:ea typeface="+mn-ea"/>
                <a:cs typeface="+mn-cs"/>
              </a:rPr>
              <a:t>היפרטוניים</a:t>
            </a:r>
            <a:r>
              <a:rPr lang="he-IL" sz="1200" kern="1200" dirty="0">
                <a:solidFill>
                  <a:schemeClr val="tx1"/>
                </a:solidFill>
                <a:effectLst/>
                <a:latin typeface="+mn-lt"/>
                <a:ea typeface="+mn-ea"/>
                <a:cs typeface="+mn-cs"/>
              </a:rPr>
              <a:t> כטיפול המועדף במטופלים עם פגיעת ראש קשה. צריך להיזהר מ- </a:t>
            </a:r>
            <a:r>
              <a:rPr lang="he-IL" sz="1200" kern="1200" dirty="0" err="1">
                <a:solidFill>
                  <a:schemeClr val="tx1"/>
                </a:solidFill>
                <a:effectLst/>
                <a:latin typeface="+mn-lt"/>
                <a:ea typeface="+mn-ea"/>
                <a:cs typeface="+mn-cs"/>
              </a:rPr>
              <a:t>central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pontine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myelinolysis</a:t>
            </a:r>
            <a:r>
              <a:rPr lang="he-IL" sz="1200" kern="1200" dirty="0">
                <a:solidFill>
                  <a:schemeClr val="tx1"/>
                </a:solidFill>
                <a:effectLst/>
                <a:latin typeface="+mn-lt"/>
                <a:ea typeface="+mn-ea"/>
                <a:cs typeface="+mn-cs"/>
              </a:rPr>
              <a:t> במתן </a:t>
            </a:r>
            <a:r>
              <a:rPr lang="he-IL" sz="1200" kern="1200" dirty="0" err="1">
                <a:solidFill>
                  <a:schemeClr val="tx1"/>
                </a:solidFill>
                <a:effectLst/>
                <a:latin typeface="+mn-lt"/>
                <a:ea typeface="+mn-ea"/>
                <a:cs typeface="+mn-cs"/>
              </a:rPr>
              <a:t>סליין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היפרטוני</a:t>
            </a:r>
            <a:r>
              <a:rPr lang="he-IL" sz="1200" kern="1200" dirty="0">
                <a:solidFill>
                  <a:schemeClr val="tx1"/>
                </a:solidFill>
                <a:effectLst/>
                <a:latin typeface="+mn-lt"/>
                <a:ea typeface="+mn-ea"/>
                <a:cs typeface="+mn-cs"/>
              </a:rPr>
              <a:t>. בכל מקרה, הטיפול </a:t>
            </a:r>
            <a:r>
              <a:rPr lang="he-IL" sz="1200" kern="1200" dirty="0" err="1">
                <a:solidFill>
                  <a:schemeClr val="tx1"/>
                </a:solidFill>
                <a:effectLst/>
                <a:latin typeface="+mn-lt"/>
                <a:ea typeface="+mn-ea"/>
                <a:cs typeface="+mn-cs"/>
              </a:rPr>
              <a:t>ההיפראוסמולרי</a:t>
            </a:r>
            <a:r>
              <a:rPr lang="he-IL" sz="1200" kern="1200" dirty="0">
                <a:solidFill>
                  <a:schemeClr val="tx1"/>
                </a:solidFill>
                <a:effectLst/>
                <a:latin typeface="+mn-lt"/>
                <a:ea typeface="+mn-ea"/>
                <a:cs typeface="+mn-cs"/>
              </a:rPr>
              <a:t> מותווה רק במצבים כשיש עדות ליתר לחץ תוך גולגולתי או כשיש אוטוטו </a:t>
            </a:r>
            <a:r>
              <a:rPr lang="he-IL" sz="1200" kern="1200" dirty="0" err="1">
                <a:solidFill>
                  <a:schemeClr val="tx1"/>
                </a:solidFill>
                <a:effectLst/>
                <a:latin typeface="+mn-lt"/>
                <a:ea typeface="+mn-ea"/>
                <a:cs typeface="+mn-cs"/>
              </a:rPr>
              <a:t>הרניאציה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נוגדי פרכוס- המטרה היא לתת </a:t>
            </a:r>
            <a:r>
              <a:rPr lang="he-IL" sz="1200" kern="1200" dirty="0" err="1">
                <a:solidFill>
                  <a:schemeClr val="tx1"/>
                </a:solidFill>
                <a:effectLst/>
                <a:latin typeface="+mn-lt"/>
                <a:ea typeface="+mn-ea"/>
                <a:cs typeface="+mn-cs"/>
              </a:rPr>
              <a:t>פרופילקסיס</a:t>
            </a:r>
            <a:r>
              <a:rPr lang="he-IL" sz="1200" kern="1200" dirty="0">
                <a:solidFill>
                  <a:schemeClr val="tx1"/>
                </a:solidFill>
                <a:effectLst/>
                <a:latin typeface="+mn-lt"/>
                <a:ea typeface="+mn-ea"/>
                <a:cs typeface="+mn-cs"/>
              </a:rPr>
              <a:t> נגד פרכוס מוקדם (המוגדר כמתרחש בשבוע הראשון שלאחר הפגיעה) ובכך להפחית נזק מוחי שניוני. נוגדי פרכוס אינם מונעים פרכוסים מאוחרים, המתרחשים שבוע לאחר הפגיעה.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יתר לחץ תוך מוחי </a:t>
            </a:r>
            <a:r>
              <a:rPr lang="he-IL" sz="1200" kern="1200" dirty="0" err="1">
                <a:solidFill>
                  <a:schemeClr val="tx1"/>
                </a:solidFill>
                <a:effectLst/>
                <a:latin typeface="+mn-lt"/>
                <a:ea typeface="+mn-ea"/>
                <a:cs typeface="+mn-cs"/>
              </a:rPr>
              <a:t>רפרקטורי</a:t>
            </a:r>
            <a:r>
              <a:rPr lang="he-IL" sz="1200" kern="1200" dirty="0">
                <a:solidFill>
                  <a:schemeClr val="tx1"/>
                </a:solidFill>
                <a:effectLst/>
                <a:latin typeface="+mn-lt"/>
                <a:ea typeface="+mn-ea"/>
                <a:cs typeface="+mn-cs"/>
              </a:rPr>
              <a:t>- יהיה אצל 21-42 מהילדים עם חבלת ראש קשה, על אף טיפול תרופתי וכירורגי. במטופלים אלו. במקרים אלו צריך לשקול טיפולים יותר אגרסיביים- כגון </a:t>
            </a:r>
            <a:r>
              <a:rPr lang="he-IL" sz="1200" kern="1200" dirty="0" err="1">
                <a:solidFill>
                  <a:schemeClr val="tx1"/>
                </a:solidFill>
                <a:effectLst/>
                <a:latin typeface="+mn-lt"/>
                <a:ea typeface="+mn-ea"/>
                <a:cs typeface="+mn-cs"/>
              </a:rPr>
              <a:t>קרניאקטומיות</a:t>
            </a:r>
            <a:r>
              <a:rPr lang="he-IL" sz="1200" kern="1200" dirty="0">
                <a:solidFill>
                  <a:schemeClr val="tx1"/>
                </a:solidFill>
                <a:effectLst/>
                <a:latin typeface="+mn-lt"/>
                <a:ea typeface="+mn-ea"/>
                <a:cs typeface="+mn-cs"/>
              </a:rPr>
              <a:t>, קומה </a:t>
            </a:r>
            <a:r>
              <a:rPr lang="he-IL" sz="1200" kern="1200" dirty="0" err="1">
                <a:solidFill>
                  <a:schemeClr val="tx1"/>
                </a:solidFill>
                <a:effectLst/>
                <a:latin typeface="+mn-lt"/>
                <a:ea typeface="+mn-ea"/>
                <a:cs typeface="+mn-cs"/>
              </a:rPr>
              <a:t>ברביטורטורית</a:t>
            </a:r>
            <a:r>
              <a:rPr lang="he-IL" sz="1200" kern="1200" dirty="0">
                <a:solidFill>
                  <a:schemeClr val="tx1"/>
                </a:solidFill>
                <a:effectLst/>
                <a:latin typeface="+mn-lt"/>
                <a:ea typeface="+mn-ea"/>
                <a:cs typeface="+mn-cs"/>
              </a:rPr>
              <a:t>, היפרוונטילציה ועוד. </a:t>
            </a:r>
            <a:r>
              <a:rPr lang="he-IL" sz="1200" kern="1200" dirty="0" err="1">
                <a:solidFill>
                  <a:schemeClr val="tx1"/>
                </a:solidFill>
                <a:effectLst/>
                <a:latin typeface="+mn-lt"/>
                <a:ea typeface="+mn-ea"/>
                <a:cs typeface="+mn-cs"/>
              </a:rPr>
              <a:t>קרניאקטומיות</a:t>
            </a:r>
            <a:r>
              <a:rPr lang="he-IL" sz="1200" kern="1200" dirty="0">
                <a:solidFill>
                  <a:schemeClr val="tx1"/>
                </a:solidFill>
                <a:effectLst/>
                <a:latin typeface="+mn-lt"/>
                <a:ea typeface="+mn-ea"/>
                <a:cs typeface="+mn-cs"/>
              </a:rPr>
              <a:t> אם מתבצעות צריכות להיות מוקדם כדי למנוע נזק שניוני. מתן </a:t>
            </a:r>
            <a:r>
              <a:rPr lang="he-IL" sz="1200" kern="1200" dirty="0" err="1">
                <a:solidFill>
                  <a:schemeClr val="tx1"/>
                </a:solidFill>
                <a:effectLst/>
                <a:latin typeface="+mn-lt"/>
                <a:ea typeface="+mn-ea"/>
                <a:cs typeface="+mn-cs"/>
              </a:rPr>
              <a:t>ברביטורטורים</a:t>
            </a:r>
            <a:r>
              <a:rPr lang="he-IL" sz="1200" kern="1200" dirty="0">
                <a:solidFill>
                  <a:schemeClr val="tx1"/>
                </a:solidFill>
                <a:effectLst/>
                <a:latin typeface="+mn-lt"/>
                <a:ea typeface="+mn-ea"/>
                <a:cs typeface="+mn-cs"/>
              </a:rPr>
              <a:t> במינון גבוה ידוע כמפחית </a:t>
            </a:r>
            <a:r>
              <a:rPr lang="he-IL" sz="1200" kern="1200" dirty="0" err="1">
                <a:solidFill>
                  <a:schemeClr val="tx1"/>
                </a:solidFill>
                <a:effectLst/>
                <a:latin typeface="+mn-lt"/>
                <a:ea typeface="+mn-ea"/>
                <a:cs typeface="+mn-cs"/>
              </a:rPr>
              <a:t>icp</a:t>
            </a:r>
            <a:r>
              <a:rPr lang="he-IL" sz="1200" kern="1200" dirty="0">
                <a:solidFill>
                  <a:schemeClr val="tx1"/>
                </a:solidFill>
                <a:effectLst/>
                <a:latin typeface="+mn-lt"/>
                <a:ea typeface="+mn-ea"/>
                <a:cs typeface="+mn-cs"/>
              </a:rPr>
              <a:t> ומפחית מטבוליזם מוחי וכן מונע שחרור רדיקלים חופשיים. עם זאת, השימוש בהם יכול להביא לדיכוי לבבי ולאי יציבות המודינמית. היפרוונטילציה- </a:t>
            </a:r>
            <a:r>
              <a:rPr lang="he-IL" sz="1200" kern="1200" dirty="0" err="1">
                <a:solidFill>
                  <a:schemeClr val="tx1"/>
                </a:solidFill>
                <a:effectLst/>
                <a:latin typeface="+mn-lt"/>
                <a:ea typeface="+mn-ea"/>
                <a:cs typeface="+mn-cs"/>
              </a:rPr>
              <a:t>היתה</a:t>
            </a:r>
            <a:r>
              <a:rPr lang="he-IL" sz="1200" kern="1200" dirty="0">
                <a:solidFill>
                  <a:schemeClr val="tx1"/>
                </a:solidFill>
                <a:effectLst/>
                <a:latin typeface="+mn-lt"/>
                <a:ea typeface="+mn-ea"/>
                <a:cs typeface="+mn-cs"/>
              </a:rPr>
              <a:t> נהוגה יותר בעבר, הרעיון שעומד מאחוריה הינה שכלי הדם המוחיים רגישים לשינויים ברמת הפחמן הדו חמצני, כשירידה ברמת הפחמן הדו חמצני מביאה </a:t>
            </a:r>
            <a:r>
              <a:rPr lang="he-IL" sz="1200" kern="1200" dirty="0" err="1">
                <a:solidFill>
                  <a:schemeClr val="tx1"/>
                </a:solidFill>
                <a:effectLst/>
                <a:latin typeface="+mn-lt"/>
                <a:ea typeface="+mn-ea"/>
                <a:cs typeface="+mn-cs"/>
              </a:rPr>
              <a:t>לוואזוקונסטריקציה</a:t>
            </a:r>
            <a:r>
              <a:rPr lang="he-IL" sz="1200" kern="1200" dirty="0">
                <a:solidFill>
                  <a:schemeClr val="tx1"/>
                </a:solidFill>
                <a:effectLst/>
                <a:latin typeface="+mn-lt"/>
                <a:ea typeface="+mn-ea"/>
                <a:cs typeface="+mn-cs"/>
              </a:rPr>
              <a:t>, ומכאן לירידה בזרימת הדם המוחית. עם זאת נמצא כי היפרוונטילציה עלולה להביא לירידה </a:t>
            </a:r>
            <a:r>
              <a:rPr lang="he-IL" sz="1200" kern="1200" dirty="0" err="1">
                <a:solidFill>
                  <a:schemeClr val="tx1"/>
                </a:solidFill>
                <a:effectLst/>
                <a:latin typeface="+mn-lt"/>
                <a:ea typeface="+mn-ea"/>
                <a:cs typeface="+mn-cs"/>
              </a:rPr>
              <a:t>בחימצון</a:t>
            </a:r>
            <a:r>
              <a:rPr lang="he-IL" sz="1200" kern="1200" dirty="0">
                <a:solidFill>
                  <a:schemeClr val="tx1"/>
                </a:solidFill>
                <a:effectLst/>
                <a:latin typeface="+mn-lt"/>
                <a:ea typeface="+mn-ea"/>
                <a:cs typeface="+mn-cs"/>
              </a:rPr>
              <a:t> ומכאן לעליה באיסכמיה המוחית ולכן השימוש הוא רק במקרים </a:t>
            </a:r>
            <a:r>
              <a:rPr lang="he-IL" sz="1200" kern="1200" dirty="0" err="1">
                <a:solidFill>
                  <a:schemeClr val="tx1"/>
                </a:solidFill>
                <a:effectLst/>
                <a:latin typeface="+mn-lt"/>
                <a:ea typeface="+mn-ea"/>
                <a:cs typeface="+mn-cs"/>
              </a:rPr>
              <a:t>רפרקטוריים</a:t>
            </a:r>
            <a:r>
              <a:rPr lang="he-IL" sz="1200" kern="1200" dirty="0">
                <a:solidFill>
                  <a:schemeClr val="tx1"/>
                </a:solidFill>
                <a:effectLst/>
                <a:latin typeface="+mn-lt"/>
                <a:ea typeface="+mn-ea"/>
                <a:cs typeface="+mn-cs"/>
              </a:rPr>
              <a:t>. טיפולים נוספים כוללים ניקוז </a:t>
            </a:r>
            <a:r>
              <a:rPr lang="he-IL" sz="1200" kern="1200" dirty="0" err="1">
                <a:solidFill>
                  <a:schemeClr val="tx1"/>
                </a:solidFill>
                <a:effectLst/>
                <a:latin typeface="+mn-lt"/>
                <a:ea typeface="+mn-ea"/>
                <a:cs typeface="+mn-cs"/>
              </a:rPr>
              <a:t>לומברי</a:t>
            </a:r>
            <a:r>
              <a:rPr lang="he-IL" sz="1200" kern="1200" dirty="0">
                <a:solidFill>
                  <a:schemeClr val="tx1"/>
                </a:solidFill>
                <a:effectLst/>
                <a:latin typeface="+mn-lt"/>
                <a:ea typeface="+mn-ea"/>
                <a:cs typeface="+mn-cs"/>
              </a:rPr>
              <a:t> וכן </a:t>
            </a:r>
            <a:r>
              <a:rPr lang="he-IL" sz="1200" kern="1200" dirty="0" err="1">
                <a:solidFill>
                  <a:schemeClr val="tx1"/>
                </a:solidFill>
                <a:effectLst/>
                <a:latin typeface="+mn-lt"/>
                <a:ea typeface="+mn-ea"/>
                <a:cs typeface="+mn-cs"/>
              </a:rPr>
              <a:t>היפותרמיה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11</a:t>
            </a:fld>
            <a:endParaRPr lang="en-IL"/>
          </a:p>
        </p:txBody>
      </p:sp>
    </p:spTree>
    <p:extLst>
      <p:ext uri="{BB962C8B-B14F-4D97-AF65-F5344CB8AC3E}">
        <p14:creationId xmlns:p14="http://schemas.microsoft.com/office/powerpoint/2010/main" val="8591402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b="1" kern="1200" dirty="0">
                <a:solidFill>
                  <a:schemeClr val="tx1"/>
                </a:solidFill>
                <a:effectLst/>
                <a:latin typeface="+mn-lt"/>
                <a:ea typeface="+mn-ea"/>
                <a:cs typeface="+mn-cs"/>
              </a:rPr>
              <a:t>פרק 13- כוויות</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כ- 70% מהכוויות אצל ילדים מתרחשות כתוצאה ממגע עם נוזל רותח. כוויות כתוצאה משריפה הינן יותר אופייניות אצל מתבגרים.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יש שלושה </a:t>
            </a:r>
            <a:r>
              <a:rPr lang="he-IL" sz="1200" kern="1200" dirty="0" err="1">
                <a:solidFill>
                  <a:schemeClr val="tx1"/>
                </a:solidFill>
                <a:effectLst/>
                <a:latin typeface="+mn-lt"/>
                <a:ea typeface="+mn-ea"/>
                <a:cs typeface="+mn-cs"/>
              </a:rPr>
              <a:t>איזורים</a:t>
            </a:r>
            <a:r>
              <a:rPr lang="he-IL" sz="1200" kern="1200" dirty="0">
                <a:solidFill>
                  <a:schemeClr val="tx1"/>
                </a:solidFill>
                <a:effectLst/>
                <a:latin typeface="+mn-lt"/>
                <a:ea typeface="+mn-ea"/>
                <a:cs typeface="+mn-cs"/>
              </a:rPr>
              <a:t> הרלוונטיים בהגדרת כוויה-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הקואגולציה</a:t>
            </a:r>
            <a:r>
              <a:rPr lang="he-IL" sz="1200" kern="1200" dirty="0">
                <a:solidFill>
                  <a:schemeClr val="tx1"/>
                </a:solidFill>
                <a:effectLst/>
                <a:latin typeface="+mn-lt"/>
                <a:ea typeface="+mn-ea"/>
                <a:cs typeface="+mn-cs"/>
              </a:rPr>
              <a:t> הוא </a:t>
            </a:r>
            <a:r>
              <a:rPr lang="he-IL" sz="1200" kern="1200" dirty="0" err="1">
                <a:solidFill>
                  <a:schemeClr val="tx1"/>
                </a:solidFill>
                <a:effectLst/>
                <a:latin typeface="+mn-lt"/>
                <a:ea typeface="+mn-ea"/>
                <a:cs typeface="+mn-cs"/>
              </a:rPr>
              <a:t>האיזור</a:t>
            </a:r>
            <a:r>
              <a:rPr lang="he-IL" sz="1200" kern="1200" dirty="0">
                <a:solidFill>
                  <a:schemeClr val="tx1"/>
                </a:solidFill>
                <a:effectLst/>
                <a:latin typeface="+mn-lt"/>
                <a:ea typeface="+mn-ea"/>
                <a:cs typeface="+mn-cs"/>
              </a:rPr>
              <a:t> בו יש את הנזק המקסימלי והוא מאופיין בנזק לא הפיך לרקמה. </a:t>
            </a:r>
            <a:r>
              <a:rPr lang="he-IL" sz="1200" kern="1200" dirty="0" err="1">
                <a:solidFill>
                  <a:schemeClr val="tx1"/>
                </a:solidFill>
                <a:effectLst/>
                <a:latin typeface="+mn-lt"/>
                <a:ea typeface="+mn-ea"/>
                <a:cs typeface="+mn-cs"/>
              </a:rPr>
              <a:t>האיזור</a:t>
            </a:r>
            <a:r>
              <a:rPr lang="he-IL" sz="1200" kern="1200" dirty="0">
                <a:solidFill>
                  <a:schemeClr val="tx1"/>
                </a:solidFill>
                <a:effectLst/>
                <a:latin typeface="+mn-lt"/>
                <a:ea typeface="+mn-ea"/>
                <a:cs typeface="+mn-cs"/>
              </a:rPr>
              <a:t> העוטף אותו-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הסטאזיס</a:t>
            </a:r>
            <a:r>
              <a:rPr lang="he-IL" sz="1200" kern="1200" dirty="0">
                <a:solidFill>
                  <a:schemeClr val="tx1"/>
                </a:solidFill>
                <a:effectLst/>
                <a:latin typeface="+mn-lt"/>
                <a:ea typeface="+mn-ea"/>
                <a:cs typeface="+mn-cs"/>
              </a:rPr>
              <a:t>- הינו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בו יש </a:t>
            </a:r>
            <a:r>
              <a:rPr lang="he-IL" sz="1200" kern="1200" dirty="0" err="1">
                <a:solidFill>
                  <a:schemeClr val="tx1"/>
                </a:solidFill>
                <a:effectLst/>
                <a:latin typeface="+mn-lt"/>
                <a:ea typeface="+mn-ea"/>
                <a:cs typeface="+mn-cs"/>
              </a:rPr>
              <a:t>פרפוזיה</a:t>
            </a:r>
            <a:r>
              <a:rPr lang="he-IL" sz="1200" kern="1200" dirty="0">
                <a:solidFill>
                  <a:schemeClr val="tx1"/>
                </a:solidFill>
                <a:effectLst/>
                <a:latin typeface="+mn-lt"/>
                <a:ea typeface="+mn-ea"/>
                <a:cs typeface="+mn-cs"/>
              </a:rPr>
              <a:t> ירודה יותר אבל בר הצלה. האוזר השלישי ההיקפי הינו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ההיפרמיה</a:t>
            </a:r>
            <a:r>
              <a:rPr lang="he-IL" sz="1200" kern="1200" dirty="0">
                <a:solidFill>
                  <a:schemeClr val="tx1"/>
                </a:solidFill>
                <a:effectLst/>
                <a:latin typeface="+mn-lt"/>
                <a:ea typeface="+mn-ea"/>
                <a:cs typeface="+mn-cs"/>
              </a:rPr>
              <a:t>- שם </a:t>
            </a:r>
            <a:r>
              <a:rPr lang="he-IL" sz="1200" kern="1200" dirty="0" err="1">
                <a:solidFill>
                  <a:schemeClr val="tx1"/>
                </a:solidFill>
                <a:effectLst/>
                <a:latin typeface="+mn-lt"/>
                <a:ea typeface="+mn-ea"/>
                <a:cs typeface="+mn-cs"/>
              </a:rPr>
              <a:t>הפרפוזיה</a:t>
            </a:r>
            <a:r>
              <a:rPr lang="he-IL" sz="1200" kern="1200" dirty="0">
                <a:solidFill>
                  <a:schemeClr val="tx1"/>
                </a:solidFill>
                <a:effectLst/>
                <a:latin typeface="+mn-lt"/>
                <a:ea typeface="+mn-ea"/>
                <a:cs typeface="+mn-cs"/>
              </a:rPr>
              <a:t> היא מוגברת ולרוב בר הצלה.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חשוב להבין את התגובה הסיסטמית לכוויה עם שחרור של מתווכים דלקתיים עד רמה של כשל מערכתי- בצקת ריאות, ירידה בתפוקת הלב, אטרופיה של המעי ואי ספיקת כליות, כמו כן ירידה בתגובה החיסונית של הגוף.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ניהול פצוע כוויה כולל השלמת סקר ראשוני והחלטה לגבי נתיב אוויר, נשימה, </a:t>
            </a:r>
            <a:r>
              <a:rPr lang="he-IL" sz="1200" kern="1200" dirty="0" err="1">
                <a:solidFill>
                  <a:schemeClr val="tx1"/>
                </a:solidFill>
                <a:effectLst/>
                <a:latin typeface="+mn-lt"/>
                <a:ea typeface="+mn-ea"/>
                <a:cs typeface="+mn-cs"/>
              </a:rPr>
              <a:t>סירוקלציה</a:t>
            </a:r>
            <a:r>
              <a:rPr lang="he-IL" sz="1200" kern="1200" dirty="0">
                <a:solidFill>
                  <a:schemeClr val="tx1"/>
                </a:solidFill>
                <a:effectLst/>
                <a:latin typeface="+mn-lt"/>
                <a:ea typeface="+mn-ea"/>
                <a:cs typeface="+mn-cs"/>
              </a:rPr>
              <a:t> לפי ה- </a:t>
            </a:r>
            <a:r>
              <a:rPr lang="he-IL" sz="1200" kern="1200" dirty="0" err="1">
                <a:solidFill>
                  <a:schemeClr val="tx1"/>
                </a:solidFill>
                <a:effectLst/>
                <a:latin typeface="+mn-lt"/>
                <a:ea typeface="+mn-ea"/>
                <a:cs typeface="+mn-cs"/>
              </a:rPr>
              <a:t>abc</a:t>
            </a:r>
            <a:r>
              <a:rPr lang="he-IL" sz="1200" kern="1200" dirty="0">
                <a:solidFill>
                  <a:schemeClr val="tx1"/>
                </a:solidFill>
                <a:effectLst/>
                <a:latin typeface="+mn-lt"/>
                <a:ea typeface="+mn-ea"/>
                <a:cs typeface="+mn-cs"/>
              </a:rPr>
              <a:t>. יש להשלים בדיקות דם לגזים </a:t>
            </a:r>
            <a:r>
              <a:rPr lang="he-IL" sz="1200" kern="1200" dirty="0" err="1">
                <a:solidFill>
                  <a:schemeClr val="tx1"/>
                </a:solidFill>
                <a:effectLst/>
                <a:latin typeface="+mn-lt"/>
                <a:ea typeface="+mn-ea"/>
                <a:cs typeface="+mn-cs"/>
              </a:rPr>
              <a:t>וקרבוקסיהמוגלובין</a:t>
            </a:r>
            <a:r>
              <a:rPr lang="he-IL" sz="1200" kern="1200" dirty="0">
                <a:solidFill>
                  <a:schemeClr val="tx1"/>
                </a:solidFill>
                <a:effectLst/>
                <a:latin typeface="+mn-lt"/>
                <a:ea typeface="+mn-ea"/>
                <a:cs typeface="+mn-cs"/>
              </a:rPr>
              <a:t> וכן קתטר שתן ושני </a:t>
            </a:r>
            <a:r>
              <a:rPr lang="he-IL" sz="1200" kern="1200" dirty="0" err="1">
                <a:solidFill>
                  <a:schemeClr val="tx1"/>
                </a:solidFill>
                <a:effectLst/>
                <a:latin typeface="+mn-lt"/>
                <a:ea typeface="+mn-ea"/>
                <a:cs typeface="+mn-cs"/>
              </a:rPr>
              <a:t>ליינים</a:t>
            </a:r>
            <a:r>
              <a:rPr lang="he-IL" sz="1200" kern="1200" dirty="0">
                <a:solidFill>
                  <a:schemeClr val="tx1"/>
                </a:solidFill>
                <a:effectLst/>
                <a:latin typeface="+mn-lt"/>
                <a:ea typeface="+mn-ea"/>
                <a:cs typeface="+mn-cs"/>
              </a:rPr>
              <a:t> טובים</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ילד עם כוויה </a:t>
            </a:r>
            <a:r>
              <a:rPr lang="he-IL" sz="1200" kern="1200" dirty="0" err="1">
                <a:solidFill>
                  <a:schemeClr val="tx1"/>
                </a:solidFill>
                <a:effectLst/>
                <a:latin typeface="+mn-lt"/>
                <a:ea typeface="+mn-ea"/>
                <a:cs typeface="+mn-cs"/>
              </a:rPr>
              <a:t>מג׳ורית</a:t>
            </a:r>
            <a:r>
              <a:rPr lang="he-IL" sz="1200" kern="1200" dirty="0">
                <a:solidFill>
                  <a:schemeClr val="tx1"/>
                </a:solidFill>
                <a:effectLst/>
                <a:latin typeface="+mn-lt"/>
                <a:ea typeface="+mn-ea"/>
                <a:cs typeface="+mn-cs"/>
              </a:rPr>
              <a:t>- לפי האיגוד האמריקאי לכוויות- נחשב לילד עם כוויות המערבות את הפנים, כפות ידיים ורגליים, </a:t>
            </a:r>
            <a:r>
              <a:rPr lang="he-IL" sz="1200" kern="1200" dirty="0" err="1">
                <a:solidFill>
                  <a:schemeClr val="tx1"/>
                </a:solidFill>
                <a:effectLst/>
                <a:latin typeface="+mn-lt"/>
                <a:ea typeface="+mn-ea"/>
                <a:cs typeface="+mn-cs"/>
              </a:rPr>
              <a:t>גניטליה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ופרינאום</a:t>
            </a:r>
            <a:r>
              <a:rPr lang="he-IL" sz="1200" kern="1200" dirty="0">
                <a:solidFill>
                  <a:schemeClr val="tx1"/>
                </a:solidFill>
                <a:effectLst/>
                <a:latin typeface="+mn-lt"/>
                <a:ea typeface="+mn-ea"/>
                <a:cs typeface="+mn-cs"/>
              </a:rPr>
              <a:t>, וכן מפרקים גדולים, ילד עם בעיות רפואיות משמעותיות נלוות, ילד עם כוויות וטראומה נוספת נלווית, פגיעת שאיפת עשן, התחשמלות, פגיעות כימיות, או פגיעות מדרגה 2 במעל 10% משטח הגוף או דרגה 3 במעל 5% שטח גוף.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רסוסיטציה</a:t>
            </a:r>
            <a:r>
              <a:rPr lang="he-IL" sz="1200" kern="1200" dirty="0">
                <a:solidFill>
                  <a:schemeClr val="tx1"/>
                </a:solidFill>
                <a:effectLst/>
                <a:latin typeface="+mn-lt"/>
                <a:ea typeface="+mn-ea"/>
                <a:cs typeface="+mn-cs"/>
              </a:rPr>
              <a:t> ושל נוזלים- נוסחת </a:t>
            </a:r>
            <a:r>
              <a:rPr lang="he-IL" sz="1200" kern="1200" dirty="0" err="1">
                <a:solidFill>
                  <a:schemeClr val="tx1"/>
                </a:solidFill>
                <a:effectLst/>
                <a:latin typeface="+mn-lt"/>
                <a:ea typeface="+mn-ea"/>
                <a:cs typeface="+mn-cs"/>
              </a:rPr>
              <a:t>פרקלנד</a:t>
            </a:r>
            <a:r>
              <a:rPr lang="he-IL" sz="1200" kern="1200" dirty="0">
                <a:solidFill>
                  <a:schemeClr val="tx1"/>
                </a:solidFill>
                <a:effectLst/>
                <a:latin typeface="+mn-lt"/>
                <a:ea typeface="+mn-ea"/>
                <a:cs typeface="+mn-cs"/>
              </a:rPr>
              <a:t> (4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פר אחוז כוויה) פחות משמשת בילדים, ואצלם יותר נשתמש </a:t>
            </a:r>
            <a:r>
              <a:rPr lang="he-IL" sz="1200" kern="1200" dirty="0" err="1">
                <a:solidFill>
                  <a:schemeClr val="tx1"/>
                </a:solidFill>
                <a:effectLst/>
                <a:latin typeface="+mn-lt"/>
                <a:ea typeface="+mn-ea"/>
                <a:cs typeface="+mn-cs"/>
              </a:rPr>
              <a:t>בגלבסטון</a:t>
            </a:r>
            <a:r>
              <a:rPr lang="he-IL" sz="1200" kern="1200" dirty="0">
                <a:solidFill>
                  <a:schemeClr val="tx1"/>
                </a:solidFill>
                <a:effectLst/>
                <a:latin typeface="+mn-lt"/>
                <a:ea typeface="+mn-ea"/>
                <a:cs typeface="+mn-cs"/>
              </a:rPr>
              <a:t>- לפי 5000 לשטח הכוויה ועוד 2000 לטוטאל. התמיסה צריכה לכלול דקסטרוז.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פגיעת שאיפת עשן צריכה להיות מאותרת במהירות ובהתאם הטיפול- לאבטח נתיב אוויר, חמצן מחומם, פיזיותרפיה וניקוי הפרשות, מתן </a:t>
            </a:r>
            <a:r>
              <a:rPr lang="he-IL" sz="1200" kern="1200" dirty="0" err="1">
                <a:solidFill>
                  <a:schemeClr val="tx1"/>
                </a:solidFill>
                <a:effectLst/>
                <a:latin typeface="+mn-lt"/>
                <a:ea typeface="+mn-ea"/>
                <a:cs typeface="+mn-cs"/>
              </a:rPr>
              <a:t>אפינפרין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וברונכודילטורים</a:t>
            </a:r>
            <a:r>
              <a:rPr lang="he-IL" sz="1200" kern="1200" dirty="0">
                <a:solidFill>
                  <a:schemeClr val="tx1"/>
                </a:solidFill>
                <a:effectLst/>
                <a:latin typeface="+mn-lt"/>
                <a:ea typeface="+mn-ea"/>
                <a:cs typeface="+mn-cs"/>
              </a:rPr>
              <a:t>, וכן הפרין.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טיפול בכוויה עורית תלוי בעומק הכוויה וכולל מגוון של אופציות- החל ממשחות, הרטבות, חבישות מיוחדות </a:t>
            </a:r>
            <a:r>
              <a:rPr lang="he-IL" sz="1200" kern="1200" dirty="0" err="1">
                <a:solidFill>
                  <a:schemeClr val="tx1"/>
                </a:solidFill>
                <a:effectLst/>
                <a:latin typeface="+mn-lt"/>
                <a:ea typeface="+mn-ea"/>
                <a:cs typeface="+mn-cs"/>
              </a:rPr>
              <a:t>וכו</a:t>
            </a:r>
            <a:r>
              <a:rPr lang="he-IL" sz="1200" kern="1200" dirty="0">
                <a:solidFill>
                  <a:schemeClr val="tx1"/>
                </a:solidFill>
                <a:effectLst/>
                <a:latin typeface="+mn-lt"/>
                <a:ea typeface="+mn-ea"/>
                <a:cs typeface="+mn-cs"/>
              </a:rPr>
              <a:t>׳. הכי נפוץ- </a:t>
            </a:r>
            <a:r>
              <a:rPr lang="he-IL" sz="1200" kern="1200" dirty="0" err="1">
                <a:solidFill>
                  <a:schemeClr val="tx1"/>
                </a:solidFill>
                <a:effectLst/>
                <a:latin typeface="+mn-lt"/>
                <a:ea typeface="+mn-ea"/>
                <a:cs typeface="+mn-cs"/>
              </a:rPr>
              <a:t>סילבר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סולפזידין</a:t>
            </a:r>
            <a:r>
              <a:rPr lang="he-IL" sz="1200" kern="1200" dirty="0">
                <a:solidFill>
                  <a:schemeClr val="tx1"/>
                </a:solidFill>
                <a:effectLst/>
                <a:latin typeface="+mn-lt"/>
                <a:ea typeface="+mn-ea"/>
                <a:cs typeface="+mn-cs"/>
              </a:rPr>
              <a:t>, לפנים- </a:t>
            </a:r>
            <a:r>
              <a:rPr lang="he-IL" sz="1200" kern="1200" dirty="0" err="1">
                <a:solidFill>
                  <a:schemeClr val="tx1"/>
                </a:solidFill>
                <a:effectLst/>
                <a:latin typeface="+mn-lt"/>
                <a:ea typeface="+mn-ea"/>
                <a:cs typeface="+mn-cs"/>
              </a:rPr>
              <a:t>פולימיקסין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בסיטרצין</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לגבי כריתה </a:t>
            </a:r>
            <a:r>
              <a:rPr lang="he-IL" sz="1200" kern="1200" dirty="0" err="1">
                <a:solidFill>
                  <a:schemeClr val="tx1"/>
                </a:solidFill>
                <a:effectLst/>
                <a:latin typeface="+mn-lt"/>
                <a:ea typeface="+mn-ea"/>
                <a:cs typeface="+mn-cs"/>
              </a:rPr>
              <a:t>וגראפט</a:t>
            </a:r>
            <a:r>
              <a:rPr lang="he-IL" sz="1200" kern="1200" dirty="0">
                <a:solidFill>
                  <a:schemeClr val="tx1"/>
                </a:solidFill>
                <a:effectLst/>
                <a:latin typeface="+mn-lt"/>
                <a:ea typeface="+mn-ea"/>
                <a:cs typeface="+mn-cs"/>
              </a:rPr>
              <a:t>- הוכח כמשפר שרידות ומוריד עלויות ומשך אשפוז. ברגע שכוויה היא עמוקה או לא נרפאת באמצעות טיפול מקומי יש לבצע כריתה </a:t>
            </a:r>
            <a:r>
              <a:rPr lang="he-IL" sz="1200" kern="1200" dirty="0" err="1">
                <a:solidFill>
                  <a:schemeClr val="tx1"/>
                </a:solidFill>
                <a:effectLst/>
                <a:latin typeface="+mn-lt"/>
                <a:ea typeface="+mn-ea"/>
                <a:cs typeface="+mn-cs"/>
              </a:rPr>
              <a:t>טנגנציאלית</a:t>
            </a:r>
            <a:r>
              <a:rPr lang="he-IL" sz="1200" kern="1200" dirty="0">
                <a:solidFill>
                  <a:schemeClr val="tx1"/>
                </a:solidFill>
                <a:effectLst/>
                <a:latin typeface="+mn-lt"/>
                <a:ea typeface="+mn-ea"/>
                <a:cs typeface="+mn-cs"/>
              </a:rPr>
              <a:t> (עם </a:t>
            </a:r>
            <a:r>
              <a:rPr lang="he-IL" sz="1200" kern="1200" dirty="0" err="1">
                <a:solidFill>
                  <a:schemeClr val="tx1"/>
                </a:solidFill>
                <a:effectLst/>
                <a:latin typeface="+mn-lt"/>
                <a:ea typeface="+mn-ea"/>
                <a:cs typeface="+mn-cs"/>
              </a:rPr>
              <a:t>versajet</a:t>
            </a:r>
            <a:r>
              <a:rPr lang="he-IL" sz="1200" kern="1200" dirty="0">
                <a:solidFill>
                  <a:schemeClr val="tx1"/>
                </a:solidFill>
                <a:effectLst/>
                <a:latin typeface="+mn-lt"/>
                <a:ea typeface="+mn-ea"/>
                <a:cs typeface="+mn-cs"/>
              </a:rPr>
              <a:t>) וכיסוי עם שתל עור.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12</a:t>
            </a:fld>
            <a:endParaRPr lang="en-IL"/>
          </a:p>
        </p:txBody>
      </p:sp>
    </p:spTree>
    <p:extLst>
      <p:ext uri="{BB962C8B-B14F-4D97-AF65-F5344CB8AC3E}">
        <p14:creationId xmlns:p14="http://schemas.microsoft.com/office/powerpoint/2010/main" val="23410599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b="1" kern="1200" dirty="0">
                <a:solidFill>
                  <a:schemeClr val="tx1"/>
                </a:solidFill>
                <a:effectLst/>
                <a:latin typeface="+mn-lt"/>
                <a:ea typeface="+mn-ea"/>
                <a:cs typeface="+mn-cs"/>
              </a:rPr>
              <a:t>פרק 68- </a:t>
            </a:r>
            <a:r>
              <a:rPr lang="he-IL" sz="1200" b="1" kern="1200" dirty="0" err="1">
                <a:solidFill>
                  <a:schemeClr val="tx1"/>
                </a:solidFill>
                <a:effectLst/>
                <a:latin typeface="+mn-lt"/>
                <a:ea typeface="+mn-ea"/>
                <a:cs typeface="+mn-cs"/>
              </a:rPr>
              <a:t>לימפומות</a:t>
            </a:r>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לימפומה הינה תוצאה של פגיעה כרומוזומלית המביאה לגדילה לא מבוקרת של תאים שמקורם במערכת </a:t>
            </a:r>
            <a:r>
              <a:rPr lang="he-IL" sz="1200" kern="1200" dirty="0" err="1">
                <a:solidFill>
                  <a:schemeClr val="tx1"/>
                </a:solidFill>
                <a:effectLst/>
                <a:latin typeface="+mn-lt"/>
                <a:ea typeface="+mn-ea"/>
                <a:cs typeface="+mn-cs"/>
              </a:rPr>
              <a:t>הלימפטית</a:t>
            </a:r>
            <a:r>
              <a:rPr lang="he-IL" sz="1200" kern="1200" dirty="0">
                <a:solidFill>
                  <a:schemeClr val="tx1"/>
                </a:solidFill>
                <a:effectLst/>
                <a:latin typeface="+mn-lt"/>
                <a:ea typeface="+mn-ea"/>
                <a:cs typeface="+mn-cs"/>
              </a:rPr>
              <a:t>. אצל ילדים, לימפומה הינה הגורם השלישי לסרטן. מבחינת גידול סולידי מדובר בגידול השני בשכיחותו, לאחר גידולי ראש. לימפומה לרוב מחולקת </a:t>
            </a:r>
            <a:r>
              <a:rPr lang="he-IL" sz="1200" kern="1200" dirty="0" err="1">
                <a:solidFill>
                  <a:schemeClr val="tx1"/>
                </a:solidFill>
                <a:effectLst/>
                <a:latin typeface="+mn-lt"/>
                <a:ea typeface="+mn-ea"/>
                <a:cs typeface="+mn-cs"/>
              </a:rPr>
              <a:t>להודג׳קין</a:t>
            </a:r>
            <a:r>
              <a:rPr lang="he-IL" sz="1200" kern="1200" dirty="0">
                <a:solidFill>
                  <a:schemeClr val="tx1"/>
                </a:solidFill>
                <a:effectLst/>
                <a:latin typeface="+mn-lt"/>
                <a:ea typeface="+mn-ea"/>
                <a:cs typeface="+mn-cs"/>
              </a:rPr>
              <a:t> ולא </a:t>
            </a:r>
            <a:r>
              <a:rPr lang="he-IL" sz="1200" kern="1200" dirty="0" err="1">
                <a:solidFill>
                  <a:schemeClr val="tx1"/>
                </a:solidFill>
                <a:effectLst/>
                <a:latin typeface="+mn-lt"/>
                <a:ea typeface="+mn-ea"/>
                <a:cs typeface="+mn-cs"/>
              </a:rPr>
              <a:t>הודג׳קין</a:t>
            </a:r>
            <a:r>
              <a:rPr lang="he-IL" sz="1200" kern="1200" dirty="0">
                <a:solidFill>
                  <a:schemeClr val="tx1"/>
                </a:solidFill>
                <a:effectLst/>
                <a:latin typeface="+mn-lt"/>
                <a:ea typeface="+mn-ea"/>
                <a:cs typeface="+mn-cs"/>
              </a:rPr>
              <a:t>. שני סוגי המחלות </a:t>
            </a:r>
            <a:r>
              <a:rPr lang="he-IL" sz="1200" kern="1200" dirty="0" err="1">
                <a:solidFill>
                  <a:schemeClr val="tx1"/>
                </a:solidFill>
                <a:effectLst/>
                <a:latin typeface="+mn-lt"/>
                <a:ea typeface="+mn-ea"/>
                <a:cs typeface="+mn-cs"/>
              </a:rPr>
              <a:t>מתייצגות</a:t>
            </a:r>
            <a:r>
              <a:rPr lang="he-IL" sz="1200" kern="1200" dirty="0">
                <a:solidFill>
                  <a:schemeClr val="tx1"/>
                </a:solidFill>
                <a:effectLst/>
                <a:latin typeface="+mn-lt"/>
                <a:ea typeface="+mn-ea"/>
                <a:cs typeface="+mn-cs"/>
              </a:rPr>
              <a:t> עם הגדלת בלוטות לימפה וסימפטומים סיסטמיים של חום ועייפות. אולם, מעבר לכך, יש שוני משמעותי בין שני הסוגים- לימפומה מסוג </a:t>
            </a:r>
            <a:r>
              <a:rPr lang="he-IL" sz="1200" kern="1200" dirty="0" err="1">
                <a:solidFill>
                  <a:schemeClr val="tx1"/>
                </a:solidFill>
                <a:effectLst/>
                <a:latin typeface="+mn-lt"/>
                <a:ea typeface="+mn-ea"/>
                <a:cs typeface="+mn-cs"/>
              </a:rPr>
              <a:t>הודג׳קין</a:t>
            </a:r>
            <a:r>
              <a:rPr lang="he-IL" sz="1200" kern="1200" dirty="0">
                <a:solidFill>
                  <a:schemeClr val="tx1"/>
                </a:solidFill>
                <a:effectLst/>
                <a:latin typeface="+mn-lt"/>
                <a:ea typeface="+mn-ea"/>
                <a:cs typeface="+mn-cs"/>
              </a:rPr>
              <a:t> היא יותר </a:t>
            </a:r>
            <a:r>
              <a:rPr lang="he-IL" sz="1200" kern="1200" dirty="0" err="1">
                <a:solidFill>
                  <a:schemeClr val="tx1"/>
                </a:solidFill>
                <a:effectLst/>
                <a:latin typeface="+mn-lt"/>
                <a:ea typeface="+mn-ea"/>
                <a:cs typeface="+mn-cs"/>
              </a:rPr>
              <a:t>אינדולנטית</a:t>
            </a:r>
            <a:r>
              <a:rPr lang="he-IL" sz="1200" kern="1200" dirty="0">
                <a:solidFill>
                  <a:schemeClr val="tx1"/>
                </a:solidFill>
                <a:effectLst/>
                <a:latin typeface="+mn-lt"/>
                <a:ea typeface="+mn-ea"/>
                <a:cs typeface="+mn-cs"/>
              </a:rPr>
              <a:t>, בעוד שלימפומה נון </a:t>
            </a:r>
            <a:r>
              <a:rPr lang="he-IL" sz="1200" kern="1200" dirty="0" err="1">
                <a:solidFill>
                  <a:schemeClr val="tx1"/>
                </a:solidFill>
                <a:effectLst/>
                <a:latin typeface="+mn-lt"/>
                <a:ea typeface="+mn-ea"/>
                <a:cs typeface="+mn-cs"/>
              </a:rPr>
              <a:t>הודג׳קין</a:t>
            </a:r>
            <a:r>
              <a:rPr lang="he-IL" sz="1200" kern="1200" dirty="0">
                <a:solidFill>
                  <a:schemeClr val="tx1"/>
                </a:solidFill>
                <a:effectLst/>
                <a:latin typeface="+mn-lt"/>
                <a:ea typeface="+mn-ea"/>
                <a:cs typeface="+mn-cs"/>
              </a:rPr>
              <a:t> היא מחלה סוערת עד כדי צורך בטיפול </a:t>
            </a:r>
            <a:r>
              <a:rPr lang="he-IL" sz="1200" kern="1200" dirty="0" err="1">
                <a:solidFill>
                  <a:schemeClr val="tx1"/>
                </a:solidFill>
                <a:effectLst/>
                <a:latin typeface="+mn-lt"/>
                <a:ea typeface="+mn-ea"/>
                <a:cs typeface="+mn-cs"/>
              </a:rPr>
              <a:t>מיידי</a:t>
            </a:r>
            <a:r>
              <a:rPr lang="he-IL" sz="1200" kern="1200" dirty="0">
                <a:solidFill>
                  <a:schemeClr val="tx1"/>
                </a:solidFill>
                <a:effectLst/>
                <a:latin typeface="+mn-lt"/>
                <a:ea typeface="+mn-ea"/>
                <a:cs typeface="+mn-cs"/>
              </a:rPr>
              <a:t> מציל חיים. </a:t>
            </a:r>
            <a:endParaRPr lang="en-IL" sz="1200" kern="1200" dirty="0">
              <a:solidFill>
                <a:schemeClr val="tx1"/>
              </a:solidFill>
              <a:effectLst/>
              <a:latin typeface="+mn-lt"/>
              <a:ea typeface="+mn-ea"/>
              <a:cs typeface="+mn-cs"/>
            </a:endParaRPr>
          </a:p>
          <a:p>
            <a:pPr algn="just" rtl="1"/>
            <a:r>
              <a:rPr lang="en-US"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הודג׳קין</a:t>
            </a:r>
            <a:r>
              <a:rPr lang="he-IL" sz="1200" kern="1200" dirty="0">
                <a:solidFill>
                  <a:schemeClr val="tx1"/>
                </a:solidFill>
                <a:effectLst/>
                <a:latin typeface="+mn-lt"/>
                <a:ea typeface="+mn-ea"/>
                <a:cs typeface="+mn-cs"/>
              </a:rPr>
              <a:t>- הפתולוגיה </a:t>
            </a:r>
            <a:r>
              <a:rPr lang="he-IL" sz="1200" kern="1200" dirty="0" err="1">
                <a:solidFill>
                  <a:schemeClr val="tx1"/>
                </a:solidFill>
                <a:effectLst/>
                <a:latin typeface="+mn-lt"/>
                <a:ea typeface="+mn-ea"/>
                <a:cs typeface="+mn-cs"/>
              </a:rPr>
              <a:t>הפתוגנומונית</a:t>
            </a:r>
            <a:r>
              <a:rPr lang="he-IL" sz="1200" kern="1200" dirty="0">
                <a:solidFill>
                  <a:schemeClr val="tx1"/>
                </a:solidFill>
                <a:effectLst/>
                <a:latin typeface="+mn-lt"/>
                <a:ea typeface="+mn-ea"/>
                <a:cs typeface="+mn-cs"/>
              </a:rPr>
              <a:t> הינה תיאור </a:t>
            </a:r>
            <a:r>
              <a:rPr lang="he-IL" sz="1200" kern="1200" dirty="0" err="1">
                <a:solidFill>
                  <a:schemeClr val="tx1"/>
                </a:solidFill>
                <a:effectLst/>
                <a:latin typeface="+mn-lt"/>
                <a:ea typeface="+mn-ea"/>
                <a:cs typeface="+mn-cs"/>
              </a:rPr>
              <a:t>היסטולוגי</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reed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sternberg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cell</a:t>
            </a:r>
            <a:r>
              <a:rPr lang="he-IL" sz="1200" kern="1200" dirty="0">
                <a:solidFill>
                  <a:schemeClr val="tx1"/>
                </a:solidFill>
                <a:effectLst/>
                <a:latin typeface="+mn-lt"/>
                <a:ea typeface="+mn-ea"/>
                <a:cs typeface="+mn-cs"/>
              </a:rPr>
              <a:t>- יש מראה של ״עין ינשוף״ של התא והגרעין. בעבר הטיפול כלל </a:t>
            </a:r>
            <a:r>
              <a:rPr lang="he-IL" sz="1200" kern="1200" dirty="0" err="1">
                <a:solidFill>
                  <a:schemeClr val="tx1"/>
                </a:solidFill>
                <a:effectLst/>
                <a:latin typeface="+mn-lt"/>
                <a:ea typeface="+mn-ea"/>
                <a:cs typeface="+mn-cs"/>
              </a:rPr>
              <a:t>סטייגינג</a:t>
            </a:r>
            <a:r>
              <a:rPr lang="he-IL" sz="1200" kern="1200" dirty="0">
                <a:solidFill>
                  <a:schemeClr val="tx1"/>
                </a:solidFill>
                <a:effectLst/>
                <a:latin typeface="+mn-lt"/>
                <a:ea typeface="+mn-ea"/>
                <a:cs typeface="+mn-cs"/>
              </a:rPr>
              <a:t> עם </a:t>
            </a:r>
            <a:r>
              <a:rPr lang="he-IL" sz="1200" kern="1200" dirty="0" err="1">
                <a:solidFill>
                  <a:schemeClr val="tx1"/>
                </a:solidFill>
                <a:effectLst/>
                <a:latin typeface="+mn-lt"/>
                <a:ea typeface="+mn-ea"/>
                <a:cs typeface="+mn-cs"/>
              </a:rPr>
              <a:t>לפרוטומיה</a:t>
            </a:r>
            <a:r>
              <a:rPr lang="he-IL" sz="1200" kern="1200" dirty="0">
                <a:solidFill>
                  <a:schemeClr val="tx1"/>
                </a:solidFill>
                <a:effectLst/>
                <a:latin typeface="+mn-lt"/>
                <a:ea typeface="+mn-ea"/>
                <a:cs typeface="+mn-cs"/>
              </a:rPr>
              <a:t>, היום הטיפול כולל שני סוגים של פרוטוקולים כימותרפיים- </a:t>
            </a:r>
            <a:r>
              <a:rPr lang="he-IL" sz="1200" kern="1200" dirty="0" err="1">
                <a:solidFill>
                  <a:schemeClr val="tx1"/>
                </a:solidFill>
                <a:effectLst/>
                <a:latin typeface="+mn-lt"/>
                <a:ea typeface="+mn-ea"/>
                <a:cs typeface="+mn-cs"/>
              </a:rPr>
              <a:t>abvd</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mopp</a:t>
            </a:r>
            <a:r>
              <a:rPr lang="he-IL" sz="1200" kern="1200" dirty="0">
                <a:solidFill>
                  <a:schemeClr val="tx1"/>
                </a:solidFill>
                <a:effectLst/>
                <a:latin typeface="+mn-lt"/>
                <a:ea typeface="+mn-ea"/>
                <a:cs typeface="+mn-cs"/>
              </a:rPr>
              <a:t>, עם או בלי קרינה. </a:t>
            </a:r>
            <a:r>
              <a:rPr lang="he-IL" sz="1200" kern="1200" dirty="0" err="1">
                <a:solidFill>
                  <a:schemeClr val="tx1"/>
                </a:solidFill>
                <a:effectLst/>
                <a:latin typeface="+mn-lt"/>
                <a:ea typeface="+mn-ea"/>
                <a:cs typeface="+mn-cs"/>
              </a:rPr>
              <a:t>הודגקין</a:t>
            </a:r>
            <a:r>
              <a:rPr lang="he-IL" sz="1200" kern="1200" dirty="0">
                <a:solidFill>
                  <a:schemeClr val="tx1"/>
                </a:solidFill>
                <a:effectLst/>
                <a:latin typeface="+mn-lt"/>
                <a:ea typeface="+mn-ea"/>
                <a:cs typeface="+mn-cs"/>
              </a:rPr>
              <a:t> הינה מחלה בעיקר של מתבגרים, יש איזה קשר גנטי (יותר בתאומים), וכן קשר לבעיות חיסון עצמי וחשיפה מאוחרת לזיהומים. האבחנה דורשת שני ממצאים- תאי </a:t>
            </a:r>
            <a:r>
              <a:rPr lang="he-IL" sz="1200" kern="1200" dirty="0" err="1">
                <a:solidFill>
                  <a:schemeClr val="tx1"/>
                </a:solidFill>
                <a:effectLst/>
                <a:latin typeface="+mn-lt"/>
                <a:ea typeface="+mn-ea"/>
                <a:cs typeface="+mn-cs"/>
              </a:rPr>
              <a:t>ריד</a:t>
            </a:r>
            <a:r>
              <a:rPr lang="he-IL" sz="1200" kern="1200" dirty="0">
                <a:solidFill>
                  <a:schemeClr val="tx1"/>
                </a:solidFill>
                <a:effectLst/>
                <a:latin typeface="+mn-lt"/>
                <a:ea typeface="+mn-ea"/>
                <a:cs typeface="+mn-cs"/>
              </a:rPr>
              <a:t>-שטרנברג בהיסטולוגיה, ו- </a:t>
            </a:r>
            <a:r>
              <a:rPr lang="he-IL" sz="1200" kern="1200" dirty="0" err="1">
                <a:solidFill>
                  <a:schemeClr val="tx1"/>
                </a:solidFill>
                <a:effectLst/>
                <a:latin typeface="+mn-lt"/>
                <a:ea typeface="+mn-ea"/>
                <a:cs typeface="+mn-cs"/>
              </a:rPr>
              <a:t>reactive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cellular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background</a:t>
            </a:r>
            <a:r>
              <a:rPr lang="he-IL" sz="1200" kern="1200" dirty="0">
                <a:solidFill>
                  <a:schemeClr val="tx1"/>
                </a:solidFill>
                <a:effectLst/>
                <a:latin typeface="+mn-lt"/>
                <a:ea typeface="+mn-ea"/>
                <a:cs typeface="+mn-cs"/>
              </a:rPr>
              <a:t>. התאים חיוביים ל- cd15 </a:t>
            </a:r>
            <a:r>
              <a:rPr lang="he-IL" sz="1200" kern="1200" dirty="0" err="1">
                <a:solidFill>
                  <a:schemeClr val="tx1"/>
                </a:solidFill>
                <a:effectLst/>
                <a:latin typeface="+mn-lt"/>
                <a:ea typeface="+mn-ea"/>
                <a:cs typeface="+mn-cs"/>
              </a:rPr>
              <a:t>ול</a:t>
            </a:r>
            <a:r>
              <a:rPr lang="he-IL" sz="1200" kern="1200" dirty="0">
                <a:solidFill>
                  <a:schemeClr val="tx1"/>
                </a:solidFill>
                <a:effectLst/>
                <a:latin typeface="+mn-lt"/>
                <a:ea typeface="+mn-ea"/>
                <a:cs typeface="+mn-cs"/>
              </a:rPr>
              <a:t>- cd30.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הקלסיפיקציה של הגידול היא על פי </a:t>
            </a:r>
            <a:r>
              <a:rPr lang="he-IL" sz="1200" kern="1200" dirty="0" err="1">
                <a:solidFill>
                  <a:schemeClr val="tx1"/>
                </a:solidFill>
                <a:effectLst/>
                <a:latin typeface="+mn-lt"/>
                <a:ea typeface="+mn-ea"/>
                <a:cs typeface="+mn-cs"/>
              </a:rPr>
              <a:t>who</a:t>
            </a:r>
            <a:r>
              <a:rPr lang="he-IL" sz="1200" kern="1200" dirty="0">
                <a:solidFill>
                  <a:schemeClr val="tx1"/>
                </a:solidFill>
                <a:effectLst/>
                <a:latin typeface="+mn-lt"/>
                <a:ea typeface="+mn-ea"/>
                <a:cs typeface="+mn-cs"/>
              </a:rPr>
              <a:t> וכוללת שני סוגים של </a:t>
            </a:r>
            <a:r>
              <a:rPr lang="he-IL" sz="1200" kern="1200" dirty="0" err="1">
                <a:solidFill>
                  <a:schemeClr val="tx1"/>
                </a:solidFill>
                <a:effectLst/>
                <a:latin typeface="+mn-lt"/>
                <a:ea typeface="+mn-ea"/>
                <a:cs typeface="+mn-cs"/>
              </a:rPr>
              <a:t>הודג׳קין</a:t>
            </a:r>
            <a:r>
              <a:rPr lang="he-IL" sz="1200" kern="1200" dirty="0">
                <a:solidFill>
                  <a:schemeClr val="tx1"/>
                </a:solidFill>
                <a:effectLst/>
                <a:latin typeface="+mn-lt"/>
                <a:ea typeface="+mn-ea"/>
                <a:cs typeface="+mn-cs"/>
              </a:rPr>
              <a:t>- הקלאסי, </a:t>
            </a:r>
            <a:r>
              <a:rPr lang="he-IL" sz="1200" kern="1200" dirty="0" err="1">
                <a:solidFill>
                  <a:schemeClr val="tx1"/>
                </a:solidFill>
                <a:effectLst/>
                <a:latin typeface="+mn-lt"/>
                <a:ea typeface="+mn-ea"/>
                <a:cs typeface="+mn-cs"/>
              </a:rPr>
              <a:t>והנודולרי</a:t>
            </a:r>
            <a:r>
              <a:rPr lang="he-IL" sz="1200" kern="1200" dirty="0">
                <a:solidFill>
                  <a:schemeClr val="tx1"/>
                </a:solidFill>
                <a:effectLst/>
                <a:latin typeface="+mn-lt"/>
                <a:ea typeface="+mn-ea"/>
                <a:cs typeface="+mn-cs"/>
              </a:rPr>
              <a:t>. הקלאסי כולל בתוכו 4 תת קלסיפיקציות- </a:t>
            </a:r>
            <a:r>
              <a:rPr lang="he-IL" sz="1200" kern="1200" dirty="0" err="1">
                <a:solidFill>
                  <a:schemeClr val="tx1"/>
                </a:solidFill>
                <a:effectLst/>
                <a:latin typeface="+mn-lt"/>
                <a:ea typeface="+mn-ea"/>
                <a:cs typeface="+mn-cs"/>
              </a:rPr>
              <a:t>נודולר</a:t>
            </a:r>
            <a:r>
              <a:rPr lang="he-IL" sz="1200" kern="1200" dirty="0">
                <a:solidFill>
                  <a:schemeClr val="tx1"/>
                </a:solidFill>
                <a:effectLst/>
                <a:latin typeface="+mn-lt"/>
                <a:ea typeface="+mn-ea"/>
                <a:cs typeface="+mn-cs"/>
              </a:rPr>
              <a:t> סקלרוזיס (הכי נפוץ אצל ילדים, מתבטא בבלוטות </a:t>
            </a:r>
            <a:r>
              <a:rPr lang="he-IL" sz="1200" kern="1200" dirty="0" err="1">
                <a:solidFill>
                  <a:schemeClr val="tx1"/>
                </a:solidFill>
                <a:effectLst/>
                <a:latin typeface="+mn-lt"/>
                <a:ea typeface="+mn-ea"/>
                <a:cs typeface="+mn-cs"/>
              </a:rPr>
              <a:t>צוואריות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סופרקלביקולריות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ומדיאסטינליות</a:t>
            </a:r>
            <a:r>
              <a:rPr lang="he-IL" sz="1200" kern="1200" dirty="0">
                <a:solidFill>
                  <a:schemeClr val="tx1"/>
                </a:solidFill>
                <a:effectLst/>
                <a:latin typeface="+mn-lt"/>
                <a:ea typeface="+mn-ea"/>
                <a:cs typeface="+mn-cs"/>
              </a:rPr>
              <a:t>), מיקס, עשיר בלימפוציטים, עני בלימפוציטים.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הפרזנטציה הקלינית היא לרוב עם הגדלת בלוטות לימפה (</a:t>
            </a:r>
            <a:r>
              <a:rPr lang="he-IL" sz="1200" kern="1200" dirty="0" err="1">
                <a:solidFill>
                  <a:schemeClr val="tx1"/>
                </a:solidFill>
                <a:effectLst/>
                <a:latin typeface="+mn-lt"/>
                <a:ea typeface="+mn-ea"/>
                <a:cs typeface="+mn-cs"/>
              </a:rPr>
              <a:t>צוואריות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סופראקלביקולריות</a:t>
            </a:r>
            <a:r>
              <a:rPr lang="he-IL" sz="1200" kern="1200" dirty="0">
                <a:solidFill>
                  <a:schemeClr val="tx1"/>
                </a:solidFill>
                <a:effectLst/>
                <a:latin typeface="+mn-lt"/>
                <a:ea typeface="+mn-ea"/>
                <a:cs typeface="+mn-cs"/>
              </a:rPr>
              <a:t>) ללא כאבים. נדיר שיש </a:t>
            </a:r>
            <a:r>
              <a:rPr lang="he-IL" sz="1200" kern="1200" dirty="0" err="1">
                <a:solidFill>
                  <a:schemeClr val="tx1"/>
                </a:solidFill>
                <a:effectLst/>
                <a:latin typeface="+mn-lt"/>
                <a:ea typeface="+mn-ea"/>
                <a:cs typeface="+mn-cs"/>
              </a:rPr>
              <a:t>tumor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lysis</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syndrome</a:t>
            </a:r>
            <a:r>
              <a:rPr lang="he-IL" sz="1200" kern="1200" dirty="0">
                <a:solidFill>
                  <a:schemeClr val="tx1"/>
                </a:solidFill>
                <a:effectLst/>
                <a:latin typeface="+mn-lt"/>
                <a:ea typeface="+mn-ea"/>
                <a:cs typeface="+mn-cs"/>
              </a:rPr>
              <a:t>. תסמיני נ כוללים ירידה לא מכוונת במשקל מעל 10% בחצי שנה האחרונה, חום לא מוסבר מעל 38, השעות לילה. כמו כן- גרד, עייפות ואנורקסיה.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בדיקה גופנית- </a:t>
            </a:r>
            <a:r>
              <a:rPr lang="he-IL" sz="1200" kern="1200" dirty="0" err="1">
                <a:solidFill>
                  <a:schemeClr val="tx1"/>
                </a:solidFill>
                <a:effectLst/>
                <a:latin typeface="+mn-lt"/>
                <a:ea typeface="+mn-ea"/>
                <a:cs typeface="+mn-cs"/>
              </a:rPr>
              <a:t>הודגקין</a:t>
            </a:r>
            <a:r>
              <a:rPr lang="he-IL" sz="1200" kern="1200" dirty="0">
                <a:solidFill>
                  <a:schemeClr val="tx1"/>
                </a:solidFill>
                <a:effectLst/>
                <a:latin typeface="+mn-lt"/>
                <a:ea typeface="+mn-ea"/>
                <a:cs typeface="+mn-cs"/>
              </a:rPr>
              <a:t> מתפשט במבנים סמוכים לכן חשוב לבדוק את הבלוטות בתחנה הקרובה לאלו המוגדלות. כמו כן, יש </a:t>
            </a:r>
            <a:r>
              <a:rPr lang="he-IL" sz="1200" kern="1200" dirty="0" err="1">
                <a:solidFill>
                  <a:schemeClr val="tx1"/>
                </a:solidFill>
                <a:effectLst/>
                <a:latin typeface="+mn-lt"/>
                <a:ea typeface="+mn-ea"/>
                <a:cs typeface="+mn-cs"/>
              </a:rPr>
              <a:t>נטיה</a:t>
            </a:r>
            <a:r>
              <a:rPr lang="he-IL" sz="1200" kern="1200" dirty="0">
                <a:solidFill>
                  <a:schemeClr val="tx1"/>
                </a:solidFill>
                <a:effectLst/>
                <a:latin typeface="+mn-lt"/>
                <a:ea typeface="+mn-ea"/>
                <a:cs typeface="+mn-cs"/>
              </a:rPr>
              <a:t> להתפשט מהבלוטות </a:t>
            </a:r>
            <a:r>
              <a:rPr lang="he-IL" sz="1200" kern="1200" dirty="0" err="1">
                <a:solidFill>
                  <a:schemeClr val="tx1"/>
                </a:solidFill>
                <a:effectLst/>
                <a:latin typeface="+mn-lt"/>
                <a:ea typeface="+mn-ea"/>
                <a:cs typeface="+mn-cs"/>
              </a:rPr>
              <a:t>הצוואריות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למדיאסטינום</a:t>
            </a:r>
            <a:r>
              <a:rPr lang="he-IL" sz="1200" kern="1200" dirty="0">
                <a:solidFill>
                  <a:schemeClr val="tx1"/>
                </a:solidFill>
                <a:effectLst/>
                <a:latin typeface="+mn-lt"/>
                <a:ea typeface="+mn-ea"/>
                <a:cs typeface="+mn-cs"/>
              </a:rPr>
              <a:t> לפני שזה מתפשט לבלוטות </a:t>
            </a:r>
            <a:r>
              <a:rPr lang="he-IL" sz="1200" kern="1200" dirty="0" err="1">
                <a:solidFill>
                  <a:schemeClr val="tx1"/>
                </a:solidFill>
                <a:effectLst/>
                <a:latin typeface="+mn-lt"/>
                <a:ea typeface="+mn-ea"/>
                <a:cs typeface="+mn-cs"/>
              </a:rPr>
              <a:t>הקונטראלטרליות</a:t>
            </a:r>
            <a:r>
              <a:rPr lang="he-IL" sz="1200" kern="1200" dirty="0">
                <a:solidFill>
                  <a:schemeClr val="tx1"/>
                </a:solidFill>
                <a:effectLst/>
                <a:latin typeface="+mn-lt"/>
                <a:ea typeface="+mn-ea"/>
                <a:cs typeface="+mn-cs"/>
              </a:rPr>
              <a:t>. מחלה </a:t>
            </a:r>
            <a:r>
              <a:rPr lang="he-IL" sz="1200" kern="1200" dirty="0" err="1">
                <a:solidFill>
                  <a:schemeClr val="tx1"/>
                </a:solidFill>
                <a:effectLst/>
                <a:latin typeface="+mn-lt"/>
                <a:ea typeface="+mn-ea"/>
                <a:cs typeface="+mn-cs"/>
              </a:rPr>
              <a:t>מדיאסטינלית</a:t>
            </a:r>
            <a:r>
              <a:rPr lang="he-IL" sz="1200" kern="1200" dirty="0">
                <a:solidFill>
                  <a:schemeClr val="tx1"/>
                </a:solidFill>
                <a:effectLst/>
                <a:latin typeface="+mn-lt"/>
                <a:ea typeface="+mn-ea"/>
                <a:cs typeface="+mn-cs"/>
              </a:rPr>
              <a:t> יותר נפוצה אצל נערות מתחת לגיל 12 ועם תסמינים הידועים כ- </a:t>
            </a:r>
            <a:r>
              <a:rPr lang="he-IL" sz="1200" kern="1200" dirty="0" err="1">
                <a:solidFill>
                  <a:schemeClr val="tx1"/>
                </a:solidFill>
                <a:effectLst/>
                <a:latin typeface="+mn-lt"/>
                <a:ea typeface="+mn-ea"/>
                <a:cs typeface="+mn-cs"/>
              </a:rPr>
              <a:t>b</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symptoms</a:t>
            </a:r>
            <a:r>
              <a:rPr lang="he-IL" sz="1200" kern="1200" dirty="0">
                <a:solidFill>
                  <a:schemeClr val="tx1"/>
                </a:solidFill>
                <a:effectLst/>
                <a:latin typeface="+mn-lt"/>
                <a:ea typeface="+mn-ea"/>
                <a:cs typeface="+mn-cs"/>
              </a:rPr>
              <a:t>. זה יכול להביא לקושי נשימתי, </a:t>
            </a:r>
            <a:r>
              <a:rPr lang="he-IL" sz="1200" kern="1200" dirty="0" err="1">
                <a:solidFill>
                  <a:schemeClr val="tx1"/>
                </a:solidFill>
                <a:effectLst/>
                <a:latin typeface="+mn-lt"/>
                <a:ea typeface="+mn-ea"/>
                <a:cs typeface="+mn-cs"/>
              </a:rPr>
              <a:t>סטרידור</a:t>
            </a:r>
            <a:r>
              <a:rPr lang="he-IL" sz="1200" kern="1200" dirty="0">
                <a:solidFill>
                  <a:schemeClr val="tx1"/>
                </a:solidFill>
                <a:effectLst/>
                <a:latin typeface="+mn-lt"/>
                <a:ea typeface="+mn-ea"/>
                <a:cs typeface="+mn-cs"/>
              </a:rPr>
              <a:t>, שיעול ולפעמים מגיע עם סיפור של טיפול לאסתמה ללא ביצוע הדמיה. לעיתים יש עדות ל </a:t>
            </a:r>
            <a:r>
              <a:rPr lang="he-IL" sz="1200" kern="1200" dirty="0" err="1">
                <a:solidFill>
                  <a:schemeClr val="tx1"/>
                </a:solidFill>
                <a:effectLst/>
                <a:latin typeface="+mn-lt"/>
                <a:ea typeface="+mn-ea"/>
                <a:cs typeface="+mn-cs"/>
              </a:rPr>
              <a:t>superior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vena</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cava</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syndrome</a:t>
            </a:r>
            <a:r>
              <a:rPr lang="he-IL" sz="1200" kern="1200" dirty="0">
                <a:solidFill>
                  <a:schemeClr val="tx1"/>
                </a:solidFill>
                <a:effectLst/>
                <a:latin typeface="+mn-lt"/>
                <a:ea typeface="+mn-ea"/>
                <a:cs typeface="+mn-cs"/>
              </a:rPr>
              <a:t> עם בצקת וציאנוזיס בפנים ווריד </a:t>
            </a:r>
            <a:r>
              <a:rPr lang="he-IL" sz="1200" kern="1200" dirty="0" err="1">
                <a:solidFill>
                  <a:schemeClr val="tx1"/>
                </a:solidFill>
                <a:effectLst/>
                <a:latin typeface="+mn-lt"/>
                <a:ea typeface="+mn-ea"/>
                <a:cs typeface="+mn-cs"/>
              </a:rPr>
              <a:t>ג׳וגולרי</a:t>
            </a:r>
            <a:r>
              <a:rPr lang="he-IL" sz="1200" kern="1200" dirty="0">
                <a:solidFill>
                  <a:schemeClr val="tx1"/>
                </a:solidFill>
                <a:effectLst/>
                <a:latin typeface="+mn-lt"/>
                <a:ea typeface="+mn-ea"/>
                <a:cs typeface="+mn-cs"/>
              </a:rPr>
              <a:t> מורחב. מעורבות </a:t>
            </a:r>
            <a:r>
              <a:rPr lang="he-IL" sz="1200" kern="1200" dirty="0" err="1">
                <a:solidFill>
                  <a:schemeClr val="tx1"/>
                </a:solidFill>
                <a:effectLst/>
                <a:latin typeface="+mn-lt"/>
                <a:ea typeface="+mn-ea"/>
                <a:cs typeface="+mn-cs"/>
              </a:rPr>
              <a:t>אקסטרלימפטית</a:t>
            </a:r>
            <a:r>
              <a:rPr lang="he-IL" sz="1200" kern="1200" dirty="0">
                <a:solidFill>
                  <a:schemeClr val="tx1"/>
                </a:solidFill>
                <a:effectLst/>
                <a:latin typeface="+mn-lt"/>
                <a:ea typeface="+mn-ea"/>
                <a:cs typeface="+mn-cs"/>
              </a:rPr>
              <a:t> הכי נפוצה בכבד, ובנוסף בריאות, בעצם, מח עצם ועור. מח העצם עצמו מעורב רק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- 4-14% מהחולים, ואולם אלה עם מחלה מפושטת-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4- מח העצם יהיה מעורב </a:t>
            </a:r>
            <a:r>
              <a:rPr lang="he-IL" sz="1200" kern="1200" dirty="0" err="1">
                <a:solidFill>
                  <a:schemeClr val="tx1"/>
                </a:solidFill>
                <a:effectLst/>
                <a:latin typeface="+mn-lt"/>
                <a:ea typeface="+mn-ea"/>
                <a:cs typeface="+mn-cs"/>
              </a:rPr>
              <a:t>בכשליש</a:t>
            </a:r>
            <a:r>
              <a:rPr lang="he-IL" sz="1200" kern="1200" dirty="0">
                <a:solidFill>
                  <a:schemeClr val="tx1"/>
                </a:solidFill>
                <a:effectLst/>
                <a:latin typeface="+mn-lt"/>
                <a:ea typeface="+mn-ea"/>
                <a:cs typeface="+mn-cs"/>
              </a:rPr>
              <a:t> מהחולים. הביופסיה היא מבלוטת הלימפה המוגדלת הנגישה ביותר ואסור להשתמש בפורמלין. לעיתים אם החולה מאוד לא יציב ניתן לשאוב </a:t>
            </a:r>
            <a:r>
              <a:rPr lang="he-IL" sz="1200" kern="1200" dirty="0" err="1">
                <a:solidFill>
                  <a:schemeClr val="tx1"/>
                </a:solidFill>
                <a:effectLst/>
                <a:latin typeface="+mn-lt"/>
                <a:ea typeface="+mn-ea"/>
                <a:cs typeface="+mn-cs"/>
              </a:rPr>
              <a:t>מתפליט</a:t>
            </a:r>
            <a:r>
              <a:rPr lang="he-IL" sz="1200" kern="1200" dirty="0">
                <a:solidFill>
                  <a:schemeClr val="tx1"/>
                </a:solidFill>
                <a:effectLst/>
                <a:latin typeface="+mn-lt"/>
                <a:ea typeface="+mn-ea"/>
                <a:cs typeface="+mn-cs"/>
              </a:rPr>
              <a:t> ריאתי או ממח עצם.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סטייג׳ינג</a:t>
            </a:r>
            <a:r>
              <a:rPr lang="he-IL" sz="1200" kern="1200" dirty="0">
                <a:solidFill>
                  <a:schemeClr val="tx1"/>
                </a:solidFill>
                <a:effectLst/>
                <a:latin typeface="+mn-lt"/>
                <a:ea typeface="+mn-ea"/>
                <a:cs typeface="+mn-cs"/>
              </a:rPr>
              <a:t>- לפי אן </a:t>
            </a:r>
            <a:r>
              <a:rPr lang="he-IL" sz="1200" kern="1200" dirty="0" err="1">
                <a:solidFill>
                  <a:schemeClr val="tx1"/>
                </a:solidFill>
                <a:effectLst/>
                <a:latin typeface="+mn-lt"/>
                <a:ea typeface="+mn-ea"/>
                <a:cs typeface="+mn-cs"/>
              </a:rPr>
              <a:t>ארבור</a:t>
            </a:r>
            <a:r>
              <a:rPr lang="he-IL" sz="1200" kern="1200" dirty="0">
                <a:solidFill>
                  <a:schemeClr val="tx1"/>
                </a:solidFill>
                <a:effectLst/>
                <a:latin typeface="+mn-lt"/>
                <a:ea typeface="+mn-ea"/>
                <a:cs typeface="+mn-cs"/>
              </a:rPr>
              <a:t>. כולל 4 </a:t>
            </a:r>
            <a:r>
              <a:rPr lang="he-IL" sz="1200" kern="1200" dirty="0" err="1">
                <a:solidFill>
                  <a:schemeClr val="tx1"/>
                </a:solidFill>
                <a:effectLst/>
                <a:latin typeface="+mn-lt"/>
                <a:ea typeface="+mn-ea"/>
                <a:cs typeface="+mn-cs"/>
              </a:rPr>
              <a:t>סטייגים</a:t>
            </a:r>
            <a:r>
              <a:rPr lang="he-IL" sz="1200" kern="1200" dirty="0">
                <a:solidFill>
                  <a:schemeClr val="tx1"/>
                </a:solidFill>
                <a:effectLst/>
                <a:latin typeface="+mn-lt"/>
                <a:ea typeface="+mn-ea"/>
                <a:cs typeface="+mn-cs"/>
              </a:rPr>
              <a:t>- הראשון- המחלה מערבת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לימפטי</a:t>
            </a:r>
            <a:r>
              <a:rPr lang="he-IL" sz="1200" kern="1200" dirty="0">
                <a:solidFill>
                  <a:schemeClr val="tx1"/>
                </a:solidFill>
                <a:effectLst/>
                <a:latin typeface="+mn-lt"/>
                <a:ea typeface="+mn-ea"/>
                <a:cs typeface="+mn-cs"/>
              </a:rPr>
              <a:t> אחד או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אקסטרה-</a:t>
            </a:r>
            <a:r>
              <a:rPr lang="he-IL" sz="1200" kern="1200" dirty="0" err="1">
                <a:solidFill>
                  <a:schemeClr val="tx1"/>
                </a:solidFill>
                <a:effectLst/>
                <a:latin typeface="+mn-lt"/>
                <a:ea typeface="+mn-ea"/>
                <a:cs typeface="+mn-cs"/>
              </a:rPr>
              <a:t>לימפטי</a:t>
            </a:r>
            <a:r>
              <a:rPr lang="he-IL" sz="1200" kern="1200" dirty="0">
                <a:solidFill>
                  <a:schemeClr val="tx1"/>
                </a:solidFill>
                <a:effectLst/>
                <a:latin typeface="+mn-lt"/>
                <a:ea typeface="+mn-ea"/>
                <a:cs typeface="+mn-cs"/>
              </a:rPr>
              <a:t> אחד.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ii</a:t>
            </a:r>
            <a:r>
              <a:rPr lang="he-IL" sz="1200" kern="1200" dirty="0">
                <a:solidFill>
                  <a:schemeClr val="tx1"/>
                </a:solidFill>
                <a:effectLst/>
                <a:latin typeface="+mn-lt"/>
                <a:ea typeface="+mn-ea"/>
                <a:cs typeface="+mn-cs"/>
              </a:rPr>
              <a:t>- המחלה </a:t>
            </a:r>
            <a:r>
              <a:rPr lang="he-IL" sz="1200" kern="1200" dirty="0" err="1">
                <a:solidFill>
                  <a:schemeClr val="tx1"/>
                </a:solidFill>
                <a:effectLst/>
                <a:latin typeface="+mn-lt"/>
                <a:ea typeface="+mn-ea"/>
                <a:cs typeface="+mn-cs"/>
              </a:rPr>
              <a:t>מערכבת</a:t>
            </a:r>
            <a:r>
              <a:rPr lang="he-IL" sz="1200" kern="1200" dirty="0">
                <a:solidFill>
                  <a:schemeClr val="tx1"/>
                </a:solidFill>
                <a:effectLst/>
                <a:latin typeface="+mn-lt"/>
                <a:ea typeface="+mn-ea"/>
                <a:cs typeface="+mn-cs"/>
              </a:rPr>
              <a:t> שני </a:t>
            </a:r>
            <a:r>
              <a:rPr lang="he-IL" sz="1200" kern="1200" dirty="0" err="1">
                <a:solidFill>
                  <a:schemeClr val="tx1"/>
                </a:solidFill>
                <a:effectLst/>
                <a:latin typeface="+mn-lt"/>
                <a:ea typeface="+mn-ea"/>
                <a:cs typeface="+mn-cs"/>
              </a:rPr>
              <a:t>איזורים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לימפטיים</a:t>
            </a:r>
            <a:r>
              <a:rPr lang="he-IL" sz="1200" kern="1200" dirty="0">
                <a:solidFill>
                  <a:schemeClr val="tx1"/>
                </a:solidFill>
                <a:effectLst/>
                <a:latin typeface="+mn-lt"/>
                <a:ea typeface="+mn-ea"/>
                <a:cs typeface="+mn-cs"/>
              </a:rPr>
              <a:t> באותו צד של הסרעפת, </a:t>
            </a:r>
            <a:r>
              <a:rPr lang="he-IL" sz="1200" kern="1200" dirty="0" err="1">
                <a:solidFill>
                  <a:schemeClr val="tx1"/>
                </a:solidFill>
                <a:effectLst/>
                <a:latin typeface="+mn-lt"/>
                <a:ea typeface="+mn-ea"/>
                <a:cs typeface="+mn-cs"/>
              </a:rPr>
              <a:t>iii</a:t>
            </a:r>
            <a:r>
              <a:rPr lang="he-IL" sz="1200" kern="1200" dirty="0">
                <a:solidFill>
                  <a:schemeClr val="tx1"/>
                </a:solidFill>
                <a:effectLst/>
                <a:latin typeface="+mn-lt"/>
                <a:ea typeface="+mn-ea"/>
                <a:cs typeface="+mn-cs"/>
              </a:rPr>
              <a:t>- המחלה מערבת שני </a:t>
            </a:r>
            <a:r>
              <a:rPr lang="he-IL" sz="1200" kern="1200" dirty="0" err="1">
                <a:solidFill>
                  <a:schemeClr val="tx1"/>
                </a:solidFill>
                <a:effectLst/>
                <a:latin typeface="+mn-lt"/>
                <a:ea typeface="+mn-ea"/>
                <a:cs typeface="+mn-cs"/>
              </a:rPr>
              <a:t>איזורים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קונטרלטרליים</a:t>
            </a:r>
            <a:r>
              <a:rPr lang="he-IL" sz="1200" kern="1200" dirty="0">
                <a:solidFill>
                  <a:schemeClr val="tx1"/>
                </a:solidFill>
                <a:effectLst/>
                <a:latin typeface="+mn-lt"/>
                <a:ea typeface="+mn-ea"/>
                <a:cs typeface="+mn-cs"/>
              </a:rPr>
              <a:t> וזה יכול להיות עם מעורבות של טחול או של איבר </a:t>
            </a:r>
            <a:r>
              <a:rPr lang="he-IL" sz="1200" kern="1200" dirty="0" err="1">
                <a:solidFill>
                  <a:schemeClr val="tx1"/>
                </a:solidFill>
                <a:effectLst/>
                <a:latin typeface="+mn-lt"/>
                <a:ea typeface="+mn-ea"/>
                <a:cs typeface="+mn-cs"/>
              </a:rPr>
              <a:t>אקסטרלימפטי</a:t>
            </a:r>
            <a:r>
              <a:rPr lang="he-IL" sz="1200" kern="1200" dirty="0">
                <a:solidFill>
                  <a:schemeClr val="tx1"/>
                </a:solidFill>
                <a:effectLst/>
                <a:latin typeface="+mn-lt"/>
                <a:ea typeface="+mn-ea"/>
                <a:cs typeface="+mn-cs"/>
              </a:rPr>
              <a:t> אחר, </a:t>
            </a:r>
            <a:r>
              <a:rPr lang="he-IL" sz="1200" kern="1200" dirty="0" err="1">
                <a:solidFill>
                  <a:schemeClr val="tx1"/>
                </a:solidFill>
                <a:effectLst/>
                <a:latin typeface="+mn-lt"/>
                <a:ea typeface="+mn-ea"/>
                <a:cs typeface="+mn-cs"/>
              </a:rPr>
              <a:t>iv</a:t>
            </a:r>
            <a:r>
              <a:rPr lang="he-IL" sz="1200" kern="1200" dirty="0">
                <a:solidFill>
                  <a:schemeClr val="tx1"/>
                </a:solidFill>
                <a:effectLst/>
                <a:latin typeface="+mn-lt"/>
                <a:ea typeface="+mn-ea"/>
                <a:cs typeface="+mn-cs"/>
              </a:rPr>
              <a:t>- המחלה מפושטת וכוללת רקמות ובלוטות מרוחקות. בנוסף להדמיה יש גם את הקליניקה- אם החולה סימפטומטי הפרוגנוזה גרועה יותר.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הטיפול- בהתאם ל-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stratification</a:t>
            </a:r>
            <a:r>
              <a:rPr lang="he-IL" sz="1200" kern="1200" dirty="0">
                <a:solidFill>
                  <a:schemeClr val="tx1"/>
                </a:solidFill>
                <a:effectLst/>
                <a:latin typeface="+mn-lt"/>
                <a:ea typeface="+mn-ea"/>
                <a:cs typeface="+mn-cs"/>
              </a:rPr>
              <a:t>. כולל גם את </a:t>
            </a:r>
            <a:r>
              <a:rPr lang="he-IL" sz="1200" kern="1200" dirty="0" err="1">
                <a:solidFill>
                  <a:schemeClr val="tx1"/>
                </a:solidFill>
                <a:effectLst/>
                <a:latin typeface="+mn-lt"/>
                <a:ea typeface="+mn-ea"/>
                <a:cs typeface="+mn-cs"/>
              </a:rPr>
              <a:t>הסטייג׳ינג</a:t>
            </a:r>
            <a:r>
              <a:rPr lang="he-IL" sz="1200" kern="1200" dirty="0">
                <a:solidFill>
                  <a:schemeClr val="tx1"/>
                </a:solidFill>
                <a:effectLst/>
                <a:latin typeface="+mn-lt"/>
                <a:ea typeface="+mn-ea"/>
                <a:cs typeface="+mn-cs"/>
              </a:rPr>
              <a:t>, האם היו סימפטומים, והאם יש </a:t>
            </a:r>
            <a:r>
              <a:rPr lang="he-IL" sz="1200" kern="1200" dirty="0" err="1">
                <a:solidFill>
                  <a:schemeClr val="tx1"/>
                </a:solidFill>
                <a:effectLst/>
                <a:latin typeface="+mn-lt"/>
                <a:ea typeface="+mn-ea"/>
                <a:cs typeface="+mn-cs"/>
              </a:rPr>
              <a:t>bulky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disease</a:t>
            </a:r>
            <a:r>
              <a:rPr lang="he-IL" sz="1200" kern="1200" dirty="0">
                <a:solidFill>
                  <a:schemeClr val="tx1"/>
                </a:solidFill>
                <a:effectLst/>
                <a:latin typeface="+mn-lt"/>
                <a:ea typeface="+mn-ea"/>
                <a:cs typeface="+mn-cs"/>
              </a:rPr>
              <a:t>. כך למשל, מטופל שהוא </a:t>
            </a:r>
            <a:r>
              <a:rPr lang="he-IL" sz="1200" kern="1200" dirty="0" err="1">
                <a:solidFill>
                  <a:schemeClr val="tx1"/>
                </a:solidFill>
                <a:effectLst/>
                <a:latin typeface="+mn-lt"/>
                <a:ea typeface="+mn-ea"/>
                <a:cs typeface="+mn-cs"/>
              </a:rPr>
              <a:t>low</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הינו מטופל ללא מחלה </a:t>
            </a:r>
            <a:r>
              <a:rPr lang="he-IL" sz="1200" kern="1200" dirty="0" err="1">
                <a:solidFill>
                  <a:schemeClr val="tx1"/>
                </a:solidFill>
                <a:effectLst/>
                <a:latin typeface="+mn-lt"/>
                <a:ea typeface="+mn-ea"/>
                <a:cs typeface="+mn-cs"/>
              </a:rPr>
              <a:t>bulky</a:t>
            </a:r>
            <a:r>
              <a:rPr lang="he-IL" sz="1200" kern="1200" dirty="0">
                <a:solidFill>
                  <a:schemeClr val="tx1"/>
                </a:solidFill>
                <a:effectLst/>
                <a:latin typeface="+mn-lt"/>
                <a:ea typeface="+mn-ea"/>
                <a:cs typeface="+mn-cs"/>
              </a:rPr>
              <a:t>, עם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ii</a:t>
            </a:r>
            <a:r>
              <a:rPr lang="he-IL" sz="1200" kern="1200" dirty="0">
                <a:solidFill>
                  <a:schemeClr val="tx1"/>
                </a:solidFill>
                <a:effectLst/>
                <a:latin typeface="+mn-lt"/>
                <a:ea typeface="+mn-ea"/>
                <a:cs typeface="+mn-cs"/>
              </a:rPr>
              <a:t>. הטיפול עצמו מתמקד בכימותרפיה עם או בלי קרינה, למרות שלאחרונה מנסים להוריד קרינה צריך לזכור שהגידול הוא מאוד רגיש להקרנות. בילדים ההקרנות הן בשדה מופחת- </a:t>
            </a:r>
            <a:r>
              <a:rPr lang="he-IL" sz="1200" kern="1200" dirty="0" err="1">
                <a:solidFill>
                  <a:schemeClr val="tx1"/>
                </a:solidFill>
                <a:effectLst/>
                <a:latin typeface="+mn-lt"/>
                <a:ea typeface="+mn-ea"/>
                <a:cs typeface="+mn-cs"/>
              </a:rPr>
              <a:t>reduced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field</a:t>
            </a:r>
            <a:r>
              <a:rPr lang="he-IL" sz="1200" kern="1200" dirty="0">
                <a:solidFill>
                  <a:schemeClr val="tx1"/>
                </a:solidFill>
                <a:effectLst/>
                <a:latin typeface="+mn-lt"/>
                <a:ea typeface="+mn-ea"/>
                <a:cs typeface="+mn-cs"/>
              </a:rPr>
              <a:t>. העקרונות של כימותרפיה בעבר כללו שני סוגים של פרוטוקולים שניתנו למשך שנה אבל היום נהוג לתת למשך זמן קצר יותר – 3-6 חודשים ובהתאם להמשיך בקרינה, וגם לטפל בפרוטוקולים היברידיים. בנוסף לטיפול הזה צריך להתייחס גם לתגובה לטיפול וגם להיסטולוגיה עצמה. השתלת מח עצם למשל נשמרת עבור חזרה או מחלה </a:t>
            </a:r>
            <a:r>
              <a:rPr lang="he-IL" sz="1200" kern="1200" dirty="0" err="1">
                <a:solidFill>
                  <a:schemeClr val="tx1"/>
                </a:solidFill>
                <a:effectLst/>
                <a:latin typeface="+mn-lt"/>
                <a:ea typeface="+mn-ea"/>
                <a:cs typeface="+mn-cs"/>
              </a:rPr>
              <a:t>רפרקטורית</a:t>
            </a:r>
            <a:r>
              <a:rPr lang="he-IL" sz="1200" kern="1200" dirty="0">
                <a:solidFill>
                  <a:schemeClr val="tx1"/>
                </a:solidFill>
                <a:effectLst/>
                <a:latin typeface="+mn-lt"/>
                <a:ea typeface="+mn-ea"/>
                <a:cs typeface="+mn-cs"/>
              </a:rPr>
              <a:t>, וכן טיפול בנוגדנים </a:t>
            </a:r>
            <a:r>
              <a:rPr lang="he-IL" sz="1200" kern="1200" dirty="0" err="1">
                <a:solidFill>
                  <a:schemeClr val="tx1"/>
                </a:solidFill>
                <a:effectLst/>
                <a:latin typeface="+mn-lt"/>
                <a:ea typeface="+mn-ea"/>
                <a:cs typeface="+mn-cs"/>
              </a:rPr>
              <a:t>מונוקלונאליים</a:t>
            </a:r>
            <a:r>
              <a:rPr lang="he-IL" sz="1200" kern="1200" dirty="0">
                <a:solidFill>
                  <a:schemeClr val="tx1"/>
                </a:solidFill>
                <a:effectLst/>
                <a:latin typeface="+mn-lt"/>
                <a:ea typeface="+mn-ea"/>
                <a:cs typeface="+mn-cs"/>
              </a:rPr>
              <a:t> כגון </a:t>
            </a:r>
            <a:r>
              <a:rPr lang="he-IL" sz="1200" kern="1200" dirty="0" err="1">
                <a:solidFill>
                  <a:schemeClr val="tx1"/>
                </a:solidFill>
                <a:effectLst/>
                <a:latin typeface="+mn-lt"/>
                <a:ea typeface="+mn-ea"/>
                <a:cs typeface="+mn-cs"/>
              </a:rPr>
              <a:t>brentuximab</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הפרוגנוזה של </a:t>
            </a:r>
            <a:r>
              <a:rPr lang="he-IL" sz="1200" kern="1200" dirty="0" err="1">
                <a:solidFill>
                  <a:schemeClr val="tx1"/>
                </a:solidFill>
                <a:effectLst/>
                <a:latin typeface="+mn-lt"/>
                <a:ea typeface="+mn-ea"/>
                <a:cs typeface="+mn-cs"/>
              </a:rPr>
              <a:t>הודג׳קין</a:t>
            </a:r>
            <a:r>
              <a:rPr lang="he-IL" sz="1200" kern="1200" dirty="0">
                <a:solidFill>
                  <a:schemeClr val="tx1"/>
                </a:solidFill>
                <a:effectLst/>
                <a:latin typeface="+mn-lt"/>
                <a:ea typeface="+mn-ea"/>
                <a:cs typeface="+mn-cs"/>
              </a:rPr>
              <a:t>- טובה מאוד, שרידות שעולה על 95%  לאורך שנים. רבים מהחולים ממשיכים עם </a:t>
            </a:r>
            <a:r>
              <a:rPr lang="he-IL" sz="1200" kern="1200" dirty="0" err="1">
                <a:solidFill>
                  <a:schemeClr val="tx1"/>
                </a:solidFill>
                <a:effectLst/>
                <a:latin typeface="+mn-lt"/>
                <a:ea typeface="+mn-ea"/>
                <a:cs typeface="+mn-cs"/>
              </a:rPr>
              <a:t>לימפאדנופתיה</a:t>
            </a:r>
            <a:r>
              <a:rPr lang="he-IL" sz="1200" kern="1200" dirty="0">
                <a:solidFill>
                  <a:schemeClr val="tx1"/>
                </a:solidFill>
                <a:effectLst/>
                <a:latin typeface="+mn-lt"/>
                <a:ea typeface="+mn-ea"/>
                <a:cs typeface="+mn-cs"/>
              </a:rPr>
              <a:t> למשך זמן רב לאחר מכן וצריך לעקוב אחריהם מקרוב.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סיבוכים- לטווח קצר כוללים סיבוכים הקשורים לגידול או לטיפול עצמו- דיכוי מח עצם, חום </a:t>
            </a:r>
            <a:r>
              <a:rPr lang="he-IL" sz="1200" kern="1200" dirty="0" err="1">
                <a:solidFill>
                  <a:schemeClr val="tx1"/>
                </a:solidFill>
                <a:effectLst/>
                <a:latin typeface="+mn-lt"/>
                <a:ea typeface="+mn-ea"/>
                <a:cs typeface="+mn-cs"/>
              </a:rPr>
              <a:t>נויטרופני</a:t>
            </a:r>
            <a:r>
              <a:rPr lang="he-IL" sz="1200" kern="1200" dirty="0">
                <a:solidFill>
                  <a:schemeClr val="tx1"/>
                </a:solidFill>
                <a:effectLst/>
                <a:latin typeface="+mn-lt"/>
                <a:ea typeface="+mn-ea"/>
                <a:cs typeface="+mn-cs"/>
              </a:rPr>
              <a:t>, בעיות </a:t>
            </a:r>
            <a:r>
              <a:rPr lang="he-IL" sz="1200" kern="1200" dirty="0" err="1">
                <a:solidFill>
                  <a:schemeClr val="tx1"/>
                </a:solidFill>
                <a:effectLst/>
                <a:latin typeface="+mn-lt"/>
                <a:ea typeface="+mn-ea"/>
                <a:cs typeface="+mn-cs"/>
              </a:rPr>
              <a:t>ריאתיות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פלביטיס</a:t>
            </a:r>
            <a:r>
              <a:rPr lang="he-IL" sz="1200" kern="1200" dirty="0">
                <a:solidFill>
                  <a:schemeClr val="tx1"/>
                </a:solidFill>
                <a:effectLst/>
                <a:latin typeface="+mn-lt"/>
                <a:ea typeface="+mn-ea"/>
                <a:cs typeface="+mn-cs"/>
              </a:rPr>
              <a:t>, הקאות ובחילות. לטווח ארוך- תת בעילות בלוטת </a:t>
            </a:r>
            <a:r>
              <a:rPr lang="he-IL" sz="1200" kern="1200" dirty="0" err="1">
                <a:solidFill>
                  <a:schemeClr val="tx1"/>
                </a:solidFill>
                <a:effectLst/>
                <a:latin typeface="+mn-lt"/>
                <a:ea typeface="+mn-ea"/>
                <a:cs typeface="+mn-cs"/>
              </a:rPr>
              <a:t>התריסת</a:t>
            </a:r>
            <a:r>
              <a:rPr lang="he-IL" sz="1200" kern="1200" dirty="0">
                <a:solidFill>
                  <a:schemeClr val="tx1"/>
                </a:solidFill>
                <a:effectLst/>
                <a:latin typeface="+mn-lt"/>
                <a:ea typeface="+mn-ea"/>
                <a:cs typeface="+mn-cs"/>
              </a:rPr>
              <a:t> וסיכון לסרטן בלוטת התריס- כתוצאה מקרינה </a:t>
            </a:r>
            <a:r>
              <a:rPr lang="he-IL" sz="1200" kern="1200" dirty="0" err="1">
                <a:solidFill>
                  <a:schemeClr val="tx1"/>
                </a:solidFill>
                <a:effectLst/>
                <a:latin typeface="+mn-lt"/>
                <a:ea typeface="+mn-ea"/>
                <a:cs typeface="+mn-cs"/>
              </a:rPr>
              <a:t>לאיזור</a:t>
            </a:r>
            <a:r>
              <a:rPr lang="he-IL" sz="1200" kern="1200" dirty="0">
                <a:solidFill>
                  <a:schemeClr val="tx1"/>
                </a:solidFill>
                <a:effectLst/>
                <a:latin typeface="+mn-lt"/>
                <a:ea typeface="+mn-ea"/>
                <a:cs typeface="+mn-cs"/>
              </a:rPr>
              <a:t>, קרינה לאגן- בעיה בפוריות, וכן </a:t>
            </a:r>
            <a:r>
              <a:rPr lang="he-IL" sz="1200" kern="1200" dirty="0" err="1">
                <a:solidFill>
                  <a:schemeClr val="tx1"/>
                </a:solidFill>
                <a:effectLst/>
                <a:latin typeface="+mn-lt"/>
                <a:ea typeface="+mn-ea"/>
                <a:cs typeface="+mn-cs"/>
              </a:rPr>
              <a:t>ממאירויות</a:t>
            </a:r>
            <a:r>
              <a:rPr lang="he-IL" sz="1200" kern="1200" dirty="0">
                <a:solidFill>
                  <a:schemeClr val="tx1"/>
                </a:solidFill>
                <a:effectLst/>
                <a:latin typeface="+mn-lt"/>
                <a:ea typeface="+mn-ea"/>
                <a:cs typeface="+mn-cs"/>
              </a:rPr>
              <a:t> שניוניות (פי 5 עד 11 </a:t>
            </a:r>
            <a:r>
              <a:rPr lang="he-IL" sz="1200" kern="1200" dirty="0" err="1">
                <a:solidFill>
                  <a:schemeClr val="tx1"/>
                </a:solidFill>
                <a:effectLst/>
                <a:latin typeface="+mn-lt"/>
                <a:ea typeface="+mn-ea"/>
                <a:cs typeface="+mn-cs"/>
              </a:rPr>
              <a:t>מהאוכלוסיה</a:t>
            </a:r>
            <a:r>
              <a:rPr lang="he-IL" sz="1200" kern="1200" dirty="0">
                <a:solidFill>
                  <a:schemeClr val="tx1"/>
                </a:solidFill>
                <a:effectLst/>
                <a:latin typeface="+mn-lt"/>
                <a:ea typeface="+mn-ea"/>
                <a:cs typeface="+mn-cs"/>
              </a:rPr>
              <a:t> הרגילה)- </a:t>
            </a:r>
            <a:r>
              <a:rPr lang="he-IL" sz="1200" kern="1200" dirty="0" err="1">
                <a:solidFill>
                  <a:schemeClr val="tx1"/>
                </a:solidFill>
                <a:effectLst/>
                <a:latin typeface="+mn-lt"/>
                <a:ea typeface="+mn-ea"/>
                <a:cs typeface="+mn-cs"/>
              </a:rPr>
              <a:t>לויקומיה</a:t>
            </a:r>
            <a:r>
              <a:rPr lang="he-IL" sz="1200" kern="1200" dirty="0">
                <a:solidFill>
                  <a:schemeClr val="tx1"/>
                </a:solidFill>
                <a:effectLst/>
                <a:latin typeface="+mn-lt"/>
                <a:ea typeface="+mn-ea"/>
                <a:cs typeface="+mn-cs"/>
              </a:rPr>
              <a:t> וגידולים סולידיים- ריאות, קיבה, מלנומה, עצמות ורקמה רכה- בעיקר כתוצאה מהקרנות. כמו כן שד.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נון </a:t>
            </a:r>
            <a:r>
              <a:rPr lang="he-IL" sz="1200" kern="1200" dirty="0" err="1">
                <a:solidFill>
                  <a:schemeClr val="tx1"/>
                </a:solidFill>
                <a:effectLst/>
                <a:latin typeface="+mn-lt"/>
                <a:ea typeface="+mn-ea"/>
                <a:cs typeface="+mn-cs"/>
              </a:rPr>
              <a:t>הודג׳קין</a:t>
            </a:r>
            <a:r>
              <a:rPr lang="he-IL" sz="1200" kern="1200" dirty="0">
                <a:solidFill>
                  <a:schemeClr val="tx1"/>
                </a:solidFill>
                <a:effectLst/>
                <a:latin typeface="+mn-lt"/>
                <a:ea typeface="+mn-ea"/>
                <a:cs typeface="+mn-cs"/>
              </a:rPr>
              <a:t> לימפומה- בשונה </a:t>
            </a:r>
            <a:r>
              <a:rPr lang="he-IL" sz="1200" kern="1200" dirty="0" err="1">
                <a:solidFill>
                  <a:schemeClr val="tx1"/>
                </a:solidFill>
                <a:effectLst/>
                <a:latin typeface="+mn-lt"/>
                <a:ea typeface="+mn-ea"/>
                <a:cs typeface="+mn-cs"/>
              </a:rPr>
              <a:t>מהודג׳קין</a:t>
            </a:r>
            <a:r>
              <a:rPr lang="he-IL" sz="1200" kern="1200" dirty="0">
                <a:solidFill>
                  <a:schemeClr val="tx1"/>
                </a:solidFill>
                <a:effectLst/>
                <a:latin typeface="+mn-lt"/>
                <a:ea typeface="+mn-ea"/>
                <a:cs typeface="+mn-cs"/>
              </a:rPr>
              <a:t> שיחסית דומה בין ילדים למבוגרים, נון </a:t>
            </a:r>
            <a:r>
              <a:rPr lang="he-IL" sz="1200" kern="1200" dirty="0" err="1">
                <a:solidFill>
                  <a:schemeClr val="tx1"/>
                </a:solidFill>
                <a:effectLst/>
                <a:latin typeface="+mn-lt"/>
                <a:ea typeface="+mn-ea"/>
                <a:cs typeface="+mn-cs"/>
              </a:rPr>
              <a:t>הודג׳קין</a:t>
            </a:r>
            <a:r>
              <a:rPr lang="he-IL" sz="1200" kern="1200" dirty="0">
                <a:solidFill>
                  <a:schemeClr val="tx1"/>
                </a:solidFill>
                <a:effectLst/>
                <a:latin typeface="+mn-lt"/>
                <a:ea typeface="+mn-ea"/>
                <a:cs typeface="+mn-cs"/>
              </a:rPr>
              <a:t> בילדים היא מחלה שונה מאשר במבוגרים. מרבית המבוגרים עם </a:t>
            </a:r>
            <a:r>
              <a:rPr lang="he-IL" sz="1200" kern="1200" dirty="0" err="1">
                <a:solidFill>
                  <a:schemeClr val="tx1"/>
                </a:solidFill>
                <a:effectLst/>
                <a:latin typeface="+mn-lt"/>
                <a:ea typeface="+mn-ea"/>
                <a:cs typeface="+mn-cs"/>
              </a:rPr>
              <a:t>nhl</a:t>
            </a:r>
            <a:r>
              <a:rPr lang="he-IL" sz="1200" kern="1200" dirty="0">
                <a:solidFill>
                  <a:schemeClr val="tx1"/>
                </a:solidFill>
                <a:effectLst/>
                <a:latin typeface="+mn-lt"/>
                <a:ea typeface="+mn-ea"/>
                <a:cs typeface="+mn-cs"/>
              </a:rPr>
              <a:t> מתייצבים עם מחלה </a:t>
            </a:r>
            <a:r>
              <a:rPr lang="he-IL" sz="1200" kern="1200" dirty="0" err="1">
                <a:solidFill>
                  <a:schemeClr val="tx1"/>
                </a:solidFill>
                <a:effectLst/>
                <a:latin typeface="+mn-lt"/>
                <a:ea typeface="+mn-ea"/>
                <a:cs typeface="+mn-cs"/>
              </a:rPr>
              <a:t>אינדולנטית</a:t>
            </a:r>
            <a:r>
              <a:rPr lang="he-IL" sz="1200" kern="1200" dirty="0">
                <a:solidFill>
                  <a:schemeClr val="tx1"/>
                </a:solidFill>
                <a:effectLst/>
                <a:latin typeface="+mn-lt"/>
                <a:ea typeface="+mn-ea"/>
                <a:cs typeface="+mn-cs"/>
              </a:rPr>
              <a:t> יותר, בעוד שילדים מגיעים עם מחלה מפושטת לרוב-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3 או 4. ארבעת הסוגים של </a:t>
            </a:r>
            <a:r>
              <a:rPr lang="he-IL" sz="1200" kern="1200" dirty="0" err="1">
                <a:solidFill>
                  <a:schemeClr val="tx1"/>
                </a:solidFill>
                <a:effectLst/>
                <a:latin typeface="+mn-lt"/>
                <a:ea typeface="+mn-ea"/>
                <a:cs typeface="+mn-cs"/>
              </a:rPr>
              <a:t>לימפומות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nhl</a:t>
            </a:r>
            <a:r>
              <a:rPr lang="he-IL" sz="1200" kern="1200" dirty="0">
                <a:solidFill>
                  <a:schemeClr val="tx1"/>
                </a:solidFill>
                <a:effectLst/>
                <a:latin typeface="+mn-lt"/>
                <a:ea typeface="+mn-ea"/>
                <a:cs typeface="+mn-cs"/>
              </a:rPr>
              <a:t> אצל ילדים כוללות- </a:t>
            </a:r>
            <a:r>
              <a:rPr lang="he-IL" sz="1200" kern="1200" dirty="0" err="1">
                <a:solidFill>
                  <a:schemeClr val="tx1"/>
                </a:solidFill>
                <a:effectLst/>
                <a:latin typeface="+mn-lt"/>
                <a:ea typeface="+mn-ea"/>
                <a:cs typeface="+mn-cs"/>
              </a:rPr>
              <a:t>בורקיט</a:t>
            </a:r>
            <a:r>
              <a:rPr lang="he-IL" sz="1200" kern="1200" dirty="0">
                <a:solidFill>
                  <a:schemeClr val="tx1"/>
                </a:solidFill>
                <a:effectLst/>
                <a:latin typeface="+mn-lt"/>
                <a:ea typeface="+mn-ea"/>
                <a:cs typeface="+mn-cs"/>
              </a:rPr>
              <a:t>, לימפומה </a:t>
            </a:r>
            <a:r>
              <a:rPr lang="he-IL" sz="1200" kern="1200" dirty="0" err="1">
                <a:solidFill>
                  <a:schemeClr val="tx1"/>
                </a:solidFill>
                <a:effectLst/>
                <a:latin typeface="+mn-lt"/>
                <a:ea typeface="+mn-ea"/>
                <a:cs typeface="+mn-cs"/>
              </a:rPr>
              <a:t>לימפובלסטית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dlbcl</a:t>
            </a:r>
            <a:r>
              <a:rPr lang="he-IL" sz="1200" kern="1200" dirty="0">
                <a:solidFill>
                  <a:schemeClr val="tx1"/>
                </a:solidFill>
                <a:effectLst/>
                <a:latin typeface="+mn-lt"/>
                <a:ea typeface="+mn-ea"/>
                <a:cs typeface="+mn-cs"/>
              </a:rPr>
              <a:t>, או לימפומה </a:t>
            </a:r>
            <a:r>
              <a:rPr lang="he-IL" sz="1200" kern="1200" dirty="0" err="1">
                <a:solidFill>
                  <a:schemeClr val="tx1"/>
                </a:solidFill>
                <a:effectLst/>
                <a:latin typeface="+mn-lt"/>
                <a:ea typeface="+mn-ea"/>
                <a:cs typeface="+mn-cs"/>
              </a:rPr>
              <a:t>אנאפלסטית</a:t>
            </a:r>
            <a:r>
              <a:rPr lang="he-IL" sz="1200" kern="1200" dirty="0">
                <a:solidFill>
                  <a:schemeClr val="tx1"/>
                </a:solidFill>
                <a:effectLst/>
                <a:latin typeface="+mn-lt"/>
                <a:ea typeface="+mn-ea"/>
                <a:cs typeface="+mn-cs"/>
              </a:rPr>
              <a:t> מסוג </a:t>
            </a:r>
            <a:r>
              <a:rPr lang="he-IL" sz="1200" kern="1200" dirty="0" err="1">
                <a:solidFill>
                  <a:schemeClr val="tx1"/>
                </a:solidFill>
                <a:effectLst/>
                <a:latin typeface="+mn-lt"/>
                <a:ea typeface="+mn-ea"/>
                <a:cs typeface="+mn-cs"/>
              </a:rPr>
              <a:t>alcl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לימפומות</a:t>
            </a:r>
            <a:r>
              <a:rPr lang="he-IL" sz="1200" kern="1200" dirty="0">
                <a:solidFill>
                  <a:schemeClr val="tx1"/>
                </a:solidFill>
                <a:effectLst/>
                <a:latin typeface="+mn-lt"/>
                <a:ea typeface="+mn-ea"/>
                <a:cs typeface="+mn-cs"/>
              </a:rPr>
              <a:t> אלו </a:t>
            </a:r>
            <a:r>
              <a:rPr lang="he-IL" sz="1200" kern="1200" dirty="0" err="1">
                <a:solidFill>
                  <a:schemeClr val="tx1"/>
                </a:solidFill>
                <a:effectLst/>
                <a:latin typeface="+mn-lt"/>
                <a:ea typeface="+mn-ea"/>
                <a:cs typeface="+mn-cs"/>
              </a:rPr>
              <a:t>מתייצגות</a:t>
            </a:r>
            <a:r>
              <a:rPr lang="he-IL" sz="1200" kern="1200" dirty="0">
                <a:solidFill>
                  <a:schemeClr val="tx1"/>
                </a:solidFill>
                <a:effectLst/>
                <a:latin typeface="+mn-lt"/>
                <a:ea typeface="+mn-ea"/>
                <a:cs typeface="+mn-cs"/>
              </a:rPr>
              <a:t> כמסה שגדלה במהירות עם </a:t>
            </a:r>
            <a:r>
              <a:rPr lang="he-IL" sz="1200" kern="1200" dirty="0" err="1">
                <a:solidFill>
                  <a:schemeClr val="tx1"/>
                </a:solidFill>
                <a:effectLst/>
                <a:latin typeface="+mn-lt"/>
                <a:ea typeface="+mn-ea"/>
                <a:cs typeface="+mn-cs"/>
              </a:rPr>
              <a:t>הסטוריה</a:t>
            </a:r>
            <a:r>
              <a:rPr lang="he-IL" sz="1200" kern="1200" dirty="0">
                <a:solidFill>
                  <a:schemeClr val="tx1"/>
                </a:solidFill>
                <a:effectLst/>
                <a:latin typeface="+mn-lt"/>
                <a:ea typeface="+mn-ea"/>
                <a:cs typeface="+mn-cs"/>
              </a:rPr>
              <a:t> קצרה יחסית של סימפטומים. מכל הגידולים בתקופת הילדות, ל- </a:t>
            </a:r>
            <a:r>
              <a:rPr lang="he-IL" sz="1200" kern="1200" dirty="0" err="1">
                <a:solidFill>
                  <a:schemeClr val="tx1"/>
                </a:solidFill>
                <a:effectLst/>
                <a:latin typeface="+mn-lt"/>
                <a:ea typeface="+mn-ea"/>
                <a:cs typeface="+mn-cs"/>
              </a:rPr>
              <a:t>nhl</a:t>
            </a:r>
            <a:r>
              <a:rPr lang="he-IL" sz="1200" kern="1200" dirty="0">
                <a:solidFill>
                  <a:schemeClr val="tx1"/>
                </a:solidFill>
                <a:effectLst/>
                <a:latin typeface="+mn-lt"/>
                <a:ea typeface="+mn-ea"/>
                <a:cs typeface="+mn-cs"/>
              </a:rPr>
              <a:t> יש את הסיכון הגבוה ביותר </a:t>
            </a:r>
            <a:r>
              <a:rPr lang="he-IL" sz="1200" kern="1200" dirty="0" err="1">
                <a:solidFill>
                  <a:schemeClr val="tx1"/>
                </a:solidFill>
                <a:effectLst/>
                <a:latin typeface="+mn-lt"/>
                <a:ea typeface="+mn-ea"/>
                <a:cs typeface="+mn-cs"/>
              </a:rPr>
              <a:t>להתייצג</a:t>
            </a:r>
            <a:r>
              <a:rPr lang="he-IL" sz="1200" kern="1200" dirty="0">
                <a:solidFill>
                  <a:schemeClr val="tx1"/>
                </a:solidFill>
                <a:effectLst/>
                <a:latin typeface="+mn-lt"/>
                <a:ea typeface="+mn-ea"/>
                <a:cs typeface="+mn-cs"/>
              </a:rPr>
              <a:t> עם סיבוכים- מסה שתוספת </a:t>
            </a:r>
            <a:r>
              <a:rPr lang="he-IL" sz="1200" kern="1200" dirty="0" err="1">
                <a:solidFill>
                  <a:schemeClr val="tx1"/>
                </a:solidFill>
                <a:effectLst/>
                <a:latin typeface="+mn-lt"/>
                <a:ea typeface="+mn-ea"/>
                <a:cs typeface="+mn-cs"/>
              </a:rPr>
              <a:t>מדיאסטינום</a:t>
            </a:r>
            <a:r>
              <a:rPr lang="he-IL" sz="1200" kern="1200" dirty="0">
                <a:solidFill>
                  <a:schemeClr val="tx1"/>
                </a:solidFill>
                <a:effectLst/>
                <a:latin typeface="+mn-lt"/>
                <a:ea typeface="+mn-ea"/>
                <a:cs typeface="+mn-cs"/>
              </a:rPr>
              <a:t>, חסימת מעי, גידולים באורביטה, </a:t>
            </a:r>
            <a:r>
              <a:rPr lang="he-IL" sz="1200" kern="1200" dirty="0" err="1">
                <a:solidFill>
                  <a:schemeClr val="tx1"/>
                </a:solidFill>
                <a:effectLst/>
                <a:latin typeface="+mn-lt"/>
                <a:ea typeface="+mn-ea"/>
                <a:cs typeface="+mn-cs"/>
              </a:rPr>
              <a:t>טומור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ליזיס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היפרקלמיה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היפרפוספטמיה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היפוקלצמיה</a:t>
            </a:r>
            <a:r>
              <a:rPr lang="he-IL" sz="1200" kern="1200" dirty="0">
                <a:solidFill>
                  <a:schemeClr val="tx1"/>
                </a:solidFill>
                <a:effectLst/>
                <a:latin typeface="+mn-lt"/>
                <a:ea typeface="+mn-ea"/>
                <a:cs typeface="+mn-cs"/>
              </a:rPr>
              <a:t>, היפר-</a:t>
            </a:r>
            <a:r>
              <a:rPr lang="he-IL" sz="1200" kern="1200" dirty="0" err="1">
                <a:solidFill>
                  <a:schemeClr val="tx1"/>
                </a:solidFill>
                <a:effectLst/>
                <a:latin typeface="+mn-lt"/>
                <a:ea typeface="+mn-ea"/>
                <a:cs typeface="+mn-cs"/>
              </a:rPr>
              <a:t>אוריצמיה</a:t>
            </a:r>
            <a:r>
              <a:rPr lang="he-IL" sz="1200" kern="1200" dirty="0">
                <a:solidFill>
                  <a:schemeClr val="tx1"/>
                </a:solidFill>
                <a:effectLst/>
                <a:latin typeface="+mn-lt"/>
                <a:ea typeface="+mn-ea"/>
                <a:cs typeface="+mn-cs"/>
              </a:rPr>
              <a:t>- נותנים נוזלים, </a:t>
            </a:r>
            <a:r>
              <a:rPr lang="he-IL" sz="1200" kern="1200" dirty="0" err="1">
                <a:solidFill>
                  <a:schemeClr val="tx1"/>
                </a:solidFill>
                <a:effectLst/>
                <a:latin typeface="+mn-lt"/>
                <a:ea typeface="+mn-ea"/>
                <a:cs typeface="+mn-cs"/>
              </a:rPr>
              <a:t>אלופרינול</a:t>
            </a:r>
            <a:r>
              <a:rPr lang="he-IL" sz="1200" kern="1200" dirty="0">
                <a:solidFill>
                  <a:schemeClr val="tx1"/>
                </a:solidFill>
                <a:effectLst/>
                <a:latin typeface="+mn-lt"/>
                <a:ea typeface="+mn-ea"/>
                <a:cs typeface="+mn-cs"/>
              </a:rPr>
              <a:t>, הבססת שתן. רואים רמות </a:t>
            </a:r>
            <a:r>
              <a:rPr lang="he-IL" sz="1200" kern="1200" dirty="0" err="1">
                <a:solidFill>
                  <a:schemeClr val="tx1"/>
                </a:solidFill>
                <a:effectLst/>
                <a:latin typeface="+mn-lt"/>
                <a:ea typeface="+mn-ea"/>
                <a:cs typeface="+mn-cs"/>
              </a:rPr>
              <a:t>ldh</a:t>
            </a:r>
            <a:r>
              <a:rPr lang="he-IL" sz="1200" kern="1200" dirty="0">
                <a:solidFill>
                  <a:schemeClr val="tx1"/>
                </a:solidFill>
                <a:effectLst/>
                <a:latin typeface="+mn-lt"/>
                <a:ea typeface="+mn-ea"/>
                <a:cs typeface="+mn-cs"/>
              </a:rPr>
              <a:t> גבוהות ורמות חומצה אורית גבוהות כתוצאה מפירוק תאי הגידול).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ההיארעות של לימפומה נון </a:t>
            </a:r>
            <a:r>
              <a:rPr lang="he-IL" sz="1200" kern="1200" dirty="0" err="1">
                <a:solidFill>
                  <a:schemeClr val="tx1"/>
                </a:solidFill>
                <a:effectLst/>
                <a:latin typeface="+mn-lt"/>
                <a:ea typeface="+mn-ea"/>
                <a:cs typeface="+mn-cs"/>
              </a:rPr>
              <a:t>הודגקין</a:t>
            </a:r>
            <a:r>
              <a:rPr lang="he-IL" sz="1200" kern="1200" dirty="0">
                <a:solidFill>
                  <a:schemeClr val="tx1"/>
                </a:solidFill>
                <a:effectLst/>
                <a:latin typeface="+mn-lt"/>
                <a:ea typeface="+mn-ea"/>
                <a:cs typeface="+mn-cs"/>
              </a:rPr>
              <a:t> דומה </a:t>
            </a:r>
            <a:r>
              <a:rPr lang="he-IL" sz="1200" kern="1200" dirty="0" err="1">
                <a:solidFill>
                  <a:schemeClr val="tx1"/>
                </a:solidFill>
                <a:effectLst/>
                <a:latin typeface="+mn-lt"/>
                <a:ea typeface="+mn-ea"/>
                <a:cs typeface="+mn-cs"/>
              </a:rPr>
              <a:t>להודגקין</a:t>
            </a:r>
            <a:r>
              <a:rPr lang="he-IL" sz="1200" kern="1200" dirty="0">
                <a:solidFill>
                  <a:schemeClr val="tx1"/>
                </a:solidFill>
                <a:effectLst/>
                <a:latin typeface="+mn-lt"/>
                <a:ea typeface="+mn-ea"/>
                <a:cs typeface="+mn-cs"/>
              </a:rPr>
              <a:t> בגילאי הילדות. מבחינת תתי הסוגים- רואים </a:t>
            </a:r>
            <a:r>
              <a:rPr lang="he-IL" sz="1200" kern="1200" dirty="0" err="1">
                <a:solidFill>
                  <a:schemeClr val="tx1"/>
                </a:solidFill>
                <a:effectLst/>
                <a:latin typeface="+mn-lt"/>
                <a:ea typeface="+mn-ea"/>
                <a:cs typeface="+mn-cs"/>
              </a:rPr>
              <a:t>בורקיט</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ולימפובלסטיק</a:t>
            </a:r>
            <a:r>
              <a:rPr lang="he-IL" sz="1200" kern="1200" dirty="0">
                <a:solidFill>
                  <a:schemeClr val="tx1"/>
                </a:solidFill>
                <a:effectLst/>
                <a:latin typeface="+mn-lt"/>
                <a:ea typeface="+mn-ea"/>
                <a:cs typeface="+mn-cs"/>
              </a:rPr>
              <a:t> לימפומה בגילאים קטנים בעוד ש- </a:t>
            </a:r>
            <a:r>
              <a:rPr lang="he-IL" sz="1200" kern="1200" dirty="0" err="1">
                <a:solidFill>
                  <a:schemeClr val="tx1"/>
                </a:solidFill>
                <a:effectLst/>
                <a:latin typeface="+mn-lt"/>
                <a:ea typeface="+mn-ea"/>
                <a:cs typeface="+mn-cs"/>
              </a:rPr>
              <a:t>dlbcl</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alcl</a:t>
            </a:r>
            <a:r>
              <a:rPr lang="he-IL" sz="1200" kern="1200" dirty="0">
                <a:solidFill>
                  <a:schemeClr val="tx1"/>
                </a:solidFill>
                <a:effectLst/>
                <a:latin typeface="+mn-lt"/>
                <a:ea typeface="+mn-ea"/>
                <a:cs typeface="+mn-cs"/>
              </a:rPr>
              <a:t> רואים יותר בגילאים נוער ומתבגרים. גורמי סיכון כוללים חשיפה ל- </a:t>
            </a:r>
            <a:r>
              <a:rPr lang="he-IL" sz="1200" kern="1200" dirty="0" err="1">
                <a:solidFill>
                  <a:schemeClr val="tx1"/>
                </a:solidFill>
                <a:effectLst/>
                <a:latin typeface="+mn-lt"/>
                <a:ea typeface="+mn-ea"/>
                <a:cs typeface="+mn-cs"/>
              </a:rPr>
              <a:t>ebv</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איזשהוא</a:t>
            </a:r>
            <a:r>
              <a:rPr lang="he-IL" sz="1200" kern="1200" dirty="0">
                <a:solidFill>
                  <a:schemeClr val="tx1"/>
                </a:solidFill>
                <a:effectLst/>
                <a:latin typeface="+mn-lt"/>
                <a:ea typeface="+mn-ea"/>
                <a:cs typeface="+mn-cs"/>
              </a:rPr>
              <a:t> דיכוי מערכת חיסונית.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הקלסיפיקציה- בהתאם להיסטולוגיה. </a:t>
            </a:r>
            <a:r>
              <a:rPr lang="he-IL" sz="1200" kern="1200" dirty="0" err="1">
                <a:solidFill>
                  <a:schemeClr val="tx1"/>
                </a:solidFill>
                <a:effectLst/>
                <a:latin typeface="+mn-lt"/>
                <a:ea typeface="+mn-ea"/>
                <a:cs typeface="+mn-cs"/>
              </a:rPr>
              <a:t>ברקיט</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ולימפובלסטיק</a:t>
            </a:r>
            <a:r>
              <a:rPr lang="he-IL" sz="1200" kern="1200" dirty="0">
                <a:solidFill>
                  <a:schemeClr val="tx1"/>
                </a:solidFill>
                <a:effectLst/>
                <a:latin typeface="+mn-lt"/>
                <a:ea typeface="+mn-ea"/>
                <a:cs typeface="+mn-cs"/>
              </a:rPr>
              <a:t> לימפומה שייכים ל- </a:t>
            </a:r>
            <a:r>
              <a:rPr lang="he-IL" sz="1200" kern="1200" dirty="0" err="1">
                <a:solidFill>
                  <a:schemeClr val="tx1"/>
                </a:solidFill>
                <a:effectLst/>
                <a:latin typeface="+mn-lt"/>
                <a:ea typeface="+mn-ea"/>
                <a:cs typeface="+mn-cs"/>
              </a:rPr>
              <a:t>round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blue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cell</a:t>
            </a:r>
            <a:r>
              <a:rPr lang="he-IL" sz="1200" kern="1200" dirty="0">
                <a:solidFill>
                  <a:schemeClr val="tx1"/>
                </a:solidFill>
                <a:effectLst/>
                <a:latin typeface="+mn-lt"/>
                <a:ea typeface="+mn-ea"/>
                <a:cs typeface="+mn-cs"/>
              </a:rPr>
              <a:t> שכוללים גם </a:t>
            </a:r>
            <a:r>
              <a:rPr lang="he-IL" sz="1200" kern="1200" dirty="0" err="1">
                <a:solidFill>
                  <a:schemeClr val="tx1"/>
                </a:solidFill>
                <a:effectLst/>
                <a:latin typeface="+mn-lt"/>
                <a:ea typeface="+mn-ea"/>
                <a:cs typeface="+mn-cs"/>
              </a:rPr>
              <a:t>נוירובלסטומה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רבדומיוסרקומה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ואווינג</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סרקומה</a:t>
            </a:r>
            <a:r>
              <a:rPr lang="he-IL" sz="1200" kern="1200" dirty="0">
                <a:solidFill>
                  <a:schemeClr val="tx1"/>
                </a:solidFill>
                <a:effectLst/>
                <a:latin typeface="+mn-lt"/>
                <a:ea typeface="+mn-ea"/>
                <a:cs typeface="+mn-cs"/>
              </a:rPr>
              <a:t>, אבל הם מבטאים את האנטיגן cd45. </a:t>
            </a:r>
            <a:r>
              <a:rPr lang="he-IL" sz="1200" kern="1200" dirty="0" err="1">
                <a:solidFill>
                  <a:schemeClr val="tx1"/>
                </a:solidFill>
                <a:effectLst/>
                <a:latin typeface="+mn-lt"/>
                <a:ea typeface="+mn-ea"/>
                <a:cs typeface="+mn-cs"/>
              </a:rPr>
              <a:t>ברקיט</a:t>
            </a:r>
            <a:r>
              <a:rPr lang="he-IL" sz="1200" kern="1200" dirty="0">
                <a:solidFill>
                  <a:schemeClr val="tx1"/>
                </a:solidFill>
                <a:effectLst/>
                <a:latin typeface="+mn-lt"/>
                <a:ea typeface="+mn-ea"/>
                <a:cs typeface="+mn-cs"/>
              </a:rPr>
              <a:t> מהווה כ- 40% מכלל הגידולים של נון </a:t>
            </a:r>
            <a:r>
              <a:rPr lang="he-IL" sz="1200" kern="1200" dirty="0" err="1">
                <a:solidFill>
                  <a:schemeClr val="tx1"/>
                </a:solidFill>
                <a:effectLst/>
                <a:latin typeface="+mn-lt"/>
                <a:ea typeface="+mn-ea"/>
                <a:cs typeface="+mn-cs"/>
              </a:rPr>
              <a:t>הודג׳קין</a:t>
            </a:r>
            <a:r>
              <a:rPr lang="he-IL" sz="1200" kern="1200" dirty="0">
                <a:solidFill>
                  <a:schemeClr val="tx1"/>
                </a:solidFill>
                <a:effectLst/>
                <a:latin typeface="+mn-lt"/>
                <a:ea typeface="+mn-ea"/>
                <a:cs typeface="+mn-cs"/>
              </a:rPr>
              <a:t> ומדובר בגידול של </a:t>
            </a:r>
            <a:r>
              <a:rPr lang="he-IL" sz="1200" kern="1200" dirty="0" err="1">
                <a:solidFill>
                  <a:schemeClr val="tx1"/>
                </a:solidFill>
                <a:effectLst/>
                <a:latin typeface="+mn-lt"/>
                <a:ea typeface="+mn-ea"/>
                <a:cs typeface="+mn-cs"/>
              </a:rPr>
              <a:t>mature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cell</a:t>
            </a:r>
            <a:r>
              <a:rPr lang="he-IL" sz="1200" kern="1200" dirty="0">
                <a:solidFill>
                  <a:schemeClr val="tx1"/>
                </a:solidFill>
                <a:effectLst/>
                <a:latin typeface="+mn-lt"/>
                <a:ea typeface="+mn-ea"/>
                <a:cs typeface="+mn-cs"/>
              </a:rPr>
              <a:t> (כמו </a:t>
            </a:r>
            <a:r>
              <a:rPr lang="he-IL" sz="1200" kern="1200" dirty="0" err="1">
                <a:solidFill>
                  <a:schemeClr val="tx1"/>
                </a:solidFill>
                <a:effectLst/>
                <a:latin typeface="+mn-lt"/>
                <a:ea typeface="+mn-ea"/>
                <a:cs typeface="+mn-cs"/>
              </a:rPr>
              <a:t>dlbcl</a:t>
            </a:r>
            <a:r>
              <a:rPr lang="he-IL" sz="1200" kern="1200" dirty="0">
                <a:solidFill>
                  <a:schemeClr val="tx1"/>
                </a:solidFill>
                <a:effectLst/>
                <a:latin typeface="+mn-lt"/>
                <a:ea typeface="+mn-ea"/>
                <a:cs typeface="+mn-cs"/>
              </a:rPr>
              <a:t>). כמו כן רואים </a:t>
            </a:r>
            <a:r>
              <a:rPr lang="he-IL" sz="1200" kern="1200" dirty="0" err="1">
                <a:solidFill>
                  <a:schemeClr val="tx1"/>
                </a:solidFill>
                <a:effectLst/>
                <a:latin typeface="+mn-lt"/>
                <a:ea typeface="+mn-ea"/>
                <a:cs typeface="+mn-cs"/>
              </a:rPr>
              <a:t>בברקיט</a:t>
            </a:r>
            <a:r>
              <a:rPr lang="he-IL" sz="1200" kern="1200" dirty="0">
                <a:solidFill>
                  <a:schemeClr val="tx1"/>
                </a:solidFill>
                <a:effectLst/>
                <a:latin typeface="+mn-lt"/>
                <a:ea typeface="+mn-ea"/>
                <a:cs typeface="+mn-cs"/>
              </a:rPr>
              <a:t> את הגן </a:t>
            </a:r>
            <a:r>
              <a:rPr lang="he-IL" sz="1200" kern="1200" dirty="0" err="1">
                <a:solidFill>
                  <a:schemeClr val="tx1"/>
                </a:solidFill>
                <a:effectLst/>
                <a:latin typeface="+mn-lt"/>
                <a:ea typeface="+mn-ea"/>
                <a:cs typeface="+mn-cs"/>
              </a:rPr>
              <a:t>myc</a:t>
            </a:r>
            <a:r>
              <a:rPr lang="he-IL" sz="1200" kern="1200" dirty="0">
                <a:solidFill>
                  <a:schemeClr val="tx1"/>
                </a:solidFill>
                <a:effectLst/>
                <a:latin typeface="+mn-lt"/>
                <a:ea typeface="+mn-ea"/>
                <a:cs typeface="+mn-cs"/>
              </a:rPr>
              <a:t> על כרומוזום 8. במראה מיקרוסקופי רואים גם </a:t>
            </a:r>
            <a:r>
              <a:rPr lang="he-IL" sz="1200" kern="1200" dirty="0" err="1">
                <a:solidFill>
                  <a:schemeClr val="tx1"/>
                </a:solidFill>
                <a:effectLst/>
                <a:latin typeface="+mn-lt"/>
                <a:ea typeface="+mn-ea"/>
                <a:cs typeface="+mn-cs"/>
              </a:rPr>
              <a:t>starry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sky</a:t>
            </a:r>
            <a:r>
              <a:rPr lang="he-IL" sz="1200" kern="1200" dirty="0">
                <a:solidFill>
                  <a:schemeClr val="tx1"/>
                </a:solidFill>
                <a:effectLst/>
                <a:latin typeface="+mn-lt"/>
                <a:ea typeface="+mn-ea"/>
                <a:cs typeface="+mn-cs"/>
              </a:rPr>
              <a:t> – </a:t>
            </a:r>
            <a:r>
              <a:rPr lang="he-IL" sz="1200" kern="1200" dirty="0" err="1">
                <a:solidFill>
                  <a:schemeClr val="tx1"/>
                </a:solidFill>
                <a:effectLst/>
                <a:latin typeface="+mn-lt"/>
                <a:ea typeface="+mn-ea"/>
                <a:cs typeface="+mn-cs"/>
              </a:rPr>
              <a:t>מקרופאגים</a:t>
            </a:r>
            <a:r>
              <a:rPr lang="he-IL" sz="1200" kern="1200" dirty="0">
                <a:solidFill>
                  <a:schemeClr val="tx1"/>
                </a:solidFill>
                <a:effectLst/>
                <a:latin typeface="+mn-lt"/>
                <a:ea typeface="+mn-ea"/>
                <a:cs typeface="+mn-cs"/>
              </a:rPr>
              <a:t> מלאים </a:t>
            </a:r>
            <a:r>
              <a:rPr lang="he-IL" sz="1200" kern="1200" dirty="0" err="1">
                <a:solidFill>
                  <a:schemeClr val="tx1"/>
                </a:solidFill>
                <a:effectLst/>
                <a:latin typeface="+mn-lt"/>
                <a:ea typeface="+mn-ea"/>
                <a:cs typeface="+mn-cs"/>
              </a:rPr>
              <a:t>בדברידמנט</a:t>
            </a:r>
            <a:r>
              <a:rPr lang="he-IL" sz="1200" kern="1200" dirty="0">
                <a:solidFill>
                  <a:schemeClr val="tx1"/>
                </a:solidFill>
                <a:effectLst/>
                <a:latin typeface="+mn-lt"/>
                <a:ea typeface="+mn-ea"/>
                <a:cs typeface="+mn-cs"/>
              </a:rPr>
              <a:t> של תאי גידול מסביב לתאים כחולים קטנים עגולים. לימפומה </a:t>
            </a:r>
            <a:r>
              <a:rPr lang="he-IL" sz="1200" kern="1200" dirty="0" err="1">
                <a:solidFill>
                  <a:schemeClr val="tx1"/>
                </a:solidFill>
                <a:effectLst/>
                <a:latin typeface="+mn-lt"/>
                <a:ea typeface="+mn-ea"/>
                <a:cs typeface="+mn-cs"/>
              </a:rPr>
              <a:t>לימפובלסטית</a:t>
            </a:r>
            <a:r>
              <a:rPr lang="he-IL" sz="1200" kern="1200" dirty="0">
                <a:solidFill>
                  <a:schemeClr val="tx1"/>
                </a:solidFill>
                <a:effectLst/>
                <a:latin typeface="+mn-lt"/>
                <a:ea typeface="+mn-ea"/>
                <a:cs typeface="+mn-cs"/>
              </a:rPr>
              <a:t> היא מסוג תאי </a:t>
            </a:r>
            <a:r>
              <a:rPr lang="he-IL" sz="1200" kern="1200" dirty="0" err="1">
                <a:solidFill>
                  <a:schemeClr val="tx1"/>
                </a:solidFill>
                <a:effectLst/>
                <a:latin typeface="+mn-lt"/>
                <a:ea typeface="+mn-ea"/>
                <a:cs typeface="+mn-cs"/>
              </a:rPr>
              <a:t>t</a:t>
            </a:r>
            <a:r>
              <a:rPr lang="he-IL" sz="1200" kern="1200" dirty="0">
                <a:solidFill>
                  <a:schemeClr val="tx1"/>
                </a:solidFill>
                <a:effectLst/>
                <a:latin typeface="+mn-lt"/>
                <a:ea typeface="+mn-ea"/>
                <a:cs typeface="+mn-cs"/>
              </a:rPr>
              <a:t> לרוב ומהווה 30% מסך ה- </a:t>
            </a:r>
            <a:r>
              <a:rPr lang="he-IL" sz="1200" kern="1200" dirty="0" err="1">
                <a:solidFill>
                  <a:schemeClr val="tx1"/>
                </a:solidFill>
                <a:effectLst/>
                <a:latin typeface="+mn-lt"/>
                <a:ea typeface="+mn-ea"/>
                <a:cs typeface="+mn-cs"/>
              </a:rPr>
              <a:t>nhl</a:t>
            </a:r>
            <a:r>
              <a:rPr lang="he-IL" sz="1200" kern="1200" dirty="0">
                <a:solidFill>
                  <a:schemeClr val="tx1"/>
                </a:solidFill>
                <a:effectLst/>
                <a:latin typeface="+mn-lt"/>
                <a:ea typeface="+mn-ea"/>
                <a:cs typeface="+mn-cs"/>
              </a:rPr>
              <a:t>, הבא בתור זה </a:t>
            </a:r>
            <a:r>
              <a:rPr lang="he-IL" sz="1200" kern="1200" dirty="0" err="1">
                <a:solidFill>
                  <a:schemeClr val="tx1"/>
                </a:solidFill>
                <a:effectLst/>
                <a:latin typeface="+mn-lt"/>
                <a:ea typeface="+mn-ea"/>
                <a:cs typeface="+mn-cs"/>
              </a:rPr>
              <a:t>dlbcl</a:t>
            </a:r>
            <a:r>
              <a:rPr lang="he-IL" sz="1200" kern="1200" dirty="0">
                <a:solidFill>
                  <a:schemeClr val="tx1"/>
                </a:solidFill>
                <a:effectLst/>
                <a:latin typeface="+mn-lt"/>
                <a:ea typeface="+mn-ea"/>
                <a:cs typeface="+mn-cs"/>
              </a:rPr>
              <a:t> מבחינת השכיחות, והכי פחות נפוץ- </a:t>
            </a:r>
            <a:r>
              <a:rPr lang="he-IL" sz="1200" kern="1200" dirty="0" err="1">
                <a:solidFill>
                  <a:schemeClr val="tx1"/>
                </a:solidFill>
                <a:effectLst/>
                <a:latin typeface="+mn-lt"/>
                <a:ea typeface="+mn-ea"/>
                <a:cs typeface="+mn-cs"/>
              </a:rPr>
              <a:t>alcl</a:t>
            </a:r>
            <a:r>
              <a:rPr lang="he-IL" sz="1200" kern="1200" dirty="0">
                <a:solidFill>
                  <a:schemeClr val="tx1"/>
                </a:solidFill>
                <a:effectLst/>
                <a:latin typeface="+mn-lt"/>
                <a:ea typeface="+mn-ea"/>
                <a:cs typeface="+mn-cs"/>
              </a:rPr>
              <a:t> שמהווה כ- 10% מסך ה- </a:t>
            </a:r>
            <a:r>
              <a:rPr lang="he-IL" sz="1200" kern="1200" dirty="0" err="1">
                <a:solidFill>
                  <a:schemeClr val="tx1"/>
                </a:solidFill>
                <a:effectLst/>
                <a:latin typeface="+mn-lt"/>
                <a:ea typeface="+mn-ea"/>
                <a:cs typeface="+mn-cs"/>
              </a:rPr>
              <a:t>nhl</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קליניקה- יכול </a:t>
            </a:r>
            <a:r>
              <a:rPr lang="he-IL" sz="1200" kern="1200" dirty="0" err="1">
                <a:solidFill>
                  <a:schemeClr val="tx1"/>
                </a:solidFill>
                <a:effectLst/>
                <a:latin typeface="+mn-lt"/>
                <a:ea typeface="+mn-ea"/>
                <a:cs typeface="+mn-cs"/>
              </a:rPr>
              <a:t>להתייצג</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כבטנית</a:t>
            </a:r>
            <a:r>
              <a:rPr lang="he-IL" sz="1200" kern="1200" dirty="0">
                <a:solidFill>
                  <a:schemeClr val="tx1"/>
                </a:solidFill>
                <a:effectLst/>
                <a:latin typeface="+mn-lt"/>
                <a:ea typeface="+mn-ea"/>
                <a:cs typeface="+mn-cs"/>
              </a:rPr>
              <a:t> (חסימה, </a:t>
            </a:r>
            <a:r>
              <a:rPr lang="he-IL" sz="1200" kern="1200" dirty="0" err="1">
                <a:solidFill>
                  <a:schemeClr val="tx1"/>
                </a:solidFill>
                <a:effectLst/>
                <a:latin typeface="+mn-lt"/>
                <a:ea typeface="+mn-ea"/>
                <a:cs typeface="+mn-cs"/>
              </a:rPr>
              <a:t>התפשלות</a:t>
            </a:r>
            <a:r>
              <a:rPr lang="he-IL" sz="1200" kern="1200" dirty="0">
                <a:solidFill>
                  <a:schemeClr val="tx1"/>
                </a:solidFill>
                <a:effectLst/>
                <a:latin typeface="+mn-lt"/>
                <a:ea typeface="+mn-ea"/>
                <a:cs typeface="+mn-cs"/>
              </a:rPr>
              <a:t> וכו׳)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- 30% מהמקרים, </a:t>
            </a:r>
            <a:r>
              <a:rPr lang="he-IL" sz="1200" kern="1200" dirty="0" err="1">
                <a:solidFill>
                  <a:schemeClr val="tx1"/>
                </a:solidFill>
                <a:effectLst/>
                <a:latin typeface="+mn-lt"/>
                <a:ea typeface="+mn-ea"/>
                <a:cs typeface="+mn-cs"/>
              </a:rPr>
              <a:t>מדיאסטינום</a:t>
            </a:r>
            <a:r>
              <a:rPr lang="he-IL" sz="1200" kern="1200" dirty="0">
                <a:solidFill>
                  <a:schemeClr val="tx1"/>
                </a:solidFill>
                <a:effectLst/>
                <a:latin typeface="+mn-lt"/>
                <a:ea typeface="+mn-ea"/>
                <a:cs typeface="+mn-cs"/>
              </a:rPr>
              <a:t>- 27%, ראש וצוואר- 29%, וכן בלוטות, עצמות ועור. </a:t>
            </a:r>
            <a:r>
              <a:rPr lang="he-IL" sz="1200" kern="1200" dirty="0" err="1">
                <a:solidFill>
                  <a:schemeClr val="tx1"/>
                </a:solidFill>
                <a:effectLst/>
                <a:latin typeface="+mn-lt"/>
                <a:ea typeface="+mn-ea"/>
                <a:cs typeface="+mn-cs"/>
              </a:rPr>
              <a:t>ברקיט</a:t>
            </a:r>
            <a:r>
              <a:rPr lang="he-IL" sz="1200" kern="1200" dirty="0">
                <a:solidFill>
                  <a:schemeClr val="tx1"/>
                </a:solidFill>
                <a:effectLst/>
                <a:latin typeface="+mn-lt"/>
                <a:ea typeface="+mn-ea"/>
                <a:cs typeface="+mn-cs"/>
              </a:rPr>
              <a:t> אחרי יותר לבטן בעוד שלימפומה </a:t>
            </a:r>
            <a:r>
              <a:rPr lang="he-IL" sz="1200" kern="1200" dirty="0" err="1">
                <a:solidFill>
                  <a:schemeClr val="tx1"/>
                </a:solidFill>
                <a:effectLst/>
                <a:latin typeface="+mn-lt"/>
                <a:ea typeface="+mn-ea"/>
                <a:cs typeface="+mn-cs"/>
              </a:rPr>
              <a:t>לימפובלסטית</a:t>
            </a:r>
            <a:r>
              <a:rPr lang="he-IL" sz="1200" kern="1200" dirty="0">
                <a:solidFill>
                  <a:schemeClr val="tx1"/>
                </a:solidFill>
                <a:effectLst/>
                <a:latin typeface="+mn-lt"/>
                <a:ea typeface="+mn-ea"/>
                <a:cs typeface="+mn-cs"/>
              </a:rPr>
              <a:t>- לבית החזה. מעורבות של עור ב- </a:t>
            </a:r>
            <a:r>
              <a:rPr lang="he-IL" sz="1200" kern="1200" dirty="0" err="1">
                <a:solidFill>
                  <a:schemeClr val="tx1"/>
                </a:solidFill>
                <a:effectLst/>
                <a:latin typeface="+mn-lt"/>
                <a:ea typeface="+mn-ea"/>
                <a:cs typeface="+mn-cs"/>
              </a:rPr>
              <a:t>alcl</a:t>
            </a:r>
            <a:r>
              <a:rPr lang="he-IL" sz="1200" kern="1200" dirty="0">
                <a:solidFill>
                  <a:schemeClr val="tx1"/>
                </a:solidFill>
                <a:effectLst/>
                <a:latin typeface="+mn-lt"/>
                <a:ea typeface="+mn-ea"/>
                <a:cs typeface="+mn-cs"/>
              </a:rPr>
              <a:t>, בלוטות ב- </a:t>
            </a:r>
            <a:r>
              <a:rPr lang="he-IL" sz="1200" kern="1200" dirty="0" err="1">
                <a:solidFill>
                  <a:schemeClr val="tx1"/>
                </a:solidFill>
                <a:effectLst/>
                <a:latin typeface="+mn-lt"/>
                <a:ea typeface="+mn-ea"/>
                <a:cs typeface="+mn-cs"/>
              </a:rPr>
              <a:t>dlbcl</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alcl</a:t>
            </a:r>
            <a:r>
              <a:rPr lang="he-IL" sz="1200" kern="1200" dirty="0">
                <a:solidFill>
                  <a:schemeClr val="tx1"/>
                </a:solidFill>
                <a:effectLst/>
                <a:latin typeface="+mn-lt"/>
                <a:ea typeface="+mn-ea"/>
                <a:cs typeface="+mn-cs"/>
              </a:rPr>
              <a:t>. ילד מעל גיל 5 עם אירוע של </a:t>
            </a:r>
            <a:r>
              <a:rPr lang="he-IL" sz="1200" kern="1200" dirty="0" err="1">
                <a:solidFill>
                  <a:schemeClr val="tx1"/>
                </a:solidFill>
                <a:effectLst/>
                <a:latin typeface="+mn-lt"/>
                <a:ea typeface="+mn-ea"/>
                <a:cs typeface="+mn-cs"/>
              </a:rPr>
              <a:t>התפשלות</a:t>
            </a:r>
            <a:r>
              <a:rPr lang="he-IL" sz="1200" kern="1200" dirty="0">
                <a:solidFill>
                  <a:schemeClr val="tx1"/>
                </a:solidFill>
                <a:effectLst/>
                <a:latin typeface="+mn-lt"/>
                <a:ea typeface="+mn-ea"/>
                <a:cs typeface="+mn-cs"/>
              </a:rPr>
              <a:t> צריך להיחשד כלימפומה עד שהוכח אחרת. ילדים עם מסה בחזה יכולים </a:t>
            </a:r>
            <a:r>
              <a:rPr lang="he-IL" sz="1200" kern="1200" dirty="0" err="1">
                <a:solidFill>
                  <a:schemeClr val="tx1"/>
                </a:solidFill>
                <a:effectLst/>
                <a:latin typeface="+mn-lt"/>
                <a:ea typeface="+mn-ea"/>
                <a:cs typeface="+mn-cs"/>
              </a:rPr>
              <a:t>להתייצג</a:t>
            </a:r>
            <a:r>
              <a:rPr lang="he-IL" sz="1200" kern="1200" dirty="0">
                <a:solidFill>
                  <a:schemeClr val="tx1"/>
                </a:solidFill>
                <a:effectLst/>
                <a:latin typeface="+mn-lt"/>
                <a:ea typeface="+mn-ea"/>
                <a:cs typeface="+mn-cs"/>
              </a:rPr>
              <a:t> עם שיעול עדין, קושי </a:t>
            </a:r>
            <a:r>
              <a:rPr lang="he-IL" sz="1200" kern="1200" dirty="0" err="1">
                <a:solidFill>
                  <a:schemeClr val="tx1"/>
                </a:solidFill>
                <a:effectLst/>
                <a:latin typeface="+mn-lt"/>
                <a:ea typeface="+mn-ea"/>
                <a:cs typeface="+mn-cs"/>
              </a:rPr>
              <a:t>רספירטורי</a:t>
            </a:r>
            <a:r>
              <a:rPr lang="he-IL" sz="1200" kern="1200" dirty="0">
                <a:solidFill>
                  <a:schemeClr val="tx1"/>
                </a:solidFill>
                <a:effectLst/>
                <a:latin typeface="+mn-lt"/>
                <a:ea typeface="+mn-ea"/>
                <a:cs typeface="+mn-cs"/>
              </a:rPr>
              <a:t> קל, או אפילו כמעט חסימת דרכי אוויר. לעיתים יש </a:t>
            </a:r>
            <a:r>
              <a:rPr lang="he-IL" sz="1200" kern="1200" dirty="0" err="1">
                <a:solidFill>
                  <a:schemeClr val="tx1"/>
                </a:solidFill>
                <a:effectLst/>
                <a:latin typeface="+mn-lt"/>
                <a:ea typeface="+mn-ea"/>
                <a:cs typeface="+mn-cs"/>
              </a:rPr>
              <a:t>אורתופניאה</a:t>
            </a:r>
            <a:r>
              <a:rPr lang="he-IL" sz="1200" kern="1200" dirty="0">
                <a:solidFill>
                  <a:schemeClr val="tx1"/>
                </a:solidFill>
                <a:effectLst/>
                <a:latin typeface="+mn-lt"/>
                <a:ea typeface="+mn-ea"/>
                <a:cs typeface="+mn-cs"/>
              </a:rPr>
              <a:t> וקוצר נשימה במאמץ. גידולים בצוואר/ראש </a:t>
            </a:r>
            <a:r>
              <a:rPr lang="he-IL" sz="1200" kern="1200" dirty="0" err="1">
                <a:solidFill>
                  <a:schemeClr val="tx1"/>
                </a:solidFill>
                <a:effectLst/>
                <a:latin typeface="+mn-lt"/>
                <a:ea typeface="+mn-ea"/>
                <a:cs typeface="+mn-cs"/>
              </a:rPr>
              <a:t>יתייצגו</a:t>
            </a:r>
            <a:r>
              <a:rPr lang="he-IL" sz="1200" kern="1200" dirty="0">
                <a:solidFill>
                  <a:schemeClr val="tx1"/>
                </a:solidFill>
                <a:effectLst/>
                <a:latin typeface="+mn-lt"/>
                <a:ea typeface="+mn-ea"/>
                <a:cs typeface="+mn-cs"/>
              </a:rPr>
              <a:t> עם נחירות בלילה, שיתוק עצבי פנים, עיוורון, דמם באף, ריח פה לא טוב, בצקת </a:t>
            </a:r>
            <a:r>
              <a:rPr lang="he-IL" sz="1200" kern="1200" dirty="0" err="1">
                <a:solidFill>
                  <a:schemeClr val="tx1"/>
                </a:solidFill>
                <a:effectLst/>
                <a:latin typeface="+mn-lt"/>
                <a:ea typeface="+mn-ea"/>
                <a:cs typeface="+mn-cs"/>
              </a:rPr>
              <a:t>פריאורביטלית</a:t>
            </a:r>
            <a:r>
              <a:rPr lang="he-IL" sz="1200" kern="1200" dirty="0">
                <a:solidFill>
                  <a:schemeClr val="tx1"/>
                </a:solidFill>
                <a:effectLst/>
                <a:latin typeface="+mn-lt"/>
                <a:ea typeface="+mn-ea"/>
                <a:cs typeface="+mn-cs"/>
              </a:rPr>
              <a:t>. היפרטרופיה לא כואבת של שקד אחד גם צריכה להעלות חשד לכך. מעל 60% מהילדים </a:t>
            </a:r>
            <a:r>
              <a:rPr lang="he-IL" sz="1200" kern="1200" dirty="0" err="1">
                <a:solidFill>
                  <a:schemeClr val="tx1"/>
                </a:solidFill>
                <a:effectLst/>
                <a:latin typeface="+mn-lt"/>
                <a:ea typeface="+mn-ea"/>
                <a:cs typeface="+mn-cs"/>
              </a:rPr>
              <a:t>יתייצגו</a:t>
            </a:r>
            <a:r>
              <a:rPr lang="he-IL" sz="1200" kern="1200" dirty="0">
                <a:solidFill>
                  <a:schemeClr val="tx1"/>
                </a:solidFill>
                <a:effectLst/>
                <a:latin typeface="+mn-lt"/>
                <a:ea typeface="+mn-ea"/>
                <a:cs typeface="+mn-cs"/>
              </a:rPr>
              <a:t> עם מחלה מפושטת- מעורבות מח עצם של מעל 25% תיחשב כלויקמיה בנוסף. הקליניקה </a:t>
            </a:r>
            <a:r>
              <a:rPr lang="he-IL" sz="1200" kern="1200" dirty="0" err="1">
                <a:solidFill>
                  <a:schemeClr val="tx1"/>
                </a:solidFill>
                <a:effectLst/>
                <a:latin typeface="+mn-lt"/>
                <a:ea typeface="+mn-ea"/>
                <a:cs typeface="+mn-cs"/>
              </a:rPr>
              <a:t>מתייצגת</a:t>
            </a:r>
            <a:r>
              <a:rPr lang="he-IL" sz="1200" kern="1200" dirty="0">
                <a:solidFill>
                  <a:schemeClr val="tx1"/>
                </a:solidFill>
                <a:effectLst/>
                <a:latin typeface="+mn-lt"/>
                <a:ea typeface="+mn-ea"/>
                <a:cs typeface="+mn-cs"/>
              </a:rPr>
              <a:t> גם לפי ההיסטולוגיה- </a:t>
            </a:r>
            <a:r>
              <a:rPr lang="he-IL" sz="1200" kern="1200" dirty="0" err="1">
                <a:solidFill>
                  <a:schemeClr val="tx1"/>
                </a:solidFill>
                <a:effectLst/>
                <a:latin typeface="+mn-lt"/>
                <a:ea typeface="+mn-ea"/>
                <a:cs typeface="+mn-cs"/>
              </a:rPr>
              <a:t>בורקיט</a:t>
            </a:r>
            <a:r>
              <a:rPr lang="he-IL" sz="1200" kern="1200" dirty="0">
                <a:solidFill>
                  <a:schemeClr val="tx1"/>
                </a:solidFill>
                <a:effectLst/>
                <a:latin typeface="+mn-lt"/>
                <a:ea typeface="+mn-ea"/>
                <a:cs typeface="+mn-cs"/>
              </a:rPr>
              <a:t> אנדמי (אפריקה) </a:t>
            </a:r>
            <a:r>
              <a:rPr lang="he-IL" sz="1200" kern="1200" dirty="0" err="1">
                <a:solidFill>
                  <a:schemeClr val="tx1"/>
                </a:solidFill>
                <a:effectLst/>
                <a:latin typeface="+mn-lt"/>
                <a:ea typeface="+mn-ea"/>
                <a:cs typeface="+mn-cs"/>
              </a:rPr>
              <a:t>מתייצג</a:t>
            </a:r>
            <a:r>
              <a:rPr lang="he-IL" sz="1200" kern="1200" dirty="0">
                <a:solidFill>
                  <a:schemeClr val="tx1"/>
                </a:solidFill>
                <a:effectLst/>
                <a:latin typeface="+mn-lt"/>
                <a:ea typeface="+mn-ea"/>
                <a:cs typeface="+mn-cs"/>
              </a:rPr>
              <a:t> סביב הלסת, בעוד </a:t>
            </a:r>
            <a:r>
              <a:rPr lang="he-IL" sz="1200" kern="1200" dirty="0" err="1">
                <a:solidFill>
                  <a:schemeClr val="tx1"/>
                </a:solidFill>
                <a:effectLst/>
                <a:latin typeface="+mn-lt"/>
                <a:ea typeface="+mn-ea"/>
                <a:cs typeface="+mn-cs"/>
              </a:rPr>
              <a:t>שבורקיט</a:t>
            </a:r>
            <a:r>
              <a:rPr lang="he-IL" sz="1200" kern="1200" dirty="0">
                <a:solidFill>
                  <a:schemeClr val="tx1"/>
                </a:solidFill>
                <a:effectLst/>
                <a:latin typeface="+mn-lt"/>
                <a:ea typeface="+mn-ea"/>
                <a:cs typeface="+mn-cs"/>
              </a:rPr>
              <a:t> ספוראדי </a:t>
            </a:r>
            <a:r>
              <a:rPr lang="he-IL" sz="1200" kern="1200" dirty="0" err="1">
                <a:solidFill>
                  <a:schemeClr val="tx1"/>
                </a:solidFill>
                <a:effectLst/>
                <a:latin typeface="+mn-lt"/>
                <a:ea typeface="+mn-ea"/>
                <a:cs typeface="+mn-cs"/>
              </a:rPr>
              <a:t>מתייצג</a:t>
            </a:r>
            <a:r>
              <a:rPr lang="he-IL" sz="1200" kern="1200" dirty="0">
                <a:solidFill>
                  <a:schemeClr val="tx1"/>
                </a:solidFill>
                <a:effectLst/>
                <a:latin typeface="+mn-lt"/>
                <a:ea typeface="+mn-ea"/>
                <a:cs typeface="+mn-cs"/>
              </a:rPr>
              <a:t> בבטן או </a:t>
            </a:r>
            <a:r>
              <a:rPr lang="he-IL" sz="1200" kern="1200" dirty="0" err="1">
                <a:solidFill>
                  <a:schemeClr val="tx1"/>
                </a:solidFill>
                <a:effectLst/>
                <a:latin typeface="+mn-lt"/>
                <a:ea typeface="+mn-ea"/>
                <a:cs typeface="+mn-cs"/>
              </a:rPr>
              <a:t>בנאזופרינקס</a:t>
            </a:r>
            <a:r>
              <a:rPr lang="he-IL" sz="1200" kern="1200" dirty="0">
                <a:solidFill>
                  <a:schemeClr val="tx1"/>
                </a:solidFill>
                <a:effectLst/>
                <a:latin typeface="+mn-lt"/>
                <a:ea typeface="+mn-ea"/>
                <a:cs typeface="+mn-cs"/>
              </a:rPr>
              <a:t>. לימפומה </a:t>
            </a:r>
            <a:r>
              <a:rPr lang="he-IL" sz="1200" kern="1200" dirty="0" err="1">
                <a:solidFill>
                  <a:schemeClr val="tx1"/>
                </a:solidFill>
                <a:effectLst/>
                <a:latin typeface="+mn-lt"/>
                <a:ea typeface="+mn-ea"/>
                <a:cs typeface="+mn-cs"/>
              </a:rPr>
              <a:t>לימפובלסטית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מתייצגת</a:t>
            </a:r>
            <a:r>
              <a:rPr lang="he-IL" sz="1200" kern="1200" dirty="0">
                <a:solidFill>
                  <a:schemeClr val="tx1"/>
                </a:solidFill>
                <a:effectLst/>
                <a:latin typeface="+mn-lt"/>
                <a:ea typeface="+mn-ea"/>
                <a:cs typeface="+mn-cs"/>
              </a:rPr>
              <a:t> יותר אצל נערים עם מחלה סופרה-</a:t>
            </a:r>
            <a:r>
              <a:rPr lang="he-IL" sz="1200" kern="1200" dirty="0" err="1">
                <a:solidFill>
                  <a:schemeClr val="tx1"/>
                </a:solidFill>
                <a:effectLst/>
                <a:latin typeface="+mn-lt"/>
                <a:ea typeface="+mn-ea"/>
                <a:cs typeface="+mn-cs"/>
              </a:rPr>
              <a:t>דיאפרגמטית</a:t>
            </a:r>
            <a:r>
              <a:rPr lang="he-IL" sz="1200" kern="1200" dirty="0">
                <a:solidFill>
                  <a:schemeClr val="tx1"/>
                </a:solidFill>
                <a:effectLst/>
                <a:latin typeface="+mn-lt"/>
                <a:ea typeface="+mn-ea"/>
                <a:cs typeface="+mn-cs"/>
              </a:rPr>
              <a:t> וכמעט תמיד מפושטת, </a:t>
            </a:r>
            <a:r>
              <a:rPr lang="he-IL" sz="1200" kern="1200" dirty="0" err="1">
                <a:solidFill>
                  <a:schemeClr val="tx1"/>
                </a:solidFill>
                <a:effectLst/>
                <a:latin typeface="+mn-lt"/>
                <a:ea typeface="+mn-ea"/>
                <a:cs typeface="+mn-cs"/>
              </a:rPr>
              <a:t>alcl</a:t>
            </a:r>
            <a:r>
              <a:rPr lang="he-IL" sz="1200" kern="1200" dirty="0">
                <a:solidFill>
                  <a:schemeClr val="tx1"/>
                </a:solidFill>
                <a:effectLst/>
                <a:latin typeface="+mn-lt"/>
                <a:ea typeface="+mn-ea"/>
                <a:cs typeface="+mn-cs"/>
              </a:rPr>
              <a:t> היא מחלה </a:t>
            </a:r>
            <a:r>
              <a:rPr lang="he-IL" sz="1200" kern="1200" dirty="0" err="1">
                <a:solidFill>
                  <a:schemeClr val="tx1"/>
                </a:solidFill>
                <a:effectLst/>
                <a:latin typeface="+mn-lt"/>
                <a:ea typeface="+mn-ea"/>
                <a:cs typeface="+mn-cs"/>
              </a:rPr>
              <a:t>שמתייצגת</a:t>
            </a:r>
            <a:r>
              <a:rPr lang="he-IL" sz="1200" kern="1200" dirty="0">
                <a:solidFill>
                  <a:schemeClr val="tx1"/>
                </a:solidFill>
                <a:effectLst/>
                <a:latin typeface="+mn-lt"/>
                <a:ea typeface="+mn-ea"/>
                <a:cs typeface="+mn-cs"/>
              </a:rPr>
              <a:t> בכל האתרים אולם יותר מתבטאת בעור, בעצמות ובבלוטות פריפריות.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אבחנה- באמצעות רקמה- או בלוטה, או רקמת גידול, ניתן </a:t>
            </a:r>
            <a:r>
              <a:rPr lang="he-IL" sz="1200" kern="1200" dirty="0" err="1">
                <a:solidFill>
                  <a:schemeClr val="tx1"/>
                </a:solidFill>
                <a:effectLst/>
                <a:latin typeface="+mn-lt"/>
                <a:ea typeface="+mn-ea"/>
                <a:cs typeface="+mn-cs"/>
              </a:rPr>
              <a:t>בטרוקאט</a:t>
            </a:r>
            <a:r>
              <a:rPr lang="he-IL" sz="1200" kern="1200" dirty="0">
                <a:solidFill>
                  <a:schemeClr val="tx1"/>
                </a:solidFill>
                <a:effectLst/>
                <a:latin typeface="+mn-lt"/>
                <a:ea typeface="+mn-ea"/>
                <a:cs typeface="+mn-cs"/>
              </a:rPr>
              <a:t> אבל לא </a:t>
            </a:r>
            <a:r>
              <a:rPr lang="he-IL" sz="1200" kern="1200" dirty="0" err="1">
                <a:solidFill>
                  <a:schemeClr val="tx1"/>
                </a:solidFill>
                <a:effectLst/>
                <a:latin typeface="+mn-lt"/>
                <a:ea typeface="+mn-ea"/>
                <a:cs typeface="+mn-cs"/>
              </a:rPr>
              <a:t>fine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needle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aspiration</a:t>
            </a:r>
            <a:r>
              <a:rPr lang="he-IL" sz="1200" kern="1200" dirty="0">
                <a:solidFill>
                  <a:schemeClr val="tx1"/>
                </a:solidFill>
                <a:effectLst/>
                <a:latin typeface="+mn-lt"/>
                <a:ea typeface="+mn-ea"/>
                <a:cs typeface="+mn-cs"/>
              </a:rPr>
              <a:t>. בגדול, אין צורך לעשות </a:t>
            </a:r>
            <a:r>
              <a:rPr lang="he-IL" sz="1200" kern="1200" dirty="0" err="1">
                <a:solidFill>
                  <a:schemeClr val="tx1"/>
                </a:solidFill>
                <a:effectLst/>
                <a:latin typeface="+mn-lt"/>
                <a:ea typeface="+mn-ea"/>
                <a:cs typeface="+mn-cs"/>
              </a:rPr>
              <a:t>debulking</a:t>
            </a:r>
            <a:r>
              <a:rPr lang="he-IL" sz="1200" kern="1200" dirty="0">
                <a:solidFill>
                  <a:schemeClr val="tx1"/>
                </a:solidFill>
                <a:effectLst/>
                <a:latin typeface="+mn-lt"/>
                <a:ea typeface="+mn-ea"/>
                <a:cs typeface="+mn-cs"/>
              </a:rPr>
              <a:t> של הגידול היות והמחלה היא סיסטמית. יוצא מן הכלל היחיד הינו </a:t>
            </a:r>
            <a:r>
              <a:rPr lang="he-IL" sz="1200" kern="1200" dirty="0" err="1">
                <a:solidFill>
                  <a:schemeClr val="tx1"/>
                </a:solidFill>
                <a:effectLst/>
                <a:latin typeface="+mn-lt"/>
                <a:ea typeface="+mn-ea"/>
                <a:cs typeface="+mn-cs"/>
              </a:rPr>
              <a:t>ברקיט</a:t>
            </a:r>
            <a:r>
              <a:rPr lang="he-IL" sz="1200" kern="1200" dirty="0">
                <a:solidFill>
                  <a:schemeClr val="tx1"/>
                </a:solidFill>
                <a:effectLst/>
                <a:latin typeface="+mn-lt"/>
                <a:ea typeface="+mn-ea"/>
                <a:cs typeface="+mn-cs"/>
              </a:rPr>
              <a:t> שתופס את המעי ושם יש לשקול כריתה מלאה של הגידול- זה מוריד את </a:t>
            </a:r>
            <a:r>
              <a:rPr lang="he-IL" sz="1200" kern="1200" dirty="0" err="1">
                <a:solidFill>
                  <a:schemeClr val="tx1"/>
                </a:solidFill>
                <a:effectLst/>
                <a:latin typeface="+mn-lt"/>
                <a:ea typeface="+mn-ea"/>
                <a:cs typeface="+mn-cs"/>
              </a:rPr>
              <a:t>הסטייג׳ינג</a:t>
            </a:r>
            <a:r>
              <a:rPr lang="he-IL" sz="1200" kern="1200" dirty="0">
                <a:solidFill>
                  <a:schemeClr val="tx1"/>
                </a:solidFill>
                <a:effectLst/>
                <a:latin typeface="+mn-lt"/>
                <a:ea typeface="+mn-ea"/>
                <a:cs typeface="+mn-cs"/>
              </a:rPr>
              <a:t>, משפר שרידות ומוריד את הצורך בכמות הטיפולים. צריך בדיקות מלאות, סיטי, בדיקת מיפוי, רקמה לביופסיה, מח עצם וניקור מותני.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סטייג׳ינג</a:t>
            </a:r>
            <a:r>
              <a:rPr lang="he-IL" sz="1200" kern="1200" dirty="0">
                <a:solidFill>
                  <a:schemeClr val="tx1"/>
                </a:solidFill>
                <a:effectLst/>
                <a:latin typeface="+mn-lt"/>
                <a:ea typeface="+mn-ea"/>
                <a:cs typeface="+mn-cs"/>
              </a:rPr>
              <a:t>- לפי סנט ג׳וד, 1- גידול יחיד ממוקם </a:t>
            </a:r>
            <a:r>
              <a:rPr lang="he-IL" sz="1200" kern="1200" dirty="0" err="1">
                <a:solidFill>
                  <a:schemeClr val="tx1"/>
                </a:solidFill>
                <a:effectLst/>
                <a:latin typeface="+mn-lt"/>
                <a:ea typeface="+mn-ea"/>
                <a:cs typeface="+mn-cs"/>
              </a:rPr>
              <a:t>לאיזור</a:t>
            </a:r>
            <a:r>
              <a:rPr lang="he-IL" sz="1200" kern="1200" dirty="0">
                <a:solidFill>
                  <a:schemeClr val="tx1"/>
                </a:solidFill>
                <a:effectLst/>
                <a:latin typeface="+mn-lt"/>
                <a:ea typeface="+mn-ea"/>
                <a:cs typeface="+mn-cs"/>
              </a:rPr>
              <a:t> יחיד, 2- גידול יחיד עם מעורבות </a:t>
            </a:r>
            <a:r>
              <a:rPr lang="he-IL" sz="1200" kern="1200" dirty="0" err="1">
                <a:solidFill>
                  <a:schemeClr val="tx1"/>
                </a:solidFill>
                <a:effectLst/>
                <a:latin typeface="+mn-lt"/>
                <a:ea typeface="+mn-ea"/>
                <a:cs typeface="+mn-cs"/>
              </a:rPr>
              <a:t>איזורית</a:t>
            </a:r>
            <a:r>
              <a:rPr lang="he-IL" sz="1200" kern="1200" dirty="0">
                <a:solidFill>
                  <a:schemeClr val="tx1"/>
                </a:solidFill>
                <a:effectLst/>
                <a:latin typeface="+mn-lt"/>
                <a:ea typeface="+mn-ea"/>
                <a:cs typeface="+mn-cs"/>
              </a:rPr>
              <a:t> של בלוטות לימפה באותו צד של הסרעפת, 3- גידול יחיד עם מעורבות בלוטות לימפה משני </a:t>
            </a:r>
            <a:r>
              <a:rPr lang="he-IL" sz="1200" kern="1200" dirty="0" err="1">
                <a:solidFill>
                  <a:schemeClr val="tx1"/>
                </a:solidFill>
                <a:effectLst/>
                <a:latin typeface="+mn-lt"/>
                <a:ea typeface="+mn-ea"/>
                <a:cs typeface="+mn-cs"/>
              </a:rPr>
              <a:t>צידי</a:t>
            </a:r>
            <a:r>
              <a:rPr lang="he-IL" sz="1200" kern="1200" dirty="0">
                <a:solidFill>
                  <a:schemeClr val="tx1"/>
                </a:solidFill>
                <a:effectLst/>
                <a:latin typeface="+mn-lt"/>
                <a:ea typeface="+mn-ea"/>
                <a:cs typeface="+mn-cs"/>
              </a:rPr>
              <a:t> הסרעפת, או גידול בבית החזה, או גידול בבטן, או גידול </a:t>
            </a:r>
            <a:r>
              <a:rPr lang="he-IL" sz="1200" kern="1200" dirty="0" err="1">
                <a:solidFill>
                  <a:schemeClr val="tx1"/>
                </a:solidFill>
                <a:effectLst/>
                <a:latin typeface="+mn-lt"/>
                <a:ea typeface="+mn-ea"/>
                <a:cs typeface="+mn-cs"/>
              </a:rPr>
              <a:t>פראספינאלי</a:t>
            </a:r>
            <a:r>
              <a:rPr lang="he-IL" sz="1200" kern="1200" dirty="0">
                <a:solidFill>
                  <a:schemeClr val="tx1"/>
                </a:solidFill>
                <a:effectLst/>
                <a:latin typeface="+mn-lt"/>
                <a:ea typeface="+mn-ea"/>
                <a:cs typeface="+mn-cs"/>
              </a:rPr>
              <a:t> או אפידורלי. 4- מעורבות של מח עצם או </a:t>
            </a:r>
            <a:r>
              <a:rPr lang="he-IL" sz="1200" kern="1200" dirty="0" err="1">
                <a:solidFill>
                  <a:schemeClr val="tx1"/>
                </a:solidFill>
                <a:effectLst/>
                <a:latin typeface="+mn-lt"/>
                <a:ea typeface="+mn-ea"/>
                <a:cs typeface="+mn-cs"/>
              </a:rPr>
              <a:t>cns</a:t>
            </a:r>
            <a:r>
              <a:rPr lang="he-IL" sz="1200" kern="1200" dirty="0">
                <a:solidFill>
                  <a:schemeClr val="tx1"/>
                </a:solidFill>
                <a:effectLst/>
                <a:latin typeface="+mn-lt"/>
                <a:ea typeface="+mn-ea"/>
                <a:cs typeface="+mn-cs"/>
              </a:rPr>
              <a:t> שהיא פחות מ- 25% (אחרת- זה לא לימפומה, אלא לויקמיה). מספר גורמים הם פרוגנוסטיים פחות טובים- גיל מעל 15 </a:t>
            </a:r>
            <a:r>
              <a:rPr lang="he-IL" sz="1200" kern="1200" dirty="0" err="1">
                <a:solidFill>
                  <a:schemeClr val="tx1"/>
                </a:solidFill>
                <a:effectLst/>
                <a:latin typeface="+mn-lt"/>
                <a:ea typeface="+mn-ea"/>
                <a:cs typeface="+mn-cs"/>
              </a:rPr>
              <a:t>בבורקיט</a:t>
            </a:r>
            <a:r>
              <a:rPr lang="he-IL" sz="1200" kern="1200" dirty="0">
                <a:solidFill>
                  <a:schemeClr val="tx1"/>
                </a:solidFill>
                <a:effectLst/>
                <a:latin typeface="+mn-lt"/>
                <a:ea typeface="+mn-ea"/>
                <a:cs typeface="+mn-cs"/>
              </a:rPr>
              <a:t>, רמות </a:t>
            </a:r>
            <a:r>
              <a:rPr lang="he-IL" sz="1200" kern="1200" dirty="0" err="1">
                <a:solidFill>
                  <a:schemeClr val="tx1"/>
                </a:solidFill>
                <a:effectLst/>
                <a:latin typeface="+mn-lt"/>
                <a:ea typeface="+mn-ea"/>
                <a:cs typeface="+mn-cs"/>
              </a:rPr>
              <a:t>ldh</a:t>
            </a:r>
            <a:r>
              <a:rPr lang="he-IL" sz="1200" kern="1200" dirty="0">
                <a:solidFill>
                  <a:schemeClr val="tx1"/>
                </a:solidFill>
                <a:effectLst/>
                <a:latin typeface="+mn-lt"/>
                <a:ea typeface="+mn-ea"/>
                <a:cs typeface="+mn-cs"/>
              </a:rPr>
              <a:t> גבוהות ומעורבות של </a:t>
            </a:r>
            <a:r>
              <a:rPr lang="he-IL" sz="1200" kern="1200" dirty="0" err="1">
                <a:solidFill>
                  <a:schemeClr val="tx1"/>
                </a:solidFill>
                <a:effectLst/>
                <a:latin typeface="+mn-lt"/>
                <a:ea typeface="+mn-ea"/>
                <a:cs typeface="+mn-cs"/>
              </a:rPr>
              <a:t>cns</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הטיפול- כולל כימותרפיה והיום הוא יותר אינטנסיבי ולתקופות קצרות יותר. במידה ויש חזרה של המחלה זה לרוב מתרחש במחצית השנה הראשונה, ובאופן כללי בתוך שנתיים מהפסקת הטיפול. הכימותרפיה כוללת בין היתר </a:t>
            </a:r>
            <a:r>
              <a:rPr lang="he-IL" sz="1200" kern="1200" dirty="0" err="1">
                <a:solidFill>
                  <a:schemeClr val="tx1"/>
                </a:solidFill>
                <a:effectLst/>
                <a:latin typeface="+mn-lt"/>
                <a:ea typeface="+mn-ea"/>
                <a:cs typeface="+mn-cs"/>
              </a:rPr>
              <a:t>מתוטרקסט</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ציטרבין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ציקלופוספמיד</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וינקריסטין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דוקורוביצין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אטופוסיד</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ופרדניזון</a:t>
            </a:r>
            <a:r>
              <a:rPr lang="he-IL" sz="1200" kern="1200" dirty="0">
                <a:solidFill>
                  <a:schemeClr val="tx1"/>
                </a:solidFill>
                <a:effectLst/>
                <a:latin typeface="+mn-lt"/>
                <a:ea typeface="+mn-ea"/>
                <a:cs typeface="+mn-cs"/>
              </a:rPr>
              <a:t>, כמו גם </a:t>
            </a:r>
            <a:r>
              <a:rPr lang="he-IL" sz="1200" kern="1200" dirty="0" err="1">
                <a:solidFill>
                  <a:schemeClr val="tx1"/>
                </a:solidFill>
                <a:effectLst/>
                <a:latin typeface="+mn-lt"/>
                <a:ea typeface="+mn-ea"/>
                <a:cs typeface="+mn-cs"/>
              </a:rPr>
              <a:t>ריטוקסימאב</a:t>
            </a:r>
            <a:r>
              <a:rPr lang="he-IL" sz="1200" kern="1200" dirty="0">
                <a:solidFill>
                  <a:schemeClr val="tx1"/>
                </a:solidFill>
                <a:effectLst/>
                <a:latin typeface="+mn-lt"/>
                <a:ea typeface="+mn-ea"/>
                <a:cs typeface="+mn-cs"/>
              </a:rPr>
              <a:t>. בנוסף- אין לתת סטרואידים לפני אבחנה סופית </a:t>
            </a:r>
            <a:r>
              <a:rPr lang="he-IL" sz="1200" kern="1200" dirty="0" err="1">
                <a:solidFill>
                  <a:schemeClr val="tx1"/>
                </a:solidFill>
                <a:effectLst/>
                <a:latin typeface="+mn-lt"/>
                <a:ea typeface="+mn-ea"/>
                <a:cs typeface="+mn-cs"/>
              </a:rPr>
              <a:t>היסטולוגית</a:t>
            </a:r>
            <a:r>
              <a:rPr lang="he-IL" sz="1200" kern="1200" dirty="0">
                <a:solidFill>
                  <a:schemeClr val="tx1"/>
                </a:solidFill>
                <a:effectLst/>
                <a:latin typeface="+mn-lt"/>
                <a:ea typeface="+mn-ea"/>
                <a:cs typeface="+mn-cs"/>
              </a:rPr>
              <a:t> היות והם מביאים לבעיה באבחון </a:t>
            </a:r>
            <a:r>
              <a:rPr lang="he-IL" sz="1200" kern="1200" dirty="0" err="1">
                <a:solidFill>
                  <a:schemeClr val="tx1"/>
                </a:solidFill>
                <a:effectLst/>
                <a:latin typeface="+mn-lt"/>
                <a:ea typeface="+mn-ea"/>
                <a:cs typeface="+mn-cs"/>
              </a:rPr>
              <a:t>הסאבטייפ</a:t>
            </a:r>
            <a:r>
              <a:rPr lang="he-IL" sz="1200" kern="1200" dirty="0">
                <a:solidFill>
                  <a:schemeClr val="tx1"/>
                </a:solidFill>
                <a:effectLst/>
                <a:latin typeface="+mn-lt"/>
                <a:ea typeface="+mn-ea"/>
                <a:cs typeface="+mn-cs"/>
              </a:rPr>
              <a:t> של הגידול. הטיפול עצמו נותן תוצאות </a:t>
            </a:r>
            <a:r>
              <a:rPr lang="he-IL" sz="1200" kern="1200" dirty="0" err="1">
                <a:solidFill>
                  <a:schemeClr val="tx1"/>
                </a:solidFill>
                <a:effectLst/>
                <a:latin typeface="+mn-lt"/>
                <a:ea typeface="+mn-ea"/>
                <a:cs typeface="+mn-cs"/>
              </a:rPr>
              <a:t>מיידיות</a:t>
            </a:r>
            <a:r>
              <a:rPr lang="he-IL" sz="1200" kern="1200" dirty="0">
                <a:solidFill>
                  <a:schemeClr val="tx1"/>
                </a:solidFill>
                <a:effectLst/>
                <a:latin typeface="+mn-lt"/>
                <a:ea typeface="+mn-ea"/>
                <a:cs typeface="+mn-cs"/>
              </a:rPr>
              <a:t> ולפעמים בתוך שבוע יש </a:t>
            </a:r>
            <a:r>
              <a:rPr lang="he-IL" sz="1200" kern="1200" dirty="0" err="1">
                <a:solidFill>
                  <a:schemeClr val="tx1"/>
                </a:solidFill>
                <a:effectLst/>
                <a:latin typeface="+mn-lt"/>
                <a:ea typeface="+mn-ea"/>
                <a:cs typeface="+mn-cs"/>
              </a:rPr>
              <a:t>רמיסיה</a:t>
            </a:r>
            <a:r>
              <a:rPr lang="he-IL" sz="1200" kern="1200" dirty="0">
                <a:solidFill>
                  <a:schemeClr val="tx1"/>
                </a:solidFill>
                <a:effectLst/>
                <a:latin typeface="+mn-lt"/>
                <a:ea typeface="+mn-ea"/>
                <a:cs typeface="+mn-cs"/>
              </a:rPr>
              <a:t> רדיולוגית מלאה.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סיבוכים- </a:t>
            </a:r>
            <a:r>
              <a:rPr lang="he-IL" sz="1200" kern="1200" dirty="0" err="1">
                <a:solidFill>
                  <a:schemeClr val="tx1"/>
                </a:solidFill>
                <a:effectLst/>
                <a:latin typeface="+mn-lt"/>
                <a:ea typeface="+mn-ea"/>
                <a:cs typeface="+mn-cs"/>
              </a:rPr>
              <a:t>טומור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ליזיס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היפראוריצמיה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היפרפוספטמיה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היפרקלמיה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היפוקלצמיה</a:t>
            </a:r>
            <a:r>
              <a:rPr lang="he-IL" sz="1200" kern="1200" dirty="0">
                <a:solidFill>
                  <a:schemeClr val="tx1"/>
                </a:solidFill>
                <a:effectLst/>
                <a:latin typeface="+mn-lt"/>
                <a:ea typeface="+mn-ea"/>
                <a:cs typeface="+mn-cs"/>
              </a:rPr>
              <a:t>- ללא טיפול יכולה להיות אי ספיקת כליות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- 30% מהמקרים ולכן חשוב לזהות ולטפל). הטיפול העיקרי </a:t>
            </a:r>
            <a:r>
              <a:rPr lang="he-IL" sz="1200" kern="1200" dirty="0" err="1">
                <a:solidFill>
                  <a:schemeClr val="tx1"/>
                </a:solidFill>
                <a:effectLst/>
                <a:latin typeface="+mn-lt"/>
                <a:ea typeface="+mn-ea"/>
                <a:cs typeface="+mn-cs"/>
              </a:rPr>
              <a:t>בטומור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ליזיס</a:t>
            </a:r>
            <a:r>
              <a:rPr lang="he-IL" sz="1200" kern="1200" dirty="0">
                <a:solidFill>
                  <a:schemeClr val="tx1"/>
                </a:solidFill>
                <a:effectLst/>
                <a:latin typeface="+mn-lt"/>
                <a:ea typeface="+mn-ea"/>
                <a:cs typeface="+mn-cs"/>
              </a:rPr>
              <a:t> הינו למנוע היפר-</a:t>
            </a:r>
            <a:r>
              <a:rPr lang="he-IL" sz="1200" kern="1200" dirty="0" err="1">
                <a:solidFill>
                  <a:schemeClr val="tx1"/>
                </a:solidFill>
                <a:effectLst/>
                <a:latin typeface="+mn-lt"/>
                <a:ea typeface="+mn-ea"/>
                <a:cs typeface="+mn-cs"/>
              </a:rPr>
              <a:t>אוריצמיה</a:t>
            </a:r>
            <a:r>
              <a:rPr lang="he-IL" sz="1200" kern="1200" dirty="0">
                <a:solidFill>
                  <a:schemeClr val="tx1"/>
                </a:solidFill>
                <a:effectLst/>
                <a:latin typeface="+mn-lt"/>
                <a:ea typeface="+mn-ea"/>
                <a:cs typeface="+mn-cs"/>
              </a:rPr>
              <a:t>- לעיתים מספיקה הידרציה בלבד, יחד עם </a:t>
            </a:r>
            <a:r>
              <a:rPr lang="he-IL" sz="1200" kern="1200" dirty="0" err="1">
                <a:solidFill>
                  <a:schemeClr val="tx1"/>
                </a:solidFill>
                <a:effectLst/>
                <a:latin typeface="+mn-lt"/>
                <a:ea typeface="+mn-ea"/>
                <a:cs typeface="+mn-cs"/>
              </a:rPr>
              <a:t>אלופרינול</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rasburicase</a:t>
            </a:r>
            <a:r>
              <a:rPr lang="he-IL" sz="1200" kern="1200" dirty="0">
                <a:solidFill>
                  <a:schemeClr val="tx1"/>
                </a:solidFill>
                <a:effectLst/>
                <a:latin typeface="+mn-lt"/>
                <a:ea typeface="+mn-ea"/>
                <a:cs typeface="+mn-cs"/>
              </a:rPr>
              <a:t>. לפעמים אפילו נותנים </a:t>
            </a:r>
            <a:r>
              <a:rPr lang="he-IL" sz="1200" kern="1200" dirty="0" err="1">
                <a:solidFill>
                  <a:schemeClr val="tx1"/>
                </a:solidFill>
                <a:effectLst/>
                <a:latin typeface="+mn-lt"/>
                <a:ea typeface="+mn-ea"/>
                <a:cs typeface="+mn-cs"/>
              </a:rPr>
              <a:t>כמותרפיה</a:t>
            </a:r>
            <a:r>
              <a:rPr lang="he-IL" sz="1200" kern="1200" dirty="0">
                <a:solidFill>
                  <a:schemeClr val="tx1"/>
                </a:solidFill>
                <a:effectLst/>
                <a:latin typeface="+mn-lt"/>
                <a:ea typeface="+mn-ea"/>
                <a:cs typeface="+mn-cs"/>
              </a:rPr>
              <a:t> במינון מעט יותר נמוך כדי לנסות להימנע מסיבוך זה למשך השבוע הראשון. זיהום הינו סיבוך נוסף עקב דיכוי משמעותי של מח העצם שמתרחש בפרוטוקול הכימותרפי הניתן לחולי </a:t>
            </a:r>
            <a:r>
              <a:rPr lang="he-IL" sz="1200" kern="1200" dirty="0" err="1">
                <a:solidFill>
                  <a:schemeClr val="tx1"/>
                </a:solidFill>
                <a:effectLst/>
                <a:latin typeface="+mn-lt"/>
                <a:ea typeface="+mn-ea"/>
                <a:cs typeface="+mn-cs"/>
              </a:rPr>
              <a:t>nhl</a:t>
            </a:r>
            <a:r>
              <a:rPr lang="he-IL" sz="1200" kern="1200" dirty="0">
                <a:solidFill>
                  <a:schemeClr val="tx1"/>
                </a:solidFill>
                <a:effectLst/>
                <a:latin typeface="+mn-lt"/>
                <a:ea typeface="+mn-ea"/>
                <a:cs typeface="+mn-cs"/>
              </a:rPr>
              <a:t>, יותר מאשר </a:t>
            </a:r>
            <a:r>
              <a:rPr lang="he-IL" sz="1200" kern="1200" dirty="0" err="1">
                <a:solidFill>
                  <a:schemeClr val="tx1"/>
                </a:solidFill>
                <a:effectLst/>
                <a:latin typeface="+mn-lt"/>
                <a:ea typeface="+mn-ea"/>
                <a:cs typeface="+mn-cs"/>
              </a:rPr>
              <a:t>הודגקין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מוקוזיטיס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ותרומבוזיס</a:t>
            </a:r>
            <a:r>
              <a:rPr lang="he-IL" sz="1200" kern="1200" dirty="0">
                <a:solidFill>
                  <a:schemeClr val="tx1"/>
                </a:solidFill>
                <a:effectLst/>
                <a:latin typeface="+mn-lt"/>
                <a:ea typeface="+mn-ea"/>
                <a:cs typeface="+mn-cs"/>
              </a:rPr>
              <a:t> הינם סיכונים נוספים. מבחינה ארוכת טווח- סיבוכים הקשורים לכימותרפיה כגון </a:t>
            </a:r>
            <a:r>
              <a:rPr lang="he-IL" sz="1200" kern="1200" dirty="0" err="1">
                <a:solidFill>
                  <a:schemeClr val="tx1"/>
                </a:solidFill>
                <a:effectLst/>
                <a:latin typeface="+mn-lt"/>
                <a:ea typeface="+mn-ea"/>
                <a:cs typeface="+mn-cs"/>
              </a:rPr>
              <a:t>קרדיאיומיופתיה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a:br>
              <a:rPr lang="he-IL" sz="1200" kern="1200" dirty="0">
                <a:solidFill>
                  <a:schemeClr val="tx1"/>
                </a:solidFill>
                <a:effectLst/>
                <a:latin typeface="+mn-lt"/>
                <a:ea typeface="+mn-ea"/>
                <a:cs typeface="+mn-cs"/>
              </a:rPr>
            </a:b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13</a:t>
            </a:fld>
            <a:endParaRPr lang="en-IL"/>
          </a:p>
        </p:txBody>
      </p:sp>
    </p:spTree>
    <p:extLst>
      <p:ext uri="{BB962C8B-B14F-4D97-AF65-F5344CB8AC3E}">
        <p14:creationId xmlns:p14="http://schemas.microsoft.com/office/powerpoint/2010/main" val="40828275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פרק 69- </a:t>
            </a:r>
            <a:r>
              <a:rPr lang="he-IL" sz="1200" b="1" kern="1200" dirty="0" err="1">
                <a:solidFill>
                  <a:schemeClr val="tx1"/>
                </a:solidFill>
                <a:effectLst/>
                <a:latin typeface="+mn-lt"/>
                <a:ea typeface="+mn-ea"/>
                <a:cs typeface="+mn-cs"/>
              </a:rPr>
              <a:t>רבדומיוסרקומה</a:t>
            </a:r>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הגידול הסולידי השלישי בשכיחותו לאחר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ונוירובלסטומה</a:t>
            </a:r>
            <a:r>
              <a:rPr lang="he-IL" sz="1200" kern="1200" dirty="0">
                <a:solidFill>
                  <a:schemeClr val="tx1"/>
                </a:solidFill>
                <a:effectLst/>
                <a:latin typeface="+mn-lt"/>
                <a:ea typeface="+mn-ea"/>
                <a:cs typeface="+mn-cs"/>
              </a:rPr>
              <a:t> (למעט גידולים מוחיים)- מהווה 5% מכל הגידולים הסרטניים בילדים. מהווה חלק מהקבוצה של ה- </a:t>
            </a:r>
            <a:r>
              <a:rPr lang="he-IL" sz="1200" kern="1200" dirty="0" err="1">
                <a:solidFill>
                  <a:schemeClr val="tx1"/>
                </a:solidFill>
                <a:effectLst/>
                <a:latin typeface="+mn-lt"/>
                <a:ea typeface="+mn-ea"/>
                <a:cs typeface="+mn-cs"/>
              </a:rPr>
              <a:t>small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round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blue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cell</a:t>
            </a:r>
            <a:r>
              <a:rPr lang="he-IL" sz="1200" kern="1200" dirty="0">
                <a:solidFill>
                  <a:schemeClr val="tx1"/>
                </a:solidFill>
                <a:effectLst/>
                <a:latin typeface="+mn-lt"/>
                <a:ea typeface="+mn-ea"/>
                <a:cs typeface="+mn-cs"/>
              </a:rPr>
              <a:t> יחד עם </a:t>
            </a:r>
            <a:r>
              <a:rPr lang="he-IL" sz="1200" kern="1200" dirty="0" err="1">
                <a:solidFill>
                  <a:schemeClr val="tx1"/>
                </a:solidFill>
                <a:effectLst/>
                <a:latin typeface="+mn-lt"/>
                <a:ea typeface="+mn-ea"/>
                <a:cs typeface="+mn-cs"/>
              </a:rPr>
              <a:t>נוירובלסטומה</a:t>
            </a:r>
            <a:r>
              <a:rPr lang="he-IL" sz="1200" kern="1200" dirty="0">
                <a:solidFill>
                  <a:schemeClr val="tx1"/>
                </a:solidFill>
                <a:effectLst/>
                <a:latin typeface="+mn-lt"/>
                <a:ea typeface="+mn-ea"/>
                <a:cs typeface="+mn-cs"/>
              </a:rPr>
              <a:t>, לימפומה, </a:t>
            </a:r>
            <a:r>
              <a:rPr lang="he-IL" sz="1200" kern="1200" dirty="0" err="1">
                <a:solidFill>
                  <a:schemeClr val="tx1"/>
                </a:solidFill>
                <a:effectLst/>
                <a:latin typeface="+mn-lt"/>
                <a:ea typeface="+mn-ea"/>
                <a:cs typeface="+mn-cs"/>
              </a:rPr>
              <a:t>pnet</a:t>
            </a:r>
            <a:r>
              <a:rPr lang="he-IL" sz="1200" kern="1200" dirty="0">
                <a:solidFill>
                  <a:schemeClr val="tx1"/>
                </a:solidFill>
                <a:effectLst/>
                <a:latin typeface="+mn-lt"/>
                <a:ea typeface="+mn-ea"/>
                <a:cs typeface="+mn-cs"/>
              </a:rPr>
              <a:t>. יש היארעות בי-מודאלית עם פיק בין הגילאים 2-6 ואז שוב בין 10-18. ההיארעות הזו מתאימה גם לשני הסוגים העיקריים- </a:t>
            </a:r>
            <a:r>
              <a:rPr lang="he-IL" sz="1200" kern="1200" dirty="0" err="1">
                <a:solidFill>
                  <a:schemeClr val="tx1"/>
                </a:solidFill>
                <a:effectLst/>
                <a:latin typeface="+mn-lt"/>
                <a:ea typeface="+mn-ea"/>
                <a:cs typeface="+mn-cs"/>
              </a:rPr>
              <a:t>האמבריונלי</a:t>
            </a:r>
            <a:r>
              <a:rPr lang="he-IL" sz="1200" kern="1200" dirty="0">
                <a:solidFill>
                  <a:schemeClr val="tx1"/>
                </a:solidFill>
                <a:effectLst/>
                <a:latin typeface="+mn-lt"/>
                <a:ea typeface="+mn-ea"/>
                <a:cs typeface="+mn-cs"/>
              </a:rPr>
              <a:t> (שני שליש עד רבע מהמקרים-</a:t>
            </a:r>
            <a:r>
              <a:rPr lang="he-IL" sz="1200" kern="1200" dirty="0" err="1">
                <a:solidFill>
                  <a:schemeClr val="tx1"/>
                </a:solidFill>
                <a:effectLst/>
                <a:latin typeface="+mn-lt"/>
                <a:ea typeface="+mn-ea"/>
                <a:cs typeface="+mn-cs"/>
              </a:rPr>
              <a:t>erms</a:t>
            </a:r>
            <a:r>
              <a:rPr lang="he-IL" sz="1200" kern="1200" dirty="0">
                <a:solidFill>
                  <a:schemeClr val="tx1"/>
                </a:solidFill>
                <a:effectLst/>
                <a:latin typeface="+mn-lt"/>
                <a:ea typeface="+mn-ea"/>
                <a:cs typeface="+mn-cs"/>
              </a:rPr>
              <a:t>)- בגיל המוקדם, שלרוב מתרחש בראש, צוואר </a:t>
            </a:r>
            <a:r>
              <a:rPr lang="he-IL" sz="1200" kern="1200" dirty="0" err="1">
                <a:solidFill>
                  <a:schemeClr val="tx1"/>
                </a:solidFill>
                <a:effectLst/>
                <a:latin typeface="+mn-lt"/>
                <a:ea typeface="+mn-ea"/>
                <a:cs typeface="+mn-cs"/>
              </a:rPr>
              <a:t>וגניטו-אורינאי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והאלוואולרי</a:t>
            </a:r>
            <a:r>
              <a:rPr lang="he-IL" sz="1200" kern="1200" dirty="0">
                <a:solidFill>
                  <a:schemeClr val="tx1"/>
                </a:solidFill>
                <a:effectLst/>
                <a:latin typeface="+mn-lt"/>
                <a:ea typeface="+mn-ea"/>
                <a:cs typeface="+mn-cs"/>
              </a:rPr>
              <a:t> (שליש עד רבע מהמקרים- </a:t>
            </a:r>
            <a:r>
              <a:rPr lang="he-IL" sz="1200" kern="1200" dirty="0" err="1">
                <a:solidFill>
                  <a:schemeClr val="tx1"/>
                </a:solidFill>
                <a:effectLst/>
                <a:latin typeface="+mn-lt"/>
                <a:ea typeface="+mn-ea"/>
                <a:cs typeface="+mn-cs"/>
              </a:rPr>
              <a:t>arms</a:t>
            </a:r>
            <a:r>
              <a:rPr lang="he-IL" sz="1200" kern="1200" dirty="0">
                <a:solidFill>
                  <a:schemeClr val="tx1"/>
                </a:solidFill>
                <a:effectLst/>
                <a:latin typeface="+mn-lt"/>
                <a:ea typeface="+mn-ea"/>
                <a:cs typeface="+mn-cs"/>
              </a:rPr>
              <a:t>)- שממוקם יותר בגפיים ובגוו. רוב המקרים הם ספוראדיים אולם זה מקושר גם בשתי תסמונות- לי </a:t>
            </a:r>
            <a:r>
              <a:rPr lang="he-IL" sz="1200" kern="1200" dirty="0" err="1">
                <a:solidFill>
                  <a:schemeClr val="tx1"/>
                </a:solidFill>
                <a:effectLst/>
                <a:latin typeface="+mn-lt"/>
                <a:ea typeface="+mn-ea"/>
                <a:cs typeface="+mn-cs"/>
              </a:rPr>
              <a:t>פראומני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ונוירופיברומטוזיס</a:t>
            </a:r>
            <a:r>
              <a:rPr lang="he-IL" sz="1200" kern="1200" dirty="0">
                <a:solidFill>
                  <a:schemeClr val="tx1"/>
                </a:solidFill>
                <a:effectLst/>
                <a:latin typeface="+mn-lt"/>
                <a:ea typeface="+mn-ea"/>
                <a:cs typeface="+mn-cs"/>
              </a:rPr>
              <a:t>. שימוש </a:t>
            </a:r>
            <a:r>
              <a:rPr lang="he-IL" sz="1200" kern="1200" dirty="0" err="1">
                <a:solidFill>
                  <a:schemeClr val="tx1"/>
                </a:solidFill>
                <a:effectLst/>
                <a:latin typeface="+mn-lt"/>
                <a:ea typeface="+mn-ea"/>
                <a:cs typeface="+mn-cs"/>
              </a:rPr>
              <a:t>במריחאונה</a:t>
            </a:r>
            <a:r>
              <a:rPr lang="he-IL" sz="1200" kern="1200" dirty="0">
                <a:solidFill>
                  <a:schemeClr val="tx1"/>
                </a:solidFill>
                <a:effectLst/>
                <a:latin typeface="+mn-lt"/>
                <a:ea typeface="+mn-ea"/>
                <a:cs typeface="+mn-cs"/>
              </a:rPr>
              <a:t> וקוקאין נמצא קשור </a:t>
            </a:r>
            <a:r>
              <a:rPr lang="he-IL" sz="1200" kern="1200" dirty="0" err="1">
                <a:solidFill>
                  <a:schemeClr val="tx1"/>
                </a:solidFill>
                <a:effectLst/>
                <a:latin typeface="+mn-lt"/>
                <a:ea typeface="+mn-ea"/>
                <a:cs typeface="+mn-cs"/>
              </a:rPr>
              <a:t>לרבדומיוסרקומה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פרזנטציה קלינית- תלויה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ובגודל. לרוב המטופלים מתגלים עם מסה אסימפטומטית. לעיתים זה גורם לאפקט מסה- גידולים בראש יגרמו </a:t>
            </a:r>
            <a:r>
              <a:rPr lang="he-IL" sz="1200" kern="1200" dirty="0" err="1">
                <a:solidFill>
                  <a:schemeClr val="tx1"/>
                </a:solidFill>
                <a:effectLst/>
                <a:latin typeface="+mn-lt"/>
                <a:ea typeface="+mn-ea"/>
                <a:cs typeface="+mn-cs"/>
              </a:rPr>
              <a:t>לפרופטוזיס</a:t>
            </a:r>
            <a:r>
              <a:rPr lang="he-IL" sz="1200" kern="1200" dirty="0">
                <a:solidFill>
                  <a:schemeClr val="tx1"/>
                </a:solidFill>
                <a:effectLst/>
                <a:latin typeface="+mn-lt"/>
                <a:ea typeface="+mn-ea"/>
                <a:cs typeface="+mn-cs"/>
              </a:rPr>
              <a:t>, שיתוק עצבים </a:t>
            </a:r>
            <a:r>
              <a:rPr lang="he-IL" sz="1200" kern="1200" dirty="0" err="1">
                <a:solidFill>
                  <a:schemeClr val="tx1"/>
                </a:solidFill>
                <a:effectLst/>
                <a:latin typeface="+mn-lt"/>
                <a:ea typeface="+mn-ea"/>
                <a:cs typeface="+mn-cs"/>
              </a:rPr>
              <a:t>קרניאלים</a:t>
            </a:r>
            <a:r>
              <a:rPr lang="he-IL" sz="1200" kern="1200" dirty="0">
                <a:solidFill>
                  <a:schemeClr val="tx1"/>
                </a:solidFill>
                <a:effectLst/>
                <a:latin typeface="+mn-lt"/>
                <a:ea typeface="+mn-ea"/>
                <a:cs typeface="+mn-cs"/>
              </a:rPr>
              <a:t> וסימפטומים </a:t>
            </a:r>
            <a:r>
              <a:rPr lang="he-IL" sz="1200" kern="1200" dirty="0" err="1">
                <a:solidFill>
                  <a:schemeClr val="tx1"/>
                </a:solidFill>
                <a:effectLst/>
                <a:latin typeface="+mn-lt"/>
                <a:ea typeface="+mn-ea"/>
                <a:cs typeface="+mn-cs"/>
              </a:rPr>
              <a:t>מנינגיאליים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רבדויוסרקומה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פראטסטיקולרית</a:t>
            </a:r>
            <a:r>
              <a:rPr lang="he-IL" sz="1200" kern="1200" dirty="0">
                <a:solidFill>
                  <a:schemeClr val="tx1"/>
                </a:solidFill>
                <a:effectLst/>
                <a:latin typeface="+mn-lt"/>
                <a:ea typeface="+mn-ea"/>
                <a:cs typeface="+mn-cs"/>
              </a:rPr>
              <a:t> יכולה להופיע כבצקת לא כואבת באשכים אולם עם </a:t>
            </a:r>
            <a:r>
              <a:rPr lang="he-IL" sz="1200" kern="1200" dirty="0" err="1">
                <a:solidFill>
                  <a:schemeClr val="tx1"/>
                </a:solidFill>
                <a:effectLst/>
                <a:latin typeface="+mn-lt"/>
                <a:ea typeface="+mn-ea"/>
                <a:cs typeface="+mn-cs"/>
              </a:rPr>
              <a:t>מטסטזות</a:t>
            </a:r>
            <a:r>
              <a:rPr lang="he-IL" sz="1200" kern="1200" dirty="0">
                <a:solidFill>
                  <a:schemeClr val="tx1"/>
                </a:solidFill>
                <a:effectLst/>
                <a:latin typeface="+mn-lt"/>
                <a:ea typeface="+mn-ea"/>
                <a:cs typeface="+mn-cs"/>
              </a:rPr>
              <a:t> רבות לבלוטת לימפה </a:t>
            </a:r>
            <a:r>
              <a:rPr lang="he-IL" sz="1200" kern="1200" dirty="0" err="1">
                <a:solidFill>
                  <a:schemeClr val="tx1"/>
                </a:solidFill>
                <a:effectLst/>
                <a:latin typeface="+mn-lt"/>
                <a:ea typeface="+mn-ea"/>
                <a:cs typeface="+mn-cs"/>
              </a:rPr>
              <a:t>פריטונאליות</a:t>
            </a:r>
            <a:r>
              <a:rPr lang="he-IL" sz="1200" kern="1200" dirty="0">
                <a:solidFill>
                  <a:schemeClr val="tx1"/>
                </a:solidFill>
                <a:effectLst/>
                <a:latin typeface="+mn-lt"/>
                <a:ea typeface="+mn-ea"/>
                <a:cs typeface="+mn-cs"/>
              </a:rPr>
              <a:t> (בעיקר בנים מעל גיל 10). גידולים המערבים את מערכת השתן יכולים </a:t>
            </a:r>
            <a:r>
              <a:rPr lang="he-IL" sz="1200" kern="1200" dirty="0" err="1">
                <a:solidFill>
                  <a:schemeClr val="tx1"/>
                </a:solidFill>
                <a:effectLst/>
                <a:latin typeface="+mn-lt"/>
                <a:ea typeface="+mn-ea"/>
                <a:cs typeface="+mn-cs"/>
              </a:rPr>
              <a:t>להתייצג</a:t>
            </a:r>
            <a:r>
              <a:rPr lang="he-IL" sz="1200" kern="1200" dirty="0">
                <a:solidFill>
                  <a:schemeClr val="tx1"/>
                </a:solidFill>
                <a:effectLst/>
                <a:latin typeface="+mn-lt"/>
                <a:ea typeface="+mn-ea"/>
                <a:cs typeface="+mn-cs"/>
              </a:rPr>
              <a:t> עם חסימה, עצירות וכדומה, וגידולים בווגינה (</a:t>
            </a:r>
            <a:r>
              <a:rPr lang="he-IL" sz="1200" kern="1200" dirty="0" err="1">
                <a:solidFill>
                  <a:schemeClr val="tx1"/>
                </a:solidFill>
                <a:effectLst/>
                <a:latin typeface="+mn-lt"/>
                <a:ea typeface="+mn-ea"/>
                <a:cs typeface="+mn-cs"/>
              </a:rPr>
              <a:t>בוטרואיד</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מתייצגים</a:t>
            </a:r>
            <a:r>
              <a:rPr lang="he-IL" sz="1200" kern="1200" dirty="0">
                <a:solidFill>
                  <a:schemeClr val="tx1"/>
                </a:solidFill>
                <a:effectLst/>
                <a:latin typeface="+mn-lt"/>
                <a:ea typeface="+mn-ea"/>
                <a:cs typeface="+mn-cs"/>
              </a:rPr>
              <a:t> גמלאות דמם, או הפרשה. מחלה </a:t>
            </a:r>
            <a:r>
              <a:rPr lang="he-IL" sz="1200" kern="1200" dirty="0" err="1">
                <a:solidFill>
                  <a:schemeClr val="tx1"/>
                </a:solidFill>
                <a:effectLst/>
                <a:latin typeface="+mn-lt"/>
                <a:ea typeface="+mn-ea"/>
                <a:cs typeface="+mn-cs"/>
              </a:rPr>
              <a:t>פרינאלית</a:t>
            </a:r>
            <a:r>
              <a:rPr lang="he-IL" sz="1200" kern="1200" dirty="0">
                <a:solidFill>
                  <a:schemeClr val="tx1"/>
                </a:solidFill>
                <a:effectLst/>
                <a:latin typeface="+mn-lt"/>
                <a:ea typeface="+mn-ea"/>
                <a:cs typeface="+mn-cs"/>
              </a:rPr>
              <a:t> היא עם פרוגנוזה לא טובה של 45% למשך 5 שנים.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כל מטופל עם חשד לגידול כאמור צריך השלמת בדיקות מעבדה מלאות, בדיקת </a:t>
            </a:r>
            <a:r>
              <a:rPr lang="he-IL" sz="1200" kern="1200" dirty="0" err="1">
                <a:solidFill>
                  <a:schemeClr val="tx1"/>
                </a:solidFill>
                <a:effectLst/>
                <a:latin typeface="+mn-lt"/>
                <a:ea typeface="+mn-ea"/>
                <a:cs typeface="+mn-cs"/>
              </a:rPr>
              <a:t>ct</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mri</a:t>
            </a:r>
            <a:r>
              <a:rPr lang="he-IL" sz="1200" kern="1200" dirty="0">
                <a:solidFill>
                  <a:schemeClr val="tx1"/>
                </a:solidFill>
                <a:effectLst/>
                <a:latin typeface="+mn-lt"/>
                <a:ea typeface="+mn-ea"/>
                <a:cs typeface="+mn-cs"/>
              </a:rPr>
              <a:t>, מיפוי עצמות, מח עצם ניקור מותני. לעיתים מבצעים בדיקת </a:t>
            </a:r>
            <a:r>
              <a:rPr lang="he-IL" sz="1200" kern="1200" dirty="0" err="1">
                <a:solidFill>
                  <a:schemeClr val="tx1"/>
                </a:solidFill>
                <a:effectLst/>
                <a:latin typeface="+mn-lt"/>
                <a:ea typeface="+mn-ea"/>
                <a:cs typeface="+mn-cs"/>
              </a:rPr>
              <a:t>petct</a:t>
            </a:r>
            <a:r>
              <a:rPr lang="he-IL" sz="1200" kern="1200" dirty="0">
                <a:solidFill>
                  <a:schemeClr val="tx1"/>
                </a:solidFill>
                <a:effectLst/>
                <a:latin typeface="+mn-lt"/>
                <a:ea typeface="+mn-ea"/>
                <a:cs typeface="+mn-cs"/>
              </a:rPr>
              <a:t>. הערכה של בלוטות לימפה מתבצעת בכל המטופלים ובכל התחנות- בלוטות לימפה </a:t>
            </a:r>
            <a:r>
              <a:rPr lang="he-IL" sz="1200" kern="1200" dirty="0" err="1">
                <a:solidFill>
                  <a:schemeClr val="tx1"/>
                </a:solidFill>
                <a:effectLst/>
                <a:latin typeface="+mn-lt"/>
                <a:ea typeface="+mn-ea"/>
                <a:cs typeface="+mn-cs"/>
              </a:rPr>
              <a:t>איזוריות</a:t>
            </a:r>
            <a:r>
              <a:rPr lang="he-IL" sz="1200" kern="1200" dirty="0">
                <a:solidFill>
                  <a:schemeClr val="tx1"/>
                </a:solidFill>
                <a:effectLst/>
                <a:latin typeface="+mn-lt"/>
                <a:ea typeface="+mn-ea"/>
                <a:cs typeface="+mn-cs"/>
              </a:rPr>
              <a:t> מוקרנות ובלוטות מרוחקות נחשבות למחלה </a:t>
            </a:r>
            <a:r>
              <a:rPr lang="he-IL" sz="1200" kern="1200" dirty="0" err="1">
                <a:solidFill>
                  <a:schemeClr val="tx1"/>
                </a:solidFill>
                <a:effectLst/>
                <a:latin typeface="+mn-lt"/>
                <a:ea typeface="+mn-ea"/>
                <a:cs typeface="+mn-cs"/>
              </a:rPr>
              <a:t>מטסטטית</a:t>
            </a:r>
            <a:r>
              <a:rPr lang="he-IL" sz="1200" kern="1200" dirty="0">
                <a:solidFill>
                  <a:schemeClr val="tx1"/>
                </a:solidFill>
                <a:effectLst/>
                <a:latin typeface="+mn-lt"/>
                <a:ea typeface="+mn-ea"/>
                <a:cs typeface="+mn-cs"/>
              </a:rPr>
              <a:t> שמעלה את </a:t>
            </a:r>
            <a:r>
              <a:rPr lang="he-IL" sz="1200" kern="1200" dirty="0" err="1">
                <a:solidFill>
                  <a:schemeClr val="tx1"/>
                </a:solidFill>
                <a:effectLst/>
                <a:latin typeface="+mn-lt"/>
                <a:ea typeface="+mn-ea"/>
                <a:cs typeface="+mn-cs"/>
              </a:rPr>
              <a:t>הסטייג</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- 25% מהמטופלים תהיה מעורבות של בלוטות לימפה, כאשר בלוטות נגועות מהוות סמן </a:t>
            </a:r>
            <a:r>
              <a:rPr lang="he-IL" sz="1200" kern="1200" dirty="0" err="1">
                <a:solidFill>
                  <a:schemeClr val="tx1"/>
                </a:solidFill>
                <a:effectLst/>
                <a:latin typeface="+mn-lt"/>
                <a:ea typeface="+mn-ea"/>
                <a:cs typeface="+mn-cs"/>
              </a:rPr>
              <a:t>פרונוגסטי</a:t>
            </a:r>
            <a:r>
              <a:rPr lang="he-IL" sz="1200" kern="1200" dirty="0">
                <a:solidFill>
                  <a:schemeClr val="tx1"/>
                </a:solidFill>
                <a:effectLst/>
                <a:latin typeface="+mn-lt"/>
                <a:ea typeface="+mn-ea"/>
                <a:cs typeface="+mn-cs"/>
              </a:rPr>
              <a:t> עצמאי ולא טוב להישרדות אצל חלק מן החולים (</a:t>
            </a:r>
            <a:r>
              <a:rPr lang="he-IL" sz="1200" kern="1200" dirty="0" err="1">
                <a:solidFill>
                  <a:schemeClr val="tx1"/>
                </a:solidFill>
                <a:effectLst/>
                <a:latin typeface="+mn-lt"/>
                <a:ea typeface="+mn-ea"/>
                <a:cs typeface="+mn-cs"/>
              </a:rPr>
              <a:t>fusion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positive</a:t>
            </a:r>
            <a:r>
              <a:rPr lang="he-IL" sz="1200" kern="1200" dirty="0">
                <a:solidFill>
                  <a:schemeClr val="tx1"/>
                </a:solidFill>
                <a:effectLst/>
                <a:latin typeface="+mn-lt"/>
                <a:ea typeface="+mn-ea"/>
                <a:cs typeface="+mn-cs"/>
              </a:rPr>
              <a:t>- חלבונים מיוחדים הנקראים </a:t>
            </a:r>
            <a:r>
              <a:rPr lang="he-IL" sz="1200" kern="1200" dirty="0" err="1">
                <a:solidFill>
                  <a:schemeClr val="tx1"/>
                </a:solidFill>
                <a:effectLst/>
                <a:latin typeface="+mn-lt"/>
                <a:ea typeface="+mn-ea"/>
                <a:cs typeface="+mn-cs"/>
              </a:rPr>
              <a:t>fusion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proteins</a:t>
            </a:r>
            <a:r>
              <a:rPr lang="he-IL" sz="1200" kern="1200" dirty="0">
                <a:solidFill>
                  <a:schemeClr val="tx1"/>
                </a:solidFill>
                <a:effectLst/>
                <a:latin typeface="+mn-lt"/>
                <a:ea typeface="+mn-ea"/>
                <a:cs typeface="+mn-cs"/>
              </a:rPr>
              <a:t> והתבטאותם מהווה גורם פרוגנוסטי רע). אם אין בלוטות נמושות- יש לבצע ביופסיה מבלוטה </a:t>
            </a:r>
            <a:r>
              <a:rPr lang="he-IL" sz="1200" kern="1200" dirty="0" err="1">
                <a:solidFill>
                  <a:schemeClr val="tx1"/>
                </a:solidFill>
                <a:effectLst/>
                <a:latin typeface="+mn-lt"/>
                <a:ea typeface="+mn-ea"/>
                <a:cs typeface="+mn-cs"/>
              </a:rPr>
              <a:t>סנטינלית</a:t>
            </a:r>
            <a:r>
              <a:rPr lang="he-IL" sz="1200" kern="1200" dirty="0">
                <a:solidFill>
                  <a:schemeClr val="tx1"/>
                </a:solidFill>
                <a:effectLst/>
                <a:latin typeface="+mn-lt"/>
                <a:ea typeface="+mn-ea"/>
                <a:cs typeface="+mn-cs"/>
              </a:rPr>
              <a:t> בעיקר אצל מטופלים עם גוש בגפיים או בגב.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סטייגינג</a:t>
            </a:r>
            <a:r>
              <a:rPr lang="he-IL" sz="1200" kern="1200" dirty="0">
                <a:solidFill>
                  <a:schemeClr val="tx1"/>
                </a:solidFill>
                <a:effectLst/>
                <a:latin typeface="+mn-lt"/>
                <a:ea typeface="+mn-ea"/>
                <a:cs typeface="+mn-cs"/>
              </a:rPr>
              <a:t>- הוא לפי הקלסיפיקציה הרגילה של ה- </a:t>
            </a:r>
            <a:r>
              <a:rPr lang="he-IL" sz="1200" kern="1200" dirty="0" err="1">
                <a:solidFill>
                  <a:schemeClr val="tx1"/>
                </a:solidFill>
                <a:effectLst/>
                <a:latin typeface="+mn-lt"/>
                <a:ea typeface="+mn-ea"/>
                <a:cs typeface="+mn-cs"/>
              </a:rPr>
              <a:t>tnm</a:t>
            </a:r>
            <a:r>
              <a:rPr lang="he-IL" sz="1200" kern="1200" dirty="0">
                <a:solidFill>
                  <a:schemeClr val="tx1"/>
                </a:solidFill>
                <a:effectLst/>
                <a:latin typeface="+mn-lt"/>
                <a:ea typeface="+mn-ea"/>
                <a:cs typeface="+mn-cs"/>
              </a:rPr>
              <a:t> כאשר סטייג1 כולל </a:t>
            </a:r>
            <a:r>
              <a:rPr lang="he-IL" sz="1200" kern="1200" dirty="0" err="1">
                <a:solidFill>
                  <a:schemeClr val="tx1"/>
                </a:solidFill>
                <a:effectLst/>
                <a:latin typeface="+mn-lt"/>
                <a:ea typeface="+mn-ea"/>
                <a:cs typeface="+mn-cs"/>
              </a:rPr>
              <a:t>איזורים</a:t>
            </a:r>
            <a:r>
              <a:rPr lang="he-IL" sz="1200" kern="1200" dirty="0">
                <a:solidFill>
                  <a:schemeClr val="tx1"/>
                </a:solidFill>
                <a:effectLst/>
                <a:latin typeface="+mn-lt"/>
                <a:ea typeface="+mn-ea"/>
                <a:cs typeface="+mn-cs"/>
              </a:rPr>
              <a:t> כמו אורביטה, ראש וצוואר </a:t>
            </a:r>
            <a:r>
              <a:rPr lang="he-IL" sz="1200" kern="1200" dirty="0" err="1">
                <a:solidFill>
                  <a:schemeClr val="tx1"/>
                </a:solidFill>
                <a:effectLst/>
                <a:latin typeface="+mn-lt"/>
                <a:ea typeface="+mn-ea"/>
                <a:cs typeface="+mn-cs"/>
              </a:rPr>
              <a:t>וגניטו-אורינרי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2 כולל את השלפוחית או פרוסטטה, גפיים,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3 כולל שלפוחית, פרוסטטה, גפיים עם גידול מעל 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וסטייג4 הוא כל גידול עם עדות לגרורות מרוחקות. אד הדברים החשובים הינו ציוות של המטופל ל- </a:t>
            </a:r>
            <a:r>
              <a:rPr lang="he-IL" sz="1200" kern="1200" dirty="0" err="1">
                <a:solidFill>
                  <a:schemeClr val="tx1"/>
                </a:solidFill>
                <a:effectLst/>
                <a:latin typeface="+mn-lt"/>
                <a:ea typeface="+mn-ea"/>
                <a:cs typeface="+mn-cs"/>
              </a:rPr>
              <a:t>clinical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group</a:t>
            </a:r>
            <a:r>
              <a:rPr lang="he-IL" sz="1200" kern="1200" dirty="0">
                <a:solidFill>
                  <a:schemeClr val="tx1"/>
                </a:solidFill>
                <a:effectLst/>
                <a:latin typeface="+mn-lt"/>
                <a:ea typeface="+mn-ea"/>
                <a:cs typeface="+mn-cs"/>
              </a:rPr>
              <a:t> בהתאם לתוצאות הפתולוגיה- כך למשל group1 כולל כריתה מלאה של מחלה מקומית, group3 למשל כולל כריתה לא מלאה וביצוע ביופסיות בלבד וכן הלאה. בהתאם לשני הסיווגים האלה- הקלסיפיקציה לפני הניתוח ולאחר הניתוח, יש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stratification</a:t>
            </a:r>
            <a:r>
              <a:rPr lang="he-IL" sz="1200" kern="1200" dirty="0">
                <a:solidFill>
                  <a:schemeClr val="tx1"/>
                </a:solidFill>
                <a:effectLst/>
                <a:latin typeface="+mn-lt"/>
                <a:ea typeface="+mn-ea"/>
                <a:cs typeface="+mn-cs"/>
              </a:rPr>
              <a:t> שמחלק את המטופלים לפי סיכון נמוך, בינוני וגבוה. כך למשל, בסיכון הגבוה יש מטופלים עם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4 שההישרדות שלהם נעה בין 20-40%, ואילו ההישרדות הגבוהה ביותר- 90%- הינה עבור מטופלים </a:t>
            </a:r>
            <a:r>
              <a:rPr lang="he-IL" sz="1200" kern="1200" dirty="0" err="1">
                <a:solidFill>
                  <a:schemeClr val="tx1"/>
                </a:solidFill>
                <a:effectLst/>
                <a:latin typeface="+mn-lt"/>
                <a:ea typeface="+mn-ea"/>
                <a:cs typeface="+mn-cs"/>
              </a:rPr>
              <a:t>שהתייצגו</a:t>
            </a:r>
            <a:r>
              <a:rPr lang="he-IL" sz="1200" kern="1200" dirty="0">
                <a:solidFill>
                  <a:schemeClr val="tx1"/>
                </a:solidFill>
                <a:effectLst/>
                <a:latin typeface="+mn-lt"/>
                <a:ea typeface="+mn-ea"/>
                <a:cs typeface="+mn-cs"/>
              </a:rPr>
              <a:t> עם סטייג1, שעברו כריתה מלאה </a:t>
            </a:r>
            <a:r>
              <a:rPr lang="he-IL" sz="1200" kern="1200" dirty="0" err="1">
                <a:solidFill>
                  <a:schemeClr val="tx1"/>
                </a:solidFill>
                <a:effectLst/>
                <a:latin typeface="+mn-lt"/>
                <a:ea typeface="+mn-ea"/>
                <a:cs typeface="+mn-cs"/>
              </a:rPr>
              <a:t>וההסטולוגיה</a:t>
            </a:r>
            <a:r>
              <a:rPr lang="he-IL" sz="1200" kern="1200" dirty="0">
                <a:solidFill>
                  <a:schemeClr val="tx1"/>
                </a:solidFill>
                <a:effectLst/>
                <a:latin typeface="+mn-lt"/>
                <a:ea typeface="+mn-ea"/>
                <a:cs typeface="+mn-cs"/>
              </a:rPr>
              <a:t> היא </a:t>
            </a:r>
            <a:r>
              <a:rPr lang="he-IL" sz="1200" kern="1200" dirty="0" err="1">
                <a:solidFill>
                  <a:schemeClr val="tx1"/>
                </a:solidFill>
                <a:effectLst/>
                <a:latin typeface="+mn-lt"/>
                <a:ea typeface="+mn-ea"/>
                <a:cs typeface="+mn-cs"/>
              </a:rPr>
              <a:t>אמבריונלית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הטיפול מתרכז בכריתה כירורגית, כימותרפיה והקרנות. הטיפול הכימותרפי כולל </a:t>
            </a:r>
            <a:r>
              <a:rPr lang="he-IL" sz="1200" kern="1200" dirty="0" err="1">
                <a:solidFill>
                  <a:schemeClr val="tx1"/>
                </a:solidFill>
                <a:effectLst/>
                <a:latin typeface="+mn-lt"/>
                <a:ea typeface="+mn-ea"/>
                <a:cs typeface="+mn-cs"/>
              </a:rPr>
              <a:t>ונקריסטין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אקטינומיצין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וציקלופוספמיד</a:t>
            </a:r>
            <a:r>
              <a:rPr lang="he-IL" sz="1200" kern="1200" dirty="0">
                <a:solidFill>
                  <a:schemeClr val="tx1"/>
                </a:solidFill>
                <a:effectLst/>
                <a:latin typeface="+mn-lt"/>
                <a:ea typeface="+mn-ea"/>
                <a:cs typeface="+mn-cs"/>
              </a:rPr>
              <a:t>- פרוטוקול שנקרא </a:t>
            </a:r>
            <a:r>
              <a:rPr lang="he-IL" sz="1200" kern="1200" dirty="0" err="1">
                <a:solidFill>
                  <a:schemeClr val="tx1"/>
                </a:solidFill>
                <a:effectLst/>
                <a:latin typeface="+mn-lt"/>
                <a:ea typeface="+mn-ea"/>
                <a:cs typeface="+mn-cs"/>
              </a:rPr>
              <a:t>vac</a:t>
            </a:r>
            <a:r>
              <a:rPr lang="he-IL" sz="1200" kern="1200" dirty="0">
                <a:solidFill>
                  <a:schemeClr val="tx1"/>
                </a:solidFill>
                <a:effectLst/>
                <a:latin typeface="+mn-lt"/>
                <a:ea typeface="+mn-ea"/>
                <a:cs typeface="+mn-cs"/>
              </a:rPr>
              <a:t>. הקרנות הינן חלק משמעותי מהטיפול </a:t>
            </a:r>
            <a:r>
              <a:rPr lang="he-IL" sz="1200" kern="1200" dirty="0" err="1">
                <a:solidFill>
                  <a:schemeClr val="tx1"/>
                </a:solidFill>
                <a:effectLst/>
                <a:latin typeface="+mn-lt"/>
                <a:ea typeface="+mn-ea"/>
                <a:cs typeface="+mn-cs"/>
              </a:rPr>
              <a:t>וה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local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control</a:t>
            </a:r>
            <a:r>
              <a:rPr lang="he-IL" sz="1200" kern="1200" dirty="0">
                <a:solidFill>
                  <a:schemeClr val="tx1"/>
                </a:solidFill>
                <a:effectLst/>
                <a:latin typeface="+mn-lt"/>
                <a:ea typeface="+mn-ea"/>
                <a:cs typeface="+mn-cs"/>
              </a:rPr>
              <a:t> אלא אם מדובר במטופלים עם כריתה כירורגית מלאה מ- group1. . ההשפעה של הקרנות בעיקר על תינוקות היא משמעותית- יכול להביא לפיגור גדילה, בעיות </a:t>
            </a:r>
            <a:r>
              <a:rPr lang="he-IL" sz="1200" kern="1200" dirty="0" err="1">
                <a:solidFill>
                  <a:schemeClr val="tx1"/>
                </a:solidFill>
                <a:effectLst/>
                <a:latin typeface="+mn-lt"/>
                <a:ea typeface="+mn-ea"/>
                <a:cs typeface="+mn-cs"/>
              </a:rPr>
              <a:t>נוירואנדוקריניות</a:t>
            </a:r>
            <a:r>
              <a:rPr lang="he-IL" sz="1200" kern="1200" dirty="0">
                <a:solidFill>
                  <a:schemeClr val="tx1"/>
                </a:solidFill>
                <a:effectLst/>
                <a:latin typeface="+mn-lt"/>
                <a:ea typeface="+mn-ea"/>
                <a:cs typeface="+mn-cs"/>
              </a:rPr>
              <a:t>, בעיות בראיה ואובדן שמיעה, תת פעילות בלוטת התריס, </a:t>
            </a:r>
            <a:r>
              <a:rPr lang="he-IL" sz="1200" kern="1200" dirty="0" err="1">
                <a:solidFill>
                  <a:schemeClr val="tx1"/>
                </a:solidFill>
                <a:effectLst/>
                <a:latin typeface="+mn-lt"/>
                <a:ea typeface="+mn-ea"/>
                <a:cs typeface="+mn-cs"/>
              </a:rPr>
              <a:t>סטנוזיס</a:t>
            </a:r>
            <a:r>
              <a:rPr lang="he-IL" sz="1200" kern="1200" dirty="0">
                <a:solidFill>
                  <a:schemeClr val="tx1"/>
                </a:solidFill>
                <a:effectLst/>
                <a:latin typeface="+mn-lt"/>
                <a:ea typeface="+mn-ea"/>
                <a:cs typeface="+mn-cs"/>
              </a:rPr>
              <a:t> של הוושט, לויקמיה ודמם מוחי. לגבי ניתוח- אם צריך </a:t>
            </a:r>
            <a:r>
              <a:rPr lang="he-IL" sz="1200" kern="1200" dirty="0" err="1">
                <a:solidFill>
                  <a:schemeClr val="tx1"/>
                </a:solidFill>
                <a:effectLst/>
                <a:latin typeface="+mn-lt"/>
                <a:ea typeface="+mn-ea"/>
                <a:cs typeface="+mn-cs"/>
              </a:rPr>
              <a:t>ביופסית</a:t>
            </a:r>
            <a:r>
              <a:rPr lang="he-IL" sz="1200" kern="1200" dirty="0">
                <a:solidFill>
                  <a:schemeClr val="tx1"/>
                </a:solidFill>
                <a:effectLst/>
                <a:latin typeface="+mn-lt"/>
                <a:ea typeface="+mn-ea"/>
                <a:cs typeface="+mn-cs"/>
              </a:rPr>
              <a:t> רקמה היא צריכה להיות בגישה פתוחה, וכריתת הגוש עצמה צריכה להיות עם שוליים של לפחות 0.5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עם סימון גבולות הכריתה. לעיתים אין דרך לבצע כריתה מלאה ואז יש לסמן את </a:t>
            </a:r>
            <a:r>
              <a:rPr lang="he-IL" sz="1200" kern="1200" dirty="0" err="1">
                <a:solidFill>
                  <a:schemeClr val="tx1"/>
                </a:solidFill>
                <a:effectLst/>
                <a:latin typeface="+mn-lt"/>
                <a:ea typeface="+mn-ea"/>
                <a:cs typeface="+mn-cs"/>
              </a:rPr>
              <a:t>האיזור</a:t>
            </a:r>
            <a:r>
              <a:rPr lang="he-IL" sz="1200" kern="1200" dirty="0">
                <a:solidFill>
                  <a:schemeClr val="tx1"/>
                </a:solidFill>
                <a:effectLst/>
                <a:latin typeface="+mn-lt"/>
                <a:ea typeface="+mn-ea"/>
                <a:cs typeface="+mn-cs"/>
              </a:rPr>
              <a:t> לצורך הקרנה בהמשך גידולים שהוצאו בחתיכות נחשבים ל- group2 אפילו אם הוצאו בשלמותם. כשהשוליים חיוביים יש לשקול ביצוע כריתה חוזרת. לאחר ביצוע הכריתה החוזרת שהעלתה שרידות המטופלים מסווגים כ- group1 מחדש. כריתה מאוחרת- </a:t>
            </a:r>
            <a:r>
              <a:rPr lang="he-IL" sz="1200" kern="1200" dirty="0" err="1">
                <a:solidFill>
                  <a:schemeClr val="tx1"/>
                </a:solidFill>
                <a:effectLst/>
                <a:latin typeface="+mn-lt"/>
                <a:ea typeface="+mn-ea"/>
                <a:cs typeface="+mn-cs"/>
              </a:rPr>
              <a:t>delayed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primary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excision</a:t>
            </a:r>
            <a:r>
              <a:rPr lang="he-IL" sz="1200" kern="1200" dirty="0">
                <a:solidFill>
                  <a:schemeClr val="tx1"/>
                </a:solidFill>
                <a:effectLst/>
                <a:latin typeface="+mn-lt"/>
                <a:ea typeface="+mn-ea"/>
                <a:cs typeface="+mn-cs"/>
              </a:rPr>
              <a:t>- חשובה במקרים בהם יש מחלה </a:t>
            </a:r>
            <a:r>
              <a:rPr lang="he-IL" sz="1200" kern="1200" dirty="0" err="1">
                <a:solidFill>
                  <a:schemeClr val="tx1"/>
                </a:solidFill>
                <a:effectLst/>
                <a:latin typeface="+mn-lt"/>
                <a:ea typeface="+mn-ea"/>
                <a:cs typeface="+mn-cs"/>
              </a:rPr>
              <a:t>שאריתית</a:t>
            </a:r>
            <a:r>
              <a:rPr lang="he-IL" sz="1200" kern="1200" dirty="0">
                <a:solidFill>
                  <a:schemeClr val="tx1"/>
                </a:solidFill>
                <a:effectLst/>
                <a:latin typeface="+mn-lt"/>
                <a:ea typeface="+mn-ea"/>
                <a:cs typeface="+mn-cs"/>
              </a:rPr>
              <a:t> לאחר כימותרפיה, כשמה שחשוב זה להעריך האם יש גידולי </a:t>
            </a:r>
            <a:r>
              <a:rPr lang="he-IL" sz="1200" kern="1200" dirty="0" err="1">
                <a:solidFill>
                  <a:schemeClr val="tx1"/>
                </a:solidFill>
                <a:effectLst/>
                <a:latin typeface="+mn-lt"/>
                <a:ea typeface="+mn-ea"/>
                <a:cs typeface="+mn-cs"/>
              </a:rPr>
              <a:t>ויאבילי</a:t>
            </a:r>
            <a:r>
              <a:rPr lang="he-IL" sz="1200" kern="1200" dirty="0">
                <a:solidFill>
                  <a:schemeClr val="tx1"/>
                </a:solidFill>
                <a:effectLst/>
                <a:latin typeface="+mn-lt"/>
                <a:ea typeface="+mn-ea"/>
                <a:cs typeface="+mn-cs"/>
              </a:rPr>
              <a:t> בפתולוגיה לאחר כימותרפיה סיסטמית.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אתרי מחלה ספציפיים- לגבי הבטן- זה יכול להיות בעץ </a:t>
            </a:r>
            <a:r>
              <a:rPr lang="he-IL" sz="1200" kern="1200" dirty="0" err="1">
                <a:solidFill>
                  <a:schemeClr val="tx1"/>
                </a:solidFill>
                <a:effectLst/>
                <a:latin typeface="+mn-lt"/>
                <a:ea typeface="+mn-ea"/>
                <a:cs typeface="+mn-cs"/>
              </a:rPr>
              <a:t>הביליארי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ולהתייצג</a:t>
            </a:r>
            <a:r>
              <a:rPr lang="he-IL" sz="1200" kern="1200" dirty="0">
                <a:solidFill>
                  <a:schemeClr val="tx1"/>
                </a:solidFill>
                <a:effectLst/>
                <a:latin typeface="+mn-lt"/>
                <a:ea typeface="+mn-ea"/>
                <a:cs typeface="+mn-cs"/>
              </a:rPr>
              <a:t> כמו ציסטה </a:t>
            </a:r>
            <a:r>
              <a:rPr lang="he-IL" sz="1200" kern="1200" dirty="0" err="1">
                <a:solidFill>
                  <a:schemeClr val="tx1"/>
                </a:solidFill>
                <a:effectLst/>
                <a:latin typeface="+mn-lt"/>
                <a:ea typeface="+mn-ea"/>
                <a:cs typeface="+mn-cs"/>
              </a:rPr>
              <a:t>כולדוכאלית</a:t>
            </a:r>
            <a:r>
              <a:rPr lang="he-IL" sz="1200" kern="1200" dirty="0">
                <a:solidFill>
                  <a:schemeClr val="tx1"/>
                </a:solidFill>
                <a:effectLst/>
                <a:latin typeface="+mn-lt"/>
                <a:ea typeface="+mn-ea"/>
                <a:cs typeface="+mn-cs"/>
              </a:rPr>
              <a:t> הו ציסטה </a:t>
            </a:r>
            <a:r>
              <a:rPr lang="he-IL" sz="1200" kern="1200" dirty="0" err="1">
                <a:solidFill>
                  <a:schemeClr val="tx1"/>
                </a:solidFill>
                <a:effectLst/>
                <a:latin typeface="+mn-lt"/>
                <a:ea typeface="+mn-ea"/>
                <a:cs typeface="+mn-cs"/>
              </a:rPr>
              <a:t>הפטית</a:t>
            </a:r>
            <a:r>
              <a:rPr lang="he-IL" sz="1200" kern="1200" dirty="0">
                <a:solidFill>
                  <a:schemeClr val="tx1"/>
                </a:solidFill>
                <a:effectLst/>
                <a:latin typeface="+mn-lt"/>
                <a:ea typeface="+mn-ea"/>
                <a:cs typeface="+mn-cs"/>
              </a:rPr>
              <a:t> עם צהבת וכאבי בטן, כשהאבחנה נעשית לאחר כריתה. חשוב לציין </a:t>
            </a:r>
            <a:r>
              <a:rPr lang="he-IL" sz="1200" kern="1200" dirty="0" err="1">
                <a:solidFill>
                  <a:schemeClr val="tx1"/>
                </a:solidFill>
                <a:effectLst/>
                <a:latin typeface="+mn-lt"/>
                <a:ea typeface="+mn-ea"/>
                <a:cs typeface="+mn-cs"/>
              </a:rPr>
              <a:t>שרבדומיוסרקומה</a:t>
            </a:r>
            <a:r>
              <a:rPr lang="he-IL" sz="1200" kern="1200" dirty="0">
                <a:solidFill>
                  <a:schemeClr val="tx1"/>
                </a:solidFill>
                <a:effectLst/>
                <a:latin typeface="+mn-lt"/>
                <a:ea typeface="+mn-ea"/>
                <a:cs typeface="+mn-cs"/>
              </a:rPr>
              <a:t> של דרכי המרה מהווה את הסיבה </a:t>
            </a:r>
            <a:r>
              <a:rPr lang="he-IL" sz="1200" kern="1200" dirty="0" err="1">
                <a:solidFill>
                  <a:schemeClr val="tx1"/>
                </a:solidFill>
                <a:effectLst/>
                <a:latin typeface="+mn-lt"/>
                <a:ea typeface="+mn-ea"/>
                <a:cs typeface="+mn-cs"/>
              </a:rPr>
              <a:t>הנאופלסטית</a:t>
            </a:r>
            <a:r>
              <a:rPr lang="he-IL" sz="1200" kern="1200" dirty="0">
                <a:solidFill>
                  <a:schemeClr val="tx1"/>
                </a:solidFill>
                <a:effectLst/>
                <a:latin typeface="+mn-lt"/>
                <a:ea typeface="+mn-ea"/>
                <a:cs typeface="+mn-cs"/>
              </a:rPr>
              <a:t> השכיחה ביותר לחסימת דרכי מרה בילדות, כריתה מלאה לרוב לא מושגת ואין צורך בניתוח אגרסיבי- ההישרדות היא 80% ל- 5 שנים גם כאשר יש מחלה </a:t>
            </a:r>
            <a:r>
              <a:rPr lang="he-IL" sz="1200" kern="1200" dirty="0" err="1">
                <a:solidFill>
                  <a:schemeClr val="tx1"/>
                </a:solidFill>
                <a:effectLst/>
                <a:latin typeface="+mn-lt"/>
                <a:ea typeface="+mn-ea"/>
                <a:cs typeface="+mn-cs"/>
              </a:rPr>
              <a:t>שאריתית</a:t>
            </a:r>
            <a:r>
              <a:rPr lang="he-IL" sz="1200" kern="1200" dirty="0">
                <a:solidFill>
                  <a:schemeClr val="tx1"/>
                </a:solidFill>
                <a:effectLst/>
                <a:latin typeface="+mn-lt"/>
                <a:ea typeface="+mn-ea"/>
                <a:cs typeface="+mn-cs"/>
              </a:rPr>
              <a:t>. מחלה </a:t>
            </a:r>
            <a:r>
              <a:rPr lang="he-IL" sz="1200" kern="1200" dirty="0" err="1">
                <a:solidFill>
                  <a:schemeClr val="tx1"/>
                </a:solidFill>
                <a:effectLst/>
                <a:latin typeface="+mn-lt"/>
                <a:ea typeface="+mn-ea"/>
                <a:cs typeface="+mn-cs"/>
              </a:rPr>
              <a:t>פרינאלית</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פריאנאלית</a:t>
            </a:r>
            <a:r>
              <a:rPr lang="he-IL" sz="1200" kern="1200" dirty="0">
                <a:solidFill>
                  <a:schemeClr val="tx1"/>
                </a:solidFill>
                <a:effectLst/>
                <a:latin typeface="+mn-lt"/>
                <a:ea typeface="+mn-ea"/>
                <a:cs typeface="+mn-cs"/>
              </a:rPr>
              <a:t>- זוהי מחלה נדירה עם פרוגנוזה גרועה כשלמחצית מהחולים יש כבר בלוטות לימפה נגועות בזמן הגילו. מחלה של הגפיים- לרוב מדובר בגידולים </a:t>
            </a:r>
            <a:r>
              <a:rPr lang="he-IL" sz="1200" kern="1200" dirty="0" err="1">
                <a:solidFill>
                  <a:schemeClr val="tx1"/>
                </a:solidFill>
                <a:effectLst/>
                <a:latin typeface="+mn-lt"/>
                <a:ea typeface="+mn-ea"/>
                <a:cs typeface="+mn-cs"/>
              </a:rPr>
              <a:t>אלבאולריים</a:t>
            </a:r>
            <a:r>
              <a:rPr lang="he-IL" sz="1200" kern="1200" dirty="0">
                <a:solidFill>
                  <a:schemeClr val="tx1"/>
                </a:solidFill>
                <a:effectLst/>
                <a:latin typeface="+mn-lt"/>
                <a:ea typeface="+mn-ea"/>
                <a:cs typeface="+mn-cs"/>
              </a:rPr>
              <a:t> עם היסטולוגיה פחות טובה. חשוב לכרות את הגידול במלואו עם שוליים אבל עם </a:t>
            </a:r>
            <a:r>
              <a:rPr lang="he-IL" sz="1200" kern="1200" dirty="0" err="1">
                <a:solidFill>
                  <a:schemeClr val="tx1"/>
                </a:solidFill>
                <a:effectLst/>
                <a:latin typeface="+mn-lt"/>
                <a:ea typeface="+mn-ea"/>
                <a:cs typeface="+mn-cs"/>
              </a:rPr>
              <a:t>נסיון</a:t>
            </a:r>
            <a:r>
              <a:rPr lang="he-IL" sz="1200" kern="1200" dirty="0">
                <a:solidFill>
                  <a:schemeClr val="tx1"/>
                </a:solidFill>
                <a:effectLst/>
                <a:latin typeface="+mn-lt"/>
                <a:ea typeface="+mn-ea"/>
                <a:cs typeface="+mn-cs"/>
              </a:rPr>
              <a:t> לשמר תפקוד. בגפיים יש סיכוי גבוה למעורבות של בלוטות לימפה </a:t>
            </a:r>
            <a:r>
              <a:rPr lang="he-IL" sz="1200" kern="1200" dirty="0" err="1">
                <a:solidFill>
                  <a:schemeClr val="tx1"/>
                </a:solidFill>
                <a:effectLst/>
                <a:latin typeface="+mn-lt"/>
                <a:ea typeface="+mn-ea"/>
                <a:cs typeface="+mn-cs"/>
              </a:rPr>
              <a:t>איזוריות</a:t>
            </a:r>
            <a:r>
              <a:rPr lang="he-IL" sz="1200" kern="1200" dirty="0">
                <a:solidFill>
                  <a:schemeClr val="tx1"/>
                </a:solidFill>
                <a:effectLst/>
                <a:latin typeface="+mn-lt"/>
                <a:ea typeface="+mn-ea"/>
                <a:cs typeface="+mn-cs"/>
              </a:rPr>
              <a:t> וחשוב להעריך אותן למרות שבהדמיה לא תמיד יראו </a:t>
            </a:r>
            <a:r>
              <a:rPr lang="he-IL" sz="1200" kern="1200" dirty="0" err="1">
                <a:solidFill>
                  <a:schemeClr val="tx1"/>
                </a:solidFill>
                <a:effectLst/>
                <a:latin typeface="+mn-lt"/>
                <a:ea typeface="+mn-ea"/>
                <a:cs typeface="+mn-cs"/>
              </a:rPr>
              <a:t>לימפאדנופתיה</a:t>
            </a:r>
            <a:r>
              <a:rPr lang="he-IL" sz="1200" kern="1200" dirty="0">
                <a:solidFill>
                  <a:schemeClr val="tx1"/>
                </a:solidFill>
                <a:effectLst/>
                <a:latin typeface="+mn-lt"/>
                <a:ea typeface="+mn-ea"/>
                <a:cs typeface="+mn-cs"/>
              </a:rPr>
              <a:t>. חשוב לציין שאין צורך בכריתה מלאה של בלוטות לימפה אלא רק בדגימה של בלוטת הזקיף. מחלה </a:t>
            </a:r>
            <a:r>
              <a:rPr lang="he-IL" sz="1200" kern="1200" dirty="0" err="1">
                <a:solidFill>
                  <a:schemeClr val="tx1"/>
                </a:solidFill>
                <a:effectLst/>
                <a:latin typeface="+mn-lt"/>
                <a:ea typeface="+mn-ea"/>
                <a:cs typeface="+mn-cs"/>
              </a:rPr>
              <a:t>גניטואורינרית</a:t>
            </a:r>
            <a:r>
              <a:rPr lang="he-IL" sz="1200" kern="1200" dirty="0">
                <a:solidFill>
                  <a:schemeClr val="tx1"/>
                </a:solidFill>
                <a:effectLst/>
                <a:latin typeface="+mn-lt"/>
                <a:ea typeface="+mn-ea"/>
                <a:cs typeface="+mn-cs"/>
              </a:rPr>
              <a:t>- מהווה 10% מהמקרים, כאשר מעורבות השלפוחית והפרוסטטה מטופלת עם </a:t>
            </a:r>
            <a:r>
              <a:rPr lang="he-IL" sz="1200" kern="1200" dirty="0" err="1">
                <a:solidFill>
                  <a:schemeClr val="tx1"/>
                </a:solidFill>
                <a:effectLst/>
                <a:latin typeface="+mn-lt"/>
                <a:ea typeface="+mn-ea"/>
                <a:cs typeface="+mn-cs"/>
              </a:rPr>
              <a:t>כמותרפיה</a:t>
            </a:r>
            <a:r>
              <a:rPr lang="he-IL" sz="1200" kern="1200" dirty="0">
                <a:solidFill>
                  <a:schemeClr val="tx1"/>
                </a:solidFill>
                <a:effectLst/>
                <a:latin typeface="+mn-lt"/>
                <a:ea typeface="+mn-ea"/>
                <a:cs typeface="+mn-cs"/>
              </a:rPr>
              <a:t> והקרנות ולאחר מכן כריתות פונקציונליות במידת הצורך. מחלה פרא-</a:t>
            </a:r>
            <a:r>
              <a:rPr lang="he-IL" sz="1200" kern="1200" dirty="0" err="1">
                <a:solidFill>
                  <a:schemeClr val="tx1"/>
                </a:solidFill>
                <a:effectLst/>
                <a:latin typeface="+mn-lt"/>
                <a:ea typeface="+mn-ea"/>
                <a:cs typeface="+mn-cs"/>
              </a:rPr>
              <a:t>טסטיקולרית</a:t>
            </a:r>
            <a:r>
              <a:rPr lang="he-IL" sz="1200" kern="1200" dirty="0">
                <a:solidFill>
                  <a:schemeClr val="tx1"/>
                </a:solidFill>
                <a:effectLst/>
                <a:latin typeface="+mn-lt"/>
                <a:ea typeface="+mn-ea"/>
                <a:cs typeface="+mn-cs"/>
              </a:rPr>
              <a:t> מתגלה בסונר, ויש לבצע </a:t>
            </a:r>
            <a:r>
              <a:rPr lang="he-IL" sz="1200" kern="1200" dirty="0" err="1">
                <a:solidFill>
                  <a:schemeClr val="tx1"/>
                </a:solidFill>
                <a:effectLst/>
                <a:latin typeface="+mn-lt"/>
                <a:ea typeface="+mn-ea"/>
                <a:cs typeface="+mn-cs"/>
              </a:rPr>
              <a:t>אורכיאקטומיה</a:t>
            </a:r>
            <a:r>
              <a:rPr lang="he-IL" sz="1200" kern="1200" dirty="0">
                <a:solidFill>
                  <a:schemeClr val="tx1"/>
                </a:solidFill>
                <a:effectLst/>
                <a:latin typeface="+mn-lt"/>
                <a:ea typeface="+mn-ea"/>
                <a:cs typeface="+mn-cs"/>
              </a:rPr>
              <a:t> רדיקלית עם הסרת עור </a:t>
            </a:r>
            <a:r>
              <a:rPr lang="he-IL" sz="1200" kern="1200" dirty="0" err="1">
                <a:solidFill>
                  <a:schemeClr val="tx1"/>
                </a:solidFill>
                <a:effectLst/>
                <a:latin typeface="+mn-lt"/>
                <a:ea typeface="+mn-ea"/>
                <a:cs typeface="+mn-cs"/>
              </a:rPr>
              <a:t>הסקרוטום</a:t>
            </a:r>
            <a:r>
              <a:rPr lang="he-IL" sz="1200" kern="1200" dirty="0">
                <a:solidFill>
                  <a:schemeClr val="tx1"/>
                </a:solidFill>
                <a:effectLst/>
                <a:latin typeface="+mn-lt"/>
                <a:ea typeface="+mn-ea"/>
                <a:cs typeface="+mn-cs"/>
              </a:rPr>
              <a:t> במידה והגידול מקובע אליו. חלק לא קטן יהיו עם בלוטות לימפה </a:t>
            </a:r>
            <a:r>
              <a:rPr lang="he-IL" sz="1200" kern="1200" dirty="0" err="1">
                <a:solidFill>
                  <a:schemeClr val="tx1"/>
                </a:solidFill>
                <a:effectLst/>
                <a:latin typeface="+mn-lt"/>
                <a:ea typeface="+mn-ea"/>
                <a:cs typeface="+mn-cs"/>
              </a:rPr>
              <a:t>ברטרופריטונאום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ודיסקציה</a:t>
            </a:r>
            <a:r>
              <a:rPr lang="he-IL" sz="1200" kern="1200" dirty="0">
                <a:solidFill>
                  <a:schemeClr val="tx1"/>
                </a:solidFill>
                <a:effectLst/>
                <a:latin typeface="+mn-lt"/>
                <a:ea typeface="+mn-ea"/>
                <a:cs typeface="+mn-cs"/>
              </a:rPr>
              <a:t> שלהן תידרש במידה והמטופל מעל גיל עשר, או כשהגידול מעל 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למעורבות של וגינה, רחם </a:t>
            </a:r>
            <a:r>
              <a:rPr lang="he-IL" sz="1200" kern="1200" dirty="0" err="1">
                <a:solidFill>
                  <a:schemeClr val="tx1"/>
                </a:solidFill>
                <a:effectLst/>
                <a:latin typeface="+mn-lt"/>
                <a:ea typeface="+mn-ea"/>
                <a:cs typeface="+mn-cs"/>
              </a:rPr>
              <a:t>וכו</a:t>
            </a:r>
            <a:r>
              <a:rPr lang="he-IL" sz="1200" kern="1200" dirty="0">
                <a:solidFill>
                  <a:schemeClr val="tx1"/>
                </a:solidFill>
                <a:effectLst/>
                <a:latin typeface="+mn-lt"/>
                <a:ea typeface="+mn-ea"/>
                <a:cs typeface="+mn-cs"/>
              </a:rPr>
              <a:t>- בהתחלה עושים ביופסיה, ופחות נפוץ שיש מעורבות של בלוטות לימפה- לאחר מכן מקובל לבצע כימותרפיה והקרנות. חזרה של הגידול הינה סימן פרוגנוסטי רע ומחייב כריתות נרחבות של </a:t>
            </a:r>
            <a:r>
              <a:rPr lang="he-IL" sz="1200" kern="1200" dirty="0" err="1">
                <a:solidFill>
                  <a:schemeClr val="tx1"/>
                </a:solidFill>
                <a:effectLst/>
                <a:latin typeface="+mn-lt"/>
                <a:ea typeface="+mn-ea"/>
                <a:cs typeface="+mn-cs"/>
              </a:rPr>
              <a:t>ווגינקטומיה</a:t>
            </a:r>
            <a:r>
              <a:rPr lang="he-IL" sz="1200" kern="1200" dirty="0">
                <a:solidFill>
                  <a:schemeClr val="tx1"/>
                </a:solidFill>
                <a:effectLst/>
                <a:latin typeface="+mn-lt"/>
                <a:ea typeface="+mn-ea"/>
                <a:cs typeface="+mn-cs"/>
              </a:rPr>
              <a:t>, היסטרקטומיה ועוד.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מחלה </a:t>
            </a:r>
            <a:r>
              <a:rPr lang="he-IL" sz="1200" kern="1200" dirty="0" err="1">
                <a:solidFill>
                  <a:schemeClr val="tx1"/>
                </a:solidFill>
                <a:effectLst/>
                <a:latin typeface="+mn-lt"/>
                <a:ea typeface="+mn-ea"/>
                <a:cs typeface="+mn-cs"/>
              </a:rPr>
              <a:t>מטסטטית</a:t>
            </a:r>
            <a:r>
              <a:rPr lang="he-IL" sz="1200" kern="1200" dirty="0">
                <a:solidFill>
                  <a:schemeClr val="tx1"/>
                </a:solidFill>
                <a:effectLst/>
                <a:latin typeface="+mn-lt"/>
                <a:ea typeface="+mn-ea"/>
                <a:cs typeface="+mn-cs"/>
              </a:rPr>
              <a:t> והישנות- </a:t>
            </a:r>
            <a:r>
              <a:rPr lang="he-IL" sz="1200" kern="1200" dirty="0" err="1">
                <a:solidFill>
                  <a:schemeClr val="tx1"/>
                </a:solidFill>
                <a:effectLst/>
                <a:latin typeface="+mn-lt"/>
                <a:ea typeface="+mn-ea"/>
                <a:cs typeface="+mn-cs"/>
              </a:rPr>
              <a:t>רבדומיוסרקומה</a:t>
            </a:r>
            <a:r>
              <a:rPr lang="he-IL" sz="1200" kern="1200" dirty="0">
                <a:solidFill>
                  <a:schemeClr val="tx1"/>
                </a:solidFill>
                <a:effectLst/>
                <a:latin typeface="+mn-lt"/>
                <a:ea typeface="+mn-ea"/>
                <a:cs typeface="+mn-cs"/>
              </a:rPr>
              <a:t> יכולה לעבור </a:t>
            </a:r>
            <a:r>
              <a:rPr lang="he-IL" sz="1200" kern="1200" dirty="0" err="1">
                <a:solidFill>
                  <a:schemeClr val="tx1"/>
                </a:solidFill>
                <a:effectLst/>
                <a:latin typeface="+mn-lt"/>
                <a:ea typeface="+mn-ea"/>
                <a:cs typeface="+mn-cs"/>
              </a:rPr>
              <a:t>מטסטזות</a:t>
            </a:r>
            <a:r>
              <a:rPr lang="he-IL" sz="1200" kern="1200" dirty="0">
                <a:solidFill>
                  <a:schemeClr val="tx1"/>
                </a:solidFill>
                <a:effectLst/>
                <a:latin typeface="+mn-lt"/>
                <a:ea typeface="+mn-ea"/>
                <a:cs typeface="+mn-cs"/>
              </a:rPr>
              <a:t> דרך הדם והלימפה וכשמדובר במחלה </a:t>
            </a:r>
            <a:r>
              <a:rPr lang="he-IL" sz="1200" kern="1200" dirty="0" err="1">
                <a:solidFill>
                  <a:schemeClr val="tx1"/>
                </a:solidFill>
                <a:effectLst/>
                <a:latin typeface="+mn-lt"/>
                <a:ea typeface="+mn-ea"/>
                <a:cs typeface="+mn-cs"/>
              </a:rPr>
              <a:t>מטסטטית</a:t>
            </a:r>
            <a:r>
              <a:rPr lang="he-IL" sz="1200" kern="1200" dirty="0">
                <a:solidFill>
                  <a:schemeClr val="tx1"/>
                </a:solidFill>
                <a:effectLst/>
                <a:latin typeface="+mn-lt"/>
                <a:ea typeface="+mn-ea"/>
                <a:cs typeface="+mn-cs"/>
              </a:rPr>
              <a:t> אזי הפרוגנוזה רעה ומתחת ל- 20%. מבחינת פקטורים פרוגנוסטיים טובים- מחלה אצל ילדים מתחת לגיל 10,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הראש והצוואר, ללא עדות ל- </a:t>
            </a:r>
            <a:r>
              <a:rPr lang="he-IL" sz="1200" kern="1200" dirty="0" err="1">
                <a:solidFill>
                  <a:schemeClr val="tx1"/>
                </a:solidFill>
                <a:effectLst/>
                <a:latin typeface="+mn-lt"/>
                <a:ea typeface="+mn-ea"/>
                <a:cs typeface="+mn-cs"/>
              </a:rPr>
              <a:t>fusion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protein</a:t>
            </a:r>
            <a:r>
              <a:rPr lang="he-IL" sz="1200" kern="1200" dirty="0">
                <a:solidFill>
                  <a:schemeClr val="tx1"/>
                </a:solidFill>
                <a:effectLst/>
                <a:latin typeface="+mn-lt"/>
                <a:ea typeface="+mn-ea"/>
                <a:cs typeface="+mn-cs"/>
              </a:rPr>
              <a:t>, ללא עדות למעורבות בלוטות לימפה, קטנה מ- 5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וכריתה מלאה. בהתאם לכך נגזרת ההישרדות.</a:t>
            </a:r>
            <a:endParaRPr lang="en-IL" sz="1200" kern="1200" dirty="0">
              <a:solidFill>
                <a:schemeClr val="tx1"/>
              </a:solidFill>
              <a:effectLst/>
              <a:latin typeface="+mn-lt"/>
              <a:ea typeface="+mn-ea"/>
              <a:cs typeface="+mn-cs"/>
            </a:endParaRPr>
          </a:p>
          <a:p>
            <a:pPr algn="just"/>
            <a:br>
              <a:rPr lang="he-IL" sz="1200" kern="1200" dirty="0">
                <a:solidFill>
                  <a:schemeClr val="tx1"/>
                </a:solidFill>
                <a:effectLst/>
                <a:latin typeface="+mn-lt"/>
                <a:ea typeface="+mn-ea"/>
                <a:cs typeface="+mn-cs"/>
              </a:rPr>
            </a:br>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14</a:t>
            </a:fld>
            <a:endParaRPr lang="en-IL"/>
          </a:p>
        </p:txBody>
      </p:sp>
    </p:spTree>
    <p:extLst>
      <p:ext uri="{BB962C8B-B14F-4D97-AF65-F5344CB8AC3E}">
        <p14:creationId xmlns:p14="http://schemas.microsoft.com/office/powerpoint/2010/main" val="1879137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he-IL" sz="1200" b="1" kern="1200" dirty="0">
                <a:solidFill>
                  <a:schemeClr val="tx1"/>
                </a:solidFill>
                <a:effectLst/>
                <a:latin typeface="+mn-lt"/>
                <a:ea typeface="+mn-ea"/>
                <a:cs typeface="+mn-cs"/>
              </a:rPr>
              <a:t>פרק 64- גידולי כליה </a:t>
            </a:r>
            <a:endParaRPr lang="en-IL" sz="1200" kern="1200" dirty="0">
              <a:solidFill>
                <a:schemeClr val="tx1"/>
              </a:solidFill>
              <a:effectLst/>
              <a:latin typeface="+mn-lt"/>
              <a:ea typeface="+mn-ea"/>
              <a:cs typeface="+mn-cs"/>
            </a:endParaRPr>
          </a:p>
          <a:p>
            <a:pPr algn="r"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גידולי כליה הם הגידול הסולידי השני השכיח בבטן לאחר </a:t>
            </a:r>
            <a:r>
              <a:rPr lang="he-IL" sz="1200" kern="1200" dirty="0" err="1">
                <a:solidFill>
                  <a:schemeClr val="tx1"/>
                </a:solidFill>
                <a:effectLst/>
                <a:latin typeface="+mn-lt"/>
                <a:ea typeface="+mn-ea"/>
                <a:cs typeface="+mn-cs"/>
              </a:rPr>
              <a:t>נוירובלסטומה</a:t>
            </a:r>
            <a:r>
              <a:rPr lang="he-IL" sz="1200" kern="1200" dirty="0">
                <a:solidFill>
                  <a:schemeClr val="tx1"/>
                </a:solidFill>
                <a:effectLst/>
                <a:latin typeface="+mn-lt"/>
                <a:ea typeface="+mn-ea"/>
                <a:cs typeface="+mn-cs"/>
              </a:rPr>
              <a:t> בקבוצה הפדיאטרית. הקבוצה רחבה וכוללת גידולי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קרצינומה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סרקומה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nephrogenic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rest</a:t>
            </a:r>
            <a:r>
              <a:rPr lang="he-IL" sz="1200" kern="1200" dirty="0">
                <a:solidFill>
                  <a:schemeClr val="tx1"/>
                </a:solidFill>
                <a:effectLst/>
                <a:latin typeface="+mn-lt"/>
                <a:ea typeface="+mn-ea"/>
                <a:cs typeface="+mn-cs"/>
              </a:rPr>
              <a:t> ועוד- מעל 15 סוגים שונים של גידולים, שנעים בין שפירים ועד ממאירים מאוד.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אפידמיולוגיה- הגיל הממוצע לאבחנה הינו גיל 3, כשרוב הילדים </a:t>
            </a:r>
            <a:r>
              <a:rPr lang="he-IL" sz="1200" kern="1200" dirty="0" err="1">
                <a:solidFill>
                  <a:schemeClr val="tx1"/>
                </a:solidFill>
                <a:effectLst/>
                <a:latin typeface="+mn-lt"/>
                <a:ea typeface="+mn-ea"/>
                <a:cs typeface="+mn-cs"/>
              </a:rPr>
              <a:t>מתייצגים</a:t>
            </a:r>
            <a:r>
              <a:rPr lang="he-IL" sz="1200" kern="1200" dirty="0">
                <a:solidFill>
                  <a:schemeClr val="tx1"/>
                </a:solidFill>
                <a:effectLst/>
                <a:latin typeface="+mn-lt"/>
                <a:ea typeface="+mn-ea"/>
                <a:cs typeface="+mn-cs"/>
              </a:rPr>
              <a:t> בין גיל שנה לגיל 4, ולרוב זה </a:t>
            </a:r>
            <a:r>
              <a:rPr lang="he-IL" sz="1200" kern="1200" dirty="0" err="1">
                <a:solidFill>
                  <a:schemeClr val="tx1"/>
                </a:solidFill>
                <a:effectLst/>
                <a:latin typeface="+mn-lt"/>
                <a:ea typeface="+mn-ea"/>
                <a:cs typeface="+mn-cs"/>
              </a:rPr>
              <a:t>יתייצג</a:t>
            </a:r>
            <a:r>
              <a:rPr lang="he-IL" sz="1200" kern="1200" dirty="0">
                <a:solidFill>
                  <a:schemeClr val="tx1"/>
                </a:solidFill>
                <a:effectLst/>
                <a:latin typeface="+mn-lt"/>
                <a:ea typeface="+mn-ea"/>
                <a:cs typeface="+mn-cs"/>
              </a:rPr>
              <a:t> מוקדם יותר אצל בנים. מקרים בילטרליים מתרחשים אצל 4-13%. הסינדרומים הידועים המקושרים עם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כוללים – </a:t>
            </a:r>
            <a:r>
              <a:rPr lang="he-IL" sz="1200" kern="1200" dirty="0" err="1">
                <a:solidFill>
                  <a:schemeClr val="tx1"/>
                </a:solidFill>
                <a:effectLst/>
                <a:latin typeface="+mn-lt"/>
                <a:ea typeface="+mn-ea"/>
                <a:cs typeface="+mn-cs"/>
              </a:rPr>
              <a:t>denys-drash</a:t>
            </a:r>
            <a:r>
              <a:rPr lang="he-IL" sz="1200" kern="1200" dirty="0">
                <a:solidFill>
                  <a:schemeClr val="tx1"/>
                </a:solidFill>
                <a:effectLst/>
                <a:latin typeface="+mn-lt"/>
                <a:ea typeface="+mn-ea"/>
                <a:cs typeface="+mn-cs"/>
              </a:rPr>
              <a:t>, (נפרופתיה אי ספירת כליות ובעיות גניטליות) </a:t>
            </a:r>
            <a:r>
              <a:rPr lang="he-IL" sz="1200" kern="1200" dirty="0" err="1">
                <a:solidFill>
                  <a:schemeClr val="tx1"/>
                </a:solidFill>
                <a:effectLst/>
                <a:latin typeface="+mn-lt"/>
                <a:ea typeface="+mn-ea"/>
                <a:cs typeface="+mn-cs"/>
              </a:rPr>
              <a:t>בקויד</a:t>
            </a:r>
            <a:r>
              <a:rPr lang="he-IL" sz="1200" kern="1200" dirty="0">
                <a:solidFill>
                  <a:schemeClr val="tx1"/>
                </a:solidFill>
                <a:effectLst/>
                <a:latin typeface="+mn-lt"/>
                <a:ea typeface="+mn-ea"/>
                <a:cs typeface="+mn-cs"/>
              </a:rPr>
              <a:t> וידמן (</a:t>
            </a:r>
            <a:r>
              <a:rPr lang="he-IL" sz="1200" kern="1200" dirty="0" err="1">
                <a:solidFill>
                  <a:schemeClr val="tx1"/>
                </a:solidFill>
                <a:effectLst/>
                <a:latin typeface="+mn-lt"/>
                <a:ea typeface="+mn-ea"/>
                <a:cs typeface="+mn-cs"/>
              </a:rPr>
              <a:t>מקרוגלוסיה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אומפלוצלה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היפראינסולימיה</a:t>
            </a:r>
            <a:r>
              <a:rPr lang="he-IL" sz="1200" kern="1200" dirty="0">
                <a:solidFill>
                  <a:schemeClr val="tx1"/>
                </a:solidFill>
                <a:effectLst/>
                <a:latin typeface="+mn-lt"/>
                <a:ea typeface="+mn-ea"/>
                <a:cs typeface="+mn-cs"/>
              </a:rPr>
              <a:t>) ותסמונת </a:t>
            </a:r>
            <a:r>
              <a:rPr lang="he-IL" sz="1200" kern="1200" dirty="0" err="1">
                <a:solidFill>
                  <a:schemeClr val="tx1"/>
                </a:solidFill>
                <a:effectLst/>
                <a:latin typeface="+mn-lt"/>
                <a:ea typeface="+mn-ea"/>
                <a:cs typeface="+mn-cs"/>
              </a:rPr>
              <a:t>wagr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אנאירידיה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מלפורמציות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גניטואורינריות</a:t>
            </a:r>
            <a:r>
              <a:rPr lang="he-IL" sz="1200" kern="1200" dirty="0">
                <a:solidFill>
                  <a:schemeClr val="tx1"/>
                </a:solidFill>
                <a:effectLst/>
                <a:latin typeface="+mn-lt"/>
                <a:ea typeface="+mn-ea"/>
                <a:cs typeface="+mn-cs"/>
              </a:rPr>
              <a:t> ופיגור שכלי). יש עוד תסמונות ספוראדיות ובכל מקרה תסמונות אלו עזרו לזהות את הגנים המעורבים.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גנטיקה מולקולרית: מדובר בגידול </a:t>
            </a:r>
            <a:r>
              <a:rPr lang="he-IL" sz="1200" kern="1200" dirty="0" err="1">
                <a:solidFill>
                  <a:schemeClr val="tx1"/>
                </a:solidFill>
                <a:effectLst/>
                <a:latin typeface="+mn-lt"/>
                <a:ea typeface="+mn-ea"/>
                <a:cs typeface="+mn-cs"/>
              </a:rPr>
              <a:t>אמבריונלי</a:t>
            </a:r>
            <a:r>
              <a:rPr lang="he-IL" sz="1200" kern="1200" dirty="0">
                <a:solidFill>
                  <a:schemeClr val="tx1"/>
                </a:solidFill>
                <a:effectLst/>
                <a:latin typeface="+mn-lt"/>
                <a:ea typeface="+mn-ea"/>
                <a:cs typeface="+mn-cs"/>
              </a:rPr>
              <a:t> עם גנטיקה מורכבת. </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מחיקה של </a:t>
            </a:r>
            <a:r>
              <a:rPr lang="he-IL" sz="1200" kern="1200" dirty="0" err="1">
                <a:solidFill>
                  <a:schemeClr val="tx1"/>
                </a:solidFill>
                <a:effectLst/>
                <a:latin typeface="+mn-lt"/>
                <a:ea typeface="+mn-ea"/>
                <a:cs typeface="+mn-cs"/>
              </a:rPr>
              <a:t>הטרוזיגוסיטי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loss</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of</a:t>
            </a:r>
            <a:r>
              <a:rPr lang="he-IL" sz="1200" kern="1200" dirty="0">
                <a:solidFill>
                  <a:schemeClr val="tx1"/>
                </a:solidFill>
                <a:effectLst/>
                <a:latin typeface="+mn-lt"/>
                <a:ea typeface="+mn-ea"/>
                <a:cs typeface="+mn-cs"/>
              </a:rPr>
              <a:t> 1p/16q: מקושר בפרוגנוזה גרועה יותר, מידע זה רלוונטי בהחלטה על תוספת טיפול בכל </a:t>
            </a:r>
            <a:r>
              <a:rPr lang="he-IL" sz="1200" kern="1200" dirty="0" err="1">
                <a:solidFill>
                  <a:schemeClr val="tx1"/>
                </a:solidFill>
                <a:effectLst/>
                <a:latin typeface="+mn-lt"/>
                <a:ea typeface="+mn-ea"/>
                <a:cs typeface="+mn-cs"/>
              </a:rPr>
              <a:t>הסטייגים</a:t>
            </a:r>
            <a:r>
              <a:rPr lang="he-IL" sz="1200" kern="1200" dirty="0">
                <a:solidFill>
                  <a:schemeClr val="tx1"/>
                </a:solidFill>
                <a:effectLst/>
                <a:latin typeface="+mn-lt"/>
                <a:ea typeface="+mn-ea"/>
                <a:cs typeface="+mn-cs"/>
              </a:rPr>
              <a:t> עצמם והוכיח עליה בשרידות. </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tp53- מוטציות אלו מופיעות כמעט תמיד </a:t>
            </a:r>
            <a:r>
              <a:rPr lang="he-IL" sz="1200" kern="1200" dirty="0" err="1">
                <a:solidFill>
                  <a:schemeClr val="tx1"/>
                </a:solidFill>
                <a:effectLst/>
                <a:latin typeface="+mn-lt"/>
                <a:ea typeface="+mn-ea"/>
                <a:cs typeface="+mn-cs"/>
              </a:rPr>
              <a:t>בהסטולוגיה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אנאפלסטית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מוטציות ב- wt1, wt2: הגנים הראשונים שנמצאו מקושרים </a:t>
            </a:r>
            <a:r>
              <a:rPr lang="he-IL" sz="1200" kern="1200" dirty="0" err="1">
                <a:solidFill>
                  <a:schemeClr val="tx1"/>
                </a:solidFill>
                <a:effectLst/>
                <a:latin typeface="+mn-lt"/>
                <a:ea typeface="+mn-ea"/>
                <a:cs typeface="+mn-cs"/>
              </a:rPr>
              <a:t>לוילמס</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r" rtl="1"/>
            <a:r>
              <a:rPr lang="he-IL" sz="1200" kern="1200" dirty="0" err="1">
                <a:solidFill>
                  <a:schemeClr val="tx1"/>
                </a:solidFill>
                <a:effectLst/>
                <a:latin typeface="+mn-lt"/>
                <a:ea typeface="+mn-ea"/>
                <a:cs typeface="+mn-cs"/>
              </a:rPr>
              <a:t>פרקורסורים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לוילמס</a:t>
            </a:r>
            <a:r>
              <a:rPr lang="he-IL" sz="1200" kern="1200" dirty="0">
                <a:solidFill>
                  <a:schemeClr val="tx1"/>
                </a:solidFill>
                <a:effectLst/>
                <a:latin typeface="+mn-lt"/>
                <a:ea typeface="+mn-ea"/>
                <a:cs typeface="+mn-cs"/>
              </a:rPr>
              <a:t>- תהליך </a:t>
            </a:r>
            <a:r>
              <a:rPr lang="he-IL" sz="1200" kern="1200" dirty="0" err="1">
                <a:solidFill>
                  <a:schemeClr val="tx1"/>
                </a:solidFill>
                <a:effectLst/>
                <a:latin typeface="+mn-lt"/>
                <a:ea typeface="+mn-ea"/>
                <a:cs typeface="+mn-cs"/>
              </a:rPr>
              <a:t>הנפרוגנזיס</a:t>
            </a:r>
            <a:r>
              <a:rPr lang="he-IL" sz="1200" kern="1200" dirty="0">
                <a:solidFill>
                  <a:schemeClr val="tx1"/>
                </a:solidFill>
                <a:effectLst/>
                <a:latin typeface="+mn-lt"/>
                <a:ea typeface="+mn-ea"/>
                <a:cs typeface="+mn-cs"/>
              </a:rPr>
              <a:t> לרוב מסתיים סביב שבוע 34-36. הימצאות של רקמה </a:t>
            </a:r>
            <a:r>
              <a:rPr lang="he-IL" sz="1200" kern="1200" dirty="0" err="1">
                <a:solidFill>
                  <a:schemeClr val="tx1"/>
                </a:solidFill>
                <a:effectLst/>
                <a:latin typeface="+mn-lt"/>
                <a:ea typeface="+mn-ea"/>
                <a:cs typeface="+mn-cs"/>
              </a:rPr>
              <a:t>נפרוגנית</a:t>
            </a:r>
            <a:r>
              <a:rPr lang="he-IL" sz="1200" kern="1200" dirty="0">
                <a:solidFill>
                  <a:schemeClr val="tx1"/>
                </a:solidFill>
                <a:effectLst/>
                <a:latin typeface="+mn-lt"/>
                <a:ea typeface="+mn-ea"/>
                <a:cs typeface="+mn-cs"/>
              </a:rPr>
              <a:t> הנקראת </a:t>
            </a:r>
            <a:r>
              <a:rPr lang="he-IL" sz="1200" kern="1200" dirty="0" err="1">
                <a:solidFill>
                  <a:schemeClr val="tx1"/>
                </a:solidFill>
                <a:effectLst/>
                <a:latin typeface="+mn-lt"/>
                <a:ea typeface="+mn-ea"/>
                <a:cs typeface="+mn-cs"/>
              </a:rPr>
              <a:t>nephrogenic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rest</a:t>
            </a:r>
            <a:r>
              <a:rPr lang="he-IL" sz="1200" kern="1200" dirty="0">
                <a:solidFill>
                  <a:schemeClr val="tx1"/>
                </a:solidFill>
                <a:effectLst/>
                <a:latin typeface="+mn-lt"/>
                <a:ea typeface="+mn-ea"/>
                <a:cs typeface="+mn-cs"/>
              </a:rPr>
              <a:t>- שזהו למעשה רקמה </a:t>
            </a:r>
            <a:r>
              <a:rPr lang="he-IL" sz="1200" kern="1200" dirty="0" err="1">
                <a:solidFill>
                  <a:schemeClr val="tx1"/>
                </a:solidFill>
                <a:effectLst/>
                <a:latin typeface="+mn-lt"/>
                <a:ea typeface="+mn-ea"/>
                <a:cs typeface="+mn-cs"/>
              </a:rPr>
              <a:t>מטנפרית</a:t>
            </a:r>
            <a:r>
              <a:rPr lang="he-IL" sz="1200" kern="1200" dirty="0">
                <a:solidFill>
                  <a:schemeClr val="tx1"/>
                </a:solidFill>
                <a:effectLst/>
                <a:latin typeface="+mn-lt"/>
                <a:ea typeface="+mn-ea"/>
                <a:cs typeface="+mn-cs"/>
              </a:rPr>
              <a:t> לאחר שבוע 36- מקושרת בהתפתחות של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אם כי רק חלק קטן מהתינוקות עם פתולוגיה זו אכן מפתחים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בכל מקרה, האבחנה הפתולוגית בין </a:t>
            </a:r>
            <a:r>
              <a:rPr lang="he-IL" sz="1200" kern="1200" dirty="0" err="1">
                <a:solidFill>
                  <a:schemeClr val="tx1"/>
                </a:solidFill>
                <a:effectLst/>
                <a:latin typeface="+mn-lt"/>
                <a:ea typeface="+mn-ea"/>
                <a:cs typeface="+mn-cs"/>
              </a:rPr>
              <a:t>nephrogenic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rest</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יכולה להיות די קשה, ולעיתים עד בלתי אפשרית- במצבים בהם נלקחת ביופסיה מלעורית. על כן במטופלים עם מסה כלייתית אין לקחת ביופסיה מלעורית מאחר והיא יכולה להביא לטעות באבחנה. מצב פרטי של </a:t>
            </a:r>
            <a:r>
              <a:rPr lang="he-IL" sz="1200" kern="1200" dirty="0" err="1">
                <a:solidFill>
                  <a:schemeClr val="tx1"/>
                </a:solidFill>
                <a:effectLst/>
                <a:latin typeface="+mn-lt"/>
                <a:ea typeface="+mn-ea"/>
                <a:cs typeface="+mn-cs"/>
              </a:rPr>
              <a:t>nephrogrnic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rest</a:t>
            </a:r>
            <a:r>
              <a:rPr lang="he-IL" sz="1200" kern="1200" dirty="0">
                <a:solidFill>
                  <a:schemeClr val="tx1"/>
                </a:solidFill>
                <a:effectLst/>
                <a:latin typeface="+mn-lt"/>
                <a:ea typeface="+mn-ea"/>
                <a:cs typeface="+mn-cs"/>
              </a:rPr>
              <a:t> הינו </a:t>
            </a:r>
            <a:r>
              <a:rPr lang="he-IL" sz="1200" kern="1200" dirty="0" err="1">
                <a:solidFill>
                  <a:schemeClr val="tx1"/>
                </a:solidFill>
                <a:effectLst/>
                <a:latin typeface="+mn-lt"/>
                <a:ea typeface="+mn-ea"/>
                <a:cs typeface="+mn-cs"/>
              </a:rPr>
              <a:t>נפרובלסטמוטזיס</a:t>
            </a:r>
            <a:r>
              <a:rPr lang="he-IL" sz="1200" kern="1200" dirty="0">
                <a:solidFill>
                  <a:schemeClr val="tx1"/>
                </a:solidFill>
                <a:effectLst/>
                <a:latin typeface="+mn-lt"/>
                <a:ea typeface="+mn-ea"/>
                <a:cs typeface="+mn-cs"/>
              </a:rPr>
              <a:t> עם </a:t>
            </a:r>
            <a:r>
              <a:rPr lang="he-IL" sz="1200" kern="1200" dirty="0" err="1">
                <a:solidFill>
                  <a:schemeClr val="tx1"/>
                </a:solidFill>
                <a:effectLst/>
                <a:latin typeface="+mn-lt"/>
                <a:ea typeface="+mn-ea"/>
                <a:cs typeface="+mn-cs"/>
              </a:rPr>
              <a:t>היפרפלסיה</a:t>
            </a:r>
            <a:r>
              <a:rPr lang="he-IL" sz="1200" kern="1200" dirty="0">
                <a:solidFill>
                  <a:schemeClr val="tx1"/>
                </a:solidFill>
                <a:effectLst/>
                <a:latin typeface="+mn-lt"/>
                <a:ea typeface="+mn-ea"/>
                <a:cs typeface="+mn-cs"/>
              </a:rPr>
              <a:t> דיפוזית </a:t>
            </a:r>
            <a:r>
              <a:rPr lang="he-IL" sz="1200" kern="1200" dirty="0" err="1">
                <a:solidFill>
                  <a:schemeClr val="tx1"/>
                </a:solidFill>
                <a:effectLst/>
                <a:latin typeface="+mn-lt"/>
                <a:ea typeface="+mn-ea"/>
                <a:cs typeface="+mn-cs"/>
              </a:rPr>
              <a:t>פרילוברית</a:t>
            </a:r>
            <a:r>
              <a:rPr lang="he-IL" sz="1200" kern="1200" dirty="0">
                <a:solidFill>
                  <a:schemeClr val="tx1"/>
                </a:solidFill>
                <a:effectLst/>
                <a:latin typeface="+mn-lt"/>
                <a:ea typeface="+mn-ea"/>
                <a:cs typeface="+mn-cs"/>
              </a:rPr>
              <a:t> המתרחשת אצל תינוקות- יש טבעת עבה בפריפריה של הכליה והתינוקות </a:t>
            </a:r>
            <a:r>
              <a:rPr lang="he-IL" sz="1200" kern="1200" dirty="0" err="1">
                <a:solidFill>
                  <a:schemeClr val="tx1"/>
                </a:solidFill>
                <a:effectLst/>
                <a:latin typeface="+mn-lt"/>
                <a:ea typeface="+mn-ea"/>
                <a:cs typeface="+mn-cs"/>
              </a:rPr>
              <a:t>מתייצגים</a:t>
            </a:r>
            <a:r>
              <a:rPr lang="he-IL" sz="1200" kern="1200" dirty="0">
                <a:solidFill>
                  <a:schemeClr val="tx1"/>
                </a:solidFill>
                <a:effectLst/>
                <a:latin typeface="+mn-lt"/>
                <a:ea typeface="+mn-ea"/>
                <a:cs typeface="+mn-cs"/>
              </a:rPr>
              <a:t> עם מסה גדולה נמושה באגן. בשונה מהדמיה של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שבה הגידול למעשה משנה את הקונפיגורציה של הכליה, במסות אלו הכליה נשארת שמורה. הטיפול במצבים כאלו לא ברור מספיק. ההיארעות של </a:t>
            </a:r>
            <a:r>
              <a:rPr lang="he-IL" sz="1200" kern="1200" dirty="0" err="1">
                <a:solidFill>
                  <a:schemeClr val="tx1"/>
                </a:solidFill>
                <a:effectLst/>
                <a:latin typeface="+mn-lt"/>
                <a:ea typeface="+mn-ea"/>
                <a:cs typeface="+mn-cs"/>
              </a:rPr>
              <a:t>nephrogenic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rest</a:t>
            </a:r>
            <a:r>
              <a:rPr lang="he-IL" sz="1200" kern="1200" dirty="0">
                <a:solidFill>
                  <a:schemeClr val="tx1"/>
                </a:solidFill>
                <a:effectLst/>
                <a:latin typeface="+mn-lt"/>
                <a:ea typeface="+mn-ea"/>
                <a:cs typeface="+mn-cs"/>
              </a:rPr>
              <a:t> מעלה את הסיכון לגידול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בכליה </a:t>
            </a:r>
            <a:r>
              <a:rPr lang="he-IL" sz="1200" kern="1200" dirty="0" err="1">
                <a:solidFill>
                  <a:schemeClr val="tx1"/>
                </a:solidFill>
                <a:effectLst/>
                <a:latin typeface="+mn-lt"/>
                <a:ea typeface="+mn-ea"/>
                <a:cs typeface="+mn-cs"/>
              </a:rPr>
              <a:t>השניה</a:t>
            </a:r>
            <a:r>
              <a:rPr lang="he-IL" sz="1200" kern="1200" dirty="0">
                <a:solidFill>
                  <a:schemeClr val="tx1"/>
                </a:solidFill>
                <a:effectLst/>
                <a:latin typeface="+mn-lt"/>
                <a:ea typeface="+mn-ea"/>
                <a:cs typeface="+mn-cs"/>
              </a:rPr>
              <a:t>. עליה בסיכון </a:t>
            </a:r>
            <a:r>
              <a:rPr lang="he-IL" sz="1200" kern="1200" dirty="0" err="1">
                <a:solidFill>
                  <a:schemeClr val="tx1"/>
                </a:solidFill>
                <a:effectLst/>
                <a:latin typeface="+mn-lt"/>
                <a:ea typeface="+mn-ea"/>
                <a:cs typeface="+mn-cs"/>
              </a:rPr>
              <a:t>לוילמס</a:t>
            </a:r>
            <a:r>
              <a:rPr lang="he-IL" sz="1200" kern="1200" dirty="0">
                <a:solidFill>
                  <a:schemeClr val="tx1"/>
                </a:solidFill>
                <a:effectLst/>
                <a:latin typeface="+mn-lt"/>
                <a:ea typeface="+mn-ea"/>
                <a:cs typeface="+mn-cs"/>
              </a:rPr>
              <a:t> הודגמה במחלות כליות </a:t>
            </a:r>
            <a:r>
              <a:rPr lang="he-IL" sz="1200" kern="1200" dirty="0" err="1">
                <a:solidFill>
                  <a:schemeClr val="tx1"/>
                </a:solidFill>
                <a:effectLst/>
                <a:latin typeface="+mn-lt"/>
                <a:ea typeface="+mn-ea"/>
                <a:cs typeface="+mn-cs"/>
              </a:rPr>
              <a:t>מולטיציסטית</a:t>
            </a:r>
            <a:r>
              <a:rPr lang="he-IL" sz="1200" kern="1200" dirty="0">
                <a:solidFill>
                  <a:schemeClr val="tx1"/>
                </a:solidFill>
                <a:effectLst/>
                <a:latin typeface="+mn-lt"/>
                <a:ea typeface="+mn-ea"/>
                <a:cs typeface="+mn-cs"/>
              </a:rPr>
              <a:t>- אבל זה לא דורש כריתה פרופילקטית.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פתולוגיה- גידולי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מחולקים לפי היסטולוגיה טובה ולא טובה- </a:t>
            </a:r>
            <a:r>
              <a:rPr lang="he-IL" sz="1200" kern="1200" dirty="0" err="1">
                <a:solidFill>
                  <a:schemeClr val="tx1"/>
                </a:solidFill>
                <a:effectLst/>
                <a:latin typeface="+mn-lt"/>
                <a:ea typeface="+mn-ea"/>
                <a:cs typeface="+mn-cs"/>
              </a:rPr>
              <a:t>favorable</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unfavorable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הסטולוגיה</a:t>
            </a:r>
            <a:r>
              <a:rPr lang="he-IL" sz="1200" kern="1200" dirty="0">
                <a:solidFill>
                  <a:schemeClr val="tx1"/>
                </a:solidFill>
                <a:effectLst/>
                <a:latin typeface="+mn-lt"/>
                <a:ea typeface="+mn-ea"/>
                <a:cs typeface="+mn-cs"/>
              </a:rPr>
              <a:t> שהיא </a:t>
            </a:r>
            <a:r>
              <a:rPr lang="he-IL" sz="1200" kern="1200" dirty="0" err="1">
                <a:solidFill>
                  <a:schemeClr val="tx1"/>
                </a:solidFill>
                <a:effectLst/>
                <a:latin typeface="+mn-lt"/>
                <a:ea typeface="+mn-ea"/>
                <a:cs typeface="+mn-cs"/>
              </a:rPr>
              <a:t>unfavorable</a:t>
            </a:r>
            <a:r>
              <a:rPr lang="he-IL" sz="1200" kern="1200" dirty="0">
                <a:solidFill>
                  <a:schemeClr val="tx1"/>
                </a:solidFill>
                <a:effectLst/>
                <a:latin typeface="+mn-lt"/>
                <a:ea typeface="+mn-ea"/>
                <a:cs typeface="+mn-cs"/>
              </a:rPr>
              <a:t> הוכחה כפקטור החשוב ביותר מבחינת ה- </a:t>
            </a:r>
            <a:r>
              <a:rPr lang="he-IL" sz="1200" kern="1200" dirty="0" err="1">
                <a:solidFill>
                  <a:schemeClr val="tx1"/>
                </a:solidFill>
                <a:effectLst/>
                <a:latin typeface="+mn-lt"/>
                <a:ea typeface="+mn-ea"/>
                <a:cs typeface="+mn-cs"/>
              </a:rPr>
              <a:t>outcome</a:t>
            </a:r>
            <a:r>
              <a:rPr lang="he-IL" sz="1200" kern="1200" dirty="0">
                <a:solidFill>
                  <a:schemeClr val="tx1"/>
                </a:solidFill>
                <a:effectLst/>
                <a:latin typeface="+mn-lt"/>
                <a:ea typeface="+mn-ea"/>
                <a:cs typeface="+mn-cs"/>
              </a:rPr>
              <a:t>, ולמזלנו </a:t>
            </a:r>
            <a:r>
              <a:rPr lang="he-IL" sz="1200" kern="1200" dirty="0" err="1">
                <a:solidFill>
                  <a:schemeClr val="tx1"/>
                </a:solidFill>
                <a:effectLst/>
                <a:latin typeface="+mn-lt"/>
                <a:ea typeface="+mn-ea"/>
                <a:cs typeface="+mn-cs"/>
              </a:rPr>
              <a:t>הסטולוגיה</a:t>
            </a:r>
            <a:r>
              <a:rPr lang="he-IL" sz="1200" kern="1200" dirty="0">
                <a:solidFill>
                  <a:schemeClr val="tx1"/>
                </a:solidFill>
                <a:effectLst/>
                <a:latin typeface="+mn-lt"/>
                <a:ea typeface="+mn-ea"/>
                <a:cs typeface="+mn-cs"/>
              </a:rPr>
              <a:t> כזו נוכחת רק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- 10% מהגידולים. </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גידול שהוא </a:t>
            </a:r>
            <a:r>
              <a:rPr lang="he-IL" sz="1200" kern="1200" dirty="0" err="1">
                <a:solidFill>
                  <a:schemeClr val="tx1"/>
                </a:solidFill>
                <a:effectLst/>
                <a:latin typeface="+mn-lt"/>
                <a:ea typeface="+mn-ea"/>
                <a:cs typeface="+mn-cs"/>
              </a:rPr>
              <a:t>favorable</a:t>
            </a:r>
            <a:r>
              <a:rPr lang="he-IL" sz="1200" kern="1200" dirty="0">
                <a:solidFill>
                  <a:schemeClr val="tx1"/>
                </a:solidFill>
                <a:effectLst/>
                <a:latin typeface="+mn-lt"/>
                <a:ea typeface="+mn-ea"/>
                <a:cs typeface="+mn-cs"/>
              </a:rPr>
              <a:t> ברמה </a:t>
            </a:r>
            <a:r>
              <a:rPr lang="he-IL" sz="1200" kern="1200" dirty="0" err="1">
                <a:solidFill>
                  <a:schemeClr val="tx1"/>
                </a:solidFill>
                <a:effectLst/>
                <a:latin typeface="+mn-lt"/>
                <a:ea typeface="+mn-ea"/>
                <a:cs typeface="+mn-cs"/>
              </a:rPr>
              <a:t>ההיסטולוגית</a:t>
            </a:r>
            <a:r>
              <a:rPr lang="he-IL" sz="1200" kern="1200" dirty="0">
                <a:solidFill>
                  <a:schemeClr val="tx1"/>
                </a:solidFill>
                <a:effectLst/>
                <a:latin typeface="+mn-lt"/>
                <a:ea typeface="+mn-ea"/>
                <a:cs typeface="+mn-cs"/>
              </a:rPr>
              <a:t> יכול לכלול מספר מאפיינים </a:t>
            </a:r>
            <a:r>
              <a:rPr lang="he-IL" sz="1200" kern="1200" dirty="0" err="1">
                <a:solidFill>
                  <a:schemeClr val="tx1"/>
                </a:solidFill>
                <a:effectLst/>
                <a:latin typeface="+mn-lt"/>
                <a:ea typeface="+mn-ea"/>
                <a:cs typeface="+mn-cs"/>
              </a:rPr>
              <a:t>הסטולוגיים</a:t>
            </a:r>
            <a:r>
              <a:rPr lang="he-IL" sz="1200" kern="1200" dirty="0">
                <a:solidFill>
                  <a:schemeClr val="tx1"/>
                </a:solidFill>
                <a:effectLst/>
                <a:latin typeface="+mn-lt"/>
                <a:ea typeface="+mn-ea"/>
                <a:cs typeface="+mn-cs"/>
              </a:rPr>
              <a:t> כשהקלאסי הוא ה- </a:t>
            </a:r>
            <a:r>
              <a:rPr lang="he-IL" sz="1200" kern="1200" dirty="0" err="1">
                <a:solidFill>
                  <a:schemeClr val="tx1"/>
                </a:solidFill>
                <a:effectLst/>
                <a:latin typeface="+mn-lt"/>
                <a:ea typeface="+mn-ea"/>
                <a:cs typeface="+mn-cs"/>
              </a:rPr>
              <a:t>triphasic</a:t>
            </a:r>
            <a:r>
              <a:rPr lang="he-IL" sz="1200" kern="1200" dirty="0">
                <a:solidFill>
                  <a:schemeClr val="tx1"/>
                </a:solidFill>
                <a:effectLst/>
                <a:latin typeface="+mn-lt"/>
                <a:ea typeface="+mn-ea"/>
                <a:cs typeface="+mn-cs"/>
              </a:rPr>
              <a:t>- רואים שלושה סוגי תאים: </a:t>
            </a:r>
            <a:r>
              <a:rPr lang="he-IL" sz="1200" kern="1200" dirty="0" err="1">
                <a:solidFill>
                  <a:schemeClr val="tx1"/>
                </a:solidFill>
                <a:effectLst/>
                <a:latin typeface="+mn-lt"/>
                <a:ea typeface="+mn-ea"/>
                <a:cs typeface="+mn-cs"/>
              </a:rPr>
              <a:t>בלסטמליים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אפיתליאליים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ומזנכימאליים</a:t>
            </a:r>
            <a:r>
              <a:rPr lang="he-IL" sz="1200" kern="1200" dirty="0">
                <a:solidFill>
                  <a:schemeClr val="tx1"/>
                </a:solidFill>
                <a:effectLst/>
                <a:latin typeface="+mn-lt"/>
                <a:ea typeface="+mn-ea"/>
                <a:cs typeface="+mn-cs"/>
              </a:rPr>
              <a:t>. יכול להיות גם </a:t>
            </a:r>
            <a:r>
              <a:rPr lang="he-IL" sz="1200" kern="1200" dirty="0" err="1">
                <a:solidFill>
                  <a:schemeClr val="tx1"/>
                </a:solidFill>
                <a:effectLst/>
                <a:latin typeface="+mn-lt"/>
                <a:ea typeface="+mn-ea"/>
                <a:cs typeface="+mn-cs"/>
              </a:rPr>
              <a:t>ביפאזי</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מונופאזי</a:t>
            </a:r>
            <a:r>
              <a:rPr lang="he-IL" sz="1200" kern="1200" dirty="0">
                <a:solidFill>
                  <a:schemeClr val="tx1"/>
                </a:solidFill>
                <a:effectLst/>
                <a:latin typeface="+mn-lt"/>
                <a:ea typeface="+mn-ea"/>
                <a:cs typeface="+mn-cs"/>
              </a:rPr>
              <a:t>, זה לא </a:t>
            </a:r>
            <a:r>
              <a:rPr lang="he-IL" sz="1200" kern="1200" dirty="0" err="1">
                <a:solidFill>
                  <a:schemeClr val="tx1"/>
                </a:solidFill>
                <a:effectLst/>
                <a:latin typeface="+mn-lt"/>
                <a:ea typeface="+mn-ea"/>
                <a:cs typeface="+mn-cs"/>
              </a:rPr>
              <a:t>ככ</a:t>
            </a:r>
            <a:r>
              <a:rPr lang="he-IL" sz="1200" kern="1200" dirty="0">
                <a:solidFill>
                  <a:schemeClr val="tx1"/>
                </a:solidFill>
                <a:effectLst/>
                <a:latin typeface="+mn-lt"/>
                <a:ea typeface="+mn-ea"/>
                <a:cs typeface="+mn-cs"/>
              </a:rPr>
              <a:t> משנה מבחינת הטיפול. </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גידול שהוא </a:t>
            </a:r>
            <a:r>
              <a:rPr lang="he-IL" sz="1200" kern="1200" dirty="0" err="1">
                <a:solidFill>
                  <a:schemeClr val="tx1"/>
                </a:solidFill>
                <a:effectLst/>
                <a:latin typeface="+mn-lt"/>
                <a:ea typeface="+mn-ea"/>
                <a:cs typeface="+mn-cs"/>
              </a:rPr>
              <a:t>unfavorable</a:t>
            </a:r>
            <a:r>
              <a:rPr lang="he-IL" sz="1200" kern="1200" dirty="0">
                <a:solidFill>
                  <a:schemeClr val="tx1"/>
                </a:solidFill>
                <a:effectLst/>
                <a:latin typeface="+mn-lt"/>
                <a:ea typeface="+mn-ea"/>
                <a:cs typeface="+mn-cs"/>
              </a:rPr>
              <a:t> כולל </a:t>
            </a:r>
            <a:r>
              <a:rPr lang="he-IL" sz="1200" kern="1200" dirty="0" err="1">
                <a:solidFill>
                  <a:schemeClr val="tx1"/>
                </a:solidFill>
                <a:effectLst/>
                <a:latin typeface="+mn-lt"/>
                <a:ea typeface="+mn-ea"/>
                <a:cs typeface="+mn-cs"/>
              </a:rPr>
              <a:t>אנפלאזיה</a:t>
            </a:r>
            <a:r>
              <a:rPr lang="he-IL" sz="1200" kern="1200" dirty="0">
                <a:solidFill>
                  <a:schemeClr val="tx1"/>
                </a:solidFill>
                <a:effectLst/>
                <a:latin typeface="+mn-lt"/>
                <a:ea typeface="+mn-ea"/>
                <a:cs typeface="+mn-cs"/>
              </a:rPr>
              <a:t> פוקאלית או דיפוזית. </a:t>
            </a:r>
            <a:r>
              <a:rPr lang="he-IL" sz="1200" kern="1200" dirty="0" err="1">
                <a:solidFill>
                  <a:schemeClr val="tx1"/>
                </a:solidFill>
                <a:effectLst/>
                <a:latin typeface="+mn-lt"/>
                <a:ea typeface="+mn-ea"/>
                <a:cs typeface="+mn-cs"/>
              </a:rPr>
              <a:t>אנפלסיה</a:t>
            </a:r>
            <a:r>
              <a:rPr lang="he-IL" sz="1200" kern="1200" dirty="0">
                <a:solidFill>
                  <a:schemeClr val="tx1"/>
                </a:solidFill>
                <a:effectLst/>
                <a:latin typeface="+mn-lt"/>
                <a:ea typeface="+mn-ea"/>
                <a:cs typeface="+mn-cs"/>
              </a:rPr>
              <a:t> מקושרת בגילאים מעל שנתיים ובמוטציה tp53. בעבר, גידולים כגון </a:t>
            </a:r>
            <a:r>
              <a:rPr lang="he-IL" sz="1200" kern="1200" dirty="0" err="1">
                <a:solidFill>
                  <a:schemeClr val="tx1"/>
                </a:solidFill>
                <a:effectLst/>
                <a:latin typeface="+mn-lt"/>
                <a:ea typeface="+mn-ea"/>
                <a:cs typeface="+mn-cs"/>
              </a:rPr>
              <a:t>clear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cell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sarcoma</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rhabdoid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tumor</a:t>
            </a:r>
            <a:r>
              <a:rPr lang="he-IL" sz="1200" kern="1200" dirty="0">
                <a:solidFill>
                  <a:schemeClr val="tx1"/>
                </a:solidFill>
                <a:effectLst/>
                <a:latin typeface="+mn-lt"/>
                <a:ea typeface="+mn-ea"/>
                <a:cs typeface="+mn-cs"/>
              </a:rPr>
              <a:t> סווגו יחד עם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שהוא </a:t>
            </a:r>
            <a:r>
              <a:rPr lang="he-IL" sz="1200" kern="1200" dirty="0" err="1">
                <a:solidFill>
                  <a:schemeClr val="tx1"/>
                </a:solidFill>
                <a:effectLst/>
                <a:latin typeface="+mn-lt"/>
                <a:ea typeface="+mn-ea"/>
                <a:cs typeface="+mn-cs"/>
              </a:rPr>
              <a:t>unfavorable</a:t>
            </a:r>
            <a:r>
              <a:rPr lang="he-IL" sz="1200" kern="1200" dirty="0">
                <a:solidFill>
                  <a:schemeClr val="tx1"/>
                </a:solidFill>
                <a:effectLst/>
                <a:latin typeface="+mn-lt"/>
                <a:ea typeface="+mn-ea"/>
                <a:cs typeface="+mn-cs"/>
              </a:rPr>
              <a:t>, אולם היום הם נחשבים </a:t>
            </a:r>
            <a:r>
              <a:rPr lang="he-IL" sz="1200" kern="1200" dirty="0" err="1">
                <a:solidFill>
                  <a:schemeClr val="tx1"/>
                </a:solidFill>
                <a:effectLst/>
                <a:latin typeface="+mn-lt"/>
                <a:ea typeface="+mn-ea"/>
                <a:cs typeface="+mn-cs"/>
              </a:rPr>
              <a:t>אנטיטי</a:t>
            </a:r>
            <a:r>
              <a:rPr lang="he-IL" sz="1200" kern="1200" dirty="0">
                <a:solidFill>
                  <a:schemeClr val="tx1"/>
                </a:solidFill>
                <a:effectLst/>
                <a:latin typeface="+mn-lt"/>
                <a:ea typeface="+mn-ea"/>
                <a:cs typeface="+mn-cs"/>
              </a:rPr>
              <a:t> שונה שמגיב לטיפול אחר. </a:t>
            </a:r>
            <a:r>
              <a:rPr lang="he-IL" sz="1200" kern="1200" dirty="0" err="1">
                <a:solidFill>
                  <a:schemeClr val="tx1"/>
                </a:solidFill>
                <a:effectLst/>
                <a:latin typeface="+mn-lt"/>
                <a:ea typeface="+mn-ea"/>
                <a:cs typeface="+mn-cs"/>
              </a:rPr>
              <a:t>סרקומה</a:t>
            </a:r>
            <a:r>
              <a:rPr lang="he-IL" sz="1200" kern="1200" dirty="0">
                <a:solidFill>
                  <a:schemeClr val="tx1"/>
                </a:solidFill>
                <a:effectLst/>
                <a:latin typeface="+mn-lt"/>
                <a:ea typeface="+mn-ea"/>
                <a:cs typeface="+mn-cs"/>
              </a:rPr>
              <a:t> של הכליה הינה גידול ממאיר מאוד ששולח </a:t>
            </a:r>
            <a:r>
              <a:rPr lang="he-IL" sz="1200" kern="1200" dirty="0" err="1">
                <a:solidFill>
                  <a:schemeClr val="tx1"/>
                </a:solidFill>
                <a:effectLst/>
                <a:latin typeface="+mn-lt"/>
                <a:ea typeface="+mn-ea"/>
                <a:cs typeface="+mn-cs"/>
              </a:rPr>
              <a:t>מטסטסות</a:t>
            </a:r>
            <a:r>
              <a:rPr lang="he-IL" sz="1200" kern="1200" dirty="0">
                <a:solidFill>
                  <a:schemeClr val="tx1"/>
                </a:solidFill>
                <a:effectLst/>
                <a:latin typeface="+mn-lt"/>
                <a:ea typeface="+mn-ea"/>
                <a:cs typeface="+mn-cs"/>
              </a:rPr>
              <a:t> לעצמות ולמוח, בהדמיה מופיע עם </a:t>
            </a:r>
            <a:r>
              <a:rPr lang="he-IL" sz="1200" kern="1200" dirty="0" err="1">
                <a:solidFill>
                  <a:schemeClr val="tx1"/>
                </a:solidFill>
                <a:effectLst/>
                <a:latin typeface="+mn-lt"/>
                <a:ea typeface="+mn-ea"/>
                <a:cs typeface="+mn-cs"/>
              </a:rPr>
              <a:t>נקרוזיס</a:t>
            </a:r>
            <a:r>
              <a:rPr lang="he-IL" sz="1200" kern="1200" dirty="0">
                <a:solidFill>
                  <a:schemeClr val="tx1"/>
                </a:solidFill>
                <a:effectLst/>
                <a:latin typeface="+mn-lt"/>
                <a:ea typeface="+mn-ea"/>
                <a:cs typeface="+mn-cs"/>
              </a:rPr>
              <a:t> וציסטות. </a:t>
            </a:r>
            <a:r>
              <a:rPr lang="he-IL" sz="1200" kern="1200" dirty="0" err="1">
                <a:solidFill>
                  <a:schemeClr val="tx1"/>
                </a:solidFill>
                <a:effectLst/>
                <a:latin typeface="+mn-lt"/>
                <a:ea typeface="+mn-ea"/>
                <a:cs typeface="+mn-cs"/>
              </a:rPr>
              <a:t>רבדואיד</a:t>
            </a:r>
            <a:r>
              <a:rPr lang="he-IL" sz="1200" kern="1200" dirty="0">
                <a:solidFill>
                  <a:schemeClr val="tx1"/>
                </a:solidFill>
                <a:effectLst/>
                <a:latin typeface="+mn-lt"/>
                <a:ea typeface="+mn-ea"/>
                <a:cs typeface="+mn-cs"/>
              </a:rPr>
              <a:t> של הכליה מתרחש אצל תינוקות קטנים- בממוצע 11 חודש, זה הגידול האגרסיבי והקטלני ביותר בכליה, </a:t>
            </a:r>
            <a:r>
              <a:rPr lang="he-IL" sz="1200" kern="1200" dirty="0" err="1">
                <a:solidFill>
                  <a:schemeClr val="tx1"/>
                </a:solidFill>
                <a:effectLst/>
                <a:latin typeface="+mn-lt"/>
                <a:ea typeface="+mn-ea"/>
                <a:cs typeface="+mn-cs"/>
              </a:rPr>
              <a:t>בהסטולוגיה</a:t>
            </a:r>
            <a:r>
              <a:rPr lang="he-IL" sz="1200" kern="1200" dirty="0">
                <a:solidFill>
                  <a:schemeClr val="tx1"/>
                </a:solidFill>
                <a:effectLst/>
                <a:latin typeface="+mn-lt"/>
                <a:ea typeface="+mn-ea"/>
                <a:cs typeface="+mn-cs"/>
              </a:rPr>
              <a:t> רואים </a:t>
            </a:r>
            <a:r>
              <a:rPr lang="he-IL" sz="1200" kern="1200" dirty="0" err="1">
                <a:solidFill>
                  <a:schemeClr val="tx1"/>
                </a:solidFill>
                <a:effectLst/>
                <a:latin typeface="+mn-lt"/>
                <a:ea typeface="+mn-ea"/>
                <a:cs typeface="+mn-cs"/>
              </a:rPr>
              <a:t>owl's</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eye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r" rtl="1"/>
            <a:r>
              <a:rPr lang="he-IL" sz="1200" kern="1200" dirty="0" err="1">
                <a:solidFill>
                  <a:schemeClr val="tx1"/>
                </a:solidFill>
                <a:effectLst/>
                <a:latin typeface="+mn-lt"/>
                <a:ea typeface="+mn-ea"/>
                <a:cs typeface="+mn-cs"/>
              </a:rPr>
              <a:t>סטייגינג</a:t>
            </a:r>
            <a:r>
              <a:rPr lang="he-IL" sz="1200" kern="1200" dirty="0">
                <a:solidFill>
                  <a:schemeClr val="tx1"/>
                </a:solidFill>
                <a:effectLst/>
                <a:latin typeface="+mn-lt"/>
                <a:ea typeface="+mn-ea"/>
                <a:cs typeface="+mn-cs"/>
              </a:rPr>
              <a:t>- יש שתי מערכות </a:t>
            </a:r>
            <a:r>
              <a:rPr lang="he-IL" sz="1200" kern="1200" dirty="0" err="1">
                <a:solidFill>
                  <a:schemeClr val="tx1"/>
                </a:solidFill>
                <a:effectLst/>
                <a:latin typeface="+mn-lt"/>
                <a:ea typeface="+mn-ea"/>
                <a:cs typeface="+mn-cs"/>
              </a:rPr>
              <a:t>סטייגינג</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לוילמס</a:t>
            </a:r>
            <a:r>
              <a:rPr lang="he-IL" sz="1200" kern="1200" dirty="0">
                <a:solidFill>
                  <a:schemeClr val="tx1"/>
                </a:solidFill>
                <a:effectLst/>
                <a:latin typeface="+mn-lt"/>
                <a:ea typeface="+mn-ea"/>
                <a:cs typeface="+mn-cs"/>
              </a:rPr>
              <a:t>. ה- </a:t>
            </a:r>
            <a:r>
              <a:rPr lang="he-IL" sz="1200" kern="1200" dirty="0" err="1">
                <a:solidFill>
                  <a:schemeClr val="tx1"/>
                </a:solidFill>
                <a:effectLst/>
                <a:latin typeface="+mn-lt"/>
                <a:ea typeface="+mn-ea"/>
                <a:cs typeface="+mn-cs"/>
              </a:rPr>
              <a:t>cog</a:t>
            </a:r>
            <a:r>
              <a:rPr lang="he-IL" sz="1200" kern="1200" dirty="0">
                <a:solidFill>
                  <a:schemeClr val="tx1"/>
                </a:solidFill>
                <a:effectLst/>
                <a:latin typeface="+mn-lt"/>
                <a:ea typeface="+mn-ea"/>
                <a:cs typeface="+mn-cs"/>
              </a:rPr>
              <a:t> מבוסס על ממצאים טרם התחלת כימותרפיה וקרינה, </a:t>
            </a:r>
            <a:r>
              <a:rPr lang="he-IL" sz="1200" kern="1200" dirty="0" err="1">
                <a:solidFill>
                  <a:schemeClr val="tx1"/>
                </a:solidFill>
                <a:effectLst/>
                <a:latin typeface="+mn-lt"/>
                <a:ea typeface="+mn-ea"/>
                <a:cs typeface="+mn-cs"/>
              </a:rPr>
              <a:t>וה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siop</a:t>
            </a:r>
            <a:r>
              <a:rPr lang="he-IL" sz="1200" kern="1200" dirty="0">
                <a:solidFill>
                  <a:schemeClr val="tx1"/>
                </a:solidFill>
                <a:effectLst/>
                <a:latin typeface="+mn-lt"/>
                <a:ea typeface="+mn-ea"/>
                <a:cs typeface="+mn-cs"/>
              </a:rPr>
              <a:t> מבוסס על כימותרפיה ואז ניתוח. </a:t>
            </a:r>
            <a:endParaRPr lang="en-IL" sz="1200" kern="1200" dirty="0">
              <a:solidFill>
                <a:schemeClr val="tx1"/>
              </a:solidFill>
              <a:effectLst/>
              <a:latin typeface="+mn-lt"/>
              <a:ea typeface="+mn-ea"/>
              <a:cs typeface="+mn-cs"/>
            </a:endParaRPr>
          </a:p>
          <a:p>
            <a:pPr lvl="1" algn="r" rtl="1"/>
            <a:r>
              <a:rPr lang="he-IL" sz="1200" kern="1200" dirty="0" err="1">
                <a:solidFill>
                  <a:schemeClr val="tx1"/>
                </a:solidFill>
                <a:effectLst/>
                <a:latin typeface="+mn-lt"/>
                <a:ea typeface="+mn-ea"/>
                <a:cs typeface="+mn-cs"/>
              </a:rPr>
              <a:t>סטייגינג</a:t>
            </a:r>
            <a:r>
              <a:rPr lang="he-IL" sz="1200" kern="1200" dirty="0">
                <a:solidFill>
                  <a:schemeClr val="tx1"/>
                </a:solidFill>
                <a:effectLst/>
                <a:latin typeface="+mn-lt"/>
                <a:ea typeface="+mn-ea"/>
                <a:cs typeface="+mn-cs"/>
              </a:rPr>
              <a:t> לפי </a:t>
            </a:r>
            <a:r>
              <a:rPr lang="he-IL" sz="1200" kern="1200" dirty="0" err="1">
                <a:solidFill>
                  <a:schemeClr val="tx1"/>
                </a:solidFill>
                <a:effectLst/>
                <a:latin typeface="+mn-lt"/>
                <a:ea typeface="+mn-ea"/>
                <a:cs typeface="+mn-cs"/>
              </a:rPr>
              <a:t>cog</a:t>
            </a:r>
            <a:r>
              <a:rPr lang="he-IL" sz="1200" kern="1200" dirty="0">
                <a:solidFill>
                  <a:schemeClr val="tx1"/>
                </a:solidFill>
                <a:effectLst/>
                <a:latin typeface="+mn-lt"/>
                <a:ea typeface="+mn-ea"/>
                <a:cs typeface="+mn-cs"/>
              </a:rPr>
              <a:t> מחולק ל- 5: </a:t>
            </a:r>
            <a:endParaRPr lang="en-IL" sz="1200" kern="1200" dirty="0">
              <a:solidFill>
                <a:schemeClr val="tx1"/>
              </a:solidFill>
              <a:effectLst/>
              <a:latin typeface="+mn-lt"/>
              <a:ea typeface="+mn-ea"/>
              <a:cs typeface="+mn-cs"/>
            </a:endParaRPr>
          </a:p>
          <a:p>
            <a:pPr lvl="2" algn="r" rtl="1"/>
            <a:r>
              <a:rPr lang="he-IL" sz="1200" kern="1200" dirty="0">
                <a:solidFill>
                  <a:schemeClr val="tx1"/>
                </a:solidFill>
                <a:effectLst/>
                <a:latin typeface="+mn-lt"/>
                <a:ea typeface="+mn-ea"/>
                <a:cs typeface="+mn-cs"/>
              </a:rPr>
              <a:t>הגידול מוגבל לכליה, שנכרתה לגמרי, ללא עדות לקרע וללא ביופסיה מקדימה, ללא עדות לחדירה לקפסולה של הכליה או מעורבות של הכלים </a:t>
            </a:r>
            <a:r>
              <a:rPr lang="he-IL" sz="1200" kern="1200" dirty="0" err="1">
                <a:solidFill>
                  <a:schemeClr val="tx1"/>
                </a:solidFill>
                <a:effectLst/>
                <a:latin typeface="+mn-lt"/>
                <a:ea typeface="+mn-ea"/>
                <a:cs typeface="+mn-cs"/>
              </a:rPr>
              <a:t>הרנאליים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2" algn="r" rtl="1"/>
            <a:r>
              <a:rPr lang="he-IL" sz="1200" kern="1200" dirty="0">
                <a:solidFill>
                  <a:schemeClr val="tx1"/>
                </a:solidFill>
                <a:effectLst/>
                <a:latin typeface="+mn-lt"/>
                <a:ea typeface="+mn-ea"/>
                <a:cs typeface="+mn-cs"/>
              </a:rPr>
              <a:t>הגידול משתרע מעבר לקפסולה ו/או תופס כלי דם בסינוס הכליה אולם נכרת במלואו. </a:t>
            </a:r>
            <a:endParaRPr lang="en-IL" sz="1200" kern="1200" dirty="0">
              <a:solidFill>
                <a:schemeClr val="tx1"/>
              </a:solidFill>
              <a:effectLst/>
              <a:latin typeface="+mn-lt"/>
              <a:ea typeface="+mn-ea"/>
              <a:cs typeface="+mn-cs"/>
            </a:endParaRPr>
          </a:p>
          <a:p>
            <a:pPr lvl="2" algn="r" rtl="1"/>
            <a:r>
              <a:rPr lang="he-IL" sz="1200" kern="1200" dirty="0">
                <a:solidFill>
                  <a:schemeClr val="tx1"/>
                </a:solidFill>
                <a:effectLst/>
                <a:latin typeface="+mn-lt"/>
                <a:ea typeface="+mn-ea"/>
                <a:cs typeface="+mn-cs"/>
              </a:rPr>
              <a:t>יש שארית מקרו או מיקרוסקופית של הגידול לאחר הניתוח, לרבות גידול לא נתיח, שוליים נגועים, </a:t>
            </a:r>
            <a:r>
              <a:rPr lang="he-IL" sz="1200" kern="1200" dirty="0" err="1">
                <a:solidFill>
                  <a:schemeClr val="tx1"/>
                </a:solidFill>
                <a:effectLst/>
                <a:latin typeface="+mn-lt"/>
                <a:ea typeface="+mn-ea"/>
                <a:cs typeface="+mn-cs"/>
              </a:rPr>
              <a:t>ספילאג</a:t>
            </a:r>
            <a:r>
              <a:rPr lang="he-IL" sz="1200" kern="1200" dirty="0">
                <a:solidFill>
                  <a:schemeClr val="tx1"/>
                </a:solidFill>
                <a:effectLst/>
                <a:latin typeface="+mn-lt"/>
                <a:ea typeface="+mn-ea"/>
                <a:cs typeface="+mn-cs"/>
              </a:rPr>
              <a:t>׳ במהלך הניתוח, סיפור של ביופסיה קודמת או קרע של הגידול טרם הניתוח, בלוטות </a:t>
            </a:r>
            <a:r>
              <a:rPr lang="he-IL" sz="1200" kern="1200" dirty="0" err="1">
                <a:solidFill>
                  <a:schemeClr val="tx1"/>
                </a:solidFill>
                <a:effectLst/>
                <a:latin typeface="+mn-lt"/>
                <a:ea typeface="+mn-ea"/>
                <a:cs typeface="+mn-cs"/>
              </a:rPr>
              <a:t>איזוריות</a:t>
            </a:r>
            <a:r>
              <a:rPr lang="he-IL" sz="1200" kern="1200" dirty="0">
                <a:solidFill>
                  <a:schemeClr val="tx1"/>
                </a:solidFill>
                <a:effectLst/>
                <a:latin typeface="+mn-lt"/>
                <a:ea typeface="+mn-ea"/>
                <a:cs typeface="+mn-cs"/>
              </a:rPr>
              <a:t> נגועות, ציטולוגיה מנוזל </a:t>
            </a:r>
            <a:r>
              <a:rPr lang="he-IL" sz="1200" kern="1200" dirty="0" err="1">
                <a:solidFill>
                  <a:schemeClr val="tx1"/>
                </a:solidFill>
                <a:effectLst/>
                <a:latin typeface="+mn-lt"/>
                <a:ea typeface="+mn-ea"/>
                <a:cs typeface="+mn-cs"/>
              </a:rPr>
              <a:t>בפריטונאום</a:t>
            </a:r>
            <a:r>
              <a:rPr lang="he-IL" sz="1200" kern="1200" dirty="0">
                <a:solidFill>
                  <a:schemeClr val="tx1"/>
                </a:solidFill>
                <a:effectLst/>
                <a:latin typeface="+mn-lt"/>
                <a:ea typeface="+mn-ea"/>
                <a:cs typeface="+mn-cs"/>
              </a:rPr>
              <a:t> שהיא חיובית, או </a:t>
            </a:r>
            <a:r>
              <a:rPr lang="he-IL" sz="1200" kern="1200" dirty="0" err="1">
                <a:solidFill>
                  <a:schemeClr val="tx1"/>
                </a:solidFill>
                <a:effectLst/>
                <a:latin typeface="+mn-lt"/>
                <a:ea typeface="+mn-ea"/>
                <a:cs typeface="+mn-cs"/>
              </a:rPr>
              <a:t>תרומבוס</a:t>
            </a:r>
            <a:r>
              <a:rPr lang="he-IL" sz="1200" kern="1200" dirty="0">
                <a:solidFill>
                  <a:schemeClr val="tx1"/>
                </a:solidFill>
                <a:effectLst/>
                <a:latin typeface="+mn-lt"/>
                <a:ea typeface="+mn-ea"/>
                <a:cs typeface="+mn-cs"/>
              </a:rPr>
              <a:t> שנכרת. </a:t>
            </a:r>
            <a:endParaRPr lang="en-IL" sz="1200" kern="1200" dirty="0">
              <a:solidFill>
                <a:schemeClr val="tx1"/>
              </a:solidFill>
              <a:effectLst/>
              <a:latin typeface="+mn-lt"/>
              <a:ea typeface="+mn-ea"/>
              <a:cs typeface="+mn-cs"/>
            </a:endParaRPr>
          </a:p>
          <a:p>
            <a:pPr lvl="2" algn="r" rtl="1"/>
            <a:r>
              <a:rPr lang="he-IL" sz="1200" kern="1200" dirty="0">
                <a:solidFill>
                  <a:schemeClr val="tx1"/>
                </a:solidFill>
                <a:effectLst/>
                <a:latin typeface="+mn-lt"/>
                <a:ea typeface="+mn-ea"/>
                <a:cs typeface="+mn-cs"/>
              </a:rPr>
              <a:t>יש פיזור גרורתי מחוץ לבטן- ריאות, כבד, מוח, עצמות. </a:t>
            </a:r>
            <a:endParaRPr lang="en-IL" sz="1200" kern="1200" dirty="0">
              <a:solidFill>
                <a:schemeClr val="tx1"/>
              </a:solidFill>
              <a:effectLst/>
              <a:latin typeface="+mn-lt"/>
              <a:ea typeface="+mn-ea"/>
              <a:cs typeface="+mn-cs"/>
            </a:endParaRPr>
          </a:p>
          <a:p>
            <a:pPr lvl="2" algn="r" rtl="1"/>
            <a:r>
              <a:rPr lang="he-IL" sz="1200" kern="1200" dirty="0">
                <a:solidFill>
                  <a:schemeClr val="tx1"/>
                </a:solidFill>
                <a:effectLst/>
                <a:latin typeface="+mn-lt"/>
                <a:ea typeface="+mn-ea"/>
                <a:cs typeface="+mn-cs"/>
              </a:rPr>
              <a:t>יש מעורבות בילטרלית. </a:t>
            </a:r>
            <a:endParaRPr lang="en-IL" sz="1200" kern="1200" dirty="0">
              <a:solidFill>
                <a:schemeClr val="tx1"/>
              </a:solidFill>
              <a:effectLst/>
              <a:latin typeface="+mn-lt"/>
              <a:ea typeface="+mn-ea"/>
              <a:cs typeface="+mn-cs"/>
            </a:endParaRPr>
          </a:p>
          <a:p>
            <a:pPr lvl="1" algn="r" rtl="1"/>
            <a:r>
              <a:rPr lang="he-IL" sz="1200" kern="1200" dirty="0" err="1">
                <a:solidFill>
                  <a:schemeClr val="tx1"/>
                </a:solidFill>
                <a:effectLst/>
                <a:latin typeface="+mn-lt"/>
                <a:ea typeface="+mn-ea"/>
                <a:cs typeface="+mn-cs"/>
              </a:rPr>
              <a:t>הסטייגינג</a:t>
            </a:r>
            <a:r>
              <a:rPr lang="he-IL" sz="1200" kern="1200" dirty="0">
                <a:solidFill>
                  <a:schemeClr val="tx1"/>
                </a:solidFill>
                <a:effectLst/>
                <a:latin typeface="+mn-lt"/>
                <a:ea typeface="+mn-ea"/>
                <a:cs typeface="+mn-cs"/>
              </a:rPr>
              <a:t> לפי ה- </a:t>
            </a:r>
            <a:r>
              <a:rPr lang="he-IL" sz="1200" kern="1200" dirty="0" err="1">
                <a:solidFill>
                  <a:schemeClr val="tx1"/>
                </a:solidFill>
                <a:effectLst/>
                <a:latin typeface="+mn-lt"/>
                <a:ea typeface="+mn-ea"/>
                <a:cs typeface="+mn-cs"/>
              </a:rPr>
              <a:t>siop</a:t>
            </a:r>
            <a:r>
              <a:rPr lang="he-IL" sz="1200" kern="1200" dirty="0">
                <a:solidFill>
                  <a:schemeClr val="tx1"/>
                </a:solidFill>
                <a:effectLst/>
                <a:latin typeface="+mn-lt"/>
                <a:ea typeface="+mn-ea"/>
                <a:cs typeface="+mn-cs"/>
              </a:rPr>
              <a:t> דומה ל- </a:t>
            </a:r>
            <a:r>
              <a:rPr lang="he-IL" sz="1200" kern="1200" dirty="0" err="1">
                <a:solidFill>
                  <a:schemeClr val="tx1"/>
                </a:solidFill>
                <a:effectLst/>
                <a:latin typeface="+mn-lt"/>
                <a:ea typeface="+mn-ea"/>
                <a:cs typeface="+mn-cs"/>
              </a:rPr>
              <a:t>cog</a:t>
            </a:r>
            <a:r>
              <a:rPr lang="he-IL" sz="1200" kern="1200" dirty="0">
                <a:solidFill>
                  <a:schemeClr val="tx1"/>
                </a:solidFill>
                <a:effectLst/>
                <a:latin typeface="+mn-lt"/>
                <a:ea typeface="+mn-ea"/>
                <a:cs typeface="+mn-cs"/>
              </a:rPr>
              <a:t> אבל מתייחס בנוסף גם לפתולוגיה שהתקבלה לאחר הטיפול הנאו-</a:t>
            </a:r>
            <a:r>
              <a:rPr lang="he-IL" sz="1200" kern="1200" dirty="0" err="1">
                <a:solidFill>
                  <a:schemeClr val="tx1"/>
                </a:solidFill>
                <a:effectLst/>
                <a:latin typeface="+mn-lt"/>
                <a:ea typeface="+mn-ea"/>
                <a:cs typeface="+mn-cs"/>
              </a:rPr>
              <a:t>אדגובנטי</a:t>
            </a:r>
            <a:r>
              <a:rPr lang="he-IL" sz="1200" kern="1200" dirty="0">
                <a:solidFill>
                  <a:schemeClr val="tx1"/>
                </a:solidFill>
                <a:effectLst/>
                <a:latin typeface="+mn-lt"/>
                <a:ea typeface="+mn-ea"/>
                <a:cs typeface="+mn-cs"/>
              </a:rPr>
              <a:t>, באופן שבו גידול שהוא </a:t>
            </a:r>
            <a:r>
              <a:rPr lang="he-IL" sz="1200" kern="1200" dirty="0" err="1">
                <a:solidFill>
                  <a:schemeClr val="tx1"/>
                </a:solidFill>
                <a:effectLst/>
                <a:latin typeface="+mn-lt"/>
                <a:ea typeface="+mn-ea"/>
                <a:cs typeface="+mn-cs"/>
              </a:rPr>
              <a:t>נקרוטי</a:t>
            </a:r>
            <a:r>
              <a:rPr lang="he-IL" sz="1200" kern="1200" dirty="0">
                <a:solidFill>
                  <a:schemeClr val="tx1"/>
                </a:solidFill>
                <a:effectLst/>
                <a:latin typeface="+mn-lt"/>
                <a:ea typeface="+mn-ea"/>
                <a:cs typeface="+mn-cs"/>
              </a:rPr>
              <a:t> לגמרי ייחשב כ- </a:t>
            </a:r>
            <a:r>
              <a:rPr lang="he-IL" sz="1200" kern="1200" dirty="0" err="1">
                <a:solidFill>
                  <a:schemeClr val="tx1"/>
                </a:solidFill>
                <a:effectLst/>
                <a:latin typeface="+mn-lt"/>
                <a:ea typeface="+mn-ea"/>
                <a:cs typeface="+mn-cs"/>
              </a:rPr>
              <a:t>low</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גידול עם מאפיינים </a:t>
            </a:r>
            <a:r>
              <a:rPr lang="he-IL" sz="1200" kern="1200" dirty="0" err="1">
                <a:solidFill>
                  <a:schemeClr val="tx1"/>
                </a:solidFill>
                <a:effectLst/>
                <a:latin typeface="+mn-lt"/>
                <a:ea typeface="+mn-ea"/>
                <a:cs typeface="+mn-cs"/>
              </a:rPr>
              <a:t>בלסטמליים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אנפלסיה</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רבדואיד</a:t>
            </a:r>
            <a:r>
              <a:rPr lang="he-IL" sz="1200" kern="1200" dirty="0">
                <a:solidFill>
                  <a:schemeClr val="tx1"/>
                </a:solidFill>
                <a:effectLst/>
                <a:latin typeface="+mn-lt"/>
                <a:ea typeface="+mn-ea"/>
                <a:cs typeface="+mn-cs"/>
              </a:rPr>
              <a:t> ייחשב כ- </a:t>
            </a:r>
            <a:r>
              <a:rPr lang="he-IL" sz="1200" kern="1200" dirty="0" err="1">
                <a:solidFill>
                  <a:schemeClr val="tx1"/>
                </a:solidFill>
                <a:effectLst/>
                <a:latin typeface="+mn-lt"/>
                <a:ea typeface="+mn-ea"/>
                <a:cs typeface="+mn-cs"/>
              </a:rPr>
              <a:t>high</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ומאפיינים אחרים ייחשב כ- </a:t>
            </a:r>
            <a:r>
              <a:rPr lang="he-IL" sz="1200" kern="1200" dirty="0" err="1">
                <a:solidFill>
                  <a:schemeClr val="tx1"/>
                </a:solidFill>
                <a:effectLst/>
                <a:latin typeface="+mn-lt"/>
                <a:ea typeface="+mn-ea"/>
                <a:cs typeface="+mn-cs"/>
              </a:rPr>
              <a:t>intermdiate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סמנים פרוגנוסטיים לפי ה- </a:t>
            </a:r>
            <a:r>
              <a:rPr lang="he-IL" sz="1200" kern="1200" dirty="0" err="1">
                <a:solidFill>
                  <a:schemeClr val="tx1"/>
                </a:solidFill>
                <a:effectLst/>
                <a:latin typeface="+mn-lt"/>
                <a:ea typeface="+mn-ea"/>
                <a:cs typeface="+mn-cs"/>
              </a:rPr>
              <a:t>cog</a:t>
            </a:r>
            <a:r>
              <a:rPr lang="he-IL" sz="1200" kern="1200" dirty="0">
                <a:solidFill>
                  <a:schemeClr val="tx1"/>
                </a:solidFill>
                <a:effectLst/>
                <a:latin typeface="+mn-lt"/>
                <a:ea typeface="+mn-ea"/>
                <a:cs typeface="+mn-cs"/>
              </a:rPr>
              <a:t> כוללים את הבאים, מתוכם היסטולוגיה </a:t>
            </a:r>
            <a:r>
              <a:rPr lang="he-IL" sz="1200" kern="1200" dirty="0" err="1">
                <a:solidFill>
                  <a:schemeClr val="tx1"/>
                </a:solidFill>
                <a:effectLst/>
                <a:latin typeface="+mn-lt"/>
                <a:ea typeface="+mn-ea"/>
                <a:cs typeface="+mn-cs"/>
              </a:rPr>
              <a:t>וסטייגינג</a:t>
            </a:r>
            <a:r>
              <a:rPr lang="he-IL" sz="1200" kern="1200" dirty="0">
                <a:solidFill>
                  <a:schemeClr val="tx1"/>
                </a:solidFill>
                <a:effectLst/>
                <a:latin typeface="+mn-lt"/>
                <a:ea typeface="+mn-ea"/>
                <a:cs typeface="+mn-cs"/>
              </a:rPr>
              <a:t> מהווים את הגורמים הפרוגנוסטיים המשמעותיים- </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היסטולוגיה </a:t>
            </a:r>
            <a:endParaRPr lang="en-IL" sz="1200" kern="1200" dirty="0">
              <a:solidFill>
                <a:schemeClr val="tx1"/>
              </a:solidFill>
              <a:effectLst/>
              <a:latin typeface="+mn-lt"/>
              <a:ea typeface="+mn-ea"/>
              <a:cs typeface="+mn-cs"/>
            </a:endParaRPr>
          </a:p>
          <a:p>
            <a:pPr lvl="1" algn="r" rtl="1"/>
            <a:r>
              <a:rPr lang="he-IL" sz="1200" kern="1200" dirty="0" err="1">
                <a:solidFill>
                  <a:schemeClr val="tx1"/>
                </a:solidFill>
                <a:effectLst/>
                <a:latin typeface="+mn-lt"/>
                <a:ea typeface="+mn-ea"/>
                <a:cs typeface="+mn-cs"/>
              </a:rPr>
              <a:t>סטייגינג</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גיל</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משקל הגידול (יש תת קבוצה של תינוקות מתחת לגיל שנתיים עם גידול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1 ששוקל פחות מ- 550 ששם ניתן לבצע כריתה כירורגית בלבד ללא עוד טיפול). </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תגובה לטיפול </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מחיקה של 1p/16q.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פרזנטציה קלינית- האבחנה המבדלת לגוש בטני אצל ילד כוללת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נוירובלסטומה</a:t>
            </a:r>
            <a:r>
              <a:rPr lang="he-IL" sz="1200" kern="1200" dirty="0">
                <a:solidFill>
                  <a:schemeClr val="tx1"/>
                </a:solidFill>
                <a:effectLst/>
                <a:latin typeface="+mn-lt"/>
                <a:ea typeface="+mn-ea"/>
                <a:cs typeface="+mn-cs"/>
              </a:rPr>
              <a:t>, לימפומה, </a:t>
            </a:r>
            <a:r>
              <a:rPr lang="he-IL" sz="1200" kern="1200" dirty="0" err="1">
                <a:solidFill>
                  <a:schemeClr val="tx1"/>
                </a:solidFill>
                <a:effectLst/>
                <a:latin typeface="+mn-lt"/>
                <a:ea typeface="+mn-ea"/>
                <a:cs typeface="+mn-cs"/>
              </a:rPr>
              <a:t>רבדומיוסרקומה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והפטובלסטומה</a:t>
            </a:r>
            <a:r>
              <a:rPr lang="he-IL" sz="1200" kern="1200" dirty="0">
                <a:solidFill>
                  <a:schemeClr val="tx1"/>
                </a:solidFill>
                <a:effectLst/>
                <a:latin typeface="+mn-lt"/>
                <a:ea typeface="+mn-ea"/>
                <a:cs typeface="+mn-cs"/>
              </a:rPr>
              <a:t>. לרוב אבחנה של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היא בילד שנראה בריא עם מסה נמושה.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יכול לבוא עם- </a:t>
            </a:r>
            <a:endParaRPr lang="en-IL" sz="1200" kern="1200" dirty="0">
              <a:solidFill>
                <a:schemeClr val="tx1"/>
              </a:solidFill>
              <a:effectLst/>
              <a:latin typeface="+mn-lt"/>
              <a:ea typeface="+mn-ea"/>
              <a:cs typeface="+mn-cs"/>
            </a:endParaRPr>
          </a:p>
          <a:p>
            <a:pPr lvl="1" algn="r" rtl="1"/>
            <a:r>
              <a:rPr lang="he-IL" sz="1200" kern="1200" dirty="0" err="1">
                <a:solidFill>
                  <a:schemeClr val="tx1"/>
                </a:solidFill>
                <a:effectLst/>
                <a:latin typeface="+mn-lt"/>
                <a:ea typeface="+mn-ea"/>
                <a:cs typeface="+mn-cs"/>
              </a:rPr>
              <a:t>המטוריה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מיקרוסרופית</a:t>
            </a:r>
            <a:r>
              <a:rPr lang="he-IL" sz="1200" kern="1200" dirty="0">
                <a:solidFill>
                  <a:schemeClr val="tx1"/>
                </a:solidFill>
                <a:effectLst/>
                <a:latin typeface="+mn-lt"/>
                <a:ea typeface="+mn-ea"/>
                <a:cs typeface="+mn-cs"/>
              </a:rPr>
              <a:t>- 25%</a:t>
            </a:r>
            <a:endParaRPr lang="en-IL" sz="1200" kern="1200" dirty="0">
              <a:solidFill>
                <a:schemeClr val="tx1"/>
              </a:solidFill>
              <a:effectLst/>
              <a:latin typeface="+mn-lt"/>
              <a:ea typeface="+mn-ea"/>
              <a:cs typeface="+mn-cs"/>
            </a:endParaRPr>
          </a:p>
          <a:p>
            <a:pPr lvl="1" algn="r" rtl="1"/>
            <a:r>
              <a:rPr lang="he-IL" sz="1200" kern="1200" dirty="0" err="1">
                <a:solidFill>
                  <a:schemeClr val="tx1"/>
                </a:solidFill>
                <a:effectLst/>
                <a:latin typeface="+mn-lt"/>
                <a:ea typeface="+mn-ea"/>
                <a:cs typeface="+mn-cs"/>
              </a:rPr>
              <a:t>המטוריה</a:t>
            </a:r>
            <a:r>
              <a:rPr lang="he-IL" sz="1200" kern="1200" dirty="0">
                <a:solidFill>
                  <a:schemeClr val="tx1"/>
                </a:solidFill>
                <a:effectLst/>
                <a:latin typeface="+mn-lt"/>
                <a:ea typeface="+mn-ea"/>
                <a:cs typeface="+mn-cs"/>
              </a:rPr>
              <a:t> מקרוסקופית- 18%</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יתר לחץ דם- בין 20-25%</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חום- 10%</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השתרעות </a:t>
            </a:r>
            <a:r>
              <a:rPr lang="he-IL" sz="1200" kern="1200" dirty="0" err="1">
                <a:solidFill>
                  <a:schemeClr val="tx1"/>
                </a:solidFill>
                <a:effectLst/>
                <a:latin typeface="+mn-lt"/>
                <a:ea typeface="+mn-ea"/>
                <a:cs typeface="+mn-cs"/>
              </a:rPr>
              <a:t>לוריד</a:t>
            </a:r>
            <a:r>
              <a:rPr lang="he-IL" sz="1200" kern="1200" dirty="0">
                <a:solidFill>
                  <a:schemeClr val="tx1"/>
                </a:solidFill>
                <a:effectLst/>
                <a:latin typeface="+mn-lt"/>
                <a:ea typeface="+mn-ea"/>
                <a:cs typeface="+mn-cs"/>
              </a:rPr>
              <a:t> הכליה- 11%, תפיסת הוונה קווה- 4%</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וון </a:t>
            </a:r>
            <a:r>
              <a:rPr lang="he-IL" sz="1200" kern="1200" dirty="0" err="1">
                <a:solidFill>
                  <a:schemeClr val="tx1"/>
                </a:solidFill>
                <a:effectLst/>
                <a:latin typeface="+mn-lt"/>
                <a:ea typeface="+mn-ea"/>
                <a:cs typeface="+mn-cs"/>
              </a:rPr>
              <a:t>וילברנד</a:t>
            </a:r>
            <a:r>
              <a:rPr lang="en-US" sz="1200" kern="1200" dirty="0">
                <a:solidFill>
                  <a:schemeClr val="tx1"/>
                </a:solidFill>
                <a:effectLst/>
                <a:latin typeface="+mn-lt"/>
                <a:ea typeface="+mn-ea"/>
                <a:cs typeface="+mn-cs"/>
              </a:rPr>
              <a:t>-</a:t>
            </a:r>
            <a:r>
              <a:rPr lang="he-IL" sz="1200" kern="1200" dirty="0">
                <a:solidFill>
                  <a:schemeClr val="tx1"/>
                </a:solidFill>
                <a:effectLst/>
                <a:latin typeface="+mn-lt"/>
                <a:ea typeface="+mn-ea"/>
                <a:cs typeface="+mn-cs"/>
              </a:rPr>
              <a:t> מתרחש אצל כ- 8% ומקושר בעליה ב- </a:t>
            </a:r>
            <a:r>
              <a:rPr lang="he-IL" sz="1200" kern="1200" dirty="0" err="1">
                <a:solidFill>
                  <a:schemeClr val="tx1"/>
                </a:solidFill>
                <a:effectLst/>
                <a:latin typeface="+mn-lt"/>
                <a:ea typeface="+mn-ea"/>
                <a:cs typeface="+mn-cs"/>
              </a:rPr>
              <a:t>pt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ptt</a:t>
            </a:r>
            <a:r>
              <a:rPr lang="he-IL" sz="1200" kern="1200" dirty="0">
                <a:solidFill>
                  <a:schemeClr val="tx1"/>
                </a:solidFill>
                <a:effectLst/>
                <a:latin typeface="+mn-lt"/>
                <a:ea typeface="+mn-ea"/>
                <a:cs typeface="+mn-cs"/>
              </a:rPr>
              <a:t>. יש דיווחים על הפסקת דמם אבנורמלי מיד לאחר קשירת הכלים.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אבחנה- מבצעים סיטי חזה ובטן היות </a:t>
            </a:r>
            <a:r>
              <a:rPr lang="he-IL" sz="1200" kern="1200" dirty="0" err="1">
                <a:solidFill>
                  <a:schemeClr val="tx1"/>
                </a:solidFill>
                <a:effectLst/>
                <a:latin typeface="+mn-lt"/>
                <a:ea typeface="+mn-ea"/>
                <a:cs typeface="+mn-cs"/>
              </a:rPr>
              <a:t>והמטסטסות</a:t>
            </a:r>
            <a:r>
              <a:rPr lang="he-IL" sz="1200" kern="1200" dirty="0">
                <a:solidFill>
                  <a:schemeClr val="tx1"/>
                </a:solidFill>
                <a:effectLst/>
                <a:latin typeface="+mn-lt"/>
                <a:ea typeface="+mn-ea"/>
                <a:cs typeface="+mn-cs"/>
              </a:rPr>
              <a:t> הינן בעיקר לריאות ולכבד. היכולת של סיטי לאבחן מצבים של </a:t>
            </a:r>
            <a:r>
              <a:rPr lang="he-IL" sz="1200" kern="1200" dirty="0" err="1">
                <a:solidFill>
                  <a:schemeClr val="tx1"/>
                </a:solidFill>
                <a:effectLst/>
                <a:latin typeface="+mn-lt"/>
                <a:ea typeface="+mn-ea"/>
                <a:cs typeface="+mn-cs"/>
              </a:rPr>
              <a:t>rupture</a:t>
            </a:r>
            <a:r>
              <a:rPr lang="he-IL" sz="1200" kern="1200" dirty="0">
                <a:solidFill>
                  <a:schemeClr val="tx1"/>
                </a:solidFill>
                <a:effectLst/>
                <a:latin typeface="+mn-lt"/>
                <a:ea typeface="+mn-ea"/>
                <a:cs typeface="+mn-cs"/>
              </a:rPr>
              <a:t> או לזהות מעורבות של בלוטות היא פחות טובה.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שלבים בניתוח- הדגשים הם לא לגרום ל- </a:t>
            </a:r>
            <a:r>
              <a:rPr lang="he-IL" sz="1200" kern="1200" dirty="0" err="1">
                <a:solidFill>
                  <a:schemeClr val="tx1"/>
                </a:solidFill>
                <a:effectLst/>
                <a:latin typeface="+mn-lt"/>
                <a:ea typeface="+mn-ea"/>
                <a:cs typeface="+mn-cs"/>
              </a:rPr>
              <a:t>upstage</a:t>
            </a:r>
            <a:r>
              <a:rPr lang="he-IL" sz="1200" kern="1200" dirty="0">
                <a:solidFill>
                  <a:schemeClr val="tx1"/>
                </a:solidFill>
                <a:effectLst/>
                <a:latin typeface="+mn-lt"/>
                <a:ea typeface="+mn-ea"/>
                <a:cs typeface="+mn-cs"/>
              </a:rPr>
              <a:t> בניתוח שיביא לצורך בהקרנות </a:t>
            </a:r>
            <a:r>
              <a:rPr lang="he-IL" sz="1200" kern="1200" dirty="0" err="1">
                <a:solidFill>
                  <a:schemeClr val="tx1"/>
                </a:solidFill>
                <a:effectLst/>
                <a:latin typeface="+mn-lt"/>
                <a:ea typeface="+mn-ea"/>
                <a:cs typeface="+mn-cs"/>
              </a:rPr>
              <a:t>ובאנתרציקלינים</a:t>
            </a:r>
            <a:r>
              <a:rPr lang="he-IL" sz="1200" kern="1200" dirty="0">
                <a:solidFill>
                  <a:schemeClr val="tx1"/>
                </a:solidFill>
                <a:effectLst/>
                <a:latin typeface="+mn-lt"/>
                <a:ea typeface="+mn-ea"/>
                <a:cs typeface="+mn-cs"/>
              </a:rPr>
              <a:t>, לקחת מספיק בלוטות, לתעד היטב את הממצאים. מכאן החשיבות שבביצוע חתך גדול כדי לאפשר ניוד טוב של הגידול, יש למשש את הוונה קווה, ולבצע ביופסיה טובה של בלוטות לימפה </a:t>
            </a:r>
            <a:r>
              <a:rPr lang="he-IL" sz="1200" kern="1200" dirty="0" err="1">
                <a:solidFill>
                  <a:schemeClr val="tx1"/>
                </a:solidFill>
                <a:effectLst/>
                <a:latin typeface="+mn-lt"/>
                <a:ea typeface="+mn-ea"/>
                <a:cs typeface="+mn-cs"/>
              </a:rPr>
              <a:t>בהילום</a:t>
            </a:r>
            <a:r>
              <a:rPr lang="he-IL" sz="1200" kern="1200" dirty="0">
                <a:solidFill>
                  <a:schemeClr val="tx1"/>
                </a:solidFill>
                <a:effectLst/>
                <a:latin typeface="+mn-lt"/>
                <a:ea typeface="+mn-ea"/>
                <a:cs typeface="+mn-cs"/>
              </a:rPr>
              <a:t> של הכליה ולאורך הוונה קווה והאאורטה- כדי למנוע הישנות בהמשך. יש למשש את </a:t>
            </a:r>
            <a:r>
              <a:rPr lang="he-IL" sz="1200" kern="1200" dirty="0" err="1">
                <a:solidFill>
                  <a:schemeClr val="tx1"/>
                </a:solidFill>
                <a:effectLst/>
                <a:latin typeface="+mn-lt"/>
                <a:ea typeface="+mn-ea"/>
                <a:cs typeface="+mn-cs"/>
              </a:rPr>
              <a:t>האורטר</a:t>
            </a:r>
            <a:r>
              <a:rPr lang="he-IL" sz="1200" kern="1200" dirty="0">
                <a:solidFill>
                  <a:schemeClr val="tx1"/>
                </a:solidFill>
                <a:effectLst/>
                <a:latin typeface="+mn-lt"/>
                <a:ea typeface="+mn-ea"/>
                <a:cs typeface="+mn-cs"/>
              </a:rPr>
              <a:t> ולקשור אותו קרוב לשלפוחית, כאשר במידה ויש </a:t>
            </a:r>
            <a:r>
              <a:rPr lang="he-IL" sz="1200" kern="1200" dirty="0" err="1">
                <a:solidFill>
                  <a:schemeClr val="tx1"/>
                </a:solidFill>
                <a:effectLst/>
                <a:latin typeface="+mn-lt"/>
                <a:ea typeface="+mn-ea"/>
                <a:cs typeface="+mn-cs"/>
              </a:rPr>
              <a:t>המטוריה</a:t>
            </a:r>
            <a:r>
              <a:rPr lang="he-IL" sz="1200" kern="1200" dirty="0">
                <a:solidFill>
                  <a:schemeClr val="tx1"/>
                </a:solidFill>
                <a:effectLst/>
                <a:latin typeface="+mn-lt"/>
                <a:ea typeface="+mn-ea"/>
                <a:cs typeface="+mn-cs"/>
              </a:rPr>
              <a:t> מקרוסקופית מומלץ לבדוק שאין מעורבות עד השלפוחית ויש לבצע </a:t>
            </a:r>
            <a:r>
              <a:rPr lang="he-IL" sz="1200" kern="1200" dirty="0" err="1">
                <a:solidFill>
                  <a:schemeClr val="tx1"/>
                </a:solidFill>
                <a:effectLst/>
                <a:latin typeface="+mn-lt"/>
                <a:ea typeface="+mn-ea"/>
                <a:cs typeface="+mn-cs"/>
              </a:rPr>
              <a:t>ציסטוסקופיה</a:t>
            </a:r>
            <a:r>
              <a:rPr lang="he-IL" sz="1200" kern="1200" dirty="0">
                <a:solidFill>
                  <a:schemeClr val="tx1"/>
                </a:solidFill>
                <a:effectLst/>
                <a:latin typeface="+mn-lt"/>
                <a:ea typeface="+mn-ea"/>
                <a:cs typeface="+mn-cs"/>
              </a:rPr>
              <a:t>. לגבי כריתת האדרנל- ניתן לשמרו אם הגידול לא תופס את הקוטב העליון של הכליה. רוב המקרים של קרע של הגידול במהלך ההפרדה בניתוח מתרחשים בזמן הפרדתו </a:t>
            </a:r>
            <a:r>
              <a:rPr lang="he-IL" sz="1200" kern="1200" dirty="0" err="1">
                <a:solidFill>
                  <a:schemeClr val="tx1"/>
                </a:solidFill>
                <a:effectLst/>
                <a:latin typeface="+mn-lt"/>
                <a:ea typeface="+mn-ea"/>
                <a:cs typeface="+mn-cs"/>
              </a:rPr>
              <a:t>פוסטריורית</a:t>
            </a:r>
            <a:r>
              <a:rPr lang="he-IL" sz="1200" kern="1200" dirty="0">
                <a:solidFill>
                  <a:schemeClr val="tx1"/>
                </a:solidFill>
                <a:effectLst/>
                <a:latin typeface="+mn-lt"/>
                <a:ea typeface="+mn-ea"/>
                <a:cs typeface="+mn-cs"/>
              </a:rPr>
              <a:t> מהסרעפת- ולכן במידת הצורך יש לכרות גם חלק מן הסרעפת כדי למנוע סיבוך זה. אם הגידול תופס איברים כמו טחול, קולון, לבלב, כבד- לא מומלץ לכרותם, מקושר עם סיבוכים נוספים. אם הגידול משתרע לכלי דם ויש </a:t>
            </a:r>
            <a:r>
              <a:rPr lang="he-IL" sz="1200" kern="1200" dirty="0" err="1">
                <a:solidFill>
                  <a:schemeClr val="tx1"/>
                </a:solidFill>
                <a:effectLst/>
                <a:latin typeface="+mn-lt"/>
                <a:ea typeface="+mn-ea"/>
                <a:cs typeface="+mn-cs"/>
              </a:rPr>
              <a:t>תרומבוס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בוונה</a:t>
            </a:r>
            <a:r>
              <a:rPr lang="he-IL" sz="1200" kern="1200" dirty="0">
                <a:solidFill>
                  <a:schemeClr val="tx1"/>
                </a:solidFill>
                <a:effectLst/>
                <a:latin typeface="+mn-lt"/>
                <a:ea typeface="+mn-ea"/>
                <a:cs typeface="+mn-cs"/>
              </a:rPr>
              <a:t> קווה- למשל, בעבר היה מקובל להעלות על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אולם היום פחות מאחר ומקושר בסיבוכים משמעותיים. מבחינת סיבוכים כירורגיים- יש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- 12% מן המקרים, הכי שכיח זה חסימת מעי, לאחר מכן דמם, זיהום פצע, ופגיעה </a:t>
            </a:r>
            <a:r>
              <a:rPr lang="he-IL" sz="1200" kern="1200" dirty="0" err="1">
                <a:solidFill>
                  <a:schemeClr val="tx1"/>
                </a:solidFill>
                <a:effectLst/>
                <a:latin typeface="+mn-lt"/>
                <a:ea typeface="+mn-ea"/>
                <a:cs typeface="+mn-cs"/>
              </a:rPr>
              <a:t>ווסקולרית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גידולים לא נתיחים- גידול עם </a:t>
            </a:r>
            <a:r>
              <a:rPr lang="he-IL" sz="1200" kern="1200" dirty="0" err="1">
                <a:solidFill>
                  <a:schemeClr val="tx1"/>
                </a:solidFill>
                <a:effectLst/>
                <a:latin typeface="+mn-lt"/>
                <a:ea typeface="+mn-ea"/>
                <a:cs typeface="+mn-cs"/>
              </a:rPr>
              <a:t>תרומבוס</a:t>
            </a:r>
            <a:r>
              <a:rPr lang="he-IL" sz="1200" kern="1200" dirty="0">
                <a:solidFill>
                  <a:schemeClr val="tx1"/>
                </a:solidFill>
                <a:effectLst/>
                <a:latin typeface="+mn-lt"/>
                <a:ea typeface="+mn-ea"/>
                <a:cs typeface="+mn-cs"/>
              </a:rPr>
              <a:t> שמגיע לרמת ה- </a:t>
            </a:r>
            <a:r>
              <a:rPr lang="he-IL" sz="1200" kern="1200" dirty="0" err="1">
                <a:solidFill>
                  <a:schemeClr val="tx1"/>
                </a:solidFill>
                <a:effectLst/>
                <a:latin typeface="+mn-lt"/>
                <a:ea typeface="+mn-ea"/>
                <a:cs typeface="+mn-cs"/>
              </a:rPr>
              <a:t>hepatic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veins</a:t>
            </a:r>
            <a:r>
              <a:rPr lang="he-IL" sz="1200" kern="1200" dirty="0">
                <a:solidFill>
                  <a:schemeClr val="tx1"/>
                </a:solidFill>
                <a:effectLst/>
                <a:latin typeface="+mn-lt"/>
                <a:ea typeface="+mn-ea"/>
                <a:cs typeface="+mn-cs"/>
              </a:rPr>
              <a:t>, כשהגידול מחייב כריתת איברים נוספים מלבד הכליה (למעט אדרנל וסרעפת), גידול בילטרלי, גידול בכליה יחידה, או </a:t>
            </a:r>
            <a:r>
              <a:rPr lang="he-IL" sz="1200" kern="1200" dirty="0" err="1">
                <a:solidFill>
                  <a:schemeClr val="tx1"/>
                </a:solidFill>
                <a:effectLst/>
                <a:latin typeface="+mn-lt"/>
                <a:ea typeface="+mn-ea"/>
                <a:cs typeface="+mn-cs"/>
              </a:rPr>
              <a:t>קומפרומיס</a:t>
            </a:r>
            <a:r>
              <a:rPr lang="he-IL" sz="1200" kern="1200" dirty="0">
                <a:solidFill>
                  <a:schemeClr val="tx1"/>
                </a:solidFill>
                <a:effectLst/>
                <a:latin typeface="+mn-lt"/>
                <a:ea typeface="+mn-ea"/>
                <a:cs typeface="+mn-cs"/>
              </a:rPr>
              <a:t> ריאתי כתוצאה מגרורות מסיביות. כשיש כליית פרסה ההתייחסות צריכה להיות כאל גידול אונילטרלי ולא בילטרלי והכריתה צריכה להיות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הגידול כולל </a:t>
            </a:r>
            <a:r>
              <a:rPr lang="he-IL" sz="1200" kern="1200" dirty="0" err="1">
                <a:solidFill>
                  <a:schemeClr val="tx1"/>
                </a:solidFill>
                <a:effectLst/>
                <a:latin typeface="+mn-lt"/>
                <a:ea typeface="+mn-ea"/>
                <a:cs typeface="+mn-cs"/>
              </a:rPr>
              <a:t>האורטר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האיפסילטרלי</a:t>
            </a:r>
            <a:r>
              <a:rPr lang="he-IL" sz="1200" kern="1200" dirty="0">
                <a:solidFill>
                  <a:schemeClr val="tx1"/>
                </a:solidFill>
                <a:effectLst/>
                <a:latin typeface="+mn-lt"/>
                <a:ea typeface="+mn-ea"/>
                <a:cs typeface="+mn-cs"/>
              </a:rPr>
              <a:t>. זאת בשונה ממטופלים עם כליה אחת אצלם הגישה צריכה להיות </a:t>
            </a:r>
            <a:r>
              <a:rPr lang="he-IL" sz="1200" kern="1200" dirty="0" err="1">
                <a:solidFill>
                  <a:schemeClr val="tx1"/>
                </a:solidFill>
                <a:effectLst/>
                <a:latin typeface="+mn-lt"/>
                <a:ea typeface="+mn-ea"/>
                <a:cs typeface="+mn-cs"/>
              </a:rPr>
              <a:t>renal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sparing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approach</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גידולים </a:t>
            </a:r>
            <a:r>
              <a:rPr lang="he-IL" sz="1200" kern="1200" dirty="0" err="1">
                <a:solidFill>
                  <a:schemeClr val="tx1"/>
                </a:solidFill>
                <a:effectLst/>
                <a:latin typeface="+mn-lt"/>
                <a:ea typeface="+mn-ea"/>
                <a:cs typeface="+mn-cs"/>
              </a:rPr>
              <a:t>אקסטרא-רנליים</a:t>
            </a:r>
            <a:r>
              <a:rPr lang="he-IL" sz="1200" kern="1200" dirty="0">
                <a:solidFill>
                  <a:schemeClr val="tx1"/>
                </a:solidFill>
                <a:effectLst/>
                <a:latin typeface="+mn-lt"/>
                <a:ea typeface="+mn-ea"/>
                <a:cs typeface="+mn-cs"/>
              </a:rPr>
              <a:t>- לא שכיח, הם לרוב מתנהגים באופן זהה לגידולים הנובעים מהכליה ויש לטפל בהם בהתאם לאותם קריטריונים. הגידולים יכולים להיות </a:t>
            </a:r>
            <a:r>
              <a:rPr lang="he-IL" sz="1200" kern="1200" dirty="0" err="1">
                <a:solidFill>
                  <a:schemeClr val="tx1"/>
                </a:solidFill>
                <a:effectLst/>
                <a:latin typeface="+mn-lt"/>
                <a:ea typeface="+mn-ea"/>
                <a:cs typeface="+mn-cs"/>
              </a:rPr>
              <a:t>ברטרופריטונאום</a:t>
            </a:r>
            <a:r>
              <a:rPr lang="he-IL" sz="1200" kern="1200" dirty="0">
                <a:solidFill>
                  <a:schemeClr val="tx1"/>
                </a:solidFill>
                <a:effectLst/>
                <a:latin typeface="+mn-lt"/>
                <a:ea typeface="+mn-ea"/>
                <a:cs typeface="+mn-cs"/>
              </a:rPr>
              <a:t>, תעלה </a:t>
            </a:r>
            <a:r>
              <a:rPr lang="he-IL" sz="1200" kern="1200" dirty="0" err="1">
                <a:solidFill>
                  <a:schemeClr val="tx1"/>
                </a:solidFill>
                <a:effectLst/>
                <a:latin typeface="+mn-lt"/>
                <a:ea typeface="+mn-ea"/>
                <a:cs typeface="+mn-cs"/>
              </a:rPr>
              <a:t>אינגוינאלית</a:t>
            </a:r>
            <a:r>
              <a:rPr lang="he-IL" sz="1200" kern="1200" dirty="0">
                <a:solidFill>
                  <a:schemeClr val="tx1"/>
                </a:solidFill>
                <a:effectLst/>
                <a:latin typeface="+mn-lt"/>
                <a:ea typeface="+mn-ea"/>
                <a:cs typeface="+mn-cs"/>
              </a:rPr>
              <a:t>, אשכים ווגינה.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עקרונות כימותרפיה לפי ה- </a:t>
            </a:r>
            <a:r>
              <a:rPr lang="he-IL" sz="1200" kern="1200" dirty="0" err="1">
                <a:solidFill>
                  <a:schemeClr val="tx1"/>
                </a:solidFill>
                <a:effectLst/>
                <a:latin typeface="+mn-lt"/>
                <a:ea typeface="+mn-ea"/>
                <a:cs typeface="+mn-cs"/>
              </a:rPr>
              <a:t>cog</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מתן </a:t>
            </a:r>
            <a:r>
              <a:rPr lang="he-IL" sz="1200" kern="1200" dirty="0" err="1">
                <a:solidFill>
                  <a:schemeClr val="tx1"/>
                </a:solidFill>
                <a:effectLst/>
                <a:latin typeface="+mn-lt"/>
                <a:ea typeface="+mn-ea"/>
                <a:cs typeface="+mn-cs"/>
              </a:rPr>
              <a:t>וינקריסטין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ודקטינומיצין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לסטייג</a:t>
            </a:r>
            <a:r>
              <a:rPr lang="he-IL" sz="1200" kern="1200" dirty="0">
                <a:solidFill>
                  <a:schemeClr val="tx1"/>
                </a:solidFill>
                <a:effectLst/>
                <a:latin typeface="+mn-lt"/>
                <a:ea typeface="+mn-ea"/>
                <a:cs typeface="+mn-cs"/>
              </a:rPr>
              <a:t> 1 ו- 2. </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הוספת </a:t>
            </a:r>
            <a:r>
              <a:rPr lang="he-IL" sz="1200" kern="1200" dirty="0" err="1">
                <a:solidFill>
                  <a:schemeClr val="tx1"/>
                </a:solidFill>
                <a:effectLst/>
                <a:latin typeface="+mn-lt"/>
                <a:ea typeface="+mn-ea"/>
                <a:cs typeface="+mn-cs"/>
              </a:rPr>
              <a:t>דוקסורוביצין</a:t>
            </a:r>
            <a:r>
              <a:rPr lang="he-IL" sz="1200" kern="1200" dirty="0">
                <a:solidFill>
                  <a:schemeClr val="tx1"/>
                </a:solidFill>
                <a:effectLst/>
                <a:latin typeface="+mn-lt"/>
                <a:ea typeface="+mn-ea"/>
                <a:cs typeface="+mn-cs"/>
              </a:rPr>
              <a:t> למטופלים עם </a:t>
            </a:r>
            <a:r>
              <a:rPr lang="he-IL" sz="1200" kern="1200" dirty="0" err="1">
                <a:solidFill>
                  <a:schemeClr val="tx1"/>
                </a:solidFill>
                <a:effectLst/>
                <a:latin typeface="+mn-lt"/>
                <a:ea typeface="+mn-ea"/>
                <a:cs typeface="+mn-cs"/>
              </a:rPr>
              <a:t>loss</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of</a:t>
            </a:r>
            <a:r>
              <a:rPr lang="he-IL" sz="1200" kern="1200" dirty="0">
                <a:solidFill>
                  <a:schemeClr val="tx1"/>
                </a:solidFill>
                <a:effectLst/>
                <a:latin typeface="+mn-lt"/>
                <a:ea typeface="+mn-ea"/>
                <a:cs typeface="+mn-cs"/>
              </a:rPr>
              <a:t> 1p/16q</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הוספת </a:t>
            </a:r>
            <a:r>
              <a:rPr lang="he-IL" sz="1200" kern="1200" dirty="0" err="1">
                <a:solidFill>
                  <a:schemeClr val="tx1"/>
                </a:solidFill>
                <a:effectLst/>
                <a:latin typeface="+mn-lt"/>
                <a:ea typeface="+mn-ea"/>
                <a:cs typeface="+mn-cs"/>
              </a:rPr>
              <a:t>ציקלופוספמיד</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אטופוסיד</a:t>
            </a:r>
            <a:r>
              <a:rPr lang="he-IL" sz="1200" kern="1200" dirty="0">
                <a:solidFill>
                  <a:schemeClr val="tx1"/>
                </a:solidFill>
                <a:effectLst/>
                <a:latin typeface="+mn-lt"/>
                <a:ea typeface="+mn-ea"/>
                <a:cs typeface="+mn-cs"/>
              </a:rPr>
              <a:t> וקרינה </a:t>
            </a:r>
            <a:r>
              <a:rPr lang="he-IL" sz="1200" kern="1200" dirty="0" err="1">
                <a:solidFill>
                  <a:schemeClr val="tx1"/>
                </a:solidFill>
                <a:effectLst/>
                <a:latin typeface="+mn-lt"/>
                <a:ea typeface="+mn-ea"/>
                <a:cs typeface="+mn-cs"/>
              </a:rPr>
              <a:t>לסטייגים</a:t>
            </a:r>
            <a:r>
              <a:rPr lang="he-IL" sz="1200" kern="1200" dirty="0">
                <a:solidFill>
                  <a:schemeClr val="tx1"/>
                </a:solidFill>
                <a:effectLst/>
                <a:latin typeface="+mn-lt"/>
                <a:ea typeface="+mn-ea"/>
                <a:cs typeface="+mn-cs"/>
              </a:rPr>
              <a:t> גבוהים יותר. </a:t>
            </a:r>
            <a:endParaRPr lang="en-IL" sz="1200" kern="1200" dirty="0">
              <a:solidFill>
                <a:schemeClr val="tx1"/>
              </a:solidFill>
              <a:effectLst/>
              <a:latin typeface="+mn-lt"/>
              <a:ea typeface="+mn-ea"/>
              <a:cs typeface="+mn-cs"/>
            </a:endParaRPr>
          </a:p>
          <a:p>
            <a:pPr lvl="1" algn="r" rtl="1"/>
            <a:r>
              <a:rPr lang="he-IL" sz="1200" kern="1200" dirty="0">
                <a:solidFill>
                  <a:schemeClr val="tx1"/>
                </a:solidFill>
                <a:effectLst/>
                <a:latin typeface="+mn-lt"/>
                <a:ea typeface="+mn-ea"/>
                <a:cs typeface="+mn-cs"/>
              </a:rPr>
              <a:t>לגבי </a:t>
            </a:r>
            <a:r>
              <a:rPr lang="he-IL" sz="1200" kern="1200" dirty="0" err="1">
                <a:solidFill>
                  <a:schemeClr val="tx1"/>
                </a:solidFill>
                <a:effectLst/>
                <a:latin typeface="+mn-lt"/>
                <a:ea typeface="+mn-ea"/>
                <a:cs typeface="+mn-cs"/>
              </a:rPr>
              <a:t>אנפלסיה</a:t>
            </a:r>
            <a:r>
              <a:rPr lang="he-IL" sz="1200" kern="1200" dirty="0">
                <a:solidFill>
                  <a:schemeClr val="tx1"/>
                </a:solidFill>
                <a:effectLst/>
                <a:latin typeface="+mn-lt"/>
                <a:ea typeface="+mn-ea"/>
                <a:cs typeface="+mn-cs"/>
              </a:rPr>
              <a:t>- הוספת </a:t>
            </a:r>
            <a:r>
              <a:rPr lang="he-IL" sz="1200" kern="1200" dirty="0" err="1">
                <a:solidFill>
                  <a:schemeClr val="tx1"/>
                </a:solidFill>
                <a:effectLst/>
                <a:latin typeface="+mn-lt"/>
                <a:ea typeface="+mn-ea"/>
                <a:cs typeface="+mn-cs"/>
              </a:rPr>
              <a:t>קרבופלטין</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לגבי הקרנות- שלושת העקרונות הקיימים הינם הקרנה לשדה הניתוח, הקרנה לכל הבטן, והקרנה לריאות. גידולים עם </a:t>
            </a:r>
            <a:r>
              <a:rPr lang="he-IL" sz="1200" kern="1200" dirty="0" err="1">
                <a:solidFill>
                  <a:schemeClr val="tx1"/>
                </a:solidFill>
                <a:effectLst/>
                <a:latin typeface="+mn-lt"/>
                <a:ea typeface="+mn-ea"/>
                <a:cs typeface="+mn-cs"/>
              </a:rPr>
              <a:t>הסטולוגיה</a:t>
            </a:r>
            <a:r>
              <a:rPr lang="he-IL" sz="1200" kern="1200" dirty="0">
                <a:solidFill>
                  <a:schemeClr val="tx1"/>
                </a:solidFill>
                <a:effectLst/>
                <a:latin typeface="+mn-lt"/>
                <a:ea typeface="+mn-ea"/>
                <a:cs typeface="+mn-cs"/>
              </a:rPr>
              <a:t> טובה הם מאוד רגישים לקרינה. קרינה לכל הבטן ניתנת במצבים של זריעה </a:t>
            </a:r>
            <a:r>
              <a:rPr lang="he-IL" sz="1200" kern="1200" dirty="0" err="1">
                <a:solidFill>
                  <a:schemeClr val="tx1"/>
                </a:solidFill>
                <a:effectLst/>
                <a:latin typeface="+mn-lt"/>
                <a:ea typeface="+mn-ea"/>
                <a:cs typeface="+mn-cs"/>
              </a:rPr>
              <a:t>פריטונאלית</a:t>
            </a:r>
            <a:r>
              <a:rPr lang="he-IL" sz="1200" kern="1200" dirty="0">
                <a:solidFill>
                  <a:schemeClr val="tx1"/>
                </a:solidFill>
                <a:effectLst/>
                <a:latin typeface="+mn-lt"/>
                <a:ea typeface="+mn-ea"/>
                <a:cs typeface="+mn-cs"/>
              </a:rPr>
              <a:t>, עדות ל- </a:t>
            </a:r>
            <a:r>
              <a:rPr lang="he-IL" sz="1200" kern="1200" dirty="0" err="1">
                <a:solidFill>
                  <a:schemeClr val="tx1"/>
                </a:solidFill>
                <a:effectLst/>
                <a:latin typeface="+mn-lt"/>
                <a:ea typeface="+mn-ea"/>
                <a:cs typeface="+mn-cs"/>
              </a:rPr>
              <a:t>rupture</a:t>
            </a:r>
            <a:r>
              <a:rPr lang="he-IL" sz="1200" kern="1200" dirty="0">
                <a:solidFill>
                  <a:schemeClr val="tx1"/>
                </a:solidFill>
                <a:effectLst/>
                <a:latin typeface="+mn-lt"/>
                <a:ea typeface="+mn-ea"/>
                <a:cs typeface="+mn-cs"/>
              </a:rPr>
              <a:t> טרם הניתוח או בתוך הניתוח. מומלץ לא לחכות מעבר לשבועיים לאחר הניתוח עם ההקרנות מאחר וזה מעלה הישנות.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גידול בילטרלי- מתרחש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- 4-13% מהמקרים, הפרוגנוזה טובה פחות, סביב 70% בממוצע ל- 10 שנים באופן כללי. שיעור אי הספיקה הכלייתי גם גבוה יותר- סביב 12% לעומת 1% בילדים עם מחלה אונילטרלית. בכל מקרה המטרה הינה לתת טיפול משולש (לרוב </a:t>
            </a:r>
            <a:r>
              <a:rPr lang="he-IL" sz="1200" kern="1200" dirty="0" err="1">
                <a:solidFill>
                  <a:schemeClr val="tx1"/>
                </a:solidFill>
                <a:effectLst/>
                <a:latin typeface="+mn-lt"/>
                <a:ea typeface="+mn-ea"/>
                <a:cs typeface="+mn-cs"/>
              </a:rPr>
              <a:t>וינקריסטין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דקטינומיצין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דוקסורוביצין</a:t>
            </a:r>
            <a:r>
              <a:rPr lang="he-IL" sz="1200" kern="1200" dirty="0">
                <a:solidFill>
                  <a:schemeClr val="tx1"/>
                </a:solidFill>
                <a:effectLst/>
                <a:latin typeface="+mn-lt"/>
                <a:ea typeface="+mn-ea"/>
                <a:cs typeface="+mn-cs"/>
              </a:rPr>
              <a:t>) ולנתח לאחר 12 שבועות עם שימור כליה אחת. </a:t>
            </a:r>
            <a:endParaRPr lang="en-IL" sz="1200" kern="1200" dirty="0">
              <a:solidFill>
                <a:schemeClr val="tx1"/>
              </a:solidFill>
              <a:effectLst/>
              <a:latin typeface="+mn-lt"/>
              <a:ea typeface="+mn-ea"/>
              <a:cs typeface="+mn-cs"/>
            </a:endParaRPr>
          </a:p>
          <a:p>
            <a:pPr algn="r" rtl="1"/>
            <a:r>
              <a:rPr lang="en-US"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סוגים נוספים של גידולי כליה- </a:t>
            </a:r>
            <a:endParaRPr lang="en-IL" sz="1200" kern="1200" dirty="0">
              <a:solidFill>
                <a:schemeClr val="tx1"/>
              </a:solidFill>
              <a:effectLst/>
              <a:latin typeface="+mn-lt"/>
              <a:ea typeface="+mn-ea"/>
              <a:cs typeface="+mn-cs"/>
            </a:endParaRPr>
          </a:p>
          <a:p>
            <a:pPr lvl="0" algn="r" rtl="1"/>
            <a:r>
              <a:rPr lang="he-IL" sz="1200" kern="1200" dirty="0" err="1">
                <a:solidFill>
                  <a:schemeClr val="tx1"/>
                </a:solidFill>
                <a:effectLst/>
                <a:latin typeface="+mn-lt"/>
                <a:ea typeface="+mn-ea"/>
                <a:cs typeface="+mn-cs"/>
              </a:rPr>
              <a:t>renal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cell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carcinoma</a:t>
            </a:r>
            <a:r>
              <a:rPr lang="he-IL" sz="1200" kern="1200" dirty="0">
                <a:solidFill>
                  <a:schemeClr val="tx1"/>
                </a:solidFill>
                <a:effectLst/>
                <a:latin typeface="+mn-lt"/>
                <a:ea typeface="+mn-ea"/>
                <a:cs typeface="+mn-cs"/>
              </a:rPr>
              <a:t>- לרוב מבוגרים יותר ממטופלים עם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מתייצגים</a:t>
            </a:r>
            <a:r>
              <a:rPr lang="he-IL" sz="1200" kern="1200" dirty="0">
                <a:solidFill>
                  <a:schemeClr val="tx1"/>
                </a:solidFill>
                <a:effectLst/>
                <a:latin typeface="+mn-lt"/>
                <a:ea typeface="+mn-ea"/>
                <a:cs typeface="+mn-cs"/>
              </a:rPr>
              <a:t> עם מאפיינים דומים למבוגרים עם גידול זה. יש לבצע כריתה רדיקלית של הכליה עם </a:t>
            </a:r>
            <a:r>
              <a:rPr lang="he-IL" sz="1200" kern="1200" dirty="0" err="1">
                <a:solidFill>
                  <a:schemeClr val="tx1"/>
                </a:solidFill>
                <a:effectLst/>
                <a:latin typeface="+mn-lt"/>
                <a:ea typeface="+mn-ea"/>
                <a:cs typeface="+mn-cs"/>
              </a:rPr>
              <a:t>לימפאנדקטומיה</a:t>
            </a:r>
            <a:r>
              <a:rPr lang="he-IL" sz="1200" kern="1200" dirty="0">
                <a:solidFill>
                  <a:schemeClr val="tx1"/>
                </a:solidFill>
                <a:effectLst/>
                <a:latin typeface="+mn-lt"/>
                <a:ea typeface="+mn-ea"/>
                <a:cs typeface="+mn-cs"/>
              </a:rPr>
              <a:t>. ההישרדות היא הרבה פחות טובה. הגידול עמיד לכימותרפיה, ולכן לילדים עם גרורות הכימותרפיה מונעת מרפא. לאחרונה מטפלים בנוגדנים </a:t>
            </a:r>
            <a:r>
              <a:rPr lang="he-IL" sz="1200" kern="1200" dirty="0" err="1">
                <a:solidFill>
                  <a:schemeClr val="tx1"/>
                </a:solidFill>
                <a:effectLst/>
                <a:latin typeface="+mn-lt"/>
                <a:ea typeface="+mn-ea"/>
                <a:cs typeface="+mn-cs"/>
              </a:rPr>
              <a:t>מונוקלונאלים</a:t>
            </a:r>
            <a:r>
              <a:rPr lang="he-IL" sz="1200" kern="1200" dirty="0">
                <a:solidFill>
                  <a:schemeClr val="tx1"/>
                </a:solidFill>
                <a:effectLst/>
                <a:latin typeface="+mn-lt"/>
                <a:ea typeface="+mn-ea"/>
                <a:cs typeface="+mn-cs"/>
              </a:rPr>
              <a:t> לקבוצה זו. </a:t>
            </a:r>
            <a:endParaRPr lang="en-IL" sz="1200" kern="1200" dirty="0">
              <a:solidFill>
                <a:schemeClr val="tx1"/>
              </a:solidFill>
              <a:effectLst/>
              <a:latin typeface="+mn-lt"/>
              <a:ea typeface="+mn-ea"/>
              <a:cs typeface="+mn-cs"/>
            </a:endParaRPr>
          </a:p>
          <a:p>
            <a:pPr lvl="0" algn="r" rtl="1"/>
            <a:r>
              <a:rPr lang="he-IL" sz="1200" kern="1200" dirty="0" err="1">
                <a:solidFill>
                  <a:schemeClr val="tx1"/>
                </a:solidFill>
                <a:effectLst/>
                <a:latin typeface="+mn-lt"/>
                <a:ea typeface="+mn-ea"/>
                <a:cs typeface="+mn-cs"/>
              </a:rPr>
              <a:t>נפרומה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מסובלסטית</a:t>
            </a:r>
            <a:r>
              <a:rPr lang="he-IL" sz="1200" kern="1200" dirty="0">
                <a:solidFill>
                  <a:schemeClr val="tx1"/>
                </a:solidFill>
                <a:effectLst/>
                <a:latin typeface="+mn-lt"/>
                <a:ea typeface="+mn-ea"/>
                <a:cs typeface="+mn-cs"/>
              </a:rPr>
              <a:t>- זה הגידול הכי שכיח המתגלה בקבוצה </a:t>
            </a:r>
            <a:r>
              <a:rPr lang="he-IL" sz="1200" kern="1200" dirty="0" err="1">
                <a:solidFill>
                  <a:schemeClr val="tx1"/>
                </a:solidFill>
                <a:effectLst/>
                <a:latin typeface="+mn-lt"/>
                <a:ea typeface="+mn-ea"/>
                <a:cs typeface="+mn-cs"/>
              </a:rPr>
              <a:t>הנאונטלית</a:t>
            </a:r>
            <a:r>
              <a:rPr lang="he-IL" sz="1200" kern="1200" dirty="0">
                <a:solidFill>
                  <a:schemeClr val="tx1"/>
                </a:solidFill>
                <a:effectLst/>
                <a:latin typeface="+mn-lt"/>
                <a:ea typeface="+mn-ea"/>
                <a:cs typeface="+mn-cs"/>
              </a:rPr>
              <a:t>- בהתחלה קראו לזה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קונגניטלי</a:t>
            </a:r>
            <a:r>
              <a:rPr lang="he-IL" sz="1200" kern="1200" dirty="0">
                <a:solidFill>
                  <a:schemeClr val="tx1"/>
                </a:solidFill>
                <a:effectLst/>
                <a:latin typeface="+mn-lt"/>
                <a:ea typeface="+mn-ea"/>
                <a:cs typeface="+mn-cs"/>
              </a:rPr>
              <a:t> אבל זה </a:t>
            </a:r>
            <a:r>
              <a:rPr lang="he-IL" sz="1200" kern="1200" dirty="0" err="1">
                <a:solidFill>
                  <a:schemeClr val="tx1"/>
                </a:solidFill>
                <a:effectLst/>
                <a:latin typeface="+mn-lt"/>
                <a:ea typeface="+mn-ea"/>
                <a:cs typeface="+mn-cs"/>
              </a:rPr>
              <a:t>אנטיטי</a:t>
            </a:r>
            <a:r>
              <a:rPr lang="he-IL" sz="1200" kern="1200" dirty="0">
                <a:solidFill>
                  <a:schemeClr val="tx1"/>
                </a:solidFill>
                <a:effectLst/>
                <a:latin typeface="+mn-lt"/>
                <a:ea typeface="+mn-ea"/>
                <a:cs typeface="+mn-cs"/>
              </a:rPr>
              <a:t> שונה. המסה יכולה להיות מסיבית, - יש מספר סוגי </a:t>
            </a:r>
            <a:r>
              <a:rPr lang="he-IL" sz="1200" kern="1200" dirty="0" err="1">
                <a:solidFill>
                  <a:schemeClr val="tx1"/>
                </a:solidFill>
                <a:effectLst/>
                <a:latin typeface="+mn-lt"/>
                <a:ea typeface="+mn-ea"/>
                <a:cs typeface="+mn-cs"/>
              </a:rPr>
              <a:t>היסטולוגיות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וההתייצגות</a:t>
            </a:r>
            <a:r>
              <a:rPr lang="he-IL" sz="1200" kern="1200" dirty="0">
                <a:solidFill>
                  <a:schemeClr val="tx1"/>
                </a:solidFill>
                <a:effectLst/>
                <a:latin typeface="+mn-lt"/>
                <a:ea typeface="+mn-ea"/>
                <a:cs typeface="+mn-cs"/>
              </a:rPr>
              <a:t> יכולה לבוא עם </a:t>
            </a:r>
            <a:r>
              <a:rPr lang="he-IL" sz="1200" kern="1200" dirty="0" err="1">
                <a:solidFill>
                  <a:schemeClr val="tx1"/>
                </a:solidFill>
                <a:effectLst/>
                <a:latin typeface="+mn-lt"/>
                <a:ea typeface="+mn-ea"/>
                <a:cs typeface="+mn-cs"/>
              </a:rPr>
              <a:t>המטוריה</a:t>
            </a:r>
            <a:r>
              <a:rPr lang="he-IL" sz="1200" kern="1200" dirty="0">
                <a:solidFill>
                  <a:schemeClr val="tx1"/>
                </a:solidFill>
                <a:effectLst/>
                <a:latin typeface="+mn-lt"/>
                <a:ea typeface="+mn-ea"/>
                <a:cs typeface="+mn-cs"/>
              </a:rPr>
              <a:t>, צהבת, יתר לחץ דם והקאות. הגידול הינו לרוב </a:t>
            </a:r>
            <a:r>
              <a:rPr lang="he-IL" sz="1200" kern="1200" dirty="0" err="1">
                <a:solidFill>
                  <a:schemeClr val="tx1"/>
                </a:solidFill>
                <a:effectLst/>
                <a:latin typeface="+mn-lt"/>
                <a:ea typeface="+mn-ea"/>
                <a:cs typeface="+mn-cs"/>
              </a:rPr>
              <a:t>בניגני</a:t>
            </a:r>
            <a:r>
              <a:rPr lang="he-IL" sz="1200" kern="1200" dirty="0">
                <a:solidFill>
                  <a:schemeClr val="tx1"/>
                </a:solidFill>
                <a:effectLst/>
                <a:latin typeface="+mn-lt"/>
                <a:ea typeface="+mn-ea"/>
                <a:cs typeface="+mn-cs"/>
              </a:rPr>
              <a:t> אבל הכריתה צריכה להיות עם שוליים נדיבים מאוד כדי למנוע הישנות. </a:t>
            </a:r>
            <a:endParaRPr lang="en-IL" sz="1200" kern="1200" dirty="0">
              <a:solidFill>
                <a:schemeClr val="tx1"/>
              </a:solidFill>
              <a:effectLst/>
              <a:latin typeface="+mn-lt"/>
              <a:ea typeface="+mn-ea"/>
              <a:cs typeface="+mn-cs"/>
            </a:endParaRPr>
          </a:p>
          <a:p>
            <a:pPr lvl="0" algn="r" rtl="1"/>
            <a:r>
              <a:rPr lang="he-IL" sz="1200" kern="1200" dirty="0" err="1">
                <a:solidFill>
                  <a:schemeClr val="tx1"/>
                </a:solidFill>
                <a:effectLst/>
                <a:latin typeface="+mn-lt"/>
                <a:ea typeface="+mn-ea"/>
                <a:cs typeface="+mn-cs"/>
              </a:rPr>
              <a:t>נפרומה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ציסטית</a:t>
            </a:r>
            <a:endParaRPr lang="en-IL" sz="1200" kern="1200" dirty="0">
              <a:solidFill>
                <a:schemeClr val="tx1"/>
              </a:solidFill>
              <a:effectLst/>
              <a:latin typeface="+mn-lt"/>
              <a:ea typeface="+mn-ea"/>
              <a:cs typeface="+mn-cs"/>
            </a:endParaRPr>
          </a:p>
          <a:p>
            <a:pPr lvl="0" algn="r" rtl="1"/>
            <a:r>
              <a:rPr lang="he-IL" sz="1200" kern="1200" dirty="0" err="1">
                <a:solidFill>
                  <a:schemeClr val="tx1"/>
                </a:solidFill>
                <a:effectLst/>
                <a:latin typeface="+mn-lt"/>
                <a:ea typeface="+mn-ea"/>
                <a:cs typeface="+mn-cs"/>
              </a:rPr>
              <a:t>אנגיומיוליפומות</a:t>
            </a:r>
            <a:endParaRPr lang="en-IL" sz="1200" kern="1200" dirty="0">
              <a:solidFill>
                <a:schemeClr val="tx1"/>
              </a:solidFill>
              <a:effectLst/>
              <a:latin typeface="+mn-lt"/>
              <a:ea typeface="+mn-ea"/>
              <a:cs typeface="+mn-cs"/>
            </a:endParaRPr>
          </a:p>
          <a:p>
            <a:pPr lvl="0" algn="r" rtl="1"/>
            <a:r>
              <a:rPr lang="he-IL" sz="1200" kern="1200" dirty="0" err="1">
                <a:solidFill>
                  <a:schemeClr val="tx1"/>
                </a:solidFill>
                <a:effectLst/>
                <a:latin typeface="+mn-lt"/>
                <a:ea typeface="+mn-ea"/>
                <a:cs typeface="+mn-cs"/>
              </a:rPr>
              <a:t>renal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medullary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carcinoma</a:t>
            </a:r>
            <a:endParaRPr lang="en-IL" sz="1200" kern="1200" dirty="0">
              <a:solidFill>
                <a:schemeClr val="tx1"/>
              </a:solidFill>
              <a:effectLst/>
              <a:latin typeface="+mn-lt"/>
              <a:ea typeface="+mn-ea"/>
              <a:cs typeface="+mn-cs"/>
            </a:endParaRPr>
          </a:p>
          <a:p>
            <a:pPr algn="r"/>
            <a:br>
              <a:rPr lang="he-IL" sz="1200" kern="1200" dirty="0">
                <a:solidFill>
                  <a:schemeClr val="tx1"/>
                </a:solidFill>
                <a:effectLst/>
                <a:latin typeface="+mn-lt"/>
                <a:ea typeface="+mn-ea"/>
                <a:cs typeface="+mn-cs"/>
              </a:rPr>
            </a:b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r"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15</a:t>
            </a:fld>
            <a:endParaRPr lang="en-IL"/>
          </a:p>
        </p:txBody>
      </p:sp>
    </p:spTree>
    <p:extLst>
      <p:ext uri="{BB962C8B-B14F-4D97-AF65-F5344CB8AC3E}">
        <p14:creationId xmlns:p14="http://schemas.microsoft.com/office/powerpoint/2010/main" val="39322031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a:r>
              <a:rPr lang="he-IL" sz="1200" b="1" kern="1200" dirty="0">
                <a:solidFill>
                  <a:schemeClr val="tx1"/>
                </a:solidFill>
                <a:effectLst/>
                <a:latin typeface="+mn-lt"/>
                <a:ea typeface="+mn-ea"/>
                <a:cs typeface="+mn-cs"/>
              </a:rPr>
              <a:t>פרק 65- </a:t>
            </a:r>
            <a:r>
              <a:rPr lang="he-IL" sz="1200" b="1" kern="1200" dirty="0" err="1">
                <a:solidFill>
                  <a:schemeClr val="tx1"/>
                </a:solidFill>
                <a:effectLst/>
                <a:latin typeface="+mn-lt"/>
                <a:ea typeface="+mn-ea"/>
                <a:cs typeface="+mn-cs"/>
              </a:rPr>
              <a:t>נוירובלסטומה</a:t>
            </a:r>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a:r>
              <a:rPr lang="en-US"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הגידול הסולידי הכי נפוץ אחרי גידולי ראש אצל ילדים. אחראי </a:t>
            </a:r>
            <a:r>
              <a:rPr lang="he-IL" sz="1200" kern="1200" dirty="0" err="1">
                <a:solidFill>
                  <a:schemeClr val="tx1"/>
                </a:solidFill>
                <a:effectLst/>
                <a:latin typeface="+mn-lt"/>
                <a:ea typeface="+mn-ea"/>
                <a:cs typeface="+mn-cs"/>
              </a:rPr>
              <a:t>לכ</a:t>
            </a:r>
            <a:r>
              <a:rPr lang="he-IL" sz="1200" kern="1200" dirty="0">
                <a:solidFill>
                  <a:schemeClr val="tx1"/>
                </a:solidFill>
                <a:effectLst/>
                <a:latin typeface="+mn-lt"/>
                <a:ea typeface="+mn-ea"/>
                <a:cs typeface="+mn-cs"/>
              </a:rPr>
              <a:t>- 15% מתמותה מגידולים. ב- 2% מהמקרים המחלה היא משפחתית וזוהה הגן הרלוונטי שגם מופיע ספוראדית- </a:t>
            </a:r>
            <a:r>
              <a:rPr lang="he-IL" sz="1200" kern="1200" dirty="0" err="1">
                <a:solidFill>
                  <a:schemeClr val="tx1"/>
                </a:solidFill>
                <a:effectLst/>
                <a:latin typeface="+mn-lt"/>
                <a:ea typeface="+mn-ea"/>
                <a:cs typeface="+mn-cs"/>
              </a:rPr>
              <a:t>alk</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פתולוגיה וביולוגיה מולקולרית: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נוירובלסטומה</a:t>
            </a:r>
            <a:r>
              <a:rPr lang="he-IL" sz="1200" kern="1200" dirty="0">
                <a:solidFill>
                  <a:schemeClr val="tx1"/>
                </a:solidFill>
                <a:effectLst/>
                <a:latin typeface="+mn-lt"/>
                <a:ea typeface="+mn-ea"/>
                <a:cs typeface="+mn-cs"/>
              </a:rPr>
              <a:t> הינה גידול </a:t>
            </a:r>
            <a:r>
              <a:rPr lang="he-IL" sz="1200" kern="1200" dirty="0" err="1">
                <a:solidFill>
                  <a:schemeClr val="tx1"/>
                </a:solidFill>
                <a:effectLst/>
                <a:latin typeface="+mn-lt"/>
                <a:ea typeface="+mn-ea"/>
                <a:cs typeface="+mn-cs"/>
              </a:rPr>
              <a:t>אמבריונלי</a:t>
            </a:r>
            <a:r>
              <a:rPr lang="he-IL" sz="1200" kern="1200" dirty="0">
                <a:solidFill>
                  <a:schemeClr val="tx1"/>
                </a:solidFill>
                <a:effectLst/>
                <a:latin typeface="+mn-lt"/>
                <a:ea typeface="+mn-ea"/>
                <a:cs typeface="+mn-cs"/>
              </a:rPr>
              <a:t> של מערכת העצבים הסימפתטית, נובע לאורך הדרך של ה- </a:t>
            </a:r>
            <a:r>
              <a:rPr lang="he-IL" sz="1200" kern="1200" dirty="0" err="1">
                <a:solidFill>
                  <a:schemeClr val="tx1"/>
                </a:solidFill>
                <a:effectLst/>
                <a:latin typeface="+mn-lt"/>
                <a:ea typeface="+mn-ea"/>
                <a:cs typeface="+mn-cs"/>
              </a:rPr>
              <a:t>neural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crest</a:t>
            </a:r>
            <a:r>
              <a:rPr lang="he-IL" sz="1200" kern="1200" dirty="0">
                <a:solidFill>
                  <a:schemeClr val="tx1"/>
                </a:solidFill>
                <a:effectLst/>
                <a:latin typeface="+mn-lt"/>
                <a:ea typeface="+mn-ea"/>
                <a:cs typeface="+mn-cs"/>
              </a:rPr>
              <a:t> ולכן יכול לכלול את האדרנל, גנגליון </a:t>
            </a:r>
            <a:r>
              <a:rPr lang="he-IL" sz="1200" kern="1200" dirty="0" err="1">
                <a:solidFill>
                  <a:schemeClr val="tx1"/>
                </a:solidFill>
                <a:effectLst/>
                <a:latin typeface="+mn-lt"/>
                <a:ea typeface="+mn-ea"/>
                <a:cs typeface="+mn-cs"/>
              </a:rPr>
              <a:t>פרספינאלי</a:t>
            </a:r>
            <a:r>
              <a:rPr lang="he-IL" sz="1200" kern="1200" dirty="0">
                <a:solidFill>
                  <a:schemeClr val="tx1"/>
                </a:solidFill>
                <a:effectLst/>
                <a:latin typeface="+mn-lt"/>
                <a:ea typeface="+mn-ea"/>
                <a:cs typeface="+mn-cs"/>
              </a:rPr>
              <a:t>, האיבר עש </a:t>
            </a:r>
            <a:r>
              <a:rPr lang="he-IL" sz="1200" kern="1200" dirty="0" err="1">
                <a:solidFill>
                  <a:schemeClr val="tx1"/>
                </a:solidFill>
                <a:effectLst/>
                <a:latin typeface="+mn-lt"/>
                <a:ea typeface="+mn-ea"/>
                <a:cs typeface="+mn-cs"/>
              </a:rPr>
              <a:t>צוקרקנדל</a:t>
            </a:r>
            <a:r>
              <a:rPr lang="he-IL" sz="1200" kern="1200" dirty="0">
                <a:solidFill>
                  <a:schemeClr val="tx1"/>
                </a:solidFill>
                <a:effectLst/>
                <a:latin typeface="+mn-lt"/>
                <a:ea typeface="+mn-ea"/>
                <a:cs typeface="+mn-cs"/>
              </a:rPr>
              <a:t>. הגידול שייך למשפחה של </a:t>
            </a:r>
            <a:r>
              <a:rPr lang="he-IL" sz="1200" kern="1200" dirty="0" err="1">
                <a:solidFill>
                  <a:schemeClr val="tx1"/>
                </a:solidFill>
                <a:effectLst/>
                <a:latin typeface="+mn-lt"/>
                <a:ea typeface="+mn-ea"/>
                <a:cs typeface="+mn-cs"/>
              </a:rPr>
              <a:t>round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blue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cell</a:t>
            </a:r>
            <a:r>
              <a:rPr lang="he-IL" sz="1200" kern="1200" dirty="0">
                <a:solidFill>
                  <a:schemeClr val="tx1"/>
                </a:solidFill>
                <a:effectLst/>
                <a:latin typeface="+mn-lt"/>
                <a:ea typeface="+mn-ea"/>
                <a:cs typeface="+mn-cs"/>
              </a:rPr>
              <a:t> (בדומה </a:t>
            </a:r>
            <a:r>
              <a:rPr lang="he-IL" sz="1200" kern="1200" dirty="0" err="1">
                <a:solidFill>
                  <a:schemeClr val="tx1"/>
                </a:solidFill>
                <a:effectLst/>
                <a:latin typeface="+mn-lt"/>
                <a:ea typeface="+mn-ea"/>
                <a:cs typeface="+mn-cs"/>
              </a:rPr>
              <a:t>לאווינג</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סרקומה</a:t>
            </a:r>
            <a:r>
              <a:rPr lang="he-IL" sz="1200" kern="1200" dirty="0">
                <a:solidFill>
                  <a:schemeClr val="tx1"/>
                </a:solidFill>
                <a:effectLst/>
                <a:latin typeface="+mn-lt"/>
                <a:ea typeface="+mn-ea"/>
                <a:cs typeface="+mn-cs"/>
              </a:rPr>
              <a:t>, לימפומה נון </a:t>
            </a:r>
            <a:r>
              <a:rPr lang="he-IL" sz="1200" kern="1200" dirty="0" err="1">
                <a:solidFill>
                  <a:schemeClr val="tx1"/>
                </a:solidFill>
                <a:effectLst/>
                <a:latin typeface="+mn-lt"/>
                <a:ea typeface="+mn-ea"/>
                <a:cs typeface="+mn-cs"/>
              </a:rPr>
              <a:t>הודגקין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רבדומיוסרקומה</a:t>
            </a:r>
            <a:r>
              <a:rPr lang="he-IL" sz="1200" kern="1200" dirty="0">
                <a:solidFill>
                  <a:schemeClr val="tx1"/>
                </a:solidFill>
                <a:effectLst/>
                <a:latin typeface="+mn-lt"/>
                <a:ea typeface="+mn-ea"/>
                <a:cs typeface="+mn-cs"/>
              </a:rPr>
              <a:t>) והדרך להפריד אותו פתולוגית הינה לזהות עדות </a:t>
            </a:r>
            <a:r>
              <a:rPr lang="he-IL" sz="1200" kern="1200" dirty="0" err="1">
                <a:solidFill>
                  <a:schemeClr val="tx1"/>
                </a:solidFill>
                <a:effectLst/>
                <a:latin typeface="+mn-lt"/>
                <a:ea typeface="+mn-ea"/>
                <a:cs typeface="+mn-cs"/>
              </a:rPr>
              <a:t>לנוירופילים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ורוסטות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נוירובלסטים</a:t>
            </a:r>
            <a:r>
              <a:rPr lang="he-IL" sz="1200" kern="1200" dirty="0">
                <a:solidFill>
                  <a:schemeClr val="tx1"/>
                </a:solidFill>
                <a:effectLst/>
                <a:latin typeface="+mn-lt"/>
                <a:ea typeface="+mn-ea"/>
                <a:cs typeface="+mn-cs"/>
              </a:rPr>
              <a:t> שעוטפים </a:t>
            </a:r>
            <a:r>
              <a:rPr lang="he-IL" sz="1200" kern="1200" dirty="0" err="1">
                <a:solidFill>
                  <a:schemeClr val="tx1"/>
                </a:solidFill>
                <a:effectLst/>
                <a:latin typeface="+mn-lt"/>
                <a:ea typeface="+mn-ea"/>
                <a:cs typeface="+mn-cs"/>
              </a:rPr>
              <a:t>נוירופיל</a:t>
            </a:r>
            <a:r>
              <a:rPr lang="he-IL" sz="1200" kern="1200" dirty="0">
                <a:solidFill>
                  <a:schemeClr val="tx1"/>
                </a:solidFill>
                <a:effectLst/>
                <a:latin typeface="+mn-lt"/>
                <a:ea typeface="+mn-ea"/>
                <a:cs typeface="+mn-cs"/>
              </a:rPr>
              <a:t>). הגידול יכול לעבור רגרסיה, או להבשיל </a:t>
            </a:r>
            <a:r>
              <a:rPr lang="he-IL" sz="1200" kern="1200" dirty="0" err="1">
                <a:solidFill>
                  <a:schemeClr val="tx1"/>
                </a:solidFill>
                <a:effectLst/>
                <a:latin typeface="+mn-lt"/>
                <a:ea typeface="+mn-ea"/>
                <a:cs typeface="+mn-cs"/>
              </a:rPr>
              <a:t>לגנגליונוירומה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קליספיקציה</a:t>
            </a:r>
            <a:r>
              <a:rPr lang="he-IL" sz="1200" kern="1200" dirty="0">
                <a:solidFill>
                  <a:schemeClr val="tx1"/>
                </a:solidFill>
                <a:effectLst/>
                <a:latin typeface="+mn-lt"/>
                <a:ea typeface="+mn-ea"/>
                <a:cs typeface="+mn-cs"/>
              </a:rPr>
              <a:t> מבחינה </a:t>
            </a:r>
            <a:r>
              <a:rPr lang="he-IL" sz="1200" kern="1200" dirty="0" err="1">
                <a:solidFill>
                  <a:schemeClr val="tx1"/>
                </a:solidFill>
                <a:effectLst/>
                <a:latin typeface="+mn-lt"/>
                <a:ea typeface="+mn-ea"/>
                <a:cs typeface="+mn-cs"/>
              </a:rPr>
              <a:t>היסטופתולוגית</a:t>
            </a:r>
            <a:r>
              <a:rPr lang="he-IL" sz="1200" kern="1200" dirty="0">
                <a:solidFill>
                  <a:schemeClr val="tx1"/>
                </a:solidFill>
                <a:effectLst/>
                <a:latin typeface="+mn-lt"/>
                <a:ea typeface="+mn-ea"/>
                <a:cs typeface="+mn-cs"/>
              </a:rPr>
              <a:t>- מלכתחילה אופיינה לפי גיל, כלומר החלוקה הראשונה היא גיל המטופל, ולאחר מכן מסתכלים על רמת הדיפרנציאציה, רמת המיטוזה- </a:t>
            </a:r>
            <a:r>
              <a:rPr lang="he-IL" sz="1200" kern="1200" dirty="0" err="1">
                <a:solidFill>
                  <a:schemeClr val="tx1"/>
                </a:solidFill>
                <a:effectLst/>
                <a:latin typeface="+mn-lt"/>
                <a:ea typeface="+mn-ea"/>
                <a:cs typeface="+mn-cs"/>
              </a:rPr>
              <a:t>mki</a:t>
            </a:r>
            <a:r>
              <a:rPr lang="he-IL" sz="1200" kern="1200" dirty="0">
                <a:solidFill>
                  <a:schemeClr val="tx1"/>
                </a:solidFill>
                <a:effectLst/>
                <a:latin typeface="+mn-lt"/>
                <a:ea typeface="+mn-ea"/>
                <a:cs typeface="+mn-cs"/>
              </a:rPr>
              <a:t> (נמוכה- מתחת ל- 100, בינונית- בין 100 ל- 200, גבוהה- מעל 200) ונוכחות של </a:t>
            </a:r>
            <a:r>
              <a:rPr lang="he-IL" sz="1200" kern="1200" dirty="0" err="1">
                <a:solidFill>
                  <a:schemeClr val="tx1"/>
                </a:solidFill>
                <a:effectLst/>
                <a:latin typeface="+mn-lt"/>
                <a:ea typeface="+mn-ea"/>
                <a:cs typeface="+mn-cs"/>
              </a:rPr>
              <a:t>סטרומה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schwannian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stroma</a:t>
            </a:r>
            <a:r>
              <a:rPr lang="he-IL" sz="1200" kern="1200" dirty="0">
                <a:solidFill>
                  <a:schemeClr val="tx1"/>
                </a:solidFill>
                <a:effectLst/>
                <a:latin typeface="+mn-lt"/>
                <a:ea typeface="+mn-ea"/>
                <a:cs typeface="+mn-cs"/>
              </a:rPr>
              <a:t>). לעניין רמת הדיפרנציאציה, יש שלוש אופציות- </a:t>
            </a:r>
            <a:r>
              <a:rPr lang="he-IL" sz="1200" kern="1200" dirty="0" err="1">
                <a:solidFill>
                  <a:schemeClr val="tx1"/>
                </a:solidFill>
                <a:effectLst/>
                <a:latin typeface="+mn-lt"/>
                <a:ea typeface="+mn-ea"/>
                <a:cs typeface="+mn-cs"/>
              </a:rPr>
              <a:t>diff</a:t>
            </a:r>
            <a:r>
              <a:rPr lang="he-IL" sz="1200" kern="1200" dirty="0">
                <a:solidFill>
                  <a:schemeClr val="tx1"/>
                </a:solidFill>
                <a:effectLst/>
                <a:latin typeface="+mn-lt"/>
                <a:ea typeface="+mn-ea"/>
                <a:cs typeface="+mn-cs"/>
              </a:rPr>
              <a:t> (גידול שבו מעל 5% מתאי הגידול מראים תהליך של דיפרנציאציה לתאי גנגליון בשלים), </a:t>
            </a:r>
            <a:r>
              <a:rPr lang="he-IL" sz="1200" kern="1200" dirty="0" err="1">
                <a:solidFill>
                  <a:schemeClr val="tx1"/>
                </a:solidFill>
                <a:effectLst/>
                <a:latin typeface="+mn-lt"/>
                <a:ea typeface="+mn-ea"/>
                <a:cs typeface="+mn-cs"/>
              </a:rPr>
              <a:t>poorly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diff</a:t>
            </a:r>
            <a:r>
              <a:rPr lang="he-IL" sz="1200" kern="1200" dirty="0">
                <a:solidFill>
                  <a:schemeClr val="tx1"/>
                </a:solidFill>
                <a:effectLst/>
                <a:latin typeface="+mn-lt"/>
                <a:ea typeface="+mn-ea"/>
                <a:cs typeface="+mn-cs"/>
              </a:rPr>
              <a:t> (פחות מ- 5% מתאי הגידול מראים תהליך של דיפרנציאציה, ויש עדות </a:t>
            </a:r>
            <a:r>
              <a:rPr lang="he-IL" sz="1200" kern="1200" dirty="0" err="1">
                <a:solidFill>
                  <a:schemeClr val="tx1"/>
                </a:solidFill>
                <a:effectLst/>
                <a:latin typeface="+mn-lt"/>
                <a:ea typeface="+mn-ea"/>
                <a:cs typeface="+mn-cs"/>
              </a:rPr>
              <a:t>לנוירופילים</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undiff</a:t>
            </a:r>
            <a:r>
              <a:rPr lang="he-IL" sz="1200" kern="1200" dirty="0">
                <a:solidFill>
                  <a:schemeClr val="tx1"/>
                </a:solidFill>
                <a:effectLst/>
                <a:latin typeface="+mn-lt"/>
                <a:ea typeface="+mn-ea"/>
                <a:cs typeface="+mn-cs"/>
              </a:rPr>
              <a:t> (אין עדות </a:t>
            </a:r>
            <a:r>
              <a:rPr lang="he-IL" sz="1200" kern="1200" dirty="0" err="1">
                <a:solidFill>
                  <a:schemeClr val="tx1"/>
                </a:solidFill>
                <a:effectLst/>
                <a:latin typeface="+mn-lt"/>
                <a:ea typeface="+mn-ea"/>
                <a:cs typeface="+mn-cs"/>
              </a:rPr>
              <a:t>לנוירופילים</a:t>
            </a:r>
            <a:r>
              <a:rPr lang="he-IL" sz="1200" kern="1200" dirty="0">
                <a:solidFill>
                  <a:schemeClr val="tx1"/>
                </a:solidFill>
                <a:effectLst/>
                <a:latin typeface="+mn-lt"/>
                <a:ea typeface="+mn-ea"/>
                <a:cs typeface="+mn-cs"/>
              </a:rPr>
              <a:t> ויש צורך בבדיקות </a:t>
            </a:r>
            <a:r>
              <a:rPr lang="he-IL" sz="1200" kern="1200" dirty="0" err="1">
                <a:solidFill>
                  <a:schemeClr val="tx1"/>
                </a:solidFill>
                <a:effectLst/>
                <a:latin typeface="+mn-lt"/>
                <a:ea typeface="+mn-ea"/>
                <a:cs typeface="+mn-cs"/>
              </a:rPr>
              <a:t>ציטוגנטיות</a:t>
            </a:r>
            <a:r>
              <a:rPr lang="he-IL" sz="1200" kern="1200" dirty="0">
                <a:solidFill>
                  <a:schemeClr val="tx1"/>
                </a:solidFill>
                <a:effectLst/>
                <a:latin typeface="+mn-lt"/>
                <a:ea typeface="+mn-ea"/>
                <a:cs typeface="+mn-cs"/>
              </a:rPr>
              <a:t> נוספות לצורך אבחון הגידול). לפי הקלסיפיקציה הזו (המבוססת על </a:t>
            </a:r>
            <a:r>
              <a:rPr lang="he-IL" sz="1200" kern="1200" dirty="0" err="1">
                <a:solidFill>
                  <a:schemeClr val="tx1"/>
                </a:solidFill>
                <a:effectLst/>
                <a:latin typeface="+mn-lt"/>
                <a:ea typeface="+mn-ea"/>
                <a:cs typeface="+mn-cs"/>
              </a:rPr>
              <a:t>שימאדה</a:t>
            </a:r>
            <a:r>
              <a:rPr lang="he-IL" sz="1200" kern="1200" dirty="0">
                <a:solidFill>
                  <a:schemeClr val="tx1"/>
                </a:solidFill>
                <a:effectLst/>
                <a:latin typeface="+mn-lt"/>
                <a:ea typeface="+mn-ea"/>
                <a:cs typeface="+mn-cs"/>
              </a:rPr>
              <a:t>), הגידול מחולק ל- 3 כשבסופו של דבר הוא מסווג כ- </a:t>
            </a:r>
            <a:r>
              <a:rPr lang="he-IL" sz="1200" kern="1200" dirty="0" err="1">
                <a:solidFill>
                  <a:schemeClr val="tx1"/>
                </a:solidFill>
                <a:effectLst/>
                <a:latin typeface="+mn-lt"/>
                <a:ea typeface="+mn-ea"/>
                <a:cs typeface="+mn-cs"/>
              </a:rPr>
              <a:t>favorable</a:t>
            </a:r>
            <a:r>
              <a:rPr lang="he-IL" sz="1200" kern="1200" dirty="0">
                <a:solidFill>
                  <a:schemeClr val="tx1"/>
                </a:solidFill>
                <a:effectLst/>
                <a:latin typeface="+mn-lt"/>
                <a:ea typeface="+mn-ea"/>
                <a:cs typeface="+mn-cs"/>
              </a:rPr>
              <a:t> (פרוגנוזה של 90% לאחר 5 שנים) או </a:t>
            </a:r>
            <a:r>
              <a:rPr lang="he-IL" sz="1200" kern="1200" dirty="0" err="1">
                <a:solidFill>
                  <a:schemeClr val="tx1"/>
                </a:solidFill>
                <a:effectLst/>
                <a:latin typeface="+mn-lt"/>
                <a:ea typeface="+mn-ea"/>
                <a:cs typeface="+mn-cs"/>
              </a:rPr>
              <a:t>unfavorable</a:t>
            </a:r>
            <a:r>
              <a:rPr lang="he-IL" sz="1200" kern="1200" dirty="0">
                <a:solidFill>
                  <a:schemeClr val="tx1"/>
                </a:solidFill>
                <a:effectLst/>
                <a:latin typeface="+mn-lt"/>
                <a:ea typeface="+mn-ea"/>
                <a:cs typeface="+mn-cs"/>
              </a:rPr>
              <a:t> (פרוגנוזה של 30%).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נוירובלסטומה</a:t>
            </a:r>
            <a:r>
              <a:rPr lang="he-IL" sz="1200" kern="1200" dirty="0">
                <a:solidFill>
                  <a:schemeClr val="tx1"/>
                </a:solidFill>
                <a:effectLst/>
                <a:latin typeface="+mn-lt"/>
                <a:ea typeface="+mn-ea"/>
                <a:cs typeface="+mn-cs"/>
              </a:rPr>
              <a:t> (גידול עני </a:t>
            </a:r>
            <a:r>
              <a:rPr lang="he-IL" sz="1200" kern="1200" dirty="0" err="1">
                <a:solidFill>
                  <a:schemeClr val="tx1"/>
                </a:solidFill>
                <a:effectLst/>
                <a:latin typeface="+mn-lt"/>
                <a:ea typeface="+mn-ea"/>
                <a:cs typeface="+mn-cs"/>
              </a:rPr>
              <a:t>בסטרומה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מתחת לגיל שנה וחצי- אם זה </a:t>
            </a:r>
            <a:r>
              <a:rPr lang="he-IL" sz="1200" kern="1200" dirty="0" err="1">
                <a:solidFill>
                  <a:schemeClr val="tx1"/>
                </a:solidFill>
                <a:effectLst/>
                <a:latin typeface="+mn-lt"/>
                <a:ea typeface="+mn-ea"/>
                <a:cs typeface="+mn-cs"/>
              </a:rPr>
              <a:t>poorly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diff</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diff</a:t>
            </a:r>
            <a:r>
              <a:rPr lang="he-IL" sz="1200" kern="1200" dirty="0">
                <a:solidFill>
                  <a:schemeClr val="tx1"/>
                </a:solidFill>
                <a:effectLst/>
                <a:latin typeface="+mn-lt"/>
                <a:ea typeface="+mn-ea"/>
                <a:cs typeface="+mn-cs"/>
              </a:rPr>
              <a:t>, עם רמת </a:t>
            </a:r>
            <a:r>
              <a:rPr lang="he-IL" sz="1200" kern="1200" dirty="0" err="1">
                <a:solidFill>
                  <a:schemeClr val="tx1"/>
                </a:solidFill>
                <a:effectLst/>
                <a:latin typeface="+mn-lt"/>
                <a:ea typeface="+mn-ea"/>
                <a:cs typeface="+mn-cs"/>
              </a:rPr>
              <a:t>mki</a:t>
            </a:r>
            <a:r>
              <a:rPr lang="he-IL" sz="1200" kern="1200" dirty="0">
                <a:solidFill>
                  <a:schemeClr val="tx1"/>
                </a:solidFill>
                <a:effectLst/>
                <a:latin typeface="+mn-lt"/>
                <a:ea typeface="+mn-ea"/>
                <a:cs typeface="+mn-cs"/>
              </a:rPr>
              <a:t> נמוכה או בינונית- הגידול נחשב </a:t>
            </a:r>
            <a:r>
              <a:rPr lang="he-IL" sz="1200" kern="1200" dirty="0" err="1">
                <a:solidFill>
                  <a:schemeClr val="tx1"/>
                </a:solidFill>
                <a:effectLst/>
                <a:latin typeface="+mn-lt"/>
                <a:ea typeface="+mn-ea"/>
                <a:cs typeface="+mn-cs"/>
              </a:rPr>
              <a:t>favorable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מתחת לגיל שנה וחצי- אם זה </a:t>
            </a:r>
            <a:r>
              <a:rPr lang="he-IL" sz="1200" kern="1200" dirty="0" err="1">
                <a:solidFill>
                  <a:schemeClr val="tx1"/>
                </a:solidFill>
                <a:effectLst/>
                <a:latin typeface="+mn-lt"/>
                <a:ea typeface="+mn-ea"/>
                <a:cs typeface="+mn-cs"/>
              </a:rPr>
              <a:t>undiff</a:t>
            </a:r>
            <a:r>
              <a:rPr lang="he-IL" sz="1200" kern="1200" dirty="0">
                <a:solidFill>
                  <a:schemeClr val="tx1"/>
                </a:solidFill>
                <a:effectLst/>
                <a:latin typeface="+mn-lt"/>
                <a:ea typeface="+mn-ea"/>
                <a:cs typeface="+mn-cs"/>
              </a:rPr>
              <a:t>, או עם רמת </a:t>
            </a:r>
            <a:r>
              <a:rPr lang="he-IL" sz="1200" kern="1200" dirty="0" err="1">
                <a:solidFill>
                  <a:schemeClr val="tx1"/>
                </a:solidFill>
                <a:effectLst/>
                <a:latin typeface="+mn-lt"/>
                <a:ea typeface="+mn-ea"/>
                <a:cs typeface="+mn-cs"/>
              </a:rPr>
              <a:t>mki</a:t>
            </a:r>
            <a:r>
              <a:rPr lang="he-IL" sz="1200" kern="1200" dirty="0">
                <a:solidFill>
                  <a:schemeClr val="tx1"/>
                </a:solidFill>
                <a:effectLst/>
                <a:latin typeface="+mn-lt"/>
                <a:ea typeface="+mn-ea"/>
                <a:cs typeface="+mn-cs"/>
              </a:rPr>
              <a:t> גבוהה- נחשב </a:t>
            </a:r>
            <a:r>
              <a:rPr lang="he-IL" sz="1200" kern="1200" dirty="0" err="1">
                <a:solidFill>
                  <a:schemeClr val="tx1"/>
                </a:solidFill>
                <a:effectLst/>
                <a:latin typeface="+mn-lt"/>
                <a:ea typeface="+mn-ea"/>
                <a:cs typeface="+mn-cs"/>
              </a:rPr>
              <a:t>unfavorable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מעל גיל שנה וחצי ועד גיל 5- אם הגידול </a:t>
            </a:r>
            <a:r>
              <a:rPr lang="he-IL" sz="1200" kern="1200" dirty="0" err="1">
                <a:solidFill>
                  <a:schemeClr val="tx1"/>
                </a:solidFill>
                <a:effectLst/>
                <a:latin typeface="+mn-lt"/>
                <a:ea typeface="+mn-ea"/>
                <a:cs typeface="+mn-cs"/>
              </a:rPr>
              <a:t>diff</a:t>
            </a:r>
            <a:r>
              <a:rPr lang="he-IL" sz="1200" kern="1200" dirty="0">
                <a:solidFill>
                  <a:schemeClr val="tx1"/>
                </a:solidFill>
                <a:effectLst/>
                <a:latin typeface="+mn-lt"/>
                <a:ea typeface="+mn-ea"/>
                <a:cs typeface="+mn-cs"/>
              </a:rPr>
              <a:t> ועם רמת </a:t>
            </a:r>
            <a:r>
              <a:rPr lang="he-IL" sz="1200" kern="1200" dirty="0" err="1">
                <a:solidFill>
                  <a:schemeClr val="tx1"/>
                </a:solidFill>
                <a:effectLst/>
                <a:latin typeface="+mn-lt"/>
                <a:ea typeface="+mn-ea"/>
                <a:cs typeface="+mn-cs"/>
              </a:rPr>
              <a:t>mki</a:t>
            </a:r>
            <a:r>
              <a:rPr lang="he-IL" sz="1200" kern="1200" dirty="0">
                <a:solidFill>
                  <a:schemeClr val="tx1"/>
                </a:solidFill>
                <a:effectLst/>
                <a:latin typeface="+mn-lt"/>
                <a:ea typeface="+mn-ea"/>
                <a:cs typeface="+mn-cs"/>
              </a:rPr>
              <a:t> נמוכה- נחשב </a:t>
            </a:r>
            <a:r>
              <a:rPr lang="he-IL" sz="1200" kern="1200" dirty="0" err="1">
                <a:solidFill>
                  <a:schemeClr val="tx1"/>
                </a:solidFill>
                <a:effectLst/>
                <a:latin typeface="+mn-lt"/>
                <a:ea typeface="+mn-ea"/>
                <a:cs typeface="+mn-cs"/>
              </a:rPr>
              <a:t>favorable</a:t>
            </a:r>
            <a:r>
              <a:rPr lang="he-IL" sz="1200" kern="1200" dirty="0">
                <a:solidFill>
                  <a:schemeClr val="tx1"/>
                </a:solidFill>
                <a:effectLst/>
                <a:latin typeface="+mn-lt"/>
                <a:ea typeface="+mn-ea"/>
                <a:cs typeface="+mn-cs"/>
              </a:rPr>
              <a:t>. כל מה שלא נכנס בקטגוריה הזו- </a:t>
            </a:r>
            <a:r>
              <a:rPr lang="he-IL" sz="1200" kern="1200" dirty="0" err="1">
                <a:solidFill>
                  <a:schemeClr val="tx1"/>
                </a:solidFill>
                <a:effectLst/>
                <a:latin typeface="+mn-lt"/>
                <a:ea typeface="+mn-ea"/>
                <a:cs typeface="+mn-cs"/>
              </a:rPr>
              <a:t>unfavorable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מעל גיל 5- כל הגידולים נחשבים </a:t>
            </a:r>
            <a:r>
              <a:rPr lang="he-IL" sz="1200" kern="1200" dirty="0" err="1">
                <a:solidFill>
                  <a:schemeClr val="tx1"/>
                </a:solidFill>
                <a:effectLst/>
                <a:latin typeface="+mn-lt"/>
                <a:ea typeface="+mn-ea"/>
                <a:cs typeface="+mn-cs"/>
              </a:rPr>
              <a:t>unfavorable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גנגליונוירובלסטומה</a:t>
            </a:r>
            <a:r>
              <a:rPr lang="he-IL" sz="1200" kern="1200" dirty="0">
                <a:solidFill>
                  <a:schemeClr val="tx1"/>
                </a:solidFill>
                <a:effectLst/>
                <a:latin typeface="+mn-lt"/>
                <a:ea typeface="+mn-ea"/>
                <a:cs typeface="+mn-cs"/>
              </a:rPr>
              <a:t>- מסווג כגידול שבו פחות מ- 50% הם </a:t>
            </a:r>
            <a:r>
              <a:rPr lang="he-IL" sz="1200" kern="1200" dirty="0" err="1">
                <a:solidFill>
                  <a:schemeClr val="tx1"/>
                </a:solidFill>
                <a:effectLst/>
                <a:latin typeface="+mn-lt"/>
                <a:ea typeface="+mn-ea"/>
                <a:cs typeface="+mn-cs"/>
              </a:rPr>
              <a:t>נוירובלסטיים</a:t>
            </a:r>
            <a:r>
              <a:rPr lang="he-IL" sz="1200" kern="1200" dirty="0">
                <a:solidFill>
                  <a:schemeClr val="tx1"/>
                </a:solidFill>
                <a:effectLst/>
                <a:latin typeface="+mn-lt"/>
                <a:ea typeface="+mn-ea"/>
                <a:cs typeface="+mn-cs"/>
              </a:rPr>
              <a:t>, ומחולק ל- </a:t>
            </a:r>
            <a:endParaRPr lang="en-IL" sz="1200" kern="1200" dirty="0">
              <a:solidFill>
                <a:schemeClr val="tx1"/>
              </a:solidFill>
              <a:effectLst/>
              <a:latin typeface="+mn-lt"/>
              <a:ea typeface="+mn-ea"/>
              <a:cs typeface="+mn-cs"/>
            </a:endParaRPr>
          </a:p>
          <a:p>
            <a:pPr lvl="2" algn="just" rtl="1"/>
            <a:r>
              <a:rPr lang="he-IL" sz="1200" kern="1200" dirty="0" err="1">
                <a:solidFill>
                  <a:schemeClr val="tx1"/>
                </a:solidFill>
                <a:effectLst/>
                <a:latin typeface="+mn-lt"/>
                <a:ea typeface="+mn-ea"/>
                <a:cs typeface="+mn-cs"/>
              </a:rPr>
              <a:t>intermix</a:t>
            </a:r>
            <a:r>
              <a:rPr lang="he-IL" sz="1200" kern="1200" dirty="0">
                <a:solidFill>
                  <a:schemeClr val="tx1"/>
                </a:solidFill>
                <a:effectLst/>
                <a:latin typeface="+mn-lt"/>
                <a:ea typeface="+mn-ea"/>
                <a:cs typeface="+mn-cs"/>
              </a:rPr>
              <a:t>- גידול עשיר </a:t>
            </a:r>
            <a:r>
              <a:rPr lang="he-IL" sz="1200" kern="1200" dirty="0" err="1">
                <a:solidFill>
                  <a:schemeClr val="tx1"/>
                </a:solidFill>
                <a:effectLst/>
                <a:latin typeface="+mn-lt"/>
                <a:ea typeface="+mn-ea"/>
                <a:cs typeface="+mn-cs"/>
              </a:rPr>
              <a:t>בסטרומה</a:t>
            </a:r>
            <a:r>
              <a:rPr lang="he-IL" sz="1200" kern="1200" dirty="0">
                <a:solidFill>
                  <a:schemeClr val="tx1"/>
                </a:solidFill>
                <a:effectLst/>
                <a:latin typeface="+mn-lt"/>
                <a:ea typeface="+mn-ea"/>
                <a:cs typeface="+mn-cs"/>
              </a:rPr>
              <a:t>, נחשב </a:t>
            </a:r>
            <a:r>
              <a:rPr lang="he-IL" sz="1200" kern="1200" dirty="0" err="1">
                <a:solidFill>
                  <a:schemeClr val="tx1"/>
                </a:solidFill>
                <a:effectLst/>
                <a:latin typeface="+mn-lt"/>
                <a:ea typeface="+mn-ea"/>
                <a:cs typeface="+mn-cs"/>
              </a:rPr>
              <a:t>favorable</a:t>
            </a:r>
            <a:endParaRPr lang="en-IL" sz="1200" kern="1200" dirty="0">
              <a:solidFill>
                <a:schemeClr val="tx1"/>
              </a:solidFill>
              <a:effectLst/>
              <a:latin typeface="+mn-lt"/>
              <a:ea typeface="+mn-ea"/>
              <a:cs typeface="+mn-cs"/>
            </a:endParaRPr>
          </a:p>
          <a:p>
            <a:pPr lvl="2" algn="just" rtl="1"/>
            <a:r>
              <a:rPr lang="he-IL" sz="1200" kern="1200" dirty="0" err="1">
                <a:solidFill>
                  <a:schemeClr val="tx1"/>
                </a:solidFill>
                <a:effectLst/>
                <a:latin typeface="+mn-lt"/>
                <a:ea typeface="+mn-ea"/>
                <a:cs typeface="+mn-cs"/>
              </a:rPr>
              <a:t>nodular</a:t>
            </a:r>
            <a:r>
              <a:rPr lang="he-IL" sz="1200" kern="1200" dirty="0">
                <a:solidFill>
                  <a:schemeClr val="tx1"/>
                </a:solidFill>
                <a:effectLst/>
                <a:latin typeface="+mn-lt"/>
                <a:ea typeface="+mn-ea"/>
                <a:cs typeface="+mn-cs"/>
              </a:rPr>
              <a:t>- גידול שבו נצפים </a:t>
            </a:r>
            <a:r>
              <a:rPr lang="he-IL" sz="1200" kern="1200" dirty="0" err="1">
                <a:solidFill>
                  <a:schemeClr val="tx1"/>
                </a:solidFill>
                <a:effectLst/>
                <a:latin typeface="+mn-lt"/>
                <a:ea typeface="+mn-ea"/>
                <a:cs typeface="+mn-cs"/>
              </a:rPr>
              <a:t>נודולים</a:t>
            </a:r>
            <a:r>
              <a:rPr lang="he-IL" sz="1200" kern="1200" dirty="0">
                <a:solidFill>
                  <a:schemeClr val="tx1"/>
                </a:solidFill>
                <a:effectLst/>
                <a:latin typeface="+mn-lt"/>
                <a:ea typeface="+mn-ea"/>
                <a:cs typeface="+mn-cs"/>
              </a:rPr>
              <a:t>, נחשב </a:t>
            </a:r>
            <a:r>
              <a:rPr lang="he-IL" sz="1200" kern="1200" dirty="0" err="1">
                <a:solidFill>
                  <a:schemeClr val="tx1"/>
                </a:solidFill>
                <a:effectLst/>
                <a:latin typeface="+mn-lt"/>
                <a:ea typeface="+mn-ea"/>
                <a:cs typeface="+mn-cs"/>
              </a:rPr>
              <a:t>unfavorable</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גנגליונוירומה</a:t>
            </a:r>
            <a:r>
              <a:rPr lang="he-IL" sz="1200" kern="1200" dirty="0">
                <a:solidFill>
                  <a:schemeClr val="tx1"/>
                </a:solidFill>
                <a:effectLst/>
                <a:latin typeface="+mn-lt"/>
                <a:ea typeface="+mn-ea"/>
                <a:cs typeface="+mn-cs"/>
              </a:rPr>
              <a:t>- גידול הנחשב שפיר, עם תאי גנגליון בשלים ללא עדות </a:t>
            </a:r>
            <a:r>
              <a:rPr lang="he-IL" sz="1200" kern="1200" dirty="0" err="1">
                <a:solidFill>
                  <a:schemeClr val="tx1"/>
                </a:solidFill>
                <a:effectLst/>
                <a:latin typeface="+mn-lt"/>
                <a:ea typeface="+mn-ea"/>
                <a:cs typeface="+mn-cs"/>
              </a:rPr>
              <a:t>לנוירבלסטים</a:t>
            </a:r>
            <a:r>
              <a:rPr lang="he-IL" sz="1200" kern="1200" dirty="0">
                <a:solidFill>
                  <a:schemeClr val="tx1"/>
                </a:solidFill>
                <a:effectLst/>
                <a:latin typeface="+mn-lt"/>
                <a:ea typeface="+mn-ea"/>
                <a:cs typeface="+mn-cs"/>
              </a:rPr>
              <a:t>, לעיתים מדובר בגידול גדול </a:t>
            </a:r>
            <a:r>
              <a:rPr lang="he-IL" sz="1200" kern="1200" dirty="0" err="1">
                <a:solidFill>
                  <a:schemeClr val="tx1"/>
                </a:solidFill>
                <a:effectLst/>
                <a:latin typeface="+mn-lt"/>
                <a:ea typeface="+mn-ea"/>
                <a:cs typeface="+mn-cs"/>
              </a:rPr>
              <a:t>ואינפילטרטיבי</a:t>
            </a:r>
            <a:r>
              <a:rPr lang="he-IL" sz="1200" kern="1200" dirty="0">
                <a:solidFill>
                  <a:schemeClr val="tx1"/>
                </a:solidFill>
                <a:effectLst/>
                <a:latin typeface="+mn-lt"/>
                <a:ea typeface="+mn-ea"/>
                <a:cs typeface="+mn-cs"/>
              </a:rPr>
              <a:t> אבל אין צורך בכריתות אגרסיביות שלו, מסווג כ- </a:t>
            </a:r>
            <a:r>
              <a:rPr lang="he-IL" sz="1200" kern="1200" dirty="0" err="1">
                <a:solidFill>
                  <a:schemeClr val="tx1"/>
                </a:solidFill>
                <a:effectLst/>
                <a:latin typeface="+mn-lt"/>
                <a:ea typeface="+mn-ea"/>
                <a:cs typeface="+mn-cs"/>
              </a:rPr>
              <a:t>favorable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ביולוגיה מולקולרית- מתייחסת להיבטים נוספים ברמה המולקולרית של הגידול שמשפיעים על הפרוגנוזה-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פלואידיות</a:t>
            </a:r>
            <a:r>
              <a:rPr lang="he-IL" sz="1200" kern="1200" dirty="0">
                <a:solidFill>
                  <a:schemeClr val="tx1"/>
                </a:solidFill>
                <a:effectLst/>
                <a:latin typeface="+mn-lt"/>
                <a:ea typeface="+mn-ea"/>
                <a:cs typeface="+mn-cs"/>
              </a:rPr>
              <a:t>- או תוכן ה- </a:t>
            </a:r>
            <a:r>
              <a:rPr lang="he-IL" sz="1200" kern="1200" dirty="0" err="1">
                <a:solidFill>
                  <a:schemeClr val="tx1"/>
                </a:solidFill>
                <a:effectLst/>
                <a:latin typeface="+mn-lt"/>
                <a:ea typeface="+mn-ea"/>
                <a:cs typeface="+mn-cs"/>
              </a:rPr>
              <a:t>dna</a:t>
            </a:r>
            <a:r>
              <a:rPr lang="he-IL" sz="1200" kern="1200" dirty="0">
                <a:solidFill>
                  <a:schemeClr val="tx1"/>
                </a:solidFill>
                <a:effectLst/>
                <a:latin typeface="+mn-lt"/>
                <a:ea typeface="+mn-ea"/>
                <a:cs typeface="+mn-cs"/>
              </a:rPr>
              <a:t>, זה למעשה העתקים של כרומוזום. בתא תקין יש שני העתקים- כלומר 23*2. בתאי </a:t>
            </a:r>
            <a:r>
              <a:rPr lang="he-IL" sz="1200" kern="1200" dirty="0" err="1">
                <a:solidFill>
                  <a:schemeClr val="tx1"/>
                </a:solidFill>
                <a:effectLst/>
                <a:latin typeface="+mn-lt"/>
                <a:ea typeface="+mn-ea"/>
                <a:cs typeface="+mn-cs"/>
              </a:rPr>
              <a:t>נוירובלסטומה</a:t>
            </a:r>
            <a:r>
              <a:rPr lang="he-IL" sz="1200" kern="1200" dirty="0">
                <a:solidFill>
                  <a:schemeClr val="tx1"/>
                </a:solidFill>
                <a:effectLst/>
                <a:latin typeface="+mn-lt"/>
                <a:ea typeface="+mn-ea"/>
                <a:cs typeface="+mn-cs"/>
              </a:rPr>
              <a:t> זה יכול להגיע לכמעט שלושה או כמעט ארבעה העתקים. המשמעות הפרוגנוסטית היא בעיקר למטופלים קטנים- נמצא למשל שמטופלים עם </a:t>
            </a:r>
            <a:r>
              <a:rPr lang="he-IL" sz="1200" kern="1200" dirty="0" err="1">
                <a:solidFill>
                  <a:schemeClr val="tx1"/>
                </a:solidFill>
                <a:effectLst/>
                <a:latin typeface="+mn-lt"/>
                <a:ea typeface="+mn-ea"/>
                <a:cs typeface="+mn-cs"/>
              </a:rPr>
              <a:t>near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triploid</a:t>
            </a:r>
            <a:r>
              <a:rPr lang="he-IL" sz="1200" kern="1200" dirty="0">
                <a:solidFill>
                  <a:schemeClr val="tx1"/>
                </a:solidFill>
                <a:effectLst/>
                <a:latin typeface="+mn-lt"/>
                <a:ea typeface="+mn-ea"/>
                <a:cs typeface="+mn-cs"/>
              </a:rPr>
              <a:t> הם משמעותית פרוגנוסטית יותר טובים ממטופלים עם </a:t>
            </a:r>
            <a:r>
              <a:rPr lang="he-IL" sz="1200" kern="1200" dirty="0" err="1">
                <a:solidFill>
                  <a:schemeClr val="tx1"/>
                </a:solidFill>
                <a:effectLst/>
                <a:latin typeface="+mn-lt"/>
                <a:ea typeface="+mn-ea"/>
                <a:cs typeface="+mn-cs"/>
              </a:rPr>
              <a:t>near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diploid</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near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tetraploid</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אמפליפיקציה של </a:t>
            </a:r>
            <a:r>
              <a:rPr lang="he-IL" sz="1200" kern="1200" dirty="0" err="1">
                <a:solidFill>
                  <a:schemeClr val="tx1"/>
                </a:solidFill>
                <a:effectLst/>
                <a:latin typeface="+mn-lt"/>
                <a:ea typeface="+mn-ea"/>
                <a:cs typeface="+mn-cs"/>
              </a:rPr>
              <a:t>mycn</a:t>
            </a:r>
            <a:r>
              <a:rPr lang="he-IL" sz="1200" kern="1200" dirty="0">
                <a:solidFill>
                  <a:schemeClr val="tx1"/>
                </a:solidFill>
                <a:effectLst/>
                <a:latin typeface="+mn-lt"/>
                <a:ea typeface="+mn-ea"/>
                <a:cs typeface="+mn-cs"/>
              </a:rPr>
              <a:t>- מדובר </a:t>
            </a:r>
            <a:r>
              <a:rPr lang="he-IL" sz="1200" kern="1200" dirty="0" err="1">
                <a:solidFill>
                  <a:schemeClr val="tx1"/>
                </a:solidFill>
                <a:effectLst/>
                <a:latin typeface="+mn-lt"/>
                <a:ea typeface="+mn-ea"/>
                <a:cs typeface="+mn-cs"/>
              </a:rPr>
              <a:t>בפרוטואונקוגן</a:t>
            </a:r>
            <a:r>
              <a:rPr lang="he-IL" sz="1200" kern="1200" dirty="0">
                <a:solidFill>
                  <a:schemeClr val="tx1"/>
                </a:solidFill>
                <a:effectLst/>
                <a:latin typeface="+mn-lt"/>
                <a:ea typeface="+mn-ea"/>
                <a:cs typeface="+mn-cs"/>
              </a:rPr>
              <a:t> שהימצאותו מביאה </a:t>
            </a:r>
            <a:r>
              <a:rPr lang="he-IL" sz="1200" kern="1200" dirty="0" err="1">
                <a:solidFill>
                  <a:schemeClr val="tx1"/>
                </a:solidFill>
                <a:effectLst/>
                <a:latin typeface="+mn-lt"/>
                <a:ea typeface="+mn-ea"/>
                <a:cs typeface="+mn-cs"/>
              </a:rPr>
              <a:t>לפרוליפקציה</a:t>
            </a:r>
            <a:r>
              <a:rPr lang="he-IL" sz="1200" kern="1200" dirty="0">
                <a:solidFill>
                  <a:schemeClr val="tx1"/>
                </a:solidFill>
                <a:effectLst/>
                <a:latin typeface="+mn-lt"/>
                <a:ea typeface="+mn-ea"/>
                <a:cs typeface="+mn-cs"/>
              </a:rPr>
              <a:t> של הגידול. אמפליפיקציה שלו נמצאה במחלות מתקדמות, ולהיפך (רק אצל 5-10% ממטופלים עם מחלה שנחשבת </a:t>
            </a:r>
            <a:r>
              <a:rPr lang="he-IL" sz="1200" kern="1200" dirty="0" err="1">
                <a:solidFill>
                  <a:schemeClr val="tx1"/>
                </a:solidFill>
                <a:effectLst/>
                <a:latin typeface="+mn-lt"/>
                <a:ea typeface="+mn-ea"/>
                <a:cs typeface="+mn-cs"/>
              </a:rPr>
              <a:t>low</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stage</a:t>
            </a:r>
            <a:r>
              <a:rPr lang="he-IL" sz="1200" kern="1200" dirty="0">
                <a:solidFill>
                  <a:schemeClr val="tx1"/>
                </a:solidFill>
                <a:effectLst/>
                <a:latin typeface="+mn-lt"/>
                <a:ea typeface="+mn-ea"/>
                <a:cs typeface="+mn-cs"/>
              </a:rPr>
              <a:t>). מאחר וזה גורם פרוגנוסטי חשוב זה נכנס לפרוטוקולים של ה-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stratification</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אברציות</a:t>
            </a:r>
            <a:r>
              <a:rPr lang="he-IL" sz="1200" kern="1200" dirty="0">
                <a:solidFill>
                  <a:schemeClr val="tx1"/>
                </a:solidFill>
                <a:effectLst/>
                <a:latin typeface="+mn-lt"/>
                <a:ea typeface="+mn-ea"/>
                <a:cs typeface="+mn-cs"/>
              </a:rPr>
              <a:t> כרומוזומליות- נמצאו עוד מספר ממצאים המקושרים פרוגנוסטית- כמו למשל מחיקה של 1p או של 11q.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מוטציות- מדובר ב- </a:t>
            </a:r>
            <a:r>
              <a:rPr lang="he-IL" sz="1200" kern="1200" dirty="0" err="1">
                <a:solidFill>
                  <a:schemeClr val="tx1"/>
                </a:solidFill>
                <a:effectLst/>
                <a:latin typeface="+mn-lt"/>
                <a:ea typeface="+mn-ea"/>
                <a:cs typeface="+mn-cs"/>
              </a:rPr>
              <a:t>point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mutations</a:t>
            </a:r>
            <a:r>
              <a:rPr lang="he-IL" sz="1200" kern="1200" dirty="0">
                <a:solidFill>
                  <a:schemeClr val="tx1"/>
                </a:solidFill>
                <a:effectLst/>
                <a:latin typeface="+mn-lt"/>
                <a:ea typeface="+mn-ea"/>
                <a:cs typeface="+mn-cs"/>
              </a:rPr>
              <a:t> שנמצאו ומביאות לאקטיבציה של </a:t>
            </a:r>
            <a:r>
              <a:rPr lang="he-IL" sz="1200" kern="1200" dirty="0" err="1">
                <a:solidFill>
                  <a:schemeClr val="tx1"/>
                </a:solidFill>
                <a:effectLst/>
                <a:latin typeface="+mn-lt"/>
                <a:ea typeface="+mn-ea"/>
                <a:cs typeface="+mn-cs"/>
              </a:rPr>
              <a:t>פרוטו-אונקוגנים</a:t>
            </a:r>
            <a:r>
              <a:rPr lang="he-IL" sz="1200" kern="1200" dirty="0">
                <a:solidFill>
                  <a:schemeClr val="tx1"/>
                </a:solidFill>
                <a:effectLst/>
                <a:latin typeface="+mn-lt"/>
                <a:ea typeface="+mn-ea"/>
                <a:cs typeface="+mn-cs"/>
              </a:rPr>
              <a:t>. כך למשל ב- </a:t>
            </a:r>
            <a:r>
              <a:rPr lang="he-IL" sz="1200" kern="1200" dirty="0" err="1">
                <a:solidFill>
                  <a:schemeClr val="tx1"/>
                </a:solidFill>
                <a:effectLst/>
                <a:latin typeface="+mn-lt"/>
                <a:ea typeface="+mn-ea"/>
                <a:cs typeface="+mn-cs"/>
              </a:rPr>
              <a:t>alk</a:t>
            </a:r>
            <a:r>
              <a:rPr lang="he-IL" sz="1200" kern="1200" dirty="0">
                <a:solidFill>
                  <a:schemeClr val="tx1"/>
                </a:solidFill>
                <a:effectLst/>
                <a:latin typeface="+mn-lt"/>
                <a:ea typeface="+mn-ea"/>
                <a:cs typeface="+mn-cs"/>
              </a:rPr>
              <a:t> שפותחו תרופות, </a:t>
            </a:r>
            <a:r>
              <a:rPr lang="he-IL" sz="1200" kern="1200" dirty="0" err="1">
                <a:solidFill>
                  <a:schemeClr val="tx1"/>
                </a:solidFill>
                <a:effectLst/>
                <a:latin typeface="+mn-lt"/>
                <a:ea typeface="+mn-ea"/>
                <a:cs typeface="+mn-cs"/>
              </a:rPr>
              <a:t>anti-alk</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antibody</a:t>
            </a:r>
            <a:r>
              <a:rPr lang="he-IL" sz="1200" kern="1200" dirty="0">
                <a:solidFill>
                  <a:schemeClr val="tx1"/>
                </a:solidFill>
                <a:effectLst/>
                <a:latin typeface="+mn-lt"/>
                <a:ea typeface="+mn-ea"/>
                <a:cs typeface="+mn-cs"/>
              </a:rPr>
              <a:t> כגון </a:t>
            </a:r>
            <a:r>
              <a:rPr lang="he-IL" sz="1200" kern="1200" dirty="0" err="1">
                <a:solidFill>
                  <a:schemeClr val="tx1"/>
                </a:solidFill>
                <a:effectLst/>
                <a:latin typeface="+mn-lt"/>
                <a:ea typeface="+mn-ea"/>
                <a:cs typeface="+mn-cs"/>
              </a:rPr>
              <a:t>crizotinib</a:t>
            </a:r>
            <a:r>
              <a:rPr lang="he-IL" sz="1200" kern="1200" dirty="0">
                <a:solidFill>
                  <a:schemeClr val="tx1"/>
                </a:solidFill>
                <a:effectLst/>
                <a:latin typeface="+mn-lt"/>
                <a:ea typeface="+mn-ea"/>
                <a:cs typeface="+mn-cs"/>
              </a:rPr>
              <a:t> שהראו יעילות.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פרזנטציה קלינית, בדיקות, אבחנה מבדלת והדמיה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קליניקה- בהתאם למיקום הגידול- מרבית הגידולים נובעים מהאדרנל- 50% , 25% </a:t>
            </a:r>
            <a:r>
              <a:rPr lang="he-IL" sz="1200" kern="1200" dirty="0" err="1">
                <a:solidFill>
                  <a:schemeClr val="tx1"/>
                </a:solidFill>
                <a:effectLst/>
                <a:latin typeface="+mn-lt"/>
                <a:ea typeface="+mn-ea"/>
                <a:cs typeface="+mn-cs"/>
              </a:rPr>
              <a:t>פראספינאליים</a:t>
            </a:r>
            <a:r>
              <a:rPr lang="he-IL" sz="1200" kern="1200" dirty="0">
                <a:solidFill>
                  <a:schemeClr val="tx1"/>
                </a:solidFill>
                <a:effectLst/>
                <a:latin typeface="+mn-lt"/>
                <a:ea typeface="+mn-ea"/>
                <a:cs typeface="+mn-cs"/>
              </a:rPr>
              <a:t>, 20% בבית החזה </a:t>
            </a:r>
            <a:r>
              <a:rPr lang="he-IL" sz="1200" kern="1200" dirty="0" err="1">
                <a:solidFill>
                  <a:schemeClr val="tx1"/>
                </a:solidFill>
                <a:effectLst/>
                <a:latin typeface="+mn-lt"/>
                <a:ea typeface="+mn-ea"/>
                <a:cs typeface="+mn-cs"/>
              </a:rPr>
              <a:t>בפוסטריור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מדיאסטינום</a:t>
            </a:r>
            <a:r>
              <a:rPr lang="he-IL" sz="1200" kern="1200" dirty="0">
                <a:solidFill>
                  <a:schemeClr val="tx1"/>
                </a:solidFill>
                <a:effectLst/>
                <a:latin typeface="+mn-lt"/>
                <a:ea typeface="+mn-ea"/>
                <a:cs typeface="+mn-cs"/>
              </a:rPr>
              <a:t>, עוד 4% באגן, ו- 1% צווארי. תלונות בהתאם על כאבי בטן, קושי בנשימה, </a:t>
            </a:r>
            <a:r>
              <a:rPr lang="he-IL" sz="1200" kern="1200" dirty="0" err="1">
                <a:solidFill>
                  <a:schemeClr val="tx1"/>
                </a:solidFill>
                <a:effectLst/>
                <a:latin typeface="+mn-lt"/>
                <a:ea typeface="+mn-ea"/>
                <a:cs typeface="+mn-cs"/>
              </a:rPr>
              <a:t>דיספאגיה</a:t>
            </a:r>
            <a:r>
              <a:rPr lang="he-IL" sz="1200" kern="1200" dirty="0">
                <a:solidFill>
                  <a:schemeClr val="tx1"/>
                </a:solidFill>
                <a:effectLst/>
                <a:latin typeface="+mn-lt"/>
                <a:ea typeface="+mn-ea"/>
                <a:cs typeface="+mn-cs"/>
              </a:rPr>
              <a:t>, קושי בהעברת יציאות או מתן שתן- יכול להיות גם מגידול אגני או גידול הלוחץ על עמוד השדרה (ואז לפעמים תהיה הליכה על בסיס רחב למשל). גידול צווארי יכול להביא לתסמיני </a:t>
            </a:r>
            <a:r>
              <a:rPr lang="he-IL" sz="1200" kern="1200" dirty="0" err="1">
                <a:solidFill>
                  <a:schemeClr val="tx1"/>
                </a:solidFill>
                <a:effectLst/>
                <a:latin typeface="+mn-lt"/>
                <a:ea typeface="+mn-ea"/>
                <a:cs typeface="+mn-cs"/>
              </a:rPr>
              <a:t>הורנר</a:t>
            </a:r>
            <a:r>
              <a:rPr lang="he-IL" sz="1200" kern="1200" dirty="0">
                <a:solidFill>
                  <a:schemeClr val="tx1"/>
                </a:solidFill>
                <a:effectLst/>
                <a:latin typeface="+mn-lt"/>
                <a:ea typeface="+mn-ea"/>
                <a:cs typeface="+mn-cs"/>
              </a:rPr>
              <a:t> למשל (</a:t>
            </a:r>
            <a:r>
              <a:rPr lang="he-IL" sz="1200" kern="1200" dirty="0" err="1">
                <a:solidFill>
                  <a:schemeClr val="tx1"/>
                </a:solidFill>
                <a:effectLst/>
                <a:latin typeface="+mn-lt"/>
                <a:ea typeface="+mn-ea"/>
                <a:cs typeface="+mn-cs"/>
              </a:rPr>
              <a:t>פטוזיס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מיוזיס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אנהידרוזיס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אנופתלמוס</a:t>
            </a:r>
            <a:r>
              <a:rPr lang="he-IL" sz="1200" kern="1200" dirty="0">
                <a:solidFill>
                  <a:schemeClr val="tx1"/>
                </a:solidFill>
                <a:effectLst/>
                <a:latin typeface="+mn-lt"/>
                <a:ea typeface="+mn-ea"/>
                <a:cs typeface="+mn-cs"/>
              </a:rPr>
              <a:t>). לעיתים יש עדות להפרשה </a:t>
            </a:r>
            <a:r>
              <a:rPr lang="he-IL" sz="1200" kern="1200" dirty="0" err="1">
                <a:solidFill>
                  <a:schemeClr val="tx1"/>
                </a:solidFill>
                <a:effectLst/>
                <a:latin typeface="+mn-lt"/>
                <a:ea typeface="+mn-ea"/>
                <a:cs typeface="+mn-cs"/>
              </a:rPr>
              <a:t>אקססיבית</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קטכולאמינים</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vip</a:t>
            </a:r>
            <a:r>
              <a:rPr lang="he-IL" sz="1200" kern="1200" dirty="0">
                <a:solidFill>
                  <a:schemeClr val="tx1"/>
                </a:solidFill>
                <a:effectLst/>
                <a:latin typeface="+mn-lt"/>
                <a:ea typeface="+mn-ea"/>
                <a:cs typeface="+mn-cs"/>
              </a:rPr>
              <a:t>- מתבטא בשלשול, ירידה במשקל, יתר לחץ דם. למעל 40% מהילדים יש עדות למחלה </a:t>
            </a:r>
            <a:r>
              <a:rPr lang="he-IL" sz="1200" kern="1200" dirty="0" err="1">
                <a:solidFill>
                  <a:schemeClr val="tx1"/>
                </a:solidFill>
                <a:effectLst/>
                <a:latin typeface="+mn-lt"/>
                <a:ea typeface="+mn-ea"/>
                <a:cs typeface="+mn-cs"/>
              </a:rPr>
              <a:t>מטסטטית</a:t>
            </a:r>
            <a:r>
              <a:rPr lang="he-IL" sz="1200" kern="1200" dirty="0">
                <a:solidFill>
                  <a:schemeClr val="tx1"/>
                </a:solidFill>
                <a:effectLst/>
                <a:latin typeface="+mn-lt"/>
                <a:ea typeface="+mn-ea"/>
                <a:cs typeface="+mn-cs"/>
              </a:rPr>
              <a:t> בזמן האבחנה- יכול להגיע עם כאבים בעצמות, אנמיה. בגידול </a:t>
            </a:r>
            <a:r>
              <a:rPr lang="he-IL" sz="1200" kern="1200" dirty="0" err="1">
                <a:solidFill>
                  <a:schemeClr val="tx1"/>
                </a:solidFill>
                <a:effectLst/>
                <a:latin typeface="+mn-lt"/>
                <a:ea typeface="+mn-ea"/>
                <a:cs typeface="+mn-cs"/>
              </a:rPr>
              <a:t>מסטייג</a:t>
            </a:r>
            <a:r>
              <a:rPr lang="he-IL" sz="1200" kern="1200" dirty="0">
                <a:solidFill>
                  <a:schemeClr val="tx1"/>
                </a:solidFill>
                <a:effectLst/>
                <a:latin typeface="+mn-lt"/>
                <a:ea typeface="+mn-ea"/>
                <a:cs typeface="+mn-cs"/>
              </a:rPr>
              <a:t> 4s הכי שכיח יהיו </a:t>
            </a:r>
            <a:r>
              <a:rPr lang="he-IL" sz="1200" kern="1200" dirty="0" err="1">
                <a:solidFill>
                  <a:schemeClr val="tx1"/>
                </a:solidFill>
                <a:effectLst/>
                <a:latin typeface="+mn-lt"/>
                <a:ea typeface="+mn-ea"/>
                <a:cs typeface="+mn-cs"/>
              </a:rPr>
              <a:t>מטסטסות</a:t>
            </a:r>
            <a:r>
              <a:rPr lang="he-IL" sz="1200" kern="1200" dirty="0">
                <a:solidFill>
                  <a:schemeClr val="tx1"/>
                </a:solidFill>
                <a:effectLst/>
                <a:latin typeface="+mn-lt"/>
                <a:ea typeface="+mn-ea"/>
                <a:cs typeface="+mn-cs"/>
              </a:rPr>
              <a:t> לכבד (80%), בעוד שבגידול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4 בפעוטות מגיל 1 שנה הכי שכיח יהיו </a:t>
            </a:r>
            <a:r>
              <a:rPr lang="he-IL" sz="1200" kern="1200" dirty="0" err="1">
                <a:solidFill>
                  <a:schemeClr val="tx1"/>
                </a:solidFill>
                <a:effectLst/>
                <a:latin typeface="+mn-lt"/>
                <a:ea typeface="+mn-ea"/>
                <a:cs typeface="+mn-cs"/>
              </a:rPr>
              <a:t>מטסטסות</a:t>
            </a:r>
            <a:r>
              <a:rPr lang="he-IL" sz="1200" kern="1200" dirty="0">
                <a:solidFill>
                  <a:schemeClr val="tx1"/>
                </a:solidFill>
                <a:effectLst/>
                <a:latin typeface="+mn-lt"/>
                <a:ea typeface="+mn-ea"/>
                <a:cs typeface="+mn-cs"/>
              </a:rPr>
              <a:t> למח העצם ולאחר מכן לעצמות. מחלה </a:t>
            </a:r>
            <a:r>
              <a:rPr lang="he-IL" sz="1200" kern="1200" dirty="0" err="1">
                <a:solidFill>
                  <a:schemeClr val="tx1"/>
                </a:solidFill>
                <a:effectLst/>
                <a:latin typeface="+mn-lt"/>
                <a:ea typeface="+mn-ea"/>
                <a:cs typeface="+mn-cs"/>
              </a:rPr>
              <a:t>מטסטטית</a:t>
            </a:r>
            <a:r>
              <a:rPr lang="he-IL" sz="1200" kern="1200" dirty="0">
                <a:solidFill>
                  <a:schemeClr val="tx1"/>
                </a:solidFill>
                <a:effectLst/>
                <a:latin typeface="+mn-lt"/>
                <a:ea typeface="+mn-ea"/>
                <a:cs typeface="+mn-cs"/>
              </a:rPr>
              <a:t> יכולה גם להתבטא עם </a:t>
            </a:r>
            <a:r>
              <a:rPr lang="he-IL" sz="1200" kern="1200" dirty="0" err="1">
                <a:solidFill>
                  <a:schemeClr val="tx1"/>
                </a:solidFill>
                <a:effectLst/>
                <a:latin typeface="+mn-lt"/>
                <a:ea typeface="+mn-ea"/>
                <a:cs typeface="+mn-cs"/>
              </a:rPr>
              <a:t>raccoon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eyes</a:t>
            </a:r>
            <a:r>
              <a:rPr lang="he-IL" sz="1200" kern="1200" dirty="0">
                <a:solidFill>
                  <a:schemeClr val="tx1"/>
                </a:solidFill>
                <a:effectLst/>
                <a:latin typeface="+mn-lt"/>
                <a:ea typeface="+mn-ea"/>
                <a:cs typeface="+mn-cs"/>
              </a:rPr>
              <a:t>- אופיינית </a:t>
            </a:r>
            <a:r>
              <a:rPr lang="he-IL" sz="1200" kern="1200" dirty="0" err="1">
                <a:solidFill>
                  <a:schemeClr val="tx1"/>
                </a:solidFill>
                <a:effectLst/>
                <a:latin typeface="+mn-lt"/>
                <a:ea typeface="+mn-ea"/>
                <a:cs typeface="+mn-cs"/>
              </a:rPr>
              <a:t>לנוירובלסטומה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מטסטטית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בפלקסוס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הפוסטריורי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האורביטלי</a:t>
            </a:r>
            <a:r>
              <a:rPr lang="he-IL" sz="1200" kern="1200" dirty="0">
                <a:solidFill>
                  <a:schemeClr val="tx1"/>
                </a:solidFill>
                <a:effectLst/>
                <a:latin typeface="+mn-lt"/>
                <a:ea typeface="+mn-ea"/>
                <a:cs typeface="+mn-cs"/>
              </a:rPr>
              <a:t>. האבחנה המלאה מתבצעת או בפתולוגיה מהגידול, או בעדות לתאים במח העצם יחד עם עדות לעליה של </a:t>
            </a:r>
            <a:r>
              <a:rPr lang="he-IL" sz="1200" kern="1200" dirty="0" err="1">
                <a:solidFill>
                  <a:schemeClr val="tx1"/>
                </a:solidFill>
                <a:effectLst/>
                <a:latin typeface="+mn-lt"/>
                <a:ea typeface="+mn-ea"/>
                <a:cs typeface="+mn-cs"/>
              </a:rPr>
              <a:t>קטכולאמינים</a:t>
            </a:r>
            <a:r>
              <a:rPr lang="he-IL" sz="1200" kern="1200" dirty="0">
                <a:solidFill>
                  <a:schemeClr val="tx1"/>
                </a:solidFill>
                <a:effectLst/>
                <a:latin typeface="+mn-lt"/>
                <a:ea typeface="+mn-ea"/>
                <a:cs typeface="+mn-cs"/>
              </a:rPr>
              <a:t> בשתן.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dancing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eye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syndrome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אופסוקלונוס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מיוקלונוס</a:t>
            </a:r>
            <a:r>
              <a:rPr lang="he-IL" sz="1200" kern="1200" dirty="0">
                <a:solidFill>
                  <a:schemeClr val="tx1"/>
                </a:solidFill>
                <a:effectLst/>
                <a:latin typeface="+mn-lt"/>
                <a:ea typeface="+mn-ea"/>
                <a:cs typeface="+mn-cs"/>
              </a:rPr>
              <a:t>)- שני שליש מהמקרים הללו מתרחשים אצל תינוקות עם גידולים </a:t>
            </a:r>
            <a:r>
              <a:rPr lang="he-IL" sz="1200" kern="1200" dirty="0" err="1">
                <a:solidFill>
                  <a:schemeClr val="tx1"/>
                </a:solidFill>
                <a:effectLst/>
                <a:latin typeface="+mn-lt"/>
                <a:ea typeface="+mn-ea"/>
                <a:cs typeface="+mn-cs"/>
              </a:rPr>
              <a:t>מדיאסטינליים</a:t>
            </a:r>
            <a:r>
              <a:rPr lang="he-IL" sz="1200" kern="1200" dirty="0">
                <a:solidFill>
                  <a:schemeClr val="tx1"/>
                </a:solidFill>
                <a:effectLst/>
                <a:latin typeface="+mn-lt"/>
                <a:ea typeface="+mn-ea"/>
                <a:cs typeface="+mn-cs"/>
              </a:rPr>
              <a:t>. זה כולל תנועות עין רנדומליות או אטקסיה </a:t>
            </a:r>
            <a:r>
              <a:rPr lang="he-IL" sz="1200" kern="1200" dirty="0" err="1">
                <a:solidFill>
                  <a:schemeClr val="tx1"/>
                </a:solidFill>
                <a:effectLst/>
                <a:latin typeface="+mn-lt"/>
                <a:ea typeface="+mn-ea"/>
                <a:cs typeface="+mn-cs"/>
              </a:rPr>
              <a:t>צרבלרית</a:t>
            </a:r>
            <a:r>
              <a:rPr lang="he-IL" sz="1200" kern="1200" dirty="0">
                <a:solidFill>
                  <a:schemeClr val="tx1"/>
                </a:solidFill>
                <a:effectLst/>
                <a:latin typeface="+mn-lt"/>
                <a:ea typeface="+mn-ea"/>
                <a:cs typeface="+mn-cs"/>
              </a:rPr>
              <a:t> פרוגרסיבית יחד עם </a:t>
            </a:r>
            <a:r>
              <a:rPr lang="he-IL" sz="1200" kern="1200" dirty="0" err="1">
                <a:solidFill>
                  <a:schemeClr val="tx1"/>
                </a:solidFill>
                <a:effectLst/>
                <a:latin typeface="+mn-lt"/>
                <a:ea typeface="+mn-ea"/>
                <a:cs typeface="+mn-cs"/>
              </a:rPr>
              <a:t>myoclonic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jerks</a:t>
            </a:r>
            <a:r>
              <a:rPr lang="he-IL" sz="1200" kern="1200" dirty="0">
                <a:solidFill>
                  <a:schemeClr val="tx1"/>
                </a:solidFill>
                <a:effectLst/>
                <a:latin typeface="+mn-lt"/>
                <a:ea typeface="+mn-ea"/>
                <a:cs typeface="+mn-cs"/>
              </a:rPr>
              <a:t>. מתרחש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- 4% מהמטופלים. ככל הנראה כתוצאה מנוגדנים עצמיים לאנטיגנים </a:t>
            </a:r>
            <a:r>
              <a:rPr lang="he-IL" sz="1200" kern="1200" dirty="0" err="1">
                <a:solidFill>
                  <a:schemeClr val="tx1"/>
                </a:solidFill>
                <a:effectLst/>
                <a:latin typeface="+mn-lt"/>
                <a:ea typeface="+mn-ea"/>
                <a:cs typeface="+mn-cs"/>
              </a:rPr>
              <a:t>נוירונליים</a:t>
            </a:r>
            <a:r>
              <a:rPr lang="he-IL" sz="1200" kern="1200" dirty="0">
                <a:solidFill>
                  <a:schemeClr val="tx1"/>
                </a:solidFill>
                <a:effectLst/>
                <a:latin typeface="+mn-lt"/>
                <a:ea typeface="+mn-ea"/>
                <a:cs typeface="+mn-cs"/>
              </a:rPr>
              <a:t>. תסמינים נוירולוגיים אלו לרוב ממשיכים להיות לאחר הסרה מוצלחת של הגידול. לעיתים מתן סטרואידים או הורמונים יכולים לעזור, או כימותרפיה עם </a:t>
            </a:r>
            <a:r>
              <a:rPr lang="he-IL" sz="1200" kern="1200" dirty="0" err="1">
                <a:solidFill>
                  <a:schemeClr val="tx1"/>
                </a:solidFill>
                <a:effectLst/>
                <a:latin typeface="+mn-lt"/>
                <a:ea typeface="+mn-ea"/>
                <a:cs typeface="+mn-cs"/>
              </a:rPr>
              <a:t>אימונוגלובולינים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בדיקות מעבדה- יש שלוש בדיקות עיקריות שמעידות על סמנים פרוגנוסטיים ועל עדות לגידול-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קטכולאמינים</a:t>
            </a:r>
            <a:r>
              <a:rPr lang="he-IL" sz="1200" kern="1200" dirty="0">
                <a:solidFill>
                  <a:schemeClr val="tx1"/>
                </a:solidFill>
                <a:effectLst/>
                <a:latin typeface="+mn-lt"/>
                <a:ea typeface="+mn-ea"/>
                <a:cs typeface="+mn-cs"/>
              </a:rPr>
              <a:t> בשתן- ניתן לאתר במעל 90% מהמטופלים, וזה חלק מאבחנה של </a:t>
            </a:r>
            <a:r>
              <a:rPr lang="he-IL" sz="1200" kern="1200" dirty="0" err="1">
                <a:solidFill>
                  <a:schemeClr val="tx1"/>
                </a:solidFill>
                <a:effectLst/>
                <a:latin typeface="+mn-lt"/>
                <a:ea typeface="+mn-ea"/>
                <a:cs typeface="+mn-cs"/>
              </a:rPr>
              <a:t>נוירובלסטומה</a:t>
            </a:r>
            <a:r>
              <a:rPr lang="he-IL" sz="1200" kern="1200" dirty="0">
                <a:solidFill>
                  <a:schemeClr val="tx1"/>
                </a:solidFill>
                <a:effectLst/>
                <a:latin typeface="+mn-lt"/>
                <a:ea typeface="+mn-ea"/>
                <a:cs typeface="+mn-cs"/>
              </a:rPr>
              <a:t> אם היא נעשתה רק על בסיס מח עצם. מספיק שתן רנדומלי.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רמות </a:t>
            </a:r>
            <a:r>
              <a:rPr lang="he-IL" sz="1200" kern="1200" dirty="0" err="1">
                <a:solidFill>
                  <a:schemeClr val="tx1"/>
                </a:solidFill>
                <a:effectLst/>
                <a:latin typeface="+mn-lt"/>
                <a:ea typeface="+mn-ea"/>
                <a:cs typeface="+mn-cs"/>
              </a:rPr>
              <a:t>ldh</a:t>
            </a:r>
            <a:r>
              <a:rPr lang="he-IL" sz="1200" kern="1200" dirty="0">
                <a:solidFill>
                  <a:schemeClr val="tx1"/>
                </a:solidFill>
                <a:effectLst/>
                <a:latin typeface="+mn-lt"/>
                <a:ea typeface="+mn-ea"/>
                <a:cs typeface="+mn-cs"/>
              </a:rPr>
              <a:t>- ללא ספציפיות לגידול אולם רמות גבוהות, בעיקר מעל 1500, מעידות על סמן פרוגנוסטי שלילי- עוזר גם במעקב או תגובה לטיפול.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רמות </a:t>
            </a:r>
            <a:r>
              <a:rPr lang="he-IL" sz="1200" kern="1200" dirty="0" err="1">
                <a:solidFill>
                  <a:schemeClr val="tx1"/>
                </a:solidFill>
                <a:effectLst/>
                <a:latin typeface="+mn-lt"/>
                <a:ea typeface="+mn-ea"/>
                <a:cs typeface="+mn-cs"/>
              </a:rPr>
              <a:t>פריטין</a:t>
            </a:r>
            <a:r>
              <a:rPr lang="he-IL" sz="1200" kern="1200" dirty="0">
                <a:solidFill>
                  <a:schemeClr val="tx1"/>
                </a:solidFill>
                <a:effectLst/>
                <a:latin typeface="+mn-lt"/>
                <a:ea typeface="+mn-ea"/>
                <a:cs typeface="+mn-cs"/>
              </a:rPr>
              <a:t>- מעל 150 מראות על מחלה מתקדמת וגם מעידות על פרוגנוזה לא טובה.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הדמיה: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צילום חזה- מדגים מסה </a:t>
            </a:r>
            <a:r>
              <a:rPr lang="he-IL" sz="1200" kern="1200" dirty="0" err="1">
                <a:solidFill>
                  <a:schemeClr val="tx1"/>
                </a:solidFill>
                <a:effectLst/>
                <a:latin typeface="+mn-lt"/>
                <a:ea typeface="+mn-ea"/>
                <a:cs typeface="+mn-cs"/>
              </a:rPr>
              <a:t>מדיאסטינלית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פוסטריורית</a:t>
            </a:r>
            <a:r>
              <a:rPr lang="he-IL" sz="1200" kern="1200" dirty="0">
                <a:solidFill>
                  <a:schemeClr val="tx1"/>
                </a:solidFill>
                <a:effectLst/>
                <a:latin typeface="+mn-lt"/>
                <a:ea typeface="+mn-ea"/>
                <a:cs typeface="+mn-cs"/>
              </a:rPr>
              <a:t>, אצל 50% מהמטופלים האבחנה התבצעה בצילום חזה מקרי. צילום בטן פחות עוזר אך לעיתים מראה הסתיידויות עדינות.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סונר- לרוב מתבצע בהתחלה אולם פחות רגיש וספציפי לעומת </a:t>
            </a:r>
            <a:r>
              <a:rPr lang="he-IL" sz="1200" kern="1200" dirty="0" err="1">
                <a:solidFill>
                  <a:schemeClr val="tx1"/>
                </a:solidFill>
                <a:effectLst/>
                <a:latin typeface="+mn-lt"/>
                <a:ea typeface="+mn-ea"/>
                <a:cs typeface="+mn-cs"/>
              </a:rPr>
              <a:t>ct</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mri</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ct</a:t>
            </a:r>
            <a:r>
              <a:rPr lang="he-IL" sz="1200" kern="1200" dirty="0">
                <a:solidFill>
                  <a:schemeClr val="tx1"/>
                </a:solidFill>
                <a:effectLst/>
                <a:latin typeface="+mn-lt"/>
                <a:ea typeface="+mn-ea"/>
                <a:cs typeface="+mn-cs"/>
              </a:rPr>
              <a:t>- יכול להדגים </a:t>
            </a:r>
            <a:r>
              <a:rPr lang="he-IL" sz="1200" kern="1200" dirty="0" err="1">
                <a:solidFill>
                  <a:schemeClr val="tx1"/>
                </a:solidFill>
                <a:effectLst/>
                <a:latin typeface="+mn-lt"/>
                <a:ea typeface="+mn-ea"/>
                <a:cs typeface="+mn-cs"/>
              </a:rPr>
              <a:t>קלציפיקציות</a:t>
            </a:r>
            <a:r>
              <a:rPr lang="he-IL" sz="1200" kern="1200" dirty="0">
                <a:solidFill>
                  <a:schemeClr val="tx1"/>
                </a:solidFill>
                <a:effectLst/>
                <a:latin typeface="+mn-lt"/>
                <a:ea typeface="+mn-ea"/>
                <a:cs typeface="+mn-cs"/>
              </a:rPr>
              <a:t> שאופייניות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- 85% מהמקרים, הרגישות של סיטי עולה כשזה משולב עם מיפוי עצמות.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mri</a:t>
            </a:r>
            <a:r>
              <a:rPr lang="he-IL" sz="1200" kern="1200" dirty="0">
                <a:solidFill>
                  <a:schemeClr val="tx1"/>
                </a:solidFill>
                <a:effectLst/>
                <a:latin typeface="+mn-lt"/>
                <a:ea typeface="+mn-ea"/>
                <a:cs typeface="+mn-cs"/>
              </a:rPr>
              <a:t>- הבדיקה רגישה ביותר לאבחנה ולביצוע </a:t>
            </a:r>
            <a:r>
              <a:rPr lang="he-IL" sz="1200" kern="1200" dirty="0" err="1">
                <a:solidFill>
                  <a:schemeClr val="tx1"/>
                </a:solidFill>
                <a:effectLst/>
                <a:latin typeface="+mn-lt"/>
                <a:ea typeface="+mn-ea"/>
                <a:cs typeface="+mn-cs"/>
              </a:rPr>
              <a:t>סטייג׳ינג</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לנוירובלסטומה</a:t>
            </a:r>
            <a:r>
              <a:rPr lang="he-IL" sz="1200" kern="1200" dirty="0">
                <a:solidFill>
                  <a:schemeClr val="tx1"/>
                </a:solidFill>
                <a:effectLst/>
                <a:latin typeface="+mn-lt"/>
                <a:ea typeface="+mn-ea"/>
                <a:cs typeface="+mn-cs"/>
              </a:rPr>
              <a:t>- יותר טוב מ- </a:t>
            </a:r>
            <a:r>
              <a:rPr lang="he-IL" sz="1200" kern="1200" dirty="0" err="1">
                <a:solidFill>
                  <a:schemeClr val="tx1"/>
                </a:solidFill>
                <a:effectLst/>
                <a:latin typeface="+mn-lt"/>
                <a:ea typeface="+mn-ea"/>
                <a:cs typeface="+mn-cs"/>
              </a:rPr>
              <a:t>ct</a:t>
            </a:r>
            <a:r>
              <a:rPr lang="he-IL" sz="1200" kern="1200" dirty="0">
                <a:solidFill>
                  <a:schemeClr val="tx1"/>
                </a:solidFill>
                <a:effectLst/>
                <a:latin typeface="+mn-lt"/>
                <a:ea typeface="+mn-ea"/>
                <a:cs typeface="+mn-cs"/>
              </a:rPr>
              <a:t> לצורך אבחנה של מחלה </a:t>
            </a:r>
            <a:r>
              <a:rPr lang="he-IL" sz="1200" kern="1200" dirty="0" err="1">
                <a:solidFill>
                  <a:schemeClr val="tx1"/>
                </a:solidFill>
                <a:effectLst/>
                <a:latin typeface="+mn-lt"/>
                <a:ea typeface="+mn-ea"/>
                <a:cs typeface="+mn-cs"/>
              </a:rPr>
              <a:t>מסטייג</a:t>
            </a:r>
            <a:r>
              <a:rPr lang="he-IL" sz="1200" kern="1200" dirty="0">
                <a:solidFill>
                  <a:schemeClr val="tx1"/>
                </a:solidFill>
                <a:effectLst/>
                <a:latin typeface="+mn-lt"/>
                <a:ea typeface="+mn-ea"/>
                <a:cs typeface="+mn-cs"/>
              </a:rPr>
              <a:t> 4, מדגים טוב יותר גרורות לעצמות ולמח העצם, וכן תפיסת כלי דם גדולים על ידי הגידול. שילוב של </a:t>
            </a:r>
            <a:r>
              <a:rPr lang="he-IL" sz="1200" kern="1200" dirty="0" err="1">
                <a:solidFill>
                  <a:schemeClr val="tx1"/>
                </a:solidFill>
                <a:effectLst/>
                <a:latin typeface="+mn-lt"/>
                <a:ea typeface="+mn-ea"/>
                <a:cs typeface="+mn-cs"/>
              </a:rPr>
              <a:t>mri</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pet</a:t>
            </a:r>
            <a:r>
              <a:rPr lang="he-IL" sz="1200" kern="1200" dirty="0">
                <a:solidFill>
                  <a:schemeClr val="tx1"/>
                </a:solidFill>
                <a:effectLst/>
                <a:latin typeface="+mn-lt"/>
                <a:ea typeface="+mn-ea"/>
                <a:cs typeface="+mn-cs"/>
              </a:rPr>
              <a:t> ייכנס יותר בעתיד.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mibg</a:t>
            </a:r>
            <a:r>
              <a:rPr lang="he-IL" sz="1200" kern="1200" dirty="0">
                <a:solidFill>
                  <a:schemeClr val="tx1"/>
                </a:solidFill>
                <a:effectLst/>
                <a:latin typeface="+mn-lt"/>
                <a:ea typeface="+mn-ea"/>
                <a:cs typeface="+mn-cs"/>
              </a:rPr>
              <a:t>- זוהי בדיקת מתיי-יודו-בנזיל-</a:t>
            </a:r>
            <a:r>
              <a:rPr lang="he-IL" sz="1200" kern="1200" dirty="0" err="1">
                <a:solidFill>
                  <a:schemeClr val="tx1"/>
                </a:solidFill>
                <a:effectLst/>
                <a:latin typeface="+mn-lt"/>
                <a:ea typeface="+mn-ea"/>
                <a:cs typeface="+mn-cs"/>
              </a:rPr>
              <a:t>גואנידין</a:t>
            </a:r>
            <a:r>
              <a:rPr lang="he-IL" sz="1200" kern="1200" dirty="0">
                <a:solidFill>
                  <a:schemeClr val="tx1"/>
                </a:solidFill>
                <a:effectLst/>
                <a:latin typeface="+mn-lt"/>
                <a:ea typeface="+mn-ea"/>
                <a:cs typeface="+mn-cs"/>
              </a:rPr>
              <a:t>- זהו חומר שמאוחסן בתאי </a:t>
            </a:r>
            <a:r>
              <a:rPr lang="he-IL" sz="1200" kern="1200" dirty="0" err="1">
                <a:solidFill>
                  <a:schemeClr val="tx1"/>
                </a:solidFill>
                <a:effectLst/>
                <a:latin typeface="+mn-lt"/>
                <a:ea typeface="+mn-ea"/>
                <a:cs typeface="+mn-cs"/>
              </a:rPr>
              <a:t>כרומפין</a:t>
            </a:r>
            <a:r>
              <a:rPr lang="he-IL" sz="1200" kern="1200" dirty="0">
                <a:solidFill>
                  <a:schemeClr val="tx1"/>
                </a:solidFill>
                <a:effectLst/>
                <a:latin typeface="+mn-lt"/>
                <a:ea typeface="+mn-ea"/>
                <a:cs typeface="+mn-cs"/>
              </a:rPr>
              <a:t>, כמו </a:t>
            </a:r>
            <a:r>
              <a:rPr lang="he-IL" sz="1200" kern="1200" dirty="0" err="1">
                <a:solidFill>
                  <a:schemeClr val="tx1"/>
                </a:solidFill>
                <a:effectLst/>
                <a:latin typeface="+mn-lt"/>
                <a:ea typeface="+mn-ea"/>
                <a:cs typeface="+mn-cs"/>
              </a:rPr>
              <a:t>נוראפינפרין</a:t>
            </a:r>
            <a:r>
              <a:rPr lang="he-IL" sz="1200" kern="1200" dirty="0">
                <a:solidFill>
                  <a:schemeClr val="tx1"/>
                </a:solidFill>
                <a:effectLst/>
                <a:latin typeface="+mn-lt"/>
                <a:ea typeface="+mn-ea"/>
                <a:cs typeface="+mn-cs"/>
              </a:rPr>
              <a:t>. מיפוי חומר זה הינו הבדיקה המועדפת כדי להעריך מעורבות של מח עצם או של עצמות.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בדיקת מח עצם- בדיקה רוטינית – גם אספירציה וגם ביופסיית </a:t>
            </a:r>
            <a:r>
              <a:rPr lang="he-IL" sz="1200" kern="1200" dirty="0" err="1">
                <a:solidFill>
                  <a:schemeClr val="tx1"/>
                </a:solidFill>
                <a:effectLst/>
                <a:latin typeface="+mn-lt"/>
                <a:ea typeface="+mn-ea"/>
                <a:cs typeface="+mn-cs"/>
              </a:rPr>
              <a:t>טרפיין</a:t>
            </a:r>
            <a:r>
              <a:rPr lang="he-IL" sz="1200" kern="1200" dirty="0">
                <a:solidFill>
                  <a:schemeClr val="tx1"/>
                </a:solidFill>
                <a:effectLst/>
                <a:latin typeface="+mn-lt"/>
                <a:ea typeface="+mn-ea"/>
                <a:cs typeface="+mn-cs"/>
              </a:rPr>
              <a:t>. מסתכלים בנוסף על נוגדנים כגון s-100 ו- </a:t>
            </a:r>
            <a:r>
              <a:rPr lang="he-IL" sz="1200" kern="1200" dirty="0" err="1">
                <a:solidFill>
                  <a:schemeClr val="tx1"/>
                </a:solidFill>
                <a:effectLst/>
                <a:latin typeface="+mn-lt"/>
                <a:ea typeface="+mn-ea"/>
                <a:cs typeface="+mn-cs"/>
              </a:rPr>
              <a:t>neuron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specific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enolase</a:t>
            </a:r>
            <a:r>
              <a:rPr lang="he-IL" sz="1200" kern="1200" dirty="0">
                <a:solidFill>
                  <a:schemeClr val="tx1"/>
                </a:solidFill>
                <a:effectLst/>
                <a:latin typeface="+mn-lt"/>
                <a:ea typeface="+mn-ea"/>
                <a:cs typeface="+mn-cs"/>
              </a:rPr>
              <a:t> כדי להפחית את המקרים של </a:t>
            </a:r>
            <a:r>
              <a:rPr lang="he-IL" sz="1200" kern="1200" dirty="0" err="1">
                <a:solidFill>
                  <a:schemeClr val="tx1"/>
                </a:solidFill>
                <a:effectLst/>
                <a:latin typeface="+mn-lt"/>
                <a:ea typeface="+mn-ea"/>
                <a:cs typeface="+mn-cs"/>
              </a:rPr>
              <a:t>false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negative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סטייג׳ינג</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stratification</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הסטייג׳ינג</a:t>
            </a:r>
            <a:r>
              <a:rPr lang="he-IL" sz="1200" kern="1200" dirty="0">
                <a:solidFill>
                  <a:schemeClr val="tx1"/>
                </a:solidFill>
                <a:effectLst/>
                <a:latin typeface="+mn-lt"/>
                <a:ea typeface="+mn-ea"/>
                <a:cs typeface="+mn-cs"/>
              </a:rPr>
              <a:t> של ה- </a:t>
            </a:r>
            <a:r>
              <a:rPr lang="he-IL" sz="1200" kern="1200" dirty="0" err="1">
                <a:solidFill>
                  <a:schemeClr val="tx1"/>
                </a:solidFill>
                <a:effectLst/>
                <a:latin typeface="+mn-lt"/>
                <a:ea typeface="+mn-ea"/>
                <a:cs typeface="+mn-cs"/>
              </a:rPr>
              <a:t>inss</a:t>
            </a:r>
            <a:r>
              <a:rPr lang="he-IL" sz="1200" kern="1200" dirty="0">
                <a:solidFill>
                  <a:schemeClr val="tx1"/>
                </a:solidFill>
                <a:effectLst/>
                <a:latin typeface="+mn-lt"/>
                <a:ea typeface="+mn-ea"/>
                <a:cs typeface="+mn-cs"/>
              </a:rPr>
              <a:t> מבוסס על כירורגיה ופתולוגיה. ב- 2009 הוצע </a:t>
            </a:r>
            <a:r>
              <a:rPr lang="he-IL" sz="1200" kern="1200" dirty="0" err="1">
                <a:solidFill>
                  <a:schemeClr val="tx1"/>
                </a:solidFill>
                <a:effectLst/>
                <a:latin typeface="+mn-lt"/>
                <a:ea typeface="+mn-ea"/>
                <a:cs typeface="+mn-cs"/>
              </a:rPr>
              <a:t>סטייגינג</a:t>
            </a:r>
            <a:r>
              <a:rPr lang="he-IL" sz="1200" kern="1200" dirty="0">
                <a:solidFill>
                  <a:schemeClr val="tx1"/>
                </a:solidFill>
                <a:effectLst/>
                <a:latin typeface="+mn-lt"/>
                <a:ea typeface="+mn-ea"/>
                <a:cs typeface="+mn-cs"/>
              </a:rPr>
              <a:t> שמבוסס על הדמיה, מאחר ומבחינה כירורגית יש שוני רב לעניין דגימת בלוטת לימפה ומידת האגרסיביות הכירורגית. בכל מקרה, ה- </a:t>
            </a:r>
            <a:r>
              <a:rPr lang="he-IL" sz="1200" kern="1200" dirty="0" err="1">
                <a:solidFill>
                  <a:schemeClr val="tx1"/>
                </a:solidFill>
                <a:effectLst/>
                <a:latin typeface="+mn-lt"/>
                <a:ea typeface="+mn-ea"/>
                <a:cs typeface="+mn-cs"/>
              </a:rPr>
              <a:t>inss</a:t>
            </a:r>
            <a:r>
              <a:rPr lang="he-IL" sz="1200" kern="1200" dirty="0">
                <a:solidFill>
                  <a:schemeClr val="tx1"/>
                </a:solidFill>
                <a:effectLst/>
                <a:latin typeface="+mn-lt"/>
                <a:ea typeface="+mn-ea"/>
                <a:cs typeface="+mn-cs"/>
              </a:rPr>
              <a:t> מחלק את הגידול </a:t>
            </a:r>
            <a:r>
              <a:rPr lang="he-IL" sz="1200" kern="1200" dirty="0" err="1">
                <a:solidFill>
                  <a:schemeClr val="tx1"/>
                </a:solidFill>
                <a:effectLst/>
                <a:latin typeface="+mn-lt"/>
                <a:ea typeface="+mn-ea"/>
                <a:cs typeface="+mn-cs"/>
              </a:rPr>
              <a:t>לסטייג׳ים</a:t>
            </a:r>
            <a:r>
              <a:rPr lang="he-IL" sz="1200" kern="1200" dirty="0">
                <a:solidFill>
                  <a:schemeClr val="tx1"/>
                </a:solidFill>
                <a:effectLst/>
                <a:latin typeface="+mn-lt"/>
                <a:ea typeface="+mn-ea"/>
                <a:cs typeface="+mn-cs"/>
              </a:rPr>
              <a:t> 1-4 וכן </a:t>
            </a:r>
            <a:r>
              <a:rPr lang="he-IL" sz="1200" kern="1200" dirty="0" err="1">
                <a:solidFill>
                  <a:schemeClr val="tx1"/>
                </a:solidFill>
                <a:effectLst/>
                <a:latin typeface="+mn-lt"/>
                <a:ea typeface="+mn-ea"/>
                <a:cs typeface="+mn-cs"/>
              </a:rPr>
              <a:t>לסטייג</a:t>
            </a:r>
            <a:r>
              <a:rPr lang="he-IL" sz="1200" kern="1200" dirty="0">
                <a:solidFill>
                  <a:schemeClr val="tx1"/>
                </a:solidFill>
                <a:effectLst/>
                <a:latin typeface="+mn-lt"/>
                <a:ea typeface="+mn-ea"/>
                <a:cs typeface="+mn-cs"/>
              </a:rPr>
              <a:t> 4s שרלוונטי לתינוקות מתחת לגיל שנה עם גידול מקומי המוגדר עד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2b והתפשטות המוגבלת לעור, לכבד ולמח העצם (במח העצם פחות מ- 10% תאים ממאירים כדי שזה ייחשב ל- 4s). שאר </a:t>
            </a:r>
            <a:r>
              <a:rPr lang="he-IL" sz="1200" kern="1200" dirty="0" err="1">
                <a:solidFill>
                  <a:schemeClr val="tx1"/>
                </a:solidFill>
                <a:effectLst/>
                <a:latin typeface="+mn-lt"/>
                <a:ea typeface="+mn-ea"/>
                <a:cs typeface="+mn-cs"/>
              </a:rPr>
              <a:t>הסטייג׳ים</a:t>
            </a:r>
            <a:r>
              <a:rPr lang="he-IL" sz="1200" kern="1200" dirty="0">
                <a:solidFill>
                  <a:schemeClr val="tx1"/>
                </a:solidFill>
                <a:effectLst/>
                <a:latin typeface="+mn-lt"/>
                <a:ea typeface="+mn-ea"/>
                <a:cs typeface="+mn-cs"/>
              </a:rPr>
              <a:t> הינם לפי 1 (גידול ממוקדם עם כריתה מלאה, בלוטות שליליות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2a (גידול ממוקם עם כריתה לא מלאה, בלוטות שליליות), 2b (גידול ממוקם עם בלוטות חיוביות וכן/לא כריתה מלאה),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3 (גידול לא נתיח החוצה את קו האמצע (מוגדר ככזה שחוצה את ה- </a:t>
            </a:r>
            <a:r>
              <a:rPr lang="he-IL" sz="1200" kern="1200" dirty="0" err="1">
                <a:solidFill>
                  <a:schemeClr val="tx1"/>
                </a:solidFill>
                <a:effectLst/>
                <a:latin typeface="+mn-lt"/>
                <a:ea typeface="+mn-ea"/>
                <a:cs typeface="+mn-cs"/>
              </a:rPr>
              <a:t>vertebral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column</a:t>
            </a:r>
            <a:r>
              <a:rPr lang="he-IL" sz="1200" kern="1200" dirty="0">
                <a:solidFill>
                  <a:schemeClr val="tx1"/>
                </a:solidFill>
                <a:effectLst/>
                <a:latin typeface="+mn-lt"/>
                <a:ea typeface="+mn-ea"/>
                <a:cs typeface="+mn-cs"/>
              </a:rPr>
              <a:t>), או גידול ממוקם עם בלוטות חיוביות קונטרה-לטרליות, או גידול בקו האמצע לא נתיח עם מעורבות בלוטות),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4 (גידול עם גרורות מרוחקות- בלוטות לימפה, עצם, מח עצם, כבד, ועור).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סטרטיפיקציה</a:t>
            </a:r>
            <a:r>
              <a:rPr lang="he-IL" sz="1200" kern="1200" dirty="0">
                <a:solidFill>
                  <a:schemeClr val="tx1"/>
                </a:solidFill>
                <a:effectLst/>
                <a:latin typeface="+mn-lt"/>
                <a:ea typeface="+mn-ea"/>
                <a:cs typeface="+mn-cs"/>
              </a:rPr>
              <a:t> על פי ה- </a:t>
            </a:r>
            <a:r>
              <a:rPr lang="he-IL" sz="1200" kern="1200" dirty="0" err="1">
                <a:solidFill>
                  <a:schemeClr val="tx1"/>
                </a:solidFill>
                <a:effectLst/>
                <a:latin typeface="+mn-lt"/>
                <a:ea typeface="+mn-ea"/>
                <a:cs typeface="+mn-cs"/>
              </a:rPr>
              <a:t>cog</a:t>
            </a:r>
            <a:r>
              <a:rPr lang="he-IL" sz="1200" kern="1200" dirty="0">
                <a:solidFill>
                  <a:schemeClr val="tx1"/>
                </a:solidFill>
                <a:effectLst/>
                <a:latin typeface="+mn-lt"/>
                <a:ea typeface="+mn-ea"/>
                <a:cs typeface="+mn-cs"/>
              </a:rPr>
              <a:t> מחלקת את המטופלים לפי קבוצות סיכון- </a:t>
            </a:r>
            <a:r>
              <a:rPr lang="he-IL" sz="1200" kern="1200" dirty="0" err="1">
                <a:solidFill>
                  <a:schemeClr val="tx1"/>
                </a:solidFill>
                <a:effectLst/>
                <a:latin typeface="+mn-lt"/>
                <a:ea typeface="+mn-ea"/>
                <a:cs typeface="+mn-cs"/>
              </a:rPr>
              <a:t>low</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intermediate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high</a:t>
            </a:r>
            <a:r>
              <a:rPr lang="he-IL" sz="1200" kern="1200" dirty="0">
                <a:solidFill>
                  <a:schemeClr val="tx1"/>
                </a:solidFill>
                <a:effectLst/>
                <a:latin typeface="+mn-lt"/>
                <a:ea typeface="+mn-ea"/>
                <a:cs typeface="+mn-cs"/>
              </a:rPr>
              <a:t>. בכל קבוצה יש כמה פרמטרים שמגדירים אותה- ה-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לפי ה- </a:t>
            </a:r>
            <a:r>
              <a:rPr lang="he-IL" sz="1200" kern="1200" dirty="0" err="1">
                <a:solidFill>
                  <a:schemeClr val="tx1"/>
                </a:solidFill>
                <a:effectLst/>
                <a:latin typeface="+mn-lt"/>
                <a:ea typeface="+mn-ea"/>
                <a:cs typeface="+mn-cs"/>
              </a:rPr>
              <a:t>inss</a:t>
            </a:r>
            <a:r>
              <a:rPr lang="he-IL" sz="1200" kern="1200" dirty="0">
                <a:solidFill>
                  <a:schemeClr val="tx1"/>
                </a:solidFill>
                <a:effectLst/>
                <a:latin typeface="+mn-lt"/>
                <a:ea typeface="+mn-ea"/>
                <a:cs typeface="+mn-cs"/>
              </a:rPr>
              <a:t>, גיל המטופל, וביולוגיה של הגידול שבעיקר מתייחסת ל- </a:t>
            </a:r>
            <a:r>
              <a:rPr lang="he-IL" sz="1200" kern="1200" dirty="0" err="1">
                <a:solidFill>
                  <a:schemeClr val="tx1"/>
                </a:solidFill>
                <a:effectLst/>
                <a:latin typeface="+mn-lt"/>
                <a:ea typeface="+mn-ea"/>
                <a:cs typeface="+mn-cs"/>
              </a:rPr>
              <a:t>mic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ולהסטולוגיה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favorable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unfavorable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גידול שהוא </a:t>
            </a:r>
            <a:r>
              <a:rPr lang="he-IL" sz="1200" kern="1200" dirty="0" err="1">
                <a:solidFill>
                  <a:schemeClr val="tx1"/>
                </a:solidFill>
                <a:effectLst/>
                <a:latin typeface="+mn-lt"/>
                <a:ea typeface="+mn-ea"/>
                <a:cs typeface="+mn-cs"/>
              </a:rPr>
              <a:t>low</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כולל מטופלים בכל גיל, עם עדות ל- </a:t>
            </a:r>
            <a:r>
              <a:rPr lang="he-IL" sz="1200" kern="1200" dirty="0" err="1">
                <a:solidFill>
                  <a:schemeClr val="tx1"/>
                </a:solidFill>
                <a:effectLst/>
                <a:latin typeface="+mn-lt"/>
                <a:ea typeface="+mn-ea"/>
                <a:cs typeface="+mn-cs"/>
              </a:rPr>
              <a:t>myc</a:t>
            </a:r>
            <a:r>
              <a:rPr lang="he-IL" sz="1200" kern="1200" dirty="0">
                <a:solidFill>
                  <a:schemeClr val="tx1"/>
                </a:solidFill>
                <a:effectLst/>
                <a:latin typeface="+mn-lt"/>
                <a:ea typeface="+mn-ea"/>
                <a:cs typeface="+mn-cs"/>
              </a:rPr>
              <a:t> שלילי, ועם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שהוא עד 2b או 4s במטופלים מתחת לגיל שנה. בקבוצה כזו לרוב המטופלים לא יהיה צורך בכימותרפיה או הקרנות והשרידות ל- 5 שנים היא מעל 95%. הטיפול היחיד הינו כריתת הגידול, וגם זה לא תמיד. בהקשר זה גידול מסוג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1- תמיד ייכנס לקבוצה זו, לא משנה מה הפתולוגיה ומה ה- </a:t>
            </a:r>
            <a:r>
              <a:rPr lang="he-IL" sz="1200" kern="1200" dirty="0" err="1">
                <a:solidFill>
                  <a:schemeClr val="tx1"/>
                </a:solidFill>
                <a:effectLst/>
                <a:latin typeface="+mn-lt"/>
                <a:ea typeface="+mn-ea"/>
                <a:cs typeface="+mn-cs"/>
              </a:rPr>
              <a:t>myc</a:t>
            </a:r>
            <a:r>
              <a:rPr lang="he-IL" sz="1200" kern="1200" dirty="0">
                <a:solidFill>
                  <a:schemeClr val="tx1"/>
                </a:solidFill>
                <a:effectLst/>
                <a:latin typeface="+mn-lt"/>
                <a:ea typeface="+mn-ea"/>
                <a:cs typeface="+mn-cs"/>
              </a:rPr>
              <a:t> שלו.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גידול שהוא </a:t>
            </a:r>
            <a:r>
              <a:rPr lang="he-IL" sz="1200" kern="1200" dirty="0" err="1">
                <a:solidFill>
                  <a:schemeClr val="tx1"/>
                </a:solidFill>
                <a:effectLst/>
                <a:latin typeface="+mn-lt"/>
                <a:ea typeface="+mn-ea"/>
                <a:cs typeface="+mn-cs"/>
              </a:rPr>
              <a:t>intermediate</a:t>
            </a:r>
            <a:r>
              <a:rPr lang="he-IL" sz="1200" kern="1200" dirty="0">
                <a:solidFill>
                  <a:schemeClr val="tx1"/>
                </a:solidFill>
                <a:effectLst/>
                <a:latin typeface="+mn-lt"/>
                <a:ea typeface="+mn-ea"/>
                <a:cs typeface="+mn-cs"/>
              </a:rPr>
              <a:t> כולל בעיקר תינוקות עד גיל שנה וחצי בכל </a:t>
            </a:r>
            <a:r>
              <a:rPr lang="he-IL" sz="1200" kern="1200" dirty="0" err="1">
                <a:solidFill>
                  <a:schemeClr val="tx1"/>
                </a:solidFill>
                <a:effectLst/>
                <a:latin typeface="+mn-lt"/>
                <a:ea typeface="+mn-ea"/>
                <a:cs typeface="+mn-cs"/>
              </a:rPr>
              <a:t>הסטייגים</a:t>
            </a:r>
            <a:r>
              <a:rPr lang="he-IL" sz="1200" kern="1200" dirty="0">
                <a:solidFill>
                  <a:schemeClr val="tx1"/>
                </a:solidFill>
                <a:effectLst/>
                <a:latin typeface="+mn-lt"/>
                <a:ea typeface="+mn-ea"/>
                <a:cs typeface="+mn-cs"/>
              </a:rPr>
              <a:t> הרלוונטיים, כולל 4, ובתנאי שאין אמפליפיקציה של </a:t>
            </a:r>
            <a:r>
              <a:rPr lang="he-IL" sz="1200" kern="1200" dirty="0" err="1">
                <a:solidFill>
                  <a:schemeClr val="tx1"/>
                </a:solidFill>
                <a:effectLst/>
                <a:latin typeface="+mn-lt"/>
                <a:ea typeface="+mn-ea"/>
                <a:cs typeface="+mn-cs"/>
              </a:rPr>
              <a:t>myc</a:t>
            </a:r>
            <a:r>
              <a:rPr lang="he-IL" sz="1200" kern="1200" dirty="0">
                <a:solidFill>
                  <a:schemeClr val="tx1"/>
                </a:solidFill>
                <a:effectLst/>
                <a:latin typeface="+mn-lt"/>
                <a:ea typeface="+mn-ea"/>
                <a:cs typeface="+mn-cs"/>
              </a:rPr>
              <a:t> וכן שההיסטולוגיה היא </a:t>
            </a:r>
            <a:r>
              <a:rPr lang="he-IL" sz="1200" kern="1200" dirty="0" err="1">
                <a:solidFill>
                  <a:schemeClr val="tx1"/>
                </a:solidFill>
                <a:effectLst/>
                <a:latin typeface="+mn-lt"/>
                <a:ea typeface="+mn-ea"/>
                <a:cs typeface="+mn-cs"/>
              </a:rPr>
              <a:t>favorable</a:t>
            </a:r>
            <a:r>
              <a:rPr lang="he-IL" sz="1200" kern="1200" dirty="0">
                <a:solidFill>
                  <a:schemeClr val="tx1"/>
                </a:solidFill>
                <a:effectLst/>
                <a:latin typeface="+mn-lt"/>
                <a:ea typeface="+mn-ea"/>
                <a:cs typeface="+mn-cs"/>
              </a:rPr>
              <a:t>. יוצאים מן הכלל שנכנסים לקטגוריה זו הינם מטופלים עד גיל 12 עם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2a-b בלבד או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3 ובתנאי </a:t>
            </a:r>
            <a:r>
              <a:rPr lang="he-IL" sz="1200" kern="1200" dirty="0" err="1">
                <a:solidFill>
                  <a:schemeClr val="tx1"/>
                </a:solidFill>
                <a:effectLst/>
                <a:latin typeface="+mn-lt"/>
                <a:ea typeface="+mn-ea"/>
                <a:cs typeface="+mn-cs"/>
              </a:rPr>
              <a:t>שההסטולוגיה</a:t>
            </a:r>
            <a:r>
              <a:rPr lang="he-IL" sz="1200" kern="1200" dirty="0">
                <a:solidFill>
                  <a:schemeClr val="tx1"/>
                </a:solidFill>
                <a:effectLst/>
                <a:latin typeface="+mn-lt"/>
                <a:ea typeface="+mn-ea"/>
                <a:cs typeface="+mn-cs"/>
              </a:rPr>
              <a:t> היא </a:t>
            </a:r>
            <a:r>
              <a:rPr lang="he-IL" sz="1200" kern="1200" dirty="0" err="1">
                <a:solidFill>
                  <a:schemeClr val="tx1"/>
                </a:solidFill>
                <a:effectLst/>
                <a:latin typeface="+mn-lt"/>
                <a:ea typeface="+mn-ea"/>
                <a:cs typeface="+mn-cs"/>
              </a:rPr>
              <a:t>favorable</a:t>
            </a:r>
            <a:r>
              <a:rPr lang="he-IL" sz="1200" kern="1200" dirty="0">
                <a:solidFill>
                  <a:schemeClr val="tx1"/>
                </a:solidFill>
                <a:effectLst/>
                <a:latin typeface="+mn-lt"/>
                <a:ea typeface="+mn-ea"/>
                <a:cs typeface="+mn-cs"/>
              </a:rPr>
              <a:t>. הטיפול בקבוצה זו כולל שתי זרועות- האחת 4 מחזורים של </a:t>
            </a:r>
            <a:r>
              <a:rPr lang="he-IL" sz="1200" kern="1200" dirty="0" err="1">
                <a:solidFill>
                  <a:schemeClr val="tx1"/>
                </a:solidFill>
                <a:effectLst/>
                <a:latin typeface="+mn-lt"/>
                <a:ea typeface="+mn-ea"/>
                <a:cs typeface="+mn-cs"/>
              </a:rPr>
              <a:t>ציקלופוספמיד</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דוקסורוביצין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קרבופלטין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ואטופוסיד</a:t>
            </a:r>
            <a:r>
              <a:rPr lang="he-IL" sz="1200" kern="1200" dirty="0">
                <a:solidFill>
                  <a:schemeClr val="tx1"/>
                </a:solidFill>
                <a:effectLst/>
                <a:latin typeface="+mn-lt"/>
                <a:ea typeface="+mn-ea"/>
                <a:cs typeface="+mn-cs"/>
              </a:rPr>
              <a:t>, עבור מטופלים שהם עם </a:t>
            </a:r>
            <a:r>
              <a:rPr lang="he-IL" sz="1200" kern="1200" dirty="0" err="1">
                <a:solidFill>
                  <a:schemeClr val="tx1"/>
                </a:solidFill>
                <a:effectLst/>
                <a:latin typeface="+mn-lt"/>
                <a:ea typeface="+mn-ea"/>
                <a:cs typeface="+mn-cs"/>
              </a:rPr>
              <a:t>favorable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biology</a:t>
            </a:r>
            <a:r>
              <a:rPr lang="he-IL" sz="1200" kern="1200" dirty="0">
                <a:solidFill>
                  <a:schemeClr val="tx1"/>
                </a:solidFill>
                <a:effectLst/>
                <a:latin typeface="+mn-lt"/>
                <a:ea typeface="+mn-ea"/>
                <a:cs typeface="+mn-cs"/>
              </a:rPr>
              <a:t>, ו- 8 מחזורים עבור מטופלים שהם </a:t>
            </a:r>
            <a:r>
              <a:rPr lang="he-IL" sz="1200" kern="1200" dirty="0" err="1">
                <a:solidFill>
                  <a:schemeClr val="tx1"/>
                </a:solidFill>
                <a:effectLst/>
                <a:latin typeface="+mn-lt"/>
                <a:ea typeface="+mn-ea"/>
                <a:cs typeface="+mn-cs"/>
              </a:rPr>
              <a:t>unfavorable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biology</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גידול שהוא </a:t>
            </a:r>
            <a:r>
              <a:rPr lang="he-IL" sz="1200" kern="1200" dirty="0" err="1">
                <a:solidFill>
                  <a:schemeClr val="tx1"/>
                </a:solidFill>
                <a:effectLst/>
                <a:latin typeface="+mn-lt"/>
                <a:ea typeface="+mn-ea"/>
                <a:cs typeface="+mn-cs"/>
              </a:rPr>
              <a:t>high</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מקושר בשרידות מתחת ל- 30% למשך 5 שנים. בקבוצה זו נכנסים כל המטופלים עם אמפליפיקציה של </a:t>
            </a:r>
            <a:r>
              <a:rPr lang="he-IL" sz="1200" kern="1200" dirty="0" err="1">
                <a:solidFill>
                  <a:schemeClr val="tx1"/>
                </a:solidFill>
                <a:effectLst/>
                <a:latin typeface="+mn-lt"/>
                <a:ea typeface="+mn-ea"/>
                <a:cs typeface="+mn-cs"/>
              </a:rPr>
              <a:t>myc</a:t>
            </a:r>
            <a:r>
              <a:rPr lang="he-IL" sz="1200" kern="1200" dirty="0">
                <a:solidFill>
                  <a:schemeClr val="tx1"/>
                </a:solidFill>
                <a:effectLst/>
                <a:latin typeface="+mn-lt"/>
                <a:ea typeface="+mn-ea"/>
                <a:cs typeface="+mn-cs"/>
              </a:rPr>
              <a:t>, כולל מטופלים שהם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4s או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2a, וכן כל המטופלים שהם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4 והם מעל גיל שנה וחצי, לא משנה מה הפתולוגיה שלהם. הטיפול כולל כימותרפיה אגרסיבית, בשילוב של השתלת מח עצם וויטמין </a:t>
            </a:r>
            <a:r>
              <a:rPr lang="he-IL" sz="1200" kern="1200" dirty="0" err="1">
                <a:solidFill>
                  <a:schemeClr val="tx1"/>
                </a:solidFill>
                <a:effectLst/>
                <a:latin typeface="+mn-lt"/>
                <a:ea typeface="+mn-ea"/>
                <a:cs typeface="+mn-cs"/>
              </a:rPr>
              <a:t>a</a:t>
            </a:r>
            <a:r>
              <a:rPr lang="he-IL" sz="1200" kern="1200" dirty="0">
                <a:solidFill>
                  <a:schemeClr val="tx1"/>
                </a:solidFill>
                <a:effectLst/>
                <a:latin typeface="+mn-lt"/>
                <a:ea typeface="+mn-ea"/>
                <a:cs typeface="+mn-cs"/>
              </a:rPr>
              <a:t>, וניתוח מאוחר יותר. הפרוטוקול כולל שלושה שלבים- אינדוקציה, קונסולידציה </a:t>
            </a:r>
            <a:r>
              <a:rPr lang="he-IL" sz="1200" kern="1200" dirty="0" err="1">
                <a:solidFill>
                  <a:schemeClr val="tx1"/>
                </a:solidFill>
                <a:effectLst/>
                <a:latin typeface="+mn-lt"/>
                <a:ea typeface="+mn-ea"/>
                <a:cs typeface="+mn-cs"/>
              </a:rPr>
              <a:t>ומיינטננס</a:t>
            </a:r>
            <a:r>
              <a:rPr lang="he-IL" sz="1200" kern="1200" dirty="0">
                <a:solidFill>
                  <a:schemeClr val="tx1"/>
                </a:solidFill>
                <a:effectLst/>
                <a:latin typeface="+mn-lt"/>
                <a:ea typeface="+mn-ea"/>
                <a:cs typeface="+mn-cs"/>
              </a:rPr>
              <a:t>. כשלרוב מקובל לעשות הערכה ראשונית, לתת שני מחזורי טיפול, לאחר מכן שאיבת מח עצם ועוד שלושה מחזורי טיפול, ואז ניתוח, מחזור נוסף (שישי במספר) והערכת מחלה. זהו שלב האינדוקציה. בשלב הקונסולידציה מבצעים השתלת מח עצם וקרינה, והערכת מחלה חוזרת. אם יש שארית מחלה- ויטמין </a:t>
            </a:r>
            <a:r>
              <a:rPr lang="he-IL" sz="1200" kern="1200" dirty="0" err="1">
                <a:solidFill>
                  <a:schemeClr val="tx1"/>
                </a:solidFill>
                <a:effectLst/>
                <a:latin typeface="+mn-lt"/>
                <a:ea typeface="+mn-ea"/>
                <a:cs typeface="+mn-cs"/>
              </a:rPr>
              <a:t>a</a:t>
            </a:r>
            <a:r>
              <a:rPr lang="he-IL" sz="1200" kern="1200" dirty="0">
                <a:solidFill>
                  <a:schemeClr val="tx1"/>
                </a:solidFill>
                <a:effectLst/>
                <a:latin typeface="+mn-lt"/>
                <a:ea typeface="+mn-ea"/>
                <a:cs typeface="+mn-cs"/>
              </a:rPr>
              <a:t>, וטיפול ביולוגי שהוכח מועיל בשנים האחרונות.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סטרטיפיקציה</a:t>
            </a:r>
            <a:r>
              <a:rPr lang="he-IL" sz="1200" kern="1200" dirty="0">
                <a:solidFill>
                  <a:schemeClr val="tx1"/>
                </a:solidFill>
                <a:effectLst/>
                <a:latin typeface="+mn-lt"/>
                <a:ea typeface="+mn-ea"/>
                <a:cs typeface="+mn-cs"/>
              </a:rPr>
              <a:t> לפי ה- </a:t>
            </a:r>
            <a:r>
              <a:rPr lang="he-IL" sz="1200" kern="1200" dirty="0" err="1">
                <a:solidFill>
                  <a:schemeClr val="tx1"/>
                </a:solidFill>
                <a:effectLst/>
                <a:latin typeface="+mn-lt"/>
                <a:ea typeface="+mn-ea"/>
                <a:cs typeface="+mn-cs"/>
              </a:rPr>
              <a:t>inrg</a:t>
            </a:r>
            <a:r>
              <a:rPr lang="he-IL" sz="1200" kern="1200" dirty="0">
                <a:solidFill>
                  <a:schemeClr val="tx1"/>
                </a:solidFill>
                <a:effectLst/>
                <a:latin typeface="+mn-lt"/>
                <a:ea typeface="+mn-ea"/>
                <a:cs typeface="+mn-cs"/>
              </a:rPr>
              <a:t>- מדובר בשיטת </a:t>
            </a:r>
            <a:r>
              <a:rPr lang="he-IL" sz="1200" kern="1200" dirty="0" err="1">
                <a:solidFill>
                  <a:schemeClr val="tx1"/>
                </a:solidFill>
                <a:effectLst/>
                <a:latin typeface="+mn-lt"/>
                <a:ea typeface="+mn-ea"/>
                <a:cs typeface="+mn-cs"/>
              </a:rPr>
              <a:t>סטייגינג</a:t>
            </a:r>
            <a:r>
              <a:rPr lang="he-IL" sz="1200" kern="1200" dirty="0">
                <a:solidFill>
                  <a:schemeClr val="tx1"/>
                </a:solidFill>
                <a:effectLst/>
                <a:latin typeface="+mn-lt"/>
                <a:ea typeface="+mn-ea"/>
                <a:cs typeface="+mn-cs"/>
              </a:rPr>
              <a:t> חדשה המבוססת יותר על ההדמיה מאשר על הכריתה עצמה- בשיטת </a:t>
            </a:r>
            <a:r>
              <a:rPr lang="he-IL" sz="1200" kern="1200" dirty="0" err="1">
                <a:solidFill>
                  <a:schemeClr val="tx1"/>
                </a:solidFill>
                <a:effectLst/>
                <a:latin typeface="+mn-lt"/>
                <a:ea typeface="+mn-ea"/>
                <a:cs typeface="+mn-cs"/>
              </a:rPr>
              <a:t>סטייגינג</a:t>
            </a:r>
            <a:r>
              <a:rPr lang="he-IL" sz="1200" kern="1200" dirty="0">
                <a:solidFill>
                  <a:schemeClr val="tx1"/>
                </a:solidFill>
                <a:effectLst/>
                <a:latin typeface="+mn-lt"/>
                <a:ea typeface="+mn-ea"/>
                <a:cs typeface="+mn-cs"/>
              </a:rPr>
              <a:t> זו, הגידול מסווג לפי היעדר או נוכחות של ממצאים רדיולוגיים המהווים גורם סיכון- </a:t>
            </a:r>
            <a:r>
              <a:rPr lang="he-IL" sz="1200" kern="1200" dirty="0" err="1">
                <a:solidFill>
                  <a:schemeClr val="tx1"/>
                </a:solidFill>
                <a:effectLst/>
                <a:latin typeface="+mn-lt"/>
                <a:ea typeface="+mn-ea"/>
                <a:cs typeface="+mn-cs"/>
              </a:rPr>
              <a:t>image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defined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factors</a:t>
            </a:r>
            <a:r>
              <a:rPr lang="he-IL" sz="1200" kern="1200" dirty="0">
                <a:solidFill>
                  <a:schemeClr val="tx1"/>
                </a:solidFill>
                <a:effectLst/>
                <a:latin typeface="+mn-lt"/>
                <a:ea typeface="+mn-ea"/>
                <a:cs typeface="+mn-cs"/>
              </a:rPr>
              <a:t> כלומר l1- ללא, l2- עם). היתרון בשיטה זו שהיא נותנת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stratification</a:t>
            </a:r>
            <a:r>
              <a:rPr lang="he-IL" sz="1200" kern="1200" dirty="0">
                <a:solidFill>
                  <a:schemeClr val="tx1"/>
                </a:solidFill>
                <a:effectLst/>
                <a:latin typeface="+mn-lt"/>
                <a:ea typeface="+mn-ea"/>
                <a:cs typeface="+mn-cs"/>
              </a:rPr>
              <a:t> לפני התחלת טיפול.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ממצאים רדיולוגים כאמור מתייחסים </a:t>
            </a:r>
            <a:r>
              <a:rPr lang="he-IL" sz="1200" kern="1200" dirty="0" err="1">
                <a:solidFill>
                  <a:schemeClr val="tx1"/>
                </a:solidFill>
                <a:effectLst/>
                <a:latin typeface="+mn-lt"/>
                <a:ea typeface="+mn-ea"/>
                <a:cs typeface="+mn-cs"/>
              </a:rPr>
              <a:t>לאיזור</a:t>
            </a:r>
            <a:r>
              <a:rPr lang="he-IL" sz="1200" kern="1200" dirty="0">
                <a:solidFill>
                  <a:schemeClr val="tx1"/>
                </a:solidFill>
                <a:effectLst/>
                <a:latin typeface="+mn-lt"/>
                <a:ea typeface="+mn-ea"/>
                <a:cs typeface="+mn-cs"/>
              </a:rPr>
              <a:t> בו הגידול ממוקם: צוואר (גידול התופס כלי דם גדולים, המשתרע לבסיס הגולגולת, לוחץ על </a:t>
            </a:r>
            <a:r>
              <a:rPr lang="he-IL" sz="1200" kern="1200" dirty="0" err="1">
                <a:solidFill>
                  <a:schemeClr val="tx1"/>
                </a:solidFill>
                <a:effectLst/>
                <a:latin typeface="+mn-lt"/>
                <a:ea typeface="+mn-ea"/>
                <a:cs typeface="+mn-cs"/>
              </a:rPr>
              <a:t>הטרכיאה</a:t>
            </a:r>
            <a:r>
              <a:rPr lang="he-IL" sz="1200" kern="1200" dirty="0">
                <a:solidFill>
                  <a:schemeClr val="tx1"/>
                </a:solidFill>
                <a:effectLst/>
                <a:latin typeface="+mn-lt"/>
                <a:ea typeface="+mn-ea"/>
                <a:cs typeface="+mn-cs"/>
              </a:rPr>
              <a:t> או תופס את </a:t>
            </a:r>
            <a:r>
              <a:rPr lang="he-IL" sz="1200" kern="1200" dirty="0" err="1">
                <a:solidFill>
                  <a:schemeClr val="tx1"/>
                </a:solidFill>
                <a:effectLst/>
                <a:latin typeface="+mn-lt"/>
                <a:ea typeface="+mn-ea"/>
                <a:cs typeface="+mn-cs"/>
              </a:rPr>
              <a:t>הפלקסוס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הברכיאלי</a:t>
            </a:r>
            <a:r>
              <a:rPr lang="he-IL" sz="1200" kern="1200" dirty="0">
                <a:solidFill>
                  <a:schemeClr val="tx1"/>
                </a:solidFill>
                <a:effectLst/>
                <a:latin typeface="+mn-lt"/>
                <a:ea typeface="+mn-ea"/>
                <a:cs typeface="+mn-cs"/>
              </a:rPr>
              <a:t>), בית חזה (גידול התופס כלי דם גדולים בבית החזה, לוחץ על </a:t>
            </a:r>
            <a:r>
              <a:rPr lang="he-IL" sz="1200" kern="1200" dirty="0" err="1">
                <a:solidFill>
                  <a:schemeClr val="tx1"/>
                </a:solidFill>
                <a:effectLst/>
                <a:latin typeface="+mn-lt"/>
                <a:ea typeface="+mn-ea"/>
                <a:cs typeface="+mn-cs"/>
              </a:rPr>
              <a:t>טרכיאה</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ברונכים</a:t>
            </a:r>
            <a:r>
              <a:rPr lang="he-IL" sz="1200" kern="1200" dirty="0">
                <a:solidFill>
                  <a:schemeClr val="tx1"/>
                </a:solidFill>
                <a:effectLst/>
                <a:latin typeface="+mn-lt"/>
                <a:ea typeface="+mn-ea"/>
                <a:cs typeface="+mn-cs"/>
              </a:rPr>
              <a:t> גדולים, או חודר לt9-12 כולל </a:t>
            </a:r>
            <a:r>
              <a:rPr lang="he-IL" sz="1200" kern="1200" dirty="0" err="1">
                <a:solidFill>
                  <a:schemeClr val="tx1"/>
                </a:solidFill>
                <a:effectLst/>
                <a:latin typeface="+mn-lt"/>
                <a:ea typeface="+mn-ea"/>
                <a:cs typeface="+mn-cs"/>
              </a:rPr>
              <a:t>אדמקביץ</a:t>
            </a:r>
            <a:r>
              <a:rPr lang="he-IL" sz="1200"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a:t>
            </a:r>
            <a:r>
              <a:rPr lang="he-IL" sz="1200" kern="1200" dirty="0">
                <a:solidFill>
                  <a:schemeClr val="tx1"/>
                </a:solidFill>
                <a:effectLst/>
                <a:latin typeface="+mn-lt"/>
                <a:ea typeface="+mn-ea"/>
                <a:cs typeface="+mn-cs"/>
              </a:rPr>
              <a:t>), בטן (גידול החודר לפורטה או </a:t>
            </a:r>
            <a:r>
              <a:rPr lang="he-IL" sz="1200" kern="1200" dirty="0" err="1">
                <a:solidFill>
                  <a:schemeClr val="tx1"/>
                </a:solidFill>
                <a:effectLst/>
                <a:latin typeface="+mn-lt"/>
                <a:ea typeface="+mn-ea"/>
                <a:cs typeface="+mn-cs"/>
              </a:rPr>
              <a:t>הפטודואדנל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ליגמנט</a:t>
            </a:r>
            <a:r>
              <a:rPr lang="he-IL" sz="1200" kern="1200" dirty="0">
                <a:solidFill>
                  <a:schemeClr val="tx1"/>
                </a:solidFill>
                <a:effectLst/>
                <a:latin typeface="+mn-lt"/>
                <a:ea typeface="+mn-ea"/>
                <a:cs typeface="+mn-cs"/>
              </a:rPr>
              <a:t>, גידול התופס את הצליאק או ה- </a:t>
            </a:r>
            <a:r>
              <a:rPr lang="he-IL" sz="1200" kern="1200" dirty="0" err="1">
                <a:solidFill>
                  <a:schemeClr val="tx1"/>
                </a:solidFill>
                <a:effectLst/>
                <a:latin typeface="+mn-lt"/>
                <a:ea typeface="+mn-ea"/>
                <a:cs typeface="+mn-cs"/>
              </a:rPr>
              <a:t>sma</a:t>
            </a:r>
            <a:r>
              <a:rPr lang="he-IL" sz="1200" kern="1200" dirty="0">
                <a:solidFill>
                  <a:schemeClr val="tx1"/>
                </a:solidFill>
                <a:effectLst/>
                <a:latin typeface="+mn-lt"/>
                <a:ea typeface="+mn-ea"/>
                <a:cs typeface="+mn-cs"/>
              </a:rPr>
              <a:t>, חודר </a:t>
            </a:r>
            <a:r>
              <a:rPr lang="he-IL" sz="1200" kern="1200" dirty="0" err="1">
                <a:solidFill>
                  <a:schemeClr val="tx1"/>
                </a:solidFill>
                <a:effectLst/>
                <a:latin typeface="+mn-lt"/>
                <a:ea typeface="+mn-ea"/>
                <a:cs typeface="+mn-cs"/>
              </a:rPr>
              <a:t>לפדיקל</a:t>
            </a:r>
            <a:r>
              <a:rPr lang="he-IL" sz="1200" kern="1200" dirty="0">
                <a:solidFill>
                  <a:schemeClr val="tx1"/>
                </a:solidFill>
                <a:effectLst/>
                <a:latin typeface="+mn-lt"/>
                <a:ea typeface="+mn-ea"/>
                <a:cs typeface="+mn-cs"/>
              </a:rPr>
              <a:t> של הכליה, תופס אאורטה או </a:t>
            </a:r>
            <a:r>
              <a:rPr lang="he-IL" sz="1200" kern="1200" dirty="0" err="1">
                <a:solidFill>
                  <a:schemeClr val="tx1"/>
                </a:solidFill>
                <a:effectLst/>
                <a:latin typeface="+mn-lt"/>
                <a:ea typeface="+mn-ea"/>
                <a:cs typeface="+mn-cs"/>
              </a:rPr>
              <a:t>וונה</a:t>
            </a:r>
            <a:r>
              <a:rPr lang="he-IL" sz="1200" kern="1200" dirty="0">
                <a:solidFill>
                  <a:schemeClr val="tx1"/>
                </a:solidFill>
                <a:effectLst/>
                <a:latin typeface="+mn-lt"/>
                <a:ea typeface="+mn-ea"/>
                <a:cs typeface="+mn-cs"/>
              </a:rPr>
              <a:t> קווה או </a:t>
            </a:r>
            <a:r>
              <a:rPr lang="he-IL" sz="1200" kern="1200" dirty="0" err="1">
                <a:solidFill>
                  <a:schemeClr val="tx1"/>
                </a:solidFill>
                <a:effectLst/>
                <a:latin typeface="+mn-lt"/>
                <a:ea typeface="+mn-ea"/>
                <a:cs typeface="+mn-cs"/>
              </a:rPr>
              <a:t>איליאקות</a:t>
            </a:r>
            <a:r>
              <a:rPr lang="he-IL" sz="1200" kern="1200" dirty="0">
                <a:solidFill>
                  <a:schemeClr val="tx1"/>
                </a:solidFill>
                <a:effectLst/>
                <a:latin typeface="+mn-lt"/>
                <a:ea typeface="+mn-ea"/>
                <a:cs typeface="+mn-cs"/>
              </a:rPr>
              <a:t>, חוצה את ה- </a:t>
            </a:r>
            <a:r>
              <a:rPr lang="he-IL" sz="1200" kern="1200" dirty="0" err="1">
                <a:solidFill>
                  <a:schemeClr val="tx1"/>
                </a:solidFill>
                <a:effectLst/>
                <a:latin typeface="+mn-lt"/>
                <a:ea typeface="+mn-ea"/>
                <a:cs typeface="+mn-cs"/>
              </a:rPr>
              <a:t>schiatic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notch</a:t>
            </a:r>
            <a:r>
              <a:rPr lang="he-IL" sz="1200" kern="1200" dirty="0">
                <a:solidFill>
                  <a:schemeClr val="tx1"/>
                </a:solidFill>
                <a:effectLst/>
                <a:latin typeface="+mn-lt"/>
                <a:ea typeface="+mn-ea"/>
                <a:cs typeface="+mn-cs"/>
              </a:rPr>
              <a:t>, וכן חדירה ולחץ על התעלה העצבית, או חדירה למבנים כמו סרעפת, כליה, כבד </a:t>
            </a:r>
            <a:r>
              <a:rPr lang="he-IL" sz="1200" kern="1200" dirty="0" err="1">
                <a:solidFill>
                  <a:schemeClr val="tx1"/>
                </a:solidFill>
                <a:effectLst/>
                <a:latin typeface="+mn-lt"/>
                <a:ea typeface="+mn-ea"/>
                <a:cs typeface="+mn-cs"/>
              </a:rPr>
              <a:t>ומזנטריום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בהתאם לממצאי הדמיה אלו, יחד עם הגיל, </a:t>
            </a:r>
            <a:r>
              <a:rPr lang="he-IL" sz="1200" kern="1200" dirty="0" err="1">
                <a:solidFill>
                  <a:schemeClr val="tx1"/>
                </a:solidFill>
                <a:effectLst/>
                <a:latin typeface="+mn-lt"/>
                <a:ea typeface="+mn-ea"/>
                <a:cs typeface="+mn-cs"/>
              </a:rPr>
              <a:t>ההסטולוגיה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myc</a:t>
            </a:r>
            <a:r>
              <a:rPr lang="he-IL" sz="1200" kern="1200" dirty="0">
                <a:solidFill>
                  <a:schemeClr val="tx1"/>
                </a:solidFill>
                <a:effectLst/>
                <a:latin typeface="+mn-lt"/>
                <a:ea typeface="+mn-ea"/>
                <a:cs typeface="+mn-cs"/>
              </a:rPr>
              <a:t> ואחרים הוגדרו למעשה 16 קבוצות שונות, שמוגדרות לפי 4 קטגוריות המגדירות את הפרוגנוזה- </a:t>
            </a:r>
            <a:r>
              <a:rPr lang="he-IL" sz="1200" kern="1200" dirty="0" err="1">
                <a:solidFill>
                  <a:schemeClr val="tx1"/>
                </a:solidFill>
                <a:effectLst/>
                <a:latin typeface="+mn-lt"/>
                <a:ea typeface="+mn-ea"/>
                <a:cs typeface="+mn-cs"/>
              </a:rPr>
              <a:t>very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low</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low</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intermediate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high</a:t>
            </a:r>
            <a:r>
              <a:rPr lang="he-IL" sz="1200" kern="1200" dirty="0">
                <a:solidFill>
                  <a:schemeClr val="tx1"/>
                </a:solidFill>
                <a:effectLst/>
                <a:latin typeface="+mn-lt"/>
                <a:ea typeface="+mn-ea"/>
                <a:cs typeface="+mn-cs"/>
              </a:rPr>
              <a:t>. דוגמאות- למשל, מטופל עם עדות לממצאים רדיולוגיים לא טובים – l2, מתחת לגיל שנה וחצי, ובתנאי שה- </a:t>
            </a:r>
            <a:r>
              <a:rPr lang="he-IL" sz="1200" kern="1200" dirty="0" err="1">
                <a:solidFill>
                  <a:schemeClr val="tx1"/>
                </a:solidFill>
                <a:effectLst/>
                <a:latin typeface="+mn-lt"/>
                <a:ea typeface="+mn-ea"/>
                <a:cs typeface="+mn-cs"/>
              </a:rPr>
              <a:t>mycn</a:t>
            </a:r>
            <a:r>
              <a:rPr lang="he-IL" sz="1200" kern="1200" dirty="0">
                <a:solidFill>
                  <a:schemeClr val="tx1"/>
                </a:solidFill>
                <a:effectLst/>
                <a:latin typeface="+mn-lt"/>
                <a:ea typeface="+mn-ea"/>
                <a:cs typeface="+mn-cs"/>
              </a:rPr>
              <a:t> שלילי </a:t>
            </a:r>
            <a:r>
              <a:rPr lang="he-IL" sz="1200" kern="1200" dirty="0" err="1">
                <a:solidFill>
                  <a:schemeClr val="tx1"/>
                </a:solidFill>
                <a:effectLst/>
                <a:latin typeface="+mn-lt"/>
                <a:ea typeface="+mn-ea"/>
                <a:cs typeface="+mn-cs"/>
              </a:rPr>
              <a:t>וש</a:t>
            </a:r>
            <a:r>
              <a:rPr lang="he-IL" sz="1200" kern="1200" dirty="0">
                <a:solidFill>
                  <a:schemeClr val="tx1"/>
                </a:solidFill>
                <a:effectLst/>
                <a:latin typeface="+mn-lt"/>
                <a:ea typeface="+mn-ea"/>
                <a:cs typeface="+mn-cs"/>
              </a:rPr>
              <a:t>- 11q שלילי- יקבל </a:t>
            </a:r>
            <a:r>
              <a:rPr lang="he-IL" sz="1200" kern="1200" dirty="0" err="1">
                <a:solidFill>
                  <a:schemeClr val="tx1"/>
                </a:solidFill>
                <a:effectLst/>
                <a:latin typeface="+mn-lt"/>
                <a:ea typeface="+mn-ea"/>
                <a:cs typeface="+mn-cs"/>
              </a:rPr>
              <a:t>סטרטיפיקציה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low</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בהתאם </a:t>
            </a:r>
            <a:r>
              <a:rPr lang="he-IL" sz="1200" kern="1200" dirty="0" err="1">
                <a:solidFill>
                  <a:schemeClr val="tx1"/>
                </a:solidFill>
                <a:effectLst/>
                <a:latin typeface="+mn-lt"/>
                <a:ea typeface="+mn-ea"/>
                <a:cs typeface="+mn-cs"/>
              </a:rPr>
              <a:t>לסטריטיפיקציה</a:t>
            </a:r>
            <a:r>
              <a:rPr lang="he-IL" sz="1200" kern="1200" dirty="0">
                <a:solidFill>
                  <a:schemeClr val="tx1"/>
                </a:solidFill>
                <a:effectLst/>
                <a:latin typeface="+mn-lt"/>
                <a:ea typeface="+mn-ea"/>
                <a:cs typeface="+mn-cs"/>
              </a:rPr>
              <a:t> זו, ישנן מספר קבוצות שניתן לעקוב אחריהן בלבד- למשל, מטופל בן פחות משנה עם גידול ממוקם ועם ממצאי הדמיה טובים- l1, וגידול פחות מ- 5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מטופלים עם מחה </a:t>
            </a:r>
            <a:r>
              <a:rPr lang="he-IL" sz="1200" kern="1200" dirty="0" err="1">
                <a:solidFill>
                  <a:schemeClr val="tx1"/>
                </a:solidFill>
                <a:effectLst/>
                <a:latin typeface="+mn-lt"/>
                <a:ea typeface="+mn-ea"/>
                <a:cs typeface="+mn-cs"/>
              </a:rPr>
              <a:t>מטסטטית</a:t>
            </a:r>
            <a:r>
              <a:rPr lang="he-IL" sz="1200" kern="1200" dirty="0">
                <a:solidFill>
                  <a:schemeClr val="tx1"/>
                </a:solidFill>
                <a:effectLst/>
                <a:latin typeface="+mn-lt"/>
                <a:ea typeface="+mn-ea"/>
                <a:cs typeface="+mn-cs"/>
              </a:rPr>
              <a:t> שהם מתחת לגיל שנה, ועם </a:t>
            </a:r>
            <a:r>
              <a:rPr lang="he-IL" sz="1200" kern="1200" dirty="0" err="1">
                <a:solidFill>
                  <a:schemeClr val="tx1"/>
                </a:solidFill>
                <a:effectLst/>
                <a:latin typeface="+mn-lt"/>
                <a:ea typeface="+mn-ea"/>
                <a:cs typeface="+mn-cs"/>
              </a:rPr>
              <a:t>mycn</a:t>
            </a:r>
            <a:r>
              <a:rPr lang="he-IL" sz="1200" kern="1200" dirty="0">
                <a:solidFill>
                  <a:schemeClr val="tx1"/>
                </a:solidFill>
                <a:effectLst/>
                <a:latin typeface="+mn-lt"/>
                <a:ea typeface="+mn-ea"/>
                <a:cs typeface="+mn-cs"/>
              </a:rPr>
              <a:t> ללא אמפליפיקציה- ייחשבו </a:t>
            </a:r>
            <a:r>
              <a:rPr lang="he-IL" sz="1200" kern="1200" dirty="0" err="1">
                <a:solidFill>
                  <a:schemeClr val="tx1"/>
                </a:solidFill>
                <a:effectLst/>
                <a:latin typeface="+mn-lt"/>
                <a:ea typeface="+mn-ea"/>
                <a:cs typeface="+mn-cs"/>
              </a:rPr>
              <a:t>כאינטרמדייט</a:t>
            </a:r>
            <a:r>
              <a:rPr lang="he-IL" sz="1200" kern="1200" dirty="0">
                <a:solidFill>
                  <a:schemeClr val="tx1"/>
                </a:solidFill>
                <a:effectLst/>
                <a:latin typeface="+mn-lt"/>
                <a:ea typeface="+mn-ea"/>
                <a:cs typeface="+mn-cs"/>
              </a:rPr>
              <a:t>, ואלו עם אמפליפיקציה- </a:t>
            </a:r>
            <a:r>
              <a:rPr lang="he-IL" sz="1200" kern="1200" dirty="0" err="1">
                <a:solidFill>
                  <a:schemeClr val="tx1"/>
                </a:solidFill>
                <a:effectLst/>
                <a:latin typeface="+mn-lt"/>
                <a:ea typeface="+mn-ea"/>
                <a:cs typeface="+mn-cs"/>
              </a:rPr>
              <a:t>high</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ניתוח- במידה והגידול תופס כלי דם גדולים, מנסים לשחרר אותם מגידול ככל שניתן, צריך לבצע </a:t>
            </a:r>
            <a:r>
              <a:rPr lang="he-IL" sz="1200" kern="1200" dirty="0" err="1">
                <a:solidFill>
                  <a:schemeClr val="tx1"/>
                </a:solidFill>
                <a:effectLst/>
                <a:latin typeface="+mn-lt"/>
                <a:ea typeface="+mn-ea"/>
                <a:cs typeface="+mn-cs"/>
              </a:rPr>
              <a:t>סקלטוניזציה</a:t>
            </a:r>
            <a:r>
              <a:rPr lang="he-IL" sz="1200" kern="1200" dirty="0">
                <a:solidFill>
                  <a:schemeClr val="tx1"/>
                </a:solidFill>
                <a:effectLst/>
                <a:latin typeface="+mn-lt"/>
                <a:ea typeface="+mn-ea"/>
                <a:cs typeface="+mn-cs"/>
              </a:rPr>
              <a:t> של הכלים כאמור עד לרמת </a:t>
            </a:r>
            <a:r>
              <a:rPr lang="he-IL" sz="1200" kern="1200" dirty="0" err="1">
                <a:solidFill>
                  <a:schemeClr val="tx1"/>
                </a:solidFill>
                <a:effectLst/>
                <a:latin typeface="+mn-lt"/>
                <a:ea typeface="+mn-ea"/>
                <a:cs typeface="+mn-cs"/>
              </a:rPr>
              <a:t>הסאב-אדוונטיציה</a:t>
            </a:r>
            <a:r>
              <a:rPr lang="he-IL" sz="1200" kern="1200" dirty="0">
                <a:solidFill>
                  <a:schemeClr val="tx1"/>
                </a:solidFill>
                <a:effectLst/>
                <a:latin typeface="+mn-lt"/>
                <a:ea typeface="+mn-ea"/>
                <a:cs typeface="+mn-cs"/>
              </a:rPr>
              <a:t>. כריתת הגידול היא </a:t>
            </a:r>
            <a:r>
              <a:rPr lang="he-IL" sz="1200" kern="1200" dirty="0" err="1">
                <a:solidFill>
                  <a:schemeClr val="tx1"/>
                </a:solidFill>
                <a:effectLst/>
                <a:latin typeface="+mn-lt"/>
                <a:ea typeface="+mn-ea"/>
                <a:cs typeface="+mn-cs"/>
              </a:rPr>
              <a:t>piecemeal</a:t>
            </a:r>
            <a:r>
              <a:rPr lang="he-IL" sz="1200" kern="1200" dirty="0">
                <a:solidFill>
                  <a:schemeClr val="tx1"/>
                </a:solidFill>
                <a:effectLst/>
                <a:latin typeface="+mn-lt"/>
                <a:ea typeface="+mn-ea"/>
                <a:cs typeface="+mn-cs"/>
              </a:rPr>
              <a:t>, ויותר מכך- </a:t>
            </a:r>
            <a:r>
              <a:rPr lang="he-IL" sz="1200" kern="1200" dirty="0" err="1">
                <a:solidFill>
                  <a:schemeClr val="tx1"/>
                </a:solidFill>
                <a:effectLst/>
                <a:latin typeface="+mn-lt"/>
                <a:ea typeface="+mn-ea"/>
                <a:cs typeface="+mn-cs"/>
              </a:rPr>
              <a:t>נסיון</a:t>
            </a:r>
            <a:r>
              <a:rPr lang="he-IL" sz="1200" kern="1200" dirty="0">
                <a:solidFill>
                  <a:schemeClr val="tx1"/>
                </a:solidFill>
                <a:effectLst/>
                <a:latin typeface="+mn-lt"/>
                <a:ea typeface="+mn-ea"/>
                <a:cs typeface="+mn-cs"/>
              </a:rPr>
              <a:t> להוציא את הגידול בחתיכה אחת יכול להביא למשך לנזק לכלי הדם של הכליה ולא מומלץ. יש להימנע מפגיעה בכבד, כליה, מעי, טחול, </a:t>
            </a:r>
            <a:r>
              <a:rPr lang="he-IL" sz="1200" kern="1200" dirty="0" err="1">
                <a:solidFill>
                  <a:schemeClr val="tx1"/>
                </a:solidFill>
                <a:effectLst/>
                <a:latin typeface="+mn-lt"/>
                <a:ea typeface="+mn-ea"/>
                <a:cs typeface="+mn-cs"/>
              </a:rPr>
              <a:t>מזנטריום</a:t>
            </a:r>
            <a:r>
              <a:rPr lang="he-IL" sz="1200" kern="1200" dirty="0">
                <a:solidFill>
                  <a:schemeClr val="tx1"/>
                </a:solidFill>
                <a:effectLst/>
                <a:latin typeface="+mn-lt"/>
                <a:ea typeface="+mn-ea"/>
                <a:cs typeface="+mn-cs"/>
              </a:rPr>
              <a:t> וכן מבנים עצביים באגן או בבית החזה. סיבוכים ניתוחיים כוללים בין היתר דימום (עד 80% מהמטופלים יסבלו מאובדן דם בניתוח או לאחריו שיצריך עירוי דם), עלולה להיות פגיעה בכלי דם (עד 10%), ופגיעה באיברים סמוכים (עד 5%- בעיקר בכליה והצורך בכריתתה). סיבוכים נוספים כוללים חסימת מעי לאחר הניתוח, יתר לחץ דם, זליגת כייל, תפליט, זיהום פצע, שלשול וצורך במתן ממושך של תזונה על וורידית.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ניתוח ממוקם- לרוב הגידולים הממוקמים ללא חדירה או גרורות יש גם היסטולוגיה טובה והם מטופלים באמצעות כריתה בלבד. באופן כללי גידול הנראה נתיח ללא עדות </a:t>
            </a:r>
            <a:r>
              <a:rPr lang="he-IL" sz="1200" kern="1200" dirty="0" err="1">
                <a:solidFill>
                  <a:schemeClr val="tx1"/>
                </a:solidFill>
                <a:effectLst/>
                <a:latin typeface="+mn-lt"/>
                <a:ea typeface="+mn-ea"/>
                <a:cs typeface="+mn-cs"/>
              </a:rPr>
              <a:t>למטסטזות</a:t>
            </a:r>
            <a:r>
              <a:rPr lang="he-IL" sz="1200" kern="1200" dirty="0">
                <a:solidFill>
                  <a:schemeClr val="tx1"/>
                </a:solidFill>
                <a:effectLst/>
                <a:latin typeface="+mn-lt"/>
                <a:ea typeface="+mn-ea"/>
                <a:cs typeface="+mn-cs"/>
              </a:rPr>
              <a:t>- מומלץ כריתה מלאה ולא ביצוע ביופסיה. זה בעיקר נכון לגידולים בבית החזה.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מחלה </a:t>
            </a:r>
            <a:r>
              <a:rPr lang="he-IL" sz="1200" kern="1200" dirty="0" err="1">
                <a:solidFill>
                  <a:schemeClr val="tx1"/>
                </a:solidFill>
                <a:effectLst/>
                <a:latin typeface="+mn-lt"/>
                <a:ea typeface="+mn-ea"/>
                <a:cs typeface="+mn-cs"/>
              </a:rPr>
              <a:t>איזורית</a:t>
            </a:r>
            <a:r>
              <a:rPr lang="he-IL" sz="1200" kern="1200" dirty="0">
                <a:solidFill>
                  <a:schemeClr val="tx1"/>
                </a:solidFill>
                <a:effectLst/>
                <a:latin typeface="+mn-lt"/>
                <a:ea typeface="+mn-ea"/>
                <a:cs typeface="+mn-cs"/>
              </a:rPr>
              <a:t> עם עדות </a:t>
            </a:r>
            <a:r>
              <a:rPr lang="he-IL" sz="1200" kern="1200" dirty="0" err="1">
                <a:solidFill>
                  <a:schemeClr val="tx1"/>
                </a:solidFill>
                <a:effectLst/>
                <a:latin typeface="+mn-lt"/>
                <a:ea typeface="+mn-ea"/>
                <a:cs typeface="+mn-cs"/>
              </a:rPr>
              <a:t>למטסטזות</a:t>
            </a:r>
            <a:r>
              <a:rPr lang="he-IL" sz="1200" kern="1200" dirty="0">
                <a:solidFill>
                  <a:schemeClr val="tx1"/>
                </a:solidFill>
                <a:effectLst/>
                <a:latin typeface="+mn-lt"/>
                <a:ea typeface="+mn-ea"/>
                <a:cs typeface="+mn-cs"/>
              </a:rPr>
              <a:t>- במקרים כאלו לעיתים מספיק להשיג דגימת מח עצם </a:t>
            </a:r>
            <a:r>
              <a:rPr lang="he-IL" sz="1200" kern="1200" dirty="0" err="1">
                <a:solidFill>
                  <a:schemeClr val="tx1"/>
                </a:solidFill>
                <a:effectLst/>
                <a:latin typeface="+mn-lt"/>
                <a:ea typeface="+mn-ea"/>
                <a:cs typeface="+mn-cs"/>
              </a:rPr>
              <a:t>וקטכולאמינים</a:t>
            </a:r>
            <a:r>
              <a:rPr lang="he-IL" sz="1200" kern="1200" dirty="0">
                <a:solidFill>
                  <a:schemeClr val="tx1"/>
                </a:solidFill>
                <a:effectLst/>
                <a:latin typeface="+mn-lt"/>
                <a:ea typeface="+mn-ea"/>
                <a:cs typeface="+mn-cs"/>
              </a:rPr>
              <a:t> בשתן. ביופסיה נחוצה במקרים בהם אין מעורבות של מח עצם, או </a:t>
            </a:r>
            <a:r>
              <a:rPr lang="he-IL" sz="1200" kern="1200" dirty="0" err="1">
                <a:solidFill>
                  <a:schemeClr val="tx1"/>
                </a:solidFill>
                <a:effectLst/>
                <a:latin typeface="+mn-lt"/>
                <a:ea typeface="+mn-ea"/>
                <a:cs typeface="+mn-cs"/>
              </a:rPr>
              <a:t>ההיסטופתולוגיה</a:t>
            </a:r>
            <a:r>
              <a:rPr lang="he-IL" sz="1200" kern="1200" dirty="0">
                <a:solidFill>
                  <a:schemeClr val="tx1"/>
                </a:solidFill>
                <a:effectLst/>
                <a:latin typeface="+mn-lt"/>
                <a:ea typeface="+mn-ea"/>
                <a:cs typeface="+mn-cs"/>
              </a:rPr>
              <a:t> חשובה לצורך קלסיפיקציה.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כריתה מאוחרת של מחלה </a:t>
            </a:r>
            <a:r>
              <a:rPr lang="he-IL" sz="1200" kern="1200" dirty="0" err="1">
                <a:solidFill>
                  <a:schemeClr val="tx1"/>
                </a:solidFill>
                <a:effectLst/>
                <a:latin typeface="+mn-lt"/>
                <a:ea typeface="+mn-ea"/>
                <a:cs typeface="+mn-cs"/>
              </a:rPr>
              <a:t>איזורית</a:t>
            </a:r>
            <a:r>
              <a:rPr lang="he-IL" sz="1200" kern="1200" dirty="0">
                <a:solidFill>
                  <a:schemeClr val="tx1"/>
                </a:solidFill>
                <a:effectLst/>
                <a:latin typeface="+mn-lt"/>
                <a:ea typeface="+mn-ea"/>
                <a:cs typeface="+mn-cs"/>
              </a:rPr>
              <a:t>- התפקיד של ניתוח </a:t>
            </a:r>
            <a:r>
              <a:rPr lang="he-IL" sz="1200" kern="1200" dirty="0" err="1">
                <a:solidFill>
                  <a:schemeClr val="tx1"/>
                </a:solidFill>
                <a:effectLst/>
                <a:latin typeface="+mn-lt"/>
                <a:ea typeface="+mn-ea"/>
                <a:cs typeface="+mn-cs"/>
              </a:rPr>
              <a:t>במנגמנט</a:t>
            </a:r>
            <a:r>
              <a:rPr lang="he-IL" sz="1200" kern="1200" dirty="0">
                <a:solidFill>
                  <a:schemeClr val="tx1"/>
                </a:solidFill>
                <a:effectLst/>
                <a:latin typeface="+mn-lt"/>
                <a:ea typeface="+mn-ea"/>
                <a:cs typeface="+mn-cs"/>
              </a:rPr>
              <a:t> של מטופלים עם </a:t>
            </a:r>
            <a:r>
              <a:rPr lang="he-IL" sz="1200" kern="1200" dirty="0" err="1">
                <a:solidFill>
                  <a:schemeClr val="tx1"/>
                </a:solidFill>
                <a:effectLst/>
                <a:latin typeface="+mn-lt"/>
                <a:ea typeface="+mn-ea"/>
                <a:cs typeface="+mn-cs"/>
              </a:rPr>
              <a:t>high</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הינו קונטרוברסיאלי ויש מאמרים סותרים- כאלו שטוענים שכריתה אגרסיבית מעלה את ההישרדות בעוד שיש כאלה שמציינים שהכריתה משנה רק לקבוצות ספציפיות. בכל מקרה, ה- </a:t>
            </a:r>
            <a:r>
              <a:rPr lang="he-IL" sz="1200" kern="1200" dirty="0" err="1">
                <a:solidFill>
                  <a:schemeClr val="tx1"/>
                </a:solidFill>
                <a:effectLst/>
                <a:latin typeface="+mn-lt"/>
                <a:ea typeface="+mn-ea"/>
                <a:cs typeface="+mn-cs"/>
              </a:rPr>
              <a:t>cog</a:t>
            </a:r>
            <a:r>
              <a:rPr lang="he-IL" sz="1200" kern="1200" dirty="0">
                <a:solidFill>
                  <a:schemeClr val="tx1"/>
                </a:solidFill>
                <a:effectLst/>
                <a:latin typeface="+mn-lt"/>
                <a:ea typeface="+mn-ea"/>
                <a:cs typeface="+mn-cs"/>
              </a:rPr>
              <a:t> כן ממליץ על כריתה מלאה של הגידול ורוב הילדים שהם </a:t>
            </a:r>
            <a:r>
              <a:rPr lang="he-IL" sz="1200" kern="1200" dirty="0" err="1">
                <a:solidFill>
                  <a:schemeClr val="tx1"/>
                </a:solidFill>
                <a:effectLst/>
                <a:latin typeface="+mn-lt"/>
                <a:ea typeface="+mn-ea"/>
                <a:cs typeface="+mn-cs"/>
              </a:rPr>
              <a:t>high</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עוברים כריתה מלאה רובם לאחר המחזור החמישי של הכימותרפיה. עם זאת, כשמתכננים את הכריתה יש חשיבות קריטית לגיל ולביולוגיה של הגידול.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ניתוח להישנות- בעל תפקיד מוגבל.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מעורבות </a:t>
            </a:r>
            <a:r>
              <a:rPr lang="he-IL" sz="1200" kern="1200" dirty="0" err="1">
                <a:solidFill>
                  <a:schemeClr val="tx1"/>
                </a:solidFill>
                <a:effectLst/>
                <a:latin typeface="+mn-lt"/>
                <a:ea typeface="+mn-ea"/>
                <a:cs typeface="+mn-cs"/>
              </a:rPr>
              <a:t>אינטרא-ספינאלית</a:t>
            </a:r>
            <a:r>
              <a:rPr lang="he-IL" sz="1200" kern="1200" dirty="0">
                <a:solidFill>
                  <a:schemeClr val="tx1"/>
                </a:solidFill>
                <a:effectLst/>
                <a:latin typeface="+mn-lt"/>
                <a:ea typeface="+mn-ea"/>
                <a:cs typeface="+mn-cs"/>
              </a:rPr>
              <a:t>- זה נקרא </a:t>
            </a:r>
            <a:r>
              <a:rPr lang="he-IL" sz="1200" kern="1200" dirty="0" err="1">
                <a:solidFill>
                  <a:schemeClr val="tx1"/>
                </a:solidFill>
                <a:effectLst/>
                <a:latin typeface="+mn-lt"/>
                <a:ea typeface="+mn-ea"/>
                <a:cs typeface="+mn-cs"/>
              </a:rPr>
              <a:t>dumbbell</a:t>
            </a:r>
            <a:r>
              <a:rPr lang="he-IL" sz="1200" kern="1200" dirty="0">
                <a:solidFill>
                  <a:schemeClr val="tx1"/>
                </a:solidFill>
                <a:effectLst/>
                <a:latin typeface="+mn-lt"/>
                <a:ea typeface="+mn-ea"/>
                <a:cs typeface="+mn-cs"/>
              </a:rPr>
              <a:t>  בגלל הצורה האופיינית שלו- אם יש תסמינים נוירולוגיים זה דורש התערבות דחופה- יכול לכלול ניתוח, הקרנה וכימותרפיה. הניתוחים יותר מתבססים על </a:t>
            </a:r>
            <a:r>
              <a:rPr lang="he-IL" sz="1200" kern="1200" dirty="0" err="1">
                <a:solidFill>
                  <a:schemeClr val="tx1"/>
                </a:solidFill>
                <a:effectLst/>
                <a:latin typeface="+mn-lt"/>
                <a:ea typeface="+mn-ea"/>
                <a:cs typeface="+mn-cs"/>
              </a:rPr>
              <a:t>למינטומיה</a:t>
            </a:r>
            <a:r>
              <a:rPr lang="he-IL" sz="1200" kern="1200" dirty="0">
                <a:solidFill>
                  <a:schemeClr val="tx1"/>
                </a:solidFill>
                <a:effectLst/>
                <a:latin typeface="+mn-lt"/>
                <a:ea typeface="+mn-ea"/>
                <a:cs typeface="+mn-cs"/>
              </a:rPr>
              <a:t> היום ופחות על </a:t>
            </a:r>
            <a:r>
              <a:rPr lang="he-IL" sz="1200" kern="1200" dirty="0" err="1">
                <a:solidFill>
                  <a:schemeClr val="tx1"/>
                </a:solidFill>
                <a:effectLst/>
                <a:latin typeface="+mn-lt"/>
                <a:ea typeface="+mn-ea"/>
                <a:cs typeface="+mn-cs"/>
              </a:rPr>
              <a:t>למינקטומיה</a:t>
            </a:r>
            <a:r>
              <a:rPr lang="he-IL" sz="1200" kern="1200" dirty="0">
                <a:solidFill>
                  <a:schemeClr val="tx1"/>
                </a:solidFill>
                <a:effectLst/>
                <a:latin typeface="+mn-lt"/>
                <a:ea typeface="+mn-ea"/>
                <a:cs typeface="+mn-cs"/>
              </a:rPr>
              <a:t> במטרה להביא לפחות סיבוכים נוירולוגיים ואורתופדיים. אם אין תסמינים נוירולוגיים- אפשר להשאיר גידול לכאורה בתעלה </a:t>
            </a:r>
            <a:r>
              <a:rPr lang="he-IL" sz="1200" kern="1200" dirty="0" err="1">
                <a:solidFill>
                  <a:schemeClr val="tx1"/>
                </a:solidFill>
                <a:effectLst/>
                <a:latin typeface="+mn-lt"/>
                <a:ea typeface="+mn-ea"/>
                <a:cs typeface="+mn-cs"/>
              </a:rPr>
              <a:t>הספינאלית</a:t>
            </a:r>
            <a:r>
              <a:rPr lang="he-IL" sz="1200" kern="1200" dirty="0">
                <a:solidFill>
                  <a:schemeClr val="tx1"/>
                </a:solidFill>
                <a:effectLst/>
                <a:latin typeface="+mn-lt"/>
                <a:ea typeface="+mn-ea"/>
                <a:cs typeface="+mn-cs"/>
              </a:rPr>
              <a:t> ולכרות את הגידול מסביב, כי היתרונות שבביצוע כריתה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זה לא הוכחו עד הסוף.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גידול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4s- פרוטוקול: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במידה והמטופל הוא עם מחלה מקומית, ומדגים </a:t>
            </a:r>
            <a:r>
              <a:rPr lang="he-IL" sz="1200" kern="1200" dirty="0" err="1">
                <a:solidFill>
                  <a:schemeClr val="tx1"/>
                </a:solidFill>
                <a:effectLst/>
                <a:latin typeface="+mn-lt"/>
                <a:ea typeface="+mn-ea"/>
                <a:cs typeface="+mn-cs"/>
              </a:rPr>
              <a:t>מטסטזות</a:t>
            </a:r>
            <a:r>
              <a:rPr lang="he-IL" sz="1200" kern="1200" dirty="0">
                <a:solidFill>
                  <a:schemeClr val="tx1"/>
                </a:solidFill>
                <a:effectLst/>
                <a:latin typeface="+mn-lt"/>
                <a:ea typeface="+mn-ea"/>
                <a:cs typeface="+mn-cs"/>
              </a:rPr>
              <a:t> המוגבלות לעור, כבד או פחות מ- 10% במח עצם, הוא נחשד </a:t>
            </a:r>
            <a:r>
              <a:rPr lang="he-IL" sz="1200" kern="1200" dirty="0" err="1">
                <a:solidFill>
                  <a:schemeClr val="tx1"/>
                </a:solidFill>
                <a:effectLst/>
                <a:latin typeface="+mn-lt"/>
                <a:ea typeface="+mn-ea"/>
                <a:cs typeface="+mn-cs"/>
              </a:rPr>
              <a:t>כסטייג</a:t>
            </a:r>
            <a:r>
              <a:rPr lang="he-IL" sz="1200" kern="1200" dirty="0">
                <a:solidFill>
                  <a:schemeClr val="tx1"/>
                </a:solidFill>
                <a:effectLst/>
                <a:latin typeface="+mn-lt"/>
                <a:ea typeface="+mn-ea"/>
                <a:cs typeface="+mn-cs"/>
              </a:rPr>
              <a:t> 4s. אם המטופל אסימפטומטי ללא עדות </a:t>
            </a:r>
            <a:r>
              <a:rPr lang="he-IL" sz="1200" kern="1200" dirty="0" err="1">
                <a:solidFill>
                  <a:schemeClr val="tx1"/>
                </a:solidFill>
                <a:effectLst/>
                <a:latin typeface="+mn-lt"/>
                <a:ea typeface="+mn-ea"/>
                <a:cs typeface="+mn-cs"/>
              </a:rPr>
              <a:t>להפטומגליה</a:t>
            </a:r>
            <a:r>
              <a:rPr lang="he-IL" sz="1200" kern="1200" dirty="0">
                <a:solidFill>
                  <a:schemeClr val="tx1"/>
                </a:solidFill>
                <a:effectLst/>
                <a:latin typeface="+mn-lt"/>
                <a:ea typeface="+mn-ea"/>
                <a:cs typeface="+mn-cs"/>
              </a:rPr>
              <a:t>- יש לבצע ביופסיה כדי לראות האם </a:t>
            </a:r>
            <a:r>
              <a:rPr lang="he-IL" sz="1200" kern="1200" dirty="0" err="1">
                <a:solidFill>
                  <a:schemeClr val="tx1"/>
                </a:solidFill>
                <a:effectLst/>
                <a:latin typeface="+mn-lt"/>
                <a:ea typeface="+mn-ea"/>
                <a:cs typeface="+mn-cs"/>
              </a:rPr>
              <a:t>myc</a:t>
            </a:r>
            <a:r>
              <a:rPr lang="he-IL" sz="1200" kern="1200" dirty="0">
                <a:solidFill>
                  <a:schemeClr val="tx1"/>
                </a:solidFill>
                <a:effectLst/>
                <a:latin typeface="+mn-lt"/>
                <a:ea typeface="+mn-ea"/>
                <a:cs typeface="+mn-cs"/>
              </a:rPr>
              <a:t> עם אמפליפיקציה. אם כן- הוא יוגדר </a:t>
            </a:r>
            <a:r>
              <a:rPr lang="he-IL" sz="1200" kern="1200" dirty="0" err="1">
                <a:solidFill>
                  <a:schemeClr val="tx1"/>
                </a:solidFill>
                <a:effectLst/>
                <a:latin typeface="+mn-lt"/>
                <a:ea typeface="+mn-ea"/>
                <a:cs typeface="+mn-cs"/>
              </a:rPr>
              <a:t>high</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אם </a:t>
            </a:r>
            <a:r>
              <a:rPr lang="he-IL" sz="1200" kern="1200" dirty="0" err="1">
                <a:solidFill>
                  <a:schemeClr val="tx1"/>
                </a:solidFill>
                <a:effectLst/>
                <a:latin typeface="+mn-lt"/>
                <a:ea typeface="+mn-ea"/>
                <a:cs typeface="+mn-cs"/>
              </a:rPr>
              <a:t>myc</a:t>
            </a:r>
            <a:r>
              <a:rPr lang="he-IL" sz="1200" kern="1200" dirty="0">
                <a:solidFill>
                  <a:schemeClr val="tx1"/>
                </a:solidFill>
                <a:effectLst/>
                <a:latin typeface="+mn-lt"/>
                <a:ea typeface="+mn-ea"/>
                <a:cs typeface="+mn-cs"/>
              </a:rPr>
              <a:t> לא מוכפל, נסתכל על </a:t>
            </a:r>
            <a:r>
              <a:rPr lang="he-IL" sz="1200" kern="1200" dirty="0" err="1">
                <a:solidFill>
                  <a:schemeClr val="tx1"/>
                </a:solidFill>
                <a:effectLst/>
                <a:latin typeface="+mn-lt"/>
                <a:ea typeface="+mn-ea"/>
                <a:cs typeface="+mn-cs"/>
              </a:rPr>
              <a:t>ההסטולוגיה</a:t>
            </a:r>
            <a:r>
              <a:rPr lang="he-IL" sz="1200" kern="1200" dirty="0">
                <a:solidFill>
                  <a:schemeClr val="tx1"/>
                </a:solidFill>
                <a:effectLst/>
                <a:latin typeface="+mn-lt"/>
                <a:ea typeface="+mn-ea"/>
                <a:cs typeface="+mn-cs"/>
              </a:rPr>
              <a:t> ובהתאם נסווג לפי </a:t>
            </a:r>
            <a:r>
              <a:rPr lang="he-IL" sz="1200" kern="1200" dirty="0" err="1">
                <a:solidFill>
                  <a:schemeClr val="tx1"/>
                </a:solidFill>
                <a:effectLst/>
                <a:latin typeface="+mn-lt"/>
                <a:ea typeface="+mn-ea"/>
                <a:cs typeface="+mn-cs"/>
              </a:rPr>
              <a:t>low</a:t>
            </a:r>
            <a:r>
              <a:rPr lang="he-IL" sz="1200" kern="1200" dirty="0">
                <a:solidFill>
                  <a:schemeClr val="tx1"/>
                </a:solidFill>
                <a:effectLst/>
                <a:latin typeface="+mn-lt"/>
                <a:ea typeface="+mn-ea"/>
                <a:cs typeface="+mn-cs"/>
              </a:rPr>
              <a:t>/</a:t>
            </a:r>
            <a:r>
              <a:rPr lang="he-IL" sz="1200" kern="1200" dirty="0" err="1">
                <a:solidFill>
                  <a:schemeClr val="tx1"/>
                </a:solidFill>
                <a:effectLst/>
                <a:latin typeface="+mn-lt"/>
                <a:ea typeface="+mn-ea"/>
                <a:cs typeface="+mn-cs"/>
              </a:rPr>
              <a:t>intermediate</a:t>
            </a:r>
            <a:r>
              <a:rPr lang="he-IL" sz="1200" kern="1200" dirty="0">
                <a:solidFill>
                  <a:schemeClr val="tx1"/>
                </a:solidFill>
                <a:effectLst/>
                <a:latin typeface="+mn-lt"/>
                <a:ea typeface="+mn-ea"/>
                <a:cs typeface="+mn-cs"/>
              </a:rPr>
              <a:t>. אם המטופל סימפטומטי- קושי נשימתי, תפיחות </a:t>
            </a:r>
            <a:r>
              <a:rPr lang="he-IL" sz="1200" kern="1200" dirty="0" err="1">
                <a:solidFill>
                  <a:schemeClr val="tx1"/>
                </a:solidFill>
                <a:effectLst/>
                <a:latin typeface="+mn-lt"/>
                <a:ea typeface="+mn-ea"/>
                <a:cs typeface="+mn-cs"/>
              </a:rPr>
              <a:t>בטנית</a:t>
            </a:r>
            <a:r>
              <a:rPr lang="he-IL" sz="1200" kern="1200" dirty="0">
                <a:solidFill>
                  <a:schemeClr val="tx1"/>
                </a:solidFill>
                <a:effectLst/>
                <a:latin typeface="+mn-lt"/>
                <a:ea typeface="+mn-ea"/>
                <a:cs typeface="+mn-cs"/>
              </a:rPr>
              <a:t> ולחץ על כלי דם, תסמונת מדור וכוד- נתחיל טיפול כימותרפי ונשקול ביופסיה כאשר יציב. במידה ובביופסיה יש עדות ל- </a:t>
            </a:r>
            <a:r>
              <a:rPr lang="he-IL" sz="1200" kern="1200" dirty="0" err="1">
                <a:solidFill>
                  <a:schemeClr val="tx1"/>
                </a:solidFill>
                <a:effectLst/>
                <a:latin typeface="+mn-lt"/>
                <a:ea typeface="+mn-ea"/>
                <a:cs typeface="+mn-cs"/>
              </a:rPr>
              <a:t>mycn</a:t>
            </a:r>
            <a:r>
              <a:rPr lang="he-IL" sz="1200" kern="1200" dirty="0">
                <a:solidFill>
                  <a:schemeClr val="tx1"/>
                </a:solidFill>
                <a:effectLst/>
                <a:latin typeface="+mn-lt"/>
                <a:ea typeface="+mn-ea"/>
                <a:cs typeface="+mn-cs"/>
              </a:rPr>
              <a:t> עם </a:t>
            </a:r>
            <a:r>
              <a:rPr lang="he-IL" sz="1200" kern="1200" dirty="0" err="1">
                <a:solidFill>
                  <a:schemeClr val="tx1"/>
                </a:solidFill>
                <a:effectLst/>
                <a:latin typeface="+mn-lt"/>
                <a:ea typeface="+mn-ea"/>
                <a:cs typeface="+mn-cs"/>
              </a:rPr>
              <a:t>אמפליקיציה</a:t>
            </a:r>
            <a:r>
              <a:rPr lang="he-IL" sz="1200" kern="1200" dirty="0">
                <a:solidFill>
                  <a:schemeClr val="tx1"/>
                </a:solidFill>
                <a:effectLst/>
                <a:latin typeface="+mn-lt"/>
                <a:ea typeface="+mn-ea"/>
                <a:cs typeface="+mn-cs"/>
              </a:rPr>
              <a:t>- נטפל כ- </a:t>
            </a:r>
            <a:r>
              <a:rPr lang="he-IL" sz="1200" kern="1200" dirty="0" err="1">
                <a:solidFill>
                  <a:schemeClr val="tx1"/>
                </a:solidFill>
                <a:effectLst/>
                <a:latin typeface="+mn-lt"/>
                <a:ea typeface="+mn-ea"/>
                <a:cs typeface="+mn-cs"/>
              </a:rPr>
              <a:t>high</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במידה </a:t>
            </a:r>
            <a:r>
              <a:rPr lang="he-IL" sz="1200" kern="1200" dirty="0" err="1">
                <a:solidFill>
                  <a:schemeClr val="tx1"/>
                </a:solidFill>
                <a:effectLst/>
                <a:latin typeface="+mn-lt"/>
                <a:ea typeface="+mn-ea"/>
                <a:cs typeface="+mn-cs"/>
              </a:rPr>
              <a:t>וא</a:t>
            </a:r>
            <a:r>
              <a:rPr lang="he-IL" sz="1200" kern="1200" dirty="0">
                <a:solidFill>
                  <a:schemeClr val="tx1"/>
                </a:solidFill>
                <a:effectLst/>
                <a:latin typeface="+mn-lt"/>
                <a:ea typeface="+mn-ea"/>
                <a:cs typeface="+mn-cs"/>
              </a:rPr>
              <a:t>- נשקול בהתאם לקליניקה.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16</a:t>
            </a:fld>
            <a:endParaRPr lang="en-IL"/>
          </a:p>
        </p:txBody>
      </p:sp>
    </p:spTree>
    <p:extLst>
      <p:ext uri="{BB962C8B-B14F-4D97-AF65-F5344CB8AC3E}">
        <p14:creationId xmlns:p14="http://schemas.microsoft.com/office/powerpoint/2010/main" val="31393934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פרק 66- גידולים בכבד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הגידולים הנפוצים ביותר בכבד בילדים הם לא ראשוניים אלא כתוצאה מגרורות-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נוירובלסטומה</a:t>
            </a:r>
            <a:r>
              <a:rPr lang="he-IL" sz="1200" kern="1200" dirty="0">
                <a:solidFill>
                  <a:schemeClr val="tx1"/>
                </a:solidFill>
                <a:effectLst/>
                <a:latin typeface="+mn-lt"/>
                <a:ea typeface="+mn-ea"/>
                <a:cs typeface="+mn-cs"/>
              </a:rPr>
              <a:t>, לימפומה. גידולים ראשוניים בכבד מהווים 1-4% מסך הגידולים הסולידיים בילדים.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גידולים שפירים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המנגיומות</a:t>
            </a:r>
            <a:r>
              <a:rPr lang="he-IL" sz="1200" kern="1200" dirty="0">
                <a:solidFill>
                  <a:schemeClr val="tx1"/>
                </a:solidFill>
                <a:effectLst/>
                <a:latin typeface="+mn-lt"/>
                <a:ea typeface="+mn-ea"/>
                <a:cs typeface="+mn-cs"/>
              </a:rPr>
              <a:t> מסוג </a:t>
            </a:r>
            <a:r>
              <a:rPr lang="he-IL" sz="1200" kern="1200" dirty="0" err="1">
                <a:solidFill>
                  <a:schemeClr val="tx1"/>
                </a:solidFill>
                <a:effectLst/>
                <a:latin typeface="+mn-lt"/>
                <a:ea typeface="+mn-ea"/>
                <a:cs typeface="+mn-cs"/>
              </a:rPr>
              <a:t>infantile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hepatic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hemangiomas</a:t>
            </a:r>
            <a:r>
              <a:rPr lang="he-IL" sz="1200" kern="1200" dirty="0">
                <a:solidFill>
                  <a:schemeClr val="tx1"/>
                </a:solidFill>
                <a:effectLst/>
                <a:latin typeface="+mn-lt"/>
                <a:ea typeface="+mn-ea"/>
                <a:cs typeface="+mn-cs"/>
              </a:rPr>
              <a:t>- הגידול השפיר הסולידי הכי שכיח בכבד בילדות, פי 3 יותר אצל בנות, ורובם בחודשים הראשונים לחיים. לגידול יש פרוליפרציה מהירה בחודשים 6-10, ואז </a:t>
            </a:r>
            <a:r>
              <a:rPr lang="he-IL" sz="1200" kern="1200" dirty="0" err="1">
                <a:solidFill>
                  <a:schemeClr val="tx1"/>
                </a:solidFill>
                <a:effectLst/>
                <a:latin typeface="+mn-lt"/>
                <a:ea typeface="+mn-ea"/>
                <a:cs typeface="+mn-cs"/>
              </a:rPr>
              <a:t>אינבולוציה</a:t>
            </a:r>
            <a:r>
              <a:rPr lang="he-IL" sz="1200" kern="1200" dirty="0">
                <a:solidFill>
                  <a:schemeClr val="tx1"/>
                </a:solidFill>
                <a:effectLst/>
                <a:latin typeface="+mn-lt"/>
                <a:ea typeface="+mn-ea"/>
                <a:cs typeface="+mn-cs"/>
              </a:rPr>
              <a:t> איטית שיכולה </a:t>
            </a:r>
            <a:r>
              <a:rPr lang="he-IL" sz="1200" kern="1200" dirty="0" err="1">
                <a:solidFill>
                  <a:schemeClr val="tx1"/>
                </a:solidFill>
                <a:effectLst/>
                <a:latin typeface="+mn-lt"/>
                <a:ea typeface="+mn-ea"/>
                <a:cs typeface="+mn-cs"/>
              </a:rPr>
              <a:t>להיארך</a:t>
            </a:r>
            <a:r>
              <a:rPr lang="he-IL" sz="1200" kern="1200" dirty="0">
                <a:solidFill>
                  <a:schemeClr val="tx1"/>
                </a:solidFill>
                <a:effectLst/>
                <a:latin typeface="+mn-lt"/>
                <a:ea typeface="+mn-ea"/>
                <a:cs typeface="+mn-cs"/>
              </a:rPr>
              <a:t> מספר שנים. קבוצות הסיכון- פגים, נקבות, לבנים. </a:t>
            </a:r>
            <a:r>
              <a:rPr lang="he-IL" sz="1200" kern="1200" dirty="0" err="1">
                <a:solidFill>
                  <a:schemeClr val="tx1"/>
                </a:solidFill>
                <a:effectLst/>
                <a:latin typeface="+mn-lt"/>
                <a:ea typeface="+mn-ea"/>
                <a:cs typeface="+mn-cs"/>
              </a:rPr>
              <a:t>הווראקפ</a:t>
            </a:r>
            <a:r>
              <a:rPr lang="he-IL" sz="1200" kern="1200" dirty="0">
                <a:solidFill>
                  <a:schemeClr val="tx1"/>
                </a:solidFill>
                <a:effectLst/>
                <a:latin typeface="+mn-lt"/>
                <a:ea typeface="+mn-ea"/>
                <a:cs typeface="+mn-cs"/>
              </a:rPr>
              <a:t> למטופל עם חשד ל- </a:t>
            </a:r>
            <a:r>
              <a:rPr lang="he-IL" sz="1200" kern="1200" dirty="0" err="1">
                <a:solidFill>
                  <a:schemeClr val="tx1"/>
                </a:solidFill>
                <a:effectLst/>
                <a:latin typeface="+mn-lt"/>
                <a:ea typeface="+mn-ea"/>
                <a:cs typeface="+mn-cs"/>
              </a:rPr>
              <a:t>ihh</a:t>
            </a:r>
            <a:r>
              <a:rPr lang="he-IL" sz="1200" kern="1200" dirty="0">
                <a:solidFill>
                  <a:schemeClr val="tx1"/>
                </a:solidFill>
                <a:effectLst/>
                <a:latin typeface="+mn-lt"/>
                <a:ea typeface="+mn-ea"/>
                <a:cs typeface="+mn-cs"/>
              </a:rPr>
              <a:t> צריך לכלול תפקודי כבד, תפקודי קרישה, תפקודי בלוטת התריס, רמות </a:t>
            </a:r>
            <a:r>
              <a:rPr lang="he-IL" sz="1200" kern="1200" dirty="0" err="1">
                <a:solidFill>
                  <a:schemeClr val="tx1"/>
                </a:solidFill>
                <a:effectLst/>
                <a:latin typeface="+mn-lt"/>
                <a:ea typeface="+mn-ea"/>
                <a:cs typeface="+mn-cs"/>
              </a:rPr>
              <a:t>afp</a:t>
            </a:r>
            <a:r>
              <a:rPr lang="he-IL" sz="1200" kern="1200" dirty="0">
                <a:solidFill>
                  <a:schemeClr val="tx1"/>
                </a:solidFill>
                <a:effectLst/>
                <a:latin typeface="+mn-lt"/>
                <a:ea typeface="+mn-ea"/>
                <a:cs typeface="+mn-cs"/>
              </a:rPr>
              <a:t> (הן גם ככה מוגברות אצל תינוק עד גיל חצי שנה, אבל יש להתייחס בחשד לרמות מאוד מוגברות) וכן הערכה רדיולוגית.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פרזנטציה קלינית- יכול להיות נגע אחד ועד למחלה </a:t>
            </a:r>
            <a:r>
              <a:rPr lang="he-IL" sz="1200" kern="1200" dirty="0" err="1">
                <a:solidFill>
                  <a:schemeClr val="tx1"/>
                </a:solidFill>
                <a:effectLst/>
                <a:latin typeface="+mn-lt"/>
                <a:ea typeface="+mn-ea"/>
                <a:cs typeface="+mn-cs"/>
              </a:rPr>
              <a:t>אינפלטרטיבית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מולטינודולרית</a:t>
            </a:r>
            <a:r>
              <a:rPr lang="he-IL" sz="1200" kern="1200" dirty="0">
                <a:solidFill>
                  <a:schemeClr val="tx1"/>
                </a:solidFill>
                <a:effectLst/>
                <a:latin typeface="+mn-lt"/>
                <a:ea typeface="+mn-ea"/>
                <a:cs typeface="+mn-cs"/>
              </a:rPr>
              <a:t>, מגיע גם עם תסמונות כגון </a:t>
            </a:r>
            <a:r>
              <a:rPr lang="he-IL" sz="1200" kern="1200" dirty="0" err="1">
                <a:solidFill>
                  <a:schemeClr val="tx1"/>
                </a:solidFill>
                <a:effectLst/>
                <a:latin typeface="+mn-lt"/>
                <a:ea typeface="+mn-ea"/>
                <a:cs typeface="+mn-cs"/>
              </a:rPr>
              <a:t>אוסלר-וובר-רנדו</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בקויט</a:t>
            </a:r>
            <a:r>
              <a:rPr lang="he-IL" sz="1200" kern="1200" dirty="0">
                <a:solidFill>
                  <a:schemeClr val="tx1"/>
                </a:solidFill>
                <a:effectLst/>
                <a:latin typeface="+mn-lt"/>
                <a:ea typeface="+mn-ea"/>
                <a:cs typeface="+mn-cs"/>
              </a:rPr>
              <a:t> וידמן, </a:t>
            </a:r>
            <a:r>
              <a:rPr lang="he-IL" sz="1200" kern="1200" dirty="0" err="1">
                <a:solidFill>
                  <a:schemeClr val="tx1"/>
                </a:solidFill>
                <a:effectLst/>
                <a:latin typeface="+mn-lt"/>
                <a:ea typeface="+mn-ea"/>
                <a:cs typeface="+mn-cs"/>
              </a:rPr>
              <a:t>אהלר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דנלוס</a:t>
            </a:r>
            <a:r>
              <a:rPr lang="he-IL" sz="1200" kern="1200" dirty="0">
                <a:solidFill>
                  <a:schemeClr val="tx1"/>
                </a:solidFill>
                <a:effectLst/>
                <a:latin typeface="+mn-lt"/>
                <a:ea typeface="+mn-ea"/>
                <a:cs typeface="+mn-cs"/>
              </a:rPr>
              <a:t> ועוד. לרוב הנגעים הם אסימפטומטיים אולם לעיתים הם מביאים </a:t>
            </a:r>
            <a:r>
              <a:rPr lang="he-IL" sz="1200" kern="1200" dirty="0" err="1">
                <a:solidFill>
                  <a:schemeClr val="tx1"/>
                </a:solidFill>
                <a:effectLst/>
                <a:latin typeface="+mn-lt"/>
                <a:ea typeface="+mn-ea"/>
                <a:cs typeface="+mn-cs"/>
              </a:rPr>
              <a:t>להפטומגליה</a:t>
            </a:r>
            <a:r>
              <a:rPr lang="he-IL" sz="1200" kern="1200" dirty="0">
                <a:solidFill>
                  <a:schemeClr val="tx1"/>
                </a:solidFill>
                <a:effectLst/>
                <a:latin typeface="+mn-lt"/>
                <a:ea typeface="+mn-ea"/>
                <a:cs typeface="+mn-cs"/>
              </a:rPr>
              <a:t>, אי ספיקת לב כתוצאה מגודש, </a:t>
            </a:r>
            <a:r>
              <a:rPr lang="he-IL" sz="1200" kern="1200" dirty="0" err="1">
                <a:solidFill>
                  <a:schemeClr val="tx1"/>
                </a:solidFill>
                <a:effectLst/>
                <a:latin typeface="+mn-lt"/>
                <a:ea typeface="+mn-ea"/>
                <a:cs typeface="+mn-cs"/>
              </a:rPr>
              <a:t>דיסטרס</a:t>
            </a:r>
            <a:r>
              <a:rPr lang="he-IL" sz="1200" kern="1200" dirty="0">
                <a:solidFill>
                  <a:schemeClr val="tx1"/>
                </a:solidFill>
                <a:effectLst/>
                <a:latin typeface="+mn-lt"/>
                <a:ea typeface="+mn-ea"/>
                <a:cs typeface="+mn-cs"/>
              </a:rPr>
              <a:t> נשימתי, תת פעילות בלוטת התריס ואנמיה. לעיתים נדירות יש תסמונת </a:t>
            </a:r>
            <a:r>
              <a:rPr lang="he-IL" sz="1200" kern="1200" dirty="0" err="1">
                <a:solidFill>
                  <a:schemeClr val="tx1"/>
                </a:solidFill>
                <a:effectLst/>
                <a:latin typeface="+mn-lt"/>
                <a:ea typeface="+mn-ea"/>
                <a:cs typeface="+mn-cs"/>
              </a:rPr>
              <a:t>קסבך</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מריט</a:t>
            </a:r>
            <a:r>
              <a:rPr lang="he-IL" sz="1200" kern="1200" dirty="0">
                <a:solidFill>
                  <a:schemeClr val="tx1"/>
                </a:solidFill>
                <a:effectLst/>
                <a:latin typeface="+mn-lt"/>
                <a:ea typeface="+mn-ea"/>
                <a:cs typeface="+mn-cs"/>
              </a:rPr>
              <a:t> המאופיינת באנמיה </a:t>
            </a:r>
            <a:r>
              <a:rPr lang="he-IL" sz="1200" kern="1200" dirty="0" err="1">
                <a:solidFill>
                  <a:schemeClr val="tx1"/>
                </a:solidFill>
                <a:effectLst/>
                <a:latin typeface="+mn-lt"/>
                <a:ea typeface="+mn-ea"/>
                <a:cs typeface="+mn-cs"/>
              </a:rPr>
              <a:t>ובתרומבוציטופניה</a:t>
            </a:r>
            <a:r>
              <a:rPr lang="he-IL" sz="1200" kern="1200" dirty="0">
                <a:solidFill>
                  <a:schemeClr val="tx1"/>
                </a:solidFill>
                <a:effectLst/>
                <a:latin typeface="+mn-lt"/>
                <a:ea typeface="+mn-ea"/>
                <a:cs typeface="+mn-cs"/>
              </a:rPr>
              <a:t> משמעותית, יכולה להיות מסכנת חיים, לרוב באה עם גידולים </a:t>
            </a:r>
            <a:r>
              <a:rPr lang="he-IL" sz="1200" kern="1200" dirty="0" err="1">
                <a:solidFill>
                  <a:schemeClr val="tx1"/>
                </a:solidFill>
                <a:effectLst/>
                <a:latin typeface="+mn-lt"/>
                <a:ea typeface="+mn-ea"/>
                <a:cs typeface="+mn-cs"/>
              </a:rPr>
              <a:t>הגודלים</a:t>
            </a:r>
            <a:r>
              <a:rPr lang="he-IL" sz="1200" kern="1200" dirty="0">
                <a:solidFill>
                  <a:schemeClr val="tx1"/>
                </a:solidFill>
                <a:effectLst/>
                <a:latin typeface="+mn-lt"/>
                <a:ea typeface="+mn-ea"/>
                <a:cs typeface="+mn-cs"/>
              </a:rPr>
              <a:t> מ- 5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מלבד אלו </a:t>
            </a:r>
            <a:r>
              <a:rPr lang="he-IL" sz="1200" kern="1200" dirty="0" err="1">
                <a:solidFill>
                  <a:schemeClr val="tx1"/>
                </a:solidFill>
                <a:effectLst/>
                <a:latin typeface="+mn-lt"/>
                <a:ea typeface="+mn-ea"/>
                <a:cs typeface="+mn-cs"/>
              </a:rPr>
              <a:t>המתייצגים</a:t>
            </a:r>
            <a:r>
              <a:rPr lang="he-IL" sz="1200" kern="1200" dirty="0">
                <a:solidFill>
                  <a:schemeClr val="tx1"/>
                </a:solidFill>
                <a:effectLst/>
                <a:latin typeface="+mn-lt"/>
                <a:ea typeface="+mn-ea"/>
                <a:cs typeface="+mn-cs"/>
              </a:rPr>
              <a:t> עם סונר אקראי או מסה נמושה, מי שצריך בנוסף לעשות סקרינינג הינם ילדים עם מספר </a:t>
            </a:r>
            <a:r>
              <a:rPr lang="he-IL" sz="1200" kern="1200" dirty="0" err="1">
                <a:solidFill>
                  <a:schemeClr val="tx1"/>
                </a:solidFill>
                <a:effectLst/>
                <a:latin typeface="+mn-lt"/>
                <a:ea typeface="+mn-ea"/>
                <a:cs typeface="+mn-cs"/>
              </a:rPr>
              <a:t>המנגיומות</a:t>
            </a:r>
            <a:r>
              <a:rPr lang="he-IL" sz="1200" kern="1200" dirty="0">
                <a:solidFill>
                  <a:schemeClr val="tx1"/>
                </a:solidFill>
                <a:effectLst/>
                <a:latin typeface="+mn-lt"/>
                <a:ea typeface="+mn-ea"/>
                <a:cs typeface="+mn-cs"/>
              </a:rPr>
              <a:t> עוריות (מעל 5) מאחר ואצל 25% נמצא </a:t>
            </a:r>
            <a:r>
              <a:rPr lang="he-IL" sz="1200" kern="1200" dirty="0" err="1">
                <a:solidFill>
                  <a:schemeClr val="tx1"/>
                </a:solidFill>
                <a:effectLst/>
                <a:latin typeface="+mn-lt"/>
                <a:ea typeface="+mn-ea"/>
                <a:cs typeface="+mn-cs"/>
              </a:rPr>
              <a:t>ihh</a:t>
            </a:r>
            <a:r>
              <a:rPr lang="he-IL" sz="1200" kern="1200" dirty="0">
                <a:solidFill>
                  <a:schemeClr val="tx1"/>
                </a:solidFill>
                <a:effectLst/>
                <a:latin typeface="+mn-lt"/>
                <a:ea typeface="+mn-ea"/>
                <a:cs typeface="+mn-cs"/>
              </a:rPr>
              <a:t>. בהיסטולוגיה יש שני סוגים המאופיינים בתאי </a:t>
            </a:r>
            <a:r>
              <a:rPr lang="he-IL" sz="1200" kern="1200" dirty="0" err="1">
                <a:solidFill>
                  <a:schemeClr val="tx1"/>
                </a:solidFill>
                <a:effectLst/>
                <a:latin typeface="+mn-lt"/>
                <a:ea typeface="+mn-ea"/>
                <a:cs typeface="+mn-cs"/>
              </a:rPr>
              <a:t>אנדותל</a:t>
            </a:r>
            <a:r>
              <a:rPr lang="he-IL" sz="1200" kern="1200" dirty="0">
                <a:solidFill>
                  <a:schemeClr val="tx1"/>
                </a:solidFill>
                <a:effectLst/>
                <a:latin typeface="+mn-lt"/>
                <a:ea typeface="+mn-ea"/>
                <a:cs typeface="+mn-cs"/>
              </a:rPr>
              <a:t> על מצע של </a:t>
            </a:r>
            <a:r>
              <a:rPr lang="he-IL" sz="1200" kern="1200" dirty="0" err="1">
                <a:solidFill>
                  <a:schemeClr val="tx1"/>
                </a:solidFill>
                <a:effectLst/>
                <a:latin typeface="+mn-lt"/>
                <a:ea typeface="+mn-ea"/>
                <a:cs typeface="+mn-cs"/>
              </a:rPr>
              <a:t>סטרומה</a:t>
            </a:r>
            <a:r>
              <a:rPr lang="he-IL" sz="1200" kern="1200" dirty="0">
                <a:solidFill>
                  <a:schemeClr val="tx1"/>
                </a:solidFill>
                <a:effectLst/>
                <a:latin typeface="+mn-lt"/>
                <a:ea typeface="+mn-ea"/>
                <a:cs typeface="+mn-cs"/>
              </a:rPr>
              <a:t>, לעיתים קשה להפריד בין זה לבין </a:t>
            </a:r>
            <a:r>
              <a:rPr lang="he-IL" sz="1200" kern="1200" dirty="0" err="1">
                <a:solidFill>
                  <a:schemeClr val="tx1"/>
                </a:solidFill>
                <a:effectLst/>
                <a:latin typeface="+mn-lt"/>
                <a:ea typeface="+mn-ea"/>
                <a:cs typeface="+mn-cs"/>
              </a:rPr>
              <a:t>אנגיוסרקומה</a:t>
            </a:r>
            <a:r>
              <a:rPr lang="he-IL" sz="1200" kern="1200" dirty="0">
                <a:solidFill>
                  <a:schemeClr val="tx1"/>
                </a:solidFill>
                <a:effectLst/>
                <a:latin typeface="+mn-lt"/>
                <a:ea typeface="+mn-ea"/>
                <a:cs typeface="+mn-cs"/>
              </a:rPr>
              <a:t> ולכן מוסיפים צביעות ל- glut1. הטיפול תלוי בחומרת הקליניקה ובגודל הממצאים. מטופל שהוא א-סימפטומטי, בעיקר בנגע הפוקאלי אולם גם מולטי פוקאלי, יכול לעשות מעקב בלבד, אולם במקרים של נגע </a:t>
            </a:r>
            <a:r>
              <a:rPr lang="he-IL" sz="1200" kern="1200" dirty="0" err="1">
                <a:solidFill>
                  <a:schemeClr val="tx1"/>
                </a:solidFill>
                <a:effectLst/>
                <a:latin typeface="+mn-lt"/>
                <a:ea typeface="+mn-ea"/>
                <a:cs typeface="+mn-cs"/>
              </a:rPr>
              <a:t>מולטיפוקאלי</a:t>
            </a:r>
            <a:r>
              <a:rPr lang="he-IL" sz="1200" kern="1200" dirty="0">
                <a:solidFill>
                  <a:schemeClr val="tx1"/>
                </a:solidFill>
                <a:effectLst/>
                <a:latin typeface="+mn-lt"/>
                <a:ea typeface="+mn-ea"/>
                <a:cs typeface="+mn-cs"/>
              </a:rPr>
              <a:t> צריך לעשות הערכה לבלוטת התריס ויש כאלו הממליצים על תחילת טיפול כדי שהמצב לא יחמיר לכיוון הדיפוזי הקלסיפיקציה של </a:t>
            </a:r>
            <a:r>
              <a:rPr lang="he-IL" sz="1200" kern="1200" dirty="0" err="1">
                <a:solidFill>
                  <a:schemeClr val="tx1"/>
                </a:solidFill>
                <a:effectLst/>
                <a:latin typeface="+mn-lt"/>
                <a:ea typeface="+mn-ea"/>
                <a:cs typeface="+mn-cs"/>
              </a:rPr>
              <a:t>ihh</a:t>
            </a:r>
            <a:r>
              <a:rPr lang="he-IL" sz="1200" kern="1200" dirty="0">
                <a:solidFill>
                  <a:schemeClr val="tx1"/>
                </a:solidFill>
                <a:effectLst/>
                <a:latin typeface="+mn-lt"/>
                <a:ea typeface="+mn-ea"/>
                <a:cs typeface="+mn-cs"/>
              </a:rPr>
              <a:t> מחולקת למחלה פוקאלית, </a:t>
            </a:r>
            <a:r>
              <a:rPr lang="he-IL" sz="1200" kern="1200" dirty="0" err="1">
                <a:solidFill>
                  <a:schemeClr val="tx1"/>
                </a:solidFill>
                <a:effectLst/>
                <a:latin typeface="+mn-lt"/>
                <a:ea typeface="+mn-ea"/>
                <a:cs typeface="+mn-cs"/>
              </a:rPr>
              <a:t>מולטיפוקאלית</a:t>
            </a:r>
            <a:r>
              <a:rPr lang="he-IL" sz="1200" kern="1200" dirty="0">
                <a:solidFill>
                  <a:schemeClr val="tx1"/>
                </a:solidFill>
                <a:effectLst/>
                <a:latin typeface="+mn-lt"/>
                <a:ea typeface="+mn-ea"/>
                <a:cs typeface="+mn-cs"/>
              </a:rPr>
              <a:t> ודיפוזית: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מחלה פוקאלית נוטה להיות אסימפטומטית ופחות מקושרת </a:t>
            </a:r>
            <a:r>
              <a:rPr lang="he-IL" sz="1200" kern="1200" dirty="0" err="1">
                <a:solidFill>
                  <a:schemeClr val="tx1"/>
                </a:solidFill>
                <a:effectLst/>
                <a:latin typeface="+mn-lt"/>
                <a:ea typeface="+mn-ea"/>
                <a:cs typeface="+mn-cs"/>
              </a:rPr>
              <a:t>בהמנגיומות</a:t>
            </a:r>
            <a:r>
              <a:rPr lang="he-IL" sz="1200" kern="1200" dirty="0">
                <a:solidFill>
                  <a:schemeClr val="tx1"/>
                </a:solidFill>
                <a:effectLst/>
                <a:latin typeface="+mn-lt"/>
                <a:ea typeface="+mn-ea"/>
                <a:cs typeface="+mn-cs"/>
              </a:rPr>
              <a:t> עוריות, הפרוגנוזה </a:t>
            </a:r>
            <a:r>
              <a:rPr lang="he-IL" sz="1200" kern="1200" dirty="0" err="1">
                <a:solidFill>
                  <a:schemeClr val="tx1"/>
                </a:solidFill>
                <a:effectLst/>
                <a:latin typeface="+mn-lt"/>
                <a:ea typeface="+mn-ea"/>
                <a:cs typeface="+mn-cs"/>
              </a:rPr>
              <a:t>מצויינת</a:t>
            </a:r>
            <a:r>
              <a:rPr lang="he-IL" sz="1200" kern="1200" dirty="0">
                <a:solidFill>
                  <a:schemeClr val="tx1"/>
                </a:solidFill>
                <a:effectLst/>
                <a:latin typeface="+mn-lt"/>
                <a:ea typeface="+mn-ea"/>
                <a:cs typeface="+mn-cs"/>
              </a:rPr>
              <a:t>. לעיתים נדירות אם זה מעל 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קסבך</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מריט</a:t>
            </a:r>
            <a:r>
              <a:rPr lang="he-IL" sz="1200" kern="1200" dirty="0">
                <a:solidFill>
                  <a:schemeClr val="tx1"/>
                </a:solidFill>
                <a:effectLst/>
                <a:latin typeface="+mn-lt"/>
                <a:ea typeface="+mn-ea"/>
                <a:cs typeface="+mn-cs"/>
              </a:rPr>
              <a:t>. הדמיה של נגע פוקאלי היא יחסית הטרוגנית ויש כמה סוגי זרימות בדופלר. </a:t>
            </a:r>
            <a:r>
              <a:rPr lang="he-IL" sz="1200" kern="1200" dirty="0" err="1">
                <a:solidFill>
                  <a:schemeClr val="tx1"/>
                </a:solidFill>
                <a:effectLst/>
                <a:latin typeface="+mn-lt"/>
                <a:ea typeface="+mn-ea"/>
                <a:cs typeface="+mn-cs"/>
              </a:rPr>
              <a:t>בסיטי</a:t>
            </a:r>
            <a:r>
              <a:rPr lang="he-IL" sz="1200" kern="1200" dirty="0">
                <a:solidFill>
                  <a:schemeClr val="tx1"/>
                </a:solidFill>
                <a:effectLst/>
                <a:latin typeface="+mn-lt"/>
                <a:ea typeface="+mn-ea"/>
                <a:cs typeface="+mn-cs"/>
              </a:rPr>
              <a:t> עם הזרקה רואים האדרה פריפרית, אבל לא תמיד יש את הממצאים הקלאסיים הללו ולכן בדיקת </a:t>
            </a:r>
            <a:r>
              <a:rPr lang="he-IL" sz="1200" kern="1200" dirty="0" err="1">
                <a:solidFill>
                  <a:schemeClr val="tx1"/>
                </a:solidFill>
                <a:effectLst/>
                <a:latin typeface="+mn-lt"/>
                <a:ea typeface="+mn-ea"/>
                <a:cs typeface="+mn-cs"/>
              </a:rPr>
              <a:t>mri</a:t>
            </a:r>
            <a:r>
              <a:rPr lang="he-IL" sz="1200" kern="1200" dirty="0">
                <a:solidFill>
                  <a:schemeClr val="tx1"/>
                </a:solidFill>
                <a:effectLst/>
                <a:latin typeface="+mn-lt"/>
                <a:ea typeface="+mn-ea"/>
                <a:cs typeface="+mn-cs"/>
              </a:rPr>
              <a:t> היא הבדיקה הרלוונטית – הנגעים מוגדרים היטב והם פריפרית עם רמות שונות של האדרה מרכזית.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מחלה </a:t>
            </a:r>
            <a:r>
              <a:rPr lang="he-IL" sz="1200" kern="1200" dirty="0" err="1">
                <a:solidFill>
                  <a:schemeClr val="tx1"/>
                </a:solidFill>
                <a:effectLst/>
                <a:latin typeface="+mn-lt"/>
                <a:ea typeface="+mn-ea"/>
                <a:cs typeface="+mn-cs"/>
              </a:rPr>
              <a:t>מולטיפוקאלית</a:t>
            </a:r>
            <a:r>
              <a:rPr lang="he-IL" sz="1200" kern="1200" dirty="0">
                <a:solidFill>
                  <a:schemeClr val="tx1"/>
                </a:solidFill>
                <a:effectLst/>
                <a:latin typeface="+mn-lt"/>
                <a:ea typeface="+mn-ea"/>
                <a:cs typeface="+mn-cs"/>
              </a:rPr>
              <a:t> נוטה גם להיות אסימפטומטית אולם הרבה פעמים יש </a:t>
            </a:r>
            <a:r>
              <a:rPr lang="he-IL" sz="1200" kern="1200" dirty="0" err="1">
                <a:solidFill>
                  <a:schemeClr val="tx1"/>
                </a:solidFill>
                <a:effectLst/>
                <a:latin typeface="+mn-lt"/>
                <a:ea typeface="+mn-ea"/>
                <a:cs typeface="+mn-cs"/>
              </a:rPr>
              <a:t>שאנטים</a:t>
            </a:r>
            <a:r>
              <a:rPr lang="he-IL" sz="1200" kern="1200" dirty="0">
                <a:solidFill>
                  <a:schemeClr val="tx1"/>
                </a:solidFill>
                <a:effectLst/>
                <a:latin typeface="+mn-lt"/>
                <a:ea typeface="+mn-ea"/>
                <a:cs typeface="+mn-cs"/>
              </a:rPr>
              <a:t> המביאים לאי ספיקת לב, ובמקרים אלו הפרוגנוזה לא טובה. במטופל עם מחלה </a:t>
            </a:r>
            <a:r>
              <a:rPr lang="he-IL" sz="1200" kern="1200" dirty="0" err="1">
                <a:solidFill>
                  <a:schemeClr val="tx1"/>
                </a:solidFill>
                <a:effectLst/>
                <a:latin typeface="+mn-lt"/>
                <a:ea typeface="+mn-ea"/>
                <a:cs typeface="+mn-cs"/>
              </a:rPr>
              <a:t>מולטיפוקאלית</a:t>
            </a:r>
            <a:r>
              <a:rPr lang="he-IL" sz="1200" kern="1200" dirty="0">
                <a:solidFill>
                  <a:schemeClr val="tx1"/>
                </a:solidFill>
                <a:effectLst/>
                <a:latin typeface="+mn-lt"/>
                <a:ea typeface="+mn-ea"/>
                <a:cs typeface="+mn-cs"/>
              </a:rPr>
              <a:t> יש צורך להשלים צילום חזה והדמיית מוח כדי לשלול </a:t>
            </a:r>
            <a:r>
              <a:rPr lang="he-IL" sz="1200" kern="1200" dirty="0" err="1">
                <a:solidFill>
                  <a:schemeClr val="tx1"/>
                </a:solidFill>
                <a:effectLst/>
                <a:latin typeface="+mn-lt"/>
                <a:ea typeface="+mn-ea"/>
                <a:cs typeface="+mn-cs"/>
              </a:rPr>
              <a:t>לזיות</a:t>
            </a:r>
            <a:r>
              <a:rPr lang="he-IL" sz="1200" kern="1200" dirty="0">
                <a:solidFill>
                  <a:schemeClr val="tx1"/>
                </a:solidFill>
                <a:effectLst/>
                <a:latin typeface="+mn-lt"/>
                <a:ea typeface="+mn-ea"/>
                <a:cs typeface="+mn-cs"/>
              </a:rPr>
              <a:t> נוספות. הדמיה של נגע </a:t>
            </a:r>
            <a:r>
              <a:rPr lang="he-IL" sz="1200" kern="1200" dirty="0" err="1">
                <a:solidFill>
                  <a:schemeClr val="tx1"/>
                </a:solidFill>
                <a:effectLst/>
                <a:latin typeface="+mn-lt"/>
                <a:ea typeface="+mn-ea"/>
                <a:cs typeface="+mn-cs"/>
              </a:rPr>
              <a:t>מולטיפוקאלי</a:t>
            </a:r>
            <a:r>
              <a:rPr lang="he-IL" sz="1200" kern="1200" dirty="0">
                <a:solidFill>
                  <a:schemeClr val="tx1"/>
                </a:solidFill>
                <a:effectLst/>
                <a:latin typeface="+mn-lt"/>
                <a:ea typeface="+mn-ea"/>
                <a:cs typeface="+mn-cs"/>
              </a:rPr>
              <a:t> היא </a:t>
            </a:r>
            <a:r>
              <a:rPr lang="he-IL" sz="1200" kern="1200" dirty="0" err="1">
                <a:solidFill>
                  <a:schemeClr val="tx1"/>
                </a:solidFill>
                <a:effectLst/>
                <a:latin typeface="+mn-lt"/>
                <a:ea typeface="+mn-ea"/>
                <a:cs typeface="+mn-cs"/>
              </a:rPr>
              <a:t>יוניפורמית</a:t>
            </a:r>
            <a:r>
              <a:rPr lang="he-IL" sz="1200" kern="1200" dirty="0">
                <a:solidFill>
                  <a:schemeClr val="tx1"/>
                </a:solidFill>
                <a:effectLst/>
                <a:latin typeface="+mn-lt"/>
                <a:ea typeface="+mn-ea"/>
                <a:cs typeface="+mn-cs"/>
              </a:rPr>
              <a:t>, רואים </a:t>
            </a:r>
            <a:r>
              <a:rPr lang="he-IL" sz="1200" kern="1200" dirty="0" err="1">
                <a:solidFill>
                  <a:schemeClr val="tx1"/>
                </a:solidFill>
                <a:effectLst/>
                <a:latin typeface="+mn-lt"/>
                <a:ea typeface="+mn-ea"/>
                <a:cs typeface="+mn-cs"/>
              </a:rPr>
              <a:t>נודולים</a:t>
            </a:r>
            <a:r>
              <a:rPr lang="he-IL" sz="1200" kern="1200" dirty="0">
                <a:solidFill>
                  <a:schemeClr val="tx1"/>
                </a:solidFill>
                <a:effectLst/>
                <a:latin typeface="+mn-lt"/>
                <a:ea typeface="+mn-ea"/>
                <a:cs typeface="+mn-cs"/>
              </a:rPr>
              <a:t> עם </a:t>
            </a:r>
            <a:r>
              <a:rPr lang="he-IL" sz="1200" kern="1200" dirty="0" err="1">
                <a:solidFill>
                  <a:schemeClr val="tx1"/>
                </a:solidFill>
                <a:effectLst/>
                <a:latin typeface="+mn-lt"/>
                <a:ea typeface="+mn-ea"/>
                <a:cs typeface="+mn-cs"/>
              </a:rPr>
              <a:t>high</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flow</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vessel</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המחלה הדיפוזית מקושרת בתת פעילות חריפה של בלוטת התריס, זאת עקב דגרדציה של הורמוני הבלוטה על ידי אנזים שעובר </a:t>
            </a:r>
            <a:r>
              <a:rPr lang="he-IL" sz="1200" kern="1200" dirty="0" err="1">
                <a:solidFill>
                  <a:schemeClr val="tx1"/>
                </a:solidFill>
                <a:effectLst/>
                <a:latin typeface="+mn-lt"/>
                <a:ea typeface="+mn-ea"/>
                <a:cs typeface="+mn-cs"/>
              </a:rPr>
              <a:t>upregulation</a:t>
            </a:r>
            <a:r>
              <a:rPr lang="he-IL" sz="1200" kern="1200" dirty="0">
                <a:solidFill>
                  <a:schemeClr val="tx1"/>
                </a:solidFill>
                <a:effectLst/>
                <a:latin typeface="+mn-lt"/>
                <a:ea typeface="+mn-ea"/>
                <a:cs typeface="+mn-cs"/>
              </a:rPr>
              <a:t> על ידי הגידול. בנוסף עקב </a:t>
            </a:r>
            <a:r>
              <a:rPr lang="he-IL" sz="1200" kern="1200" dirty="0" err="1">
                <a:solidFill>
                  <a:schemeClr val="tx1"/>
                </a:solidFill>
                <a:effectLst/>
                <a:latin typeface="+mn-lt"/>
                <a:ea typeface="+mn-ea"/>
                <a:cs typeface="+mn-cs"/>
              </a:rPr>
              <a:t>ההפטומגליה</a:t>
            </a:r>
            <a:r>
              <a:rPr lang="he-IL" sz="1200" kern="1200" dirty="0">
                <a:solidFill>
                  <a:schemeClr val="tx1"/>
                </a:solidFill>
                <a:effectLst/>
                <a:latin typeface="+mn-lt"/>
                <a:ea typeface="+mn-ea"/>
                <a:cs typeface="+mn-cs"/>
              </a:rPr>
              <a:t> המסיבית יכול להתפתח תסמונת מדור וכי אי ספיקה נשימתית. הפרוגנוזה במקרים אלו היא גרועה.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הטיפול תלוי קליניקה- במטופלים עם אי ספיקת לב, נותנים </a:t>
            </a:r>
            <a:r>
              <a:rPr lang="he-IL" sz="1200" kern="1200" dirty="0" err="1">
                <a:solidFill>
                  <a:schemeClr val="tx1"/>
                </a:solidFill>
                <a:effectLst/>
                <a:latin typeface="+mn-lt"/>
                <a:ea typeface="+mn-ea"/>
                <a:cs typeface="+mn-cs"/>
              </a:rPr>
              <a:t>דיגוקסין</a:t>
            </a:r>
            <a:r>
              <a:rPr lang="he-IL" sz="1200" kern="1200" dirty="0">
                <a:solidFill>
                  <a:schemeClr val="tx1"/>
                </a:solidFill>
                <a:effectLst/>
                <a:latin typeface="+mn-lt"/>
                <a:ea typeface="+mn-ea"/>
                <a:cs typeface="+mn-cs"/>
              </a:rPr>
              <a:t> ומשתנים. לעיתים יש צורך בצנתור </a:t>
            </a:r>
            <a:r>
              <a:rPr lang="he-IL" sz="1200" kern="1200" dirty="0" err="1">
                <a:solidFill>
                  <a:schemeClr val="tx1"/>
                </a:solidFill>
                <a:effectLst/>
                <a:latin typeface="+mn-lt"/>
                <a:ea typeface="+mn-ea"/>
                <a:cs typeface="+mn-cs"/>
              </a:rPr>
              <a:t>ואמבוליזציה</a:t>
            </a:r>
            <a:r>
              <a:rPr lang="he-IL" sz="1200" kern="1200" dirty="0">
                <a:solidFill>
                  <a:schemeClr val="tx1"/>
                </a:solidFill>
                <a:effectLst/>
                <a:latin typeface="+mn-lt"/>
                <a:ea typeface="+mn-ea"/>
                <a:cs typeface="+mn-cs"/>
              </a:rPr>
              <a:t>, אבל זה לא יעיל בתינוקות עם המחלה הדיפוזית. טיפול נוסף כולל </a:t>
            </a:r>
            <a:r>
              <a:rPr lang="he-IL" sz="1200" kern="1200" dirty="0" err="1">
                <a:solidFill>
                  <a:schemeClr val="tx1"/>
                </a:solidFill>
                <a:effectLst/>
                <a:latin typeface="+mn-lt"/>
                <a:ea typeface="+mn-ea"/>
                <a:cs typeface="+mn-cs"/>
              </a:rPr>
              <a:t>פרופרנולול</a:t>
            </a:r>
            <a:r>
              <a:rPr lang="he-IL" sz="1200" kern="1200" dirty="0">
                <a:solidFill>
                  <a:schemeClr val="tx1"/>
                </a:solidFill>
                <a:effectLst/>
                <a:latin typeface="+mn-lt"/>
                <a:ea typeface="+mn-ea"/>
                <a:cs typeface="+mn-cs"/>
              </a:rPr>
              <a:t> שהוכח יעיל מאוד, וכן סטרואידים </a:t>
            </a:r>
            <a:r>
              <a:rPr lang="he-IL" sz="1200" kern="1200" dirty="0" err="1">
                <a:solidFill>
                  <a:schemeClr val="tx1"/>
                </a:solidFill>
                <a:effectLst/>
                <a:latin typeface="+mn-lt"/>
                <a:ea typeface="+mn-ea"/>
                <a:cs typeface="+mn-cs"/>
              </a:rPr>
              <a:t>ווינקריסטין</a:t>
            </a:r>
            <a:r>
              <a:rPr lang="he-IL" sz="1200" kern="1200" dirty="0">
                <a:solidFill>
                  <a:schemeClr val="tx1"/>
                </a:solidFill>
                <a:effectLst/>
                <a:latin typeface="+mn-lt"/>
                <a:ea typeface="+mn-ea"/>
                <a:cs typeface="+mn-cs"/>
              </a:rPr>
              <a:t> (יעלים פחות). במטופלים שבהם הטיפול כושל יש צורך </a:t>
            </a:r>
            <a:r>
              <a:rPr lang="he-IL" sz="1200" kern="1200" dirty="0" err="1">
                <a:solidFill>
                  <a:schemeClr val="tx1"/>
                </a:solidFill>
                <a:effectLst/>
                <a:latin typeface="+mn-lt"/>
                <a:ea typeface="+mn-ea"/>
                <a:cs typeface="+mn-cs"/>
              </a:rPr>
              <a:t>באמבוליזציה</a:t>
            </a:r>
            <a:r>
              <a:rPr lang="he-IL" sz="1200" kern="1200" dirty="0">
                <a:solidFill>
                  <a:schemeClr val="tx1"/>
                </a:solidFill>
                <a:effectLst/>
                <a:latin typeface="+mn-lt"/>
                <a:ea typeface="+mn-ea"/>
                <a:cs typeface="+mn-cs"/>
              </a:rPr>
              <a:t> או בהשתלת כבד אם כי מרבית המטופלים שזקוקים להשתלת כבד הם לא יציבים והתמותה גבוהה מאוד גם לאחר ההשתלה.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אלגוריתם הטיפול- כל המטופלים שהם אסימפטומטיים צריכים לעבור סונר ביקורת עד רזולוציה. </a:t>
            </a:r>
            <a:r>
              <a:rPr lang="he-IL" sz="1200" kern="1200" dirty="0" err="1">
                <a:solidFill>
                  <a:schemeClr val="tx1"/>
                </a:solidFill>
                <a:effectLst/>
                <a:latin typeface="+mn-lt"/>
                <a:ea typeface="+mn-ea"/>
                <a:cs typeface="+mn-cs"/>
              </a:rPr>
              <a:t>לזיות</a:t>
            </a:r>
            <a:r>
              <a:rPr lang="he-IL" sz="1200" kern="1200" dirty="0">
                <a:solidFill>
                  <a:schemeClr val="tx1"/>
                </a:solidFill>
                <a:effectLst/>
                <a:latin typeface="+mn-lt"/>
                <a:ea typeface="+mn-ea"/>
                <a:cs typeface="+mn-cs"/>
              </a:rPr>
              <a:t> סימפטומטיות צריכות להיות מטופלות עם סטרואידים, כאשר אם אין תגובה- יש לבצע </a:t>
            </a:r>
            <a:r>
              <a:rPr lang="he-IL" sz="1200" kern="1200" dirty="0" err="1">
                <a:solidFill>
                  <a:schemeClr val="tx1"/>
                </a:solidFill>
                <a:effectLst/>
                <a:latin typeface="+mn-lt"/>
                <a:ea typeface="+mn-ea"/>
                <a:cs typeface="+mn-cs"/>
              </a:rPr>
              <a:t>אמבוליזציה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מטופליעם</a:t>
            </a:r>
            <a:r>
              <a:rPr lang="he-IL" sz="1200" kern="1200" dirty="0">
                <a:solidFill>
                  <a:schemeClr val="tx1"/>
                </a:solidFill>
                <a:effectLst/>
                <a:latin typeface="+mn-lt"/>
                <a:ea typeface="+mn-ea"/>
                <a:cs typeface="+mn-cs"/>
              </a:rPr>
              <a:t> מחלה דיפוזית צריכים לעבור בדיקות של בלוטת התריס ולהתחיל סטרואידים. לעניין התמרה ממאירה </a:t>
            </a:r>
            <a:r>
              <a:rPr lang="he-IL" sz="1200" kern="1200" dirty="0" err="1">
                <a:solidFill>
                  <a:schemeClr val="tx1"/>
                </a:solidFill>
                <a:effectLst/>
                <a:latin typeface="+mn-lt"/>
                <a:ea typeface="+mn-ea"/>
                <a:cs typeface="+mn-cs"/>
              </a:rPr>
              <a:t>לאנגיוסרקומה</a:t>
            </a:r>
            <a:r>
              <a:rPr lang="he-IL" sz="1200" kern="1200" dirty="0">
                <a:solidFill>
                  <a:schemeClr val="tx1"/>
                </a:solidFill>
                <a:effectLst/>
                <a:latin typeface="+mn-lt"/>
                <a:ea typeface="+mn-ea"/>
                <a:cs typeface="+mn-cs"/>
              </a:rPr>
              <a:t>- סופר נדירה אולם במקרים בהם יש מחלה </a:t>
            </a:r>
            <a:r>
              <a:rPr lang="he-IL" sz="1200" kern="1200" dirty="0" err="1">
                <a:solidFill>
                  <a:schemeClr val="tx1"/>
                </a:solidFill>
                <a:effectLst/>
                <a:latin typeface="+mn-lt"/>
                <a:ea typeface="+mn-ea"/>
                <a:cs typeface="+mn-cs"/>
              </a:rPr>
              <a:t>שאריתית</a:t>
            </a:r>
            <a:r>
              <a:rPr lang="he-IL" sz="1200" kern="1200" dirty="0">
                <a:solidFill>
                  <a:schemeClr val="tx1"/>
                </a:solidFill>
                <a:effectLst/>
                <a:latin typeface="+mn-lt"/>
                <a:ea typeface="+mn-ea"/>
                <a:cs typeface="+mn-cs"/>
              </a:rPr>
              <a:t> יש צורך לכרות אותה.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המרטומה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מזנכימאלית</a:t>
            </a:r>
            <a:r>
              <a:rPr lang="he-IL" sz="1200" kern="1200" dirty="0">
                <a:solidFill>
                  <a:schemeClr val="tx1"/>
                </a:solidFill>
                <a:effectLst/>
                <a:latin typeface="+mn-lt"/>
                <a:ea typeface="+mn-ea"/>
                <a:cs typeface="+mn-cs"/>
              </a:rPr>
              <a:t>- הגידול השני השפיר בשכיחותו בכבד אצל ילדים, יותר בבנים, הרוב מאובחנים לפני גיל שנתיים. </a:t>
            </a:r>
            <a:r>
              <a:rPr lang="he-IL" sz="1200" kern="1200" dirty="0" err="1">
                <a:solidFill>
                  <a:schemeClr val="tx1"/>
                </a:solidFill>
                <a:effectLst/>
                <a:latin typeface="+mn-lt"/>
                <a:ea typeface="+mn-ea"/>
                <a:cs typeface="+mn-cs"/>
              </a:rPr>
              <a:t>בהסטולוגיה</a:t>
            </a:r>
            <a:r>
              <a:rPr lang="he-IL" sz="1200" kern="1200" dirty="0">
                <a:solidFill>
                  <a:schemeClr val="tx1"/>
                </a:solidFill>
                <a:effectLst/>
                <a:latin typeface="+mn-lt"/>
                <a:ea typeface="+mn-ea"/>
                <a:cs typeface="+mn-cs"/>
              </a:rPr>
              <a:t> יש מעורבות של דרכי מרה ויש מרכיב </a:t>
            </a:r>
            <a:r>
              <a:rPr lang="he-IL" sz="1200" kern="1200" dirty="0" err="1">
                <a:solidFill>
                  <a:schemeClr val="tx1"/>
                </a:solidFill>
                <a:effectLst/>
                <a:latin typeface="+mn-lt"/>
                <a:ea typeface="+mn-ea"/>
                <a:cs typeface="+mn-cs"/>
              </a:rPr>
              <a:t>ציסטי</a:t>
            </a:r>
            <a:r>
              <a:rPr lang="he-IL" sz="1200" kern="1200" dirty="0">
                <a:solidFill>
                  <a:schemeClr val="tx1"/>
                </a:solidFill>
                <a:effectLst/>
                <a:latin typeface="+mn-lt"/>
                <a:ea typeface="+mn-ea"/>
                <a:cs typeface="+mn-cs"/>
              </a:rPr>
              <a:t> כתוצאה מחסימה של צינורות </a:t>
            </a:r>
            <a:r>
              <a:rPr lang="he-IL" sz="1200" kern="1200" dirty="0" err="1">
                <a:solidFill>
                  <a:schemeClr val="tx1"/>
                </a:solidFill>
                <a:effectLst/>
                <a:latin typeface="+mn-lt"/>
                <a:ea typeface="+mn-ea"/>
                <a:cs typeface="+mn-cs"/>
              </a:rPr>
              <a:t>לימפטיים</a:t>
            </a:r>
            <a:r>
              <a:rPr lang="he-IL" sz="1200" kern="1200" dirty="0">
                <a:solidFill>
                  <a:schemeClr val="tx1"/>
                </a:solidFill>
                <a:effectLst/>
                <a:latin typeface="+mn-lt"/>
                <a:ea typeface="+mn-ea"/>
                <a:cs typeface="+mn-cs"/>
              </a:rPr>
              <a:t> או צינורות דרכי מרה או שניהם. הגידול גדל במהלך תקופת הינקות כיוון שהציסטות גדלות עם הזמן. לרוב במרכז </a:t>
            </a:r>
            <a:r>
              <a:rPr lang="he-IL" sz="1200" kern="1200" dirty="0" err="1">
                <a:solidFill>
                  <a:schemeClr val="tx1"/>
                </a:solidFill>
                <a:effectLst/>
                <a:latin typeface="+mn-lt"/>
                <a:ea typeface="+mn-ea"/>
                <a:cs typeface="+mn-cs"/>
              </a:rPr>
              <a:t>ההמרטומה</a:t>
            </a:r>
            <a:r>
              <a:rPr lang="he-IL" sz="1200" kern="1200" dirty="0">
                <a:solidFill>
                  <a:schemeClr val="tx1"/>
                </a:solidFill>
                <a:effectLst/>
                <a:latin typeface="+mn-lt"/>
                <a:ea typeface="+mn-ea"/>
                <a:cs typeface="+mn-cs"/>
              </a:rPr>
              <a:t> יש מרכיב </a:t>
            </a:r>
            <a:r>
              <a:rPr lang="he-IL" sz="1200" kern="1200" dirty="0" err="1">
                <a:solidFill>
                  <a:schemeClr val="tx1"/>
                </a:solidFill>
                <a:effectLst/>
                <a:latin typeface="+mn-lt"/>
                <a:ea typeface="+mn-ea"/>
                <a:cs typeface="+mn-cs"/>
              </a:rPr>
              <a:t>נקרוטי</a:t>
            </a:r>
            <a:r>
              <a:rPr lang="he-IL" sz="1200" kern="1200" dirty="0">
                <a:solidFill>
                  <a:schemeClr val="tx1"/>
                </a:solidFill>
                <a:effectLst/>
                <a:latin typeface="+mn-lt"/>
                <a:ea typeface="+mn-ea"/>
                <a:cs typeface="+mn-cs"/>
              </a:rPr>
              <a:t>, ויש מספר תיאוריות בקשר להתפתחותן. הנגעים האלו יכולים להתגלות לפני הלידה- ואז הפרוגנוזה פחות טובה עם תמותה של 30% במחקר אחד, עם סמנים </a:t>
            </a:r>
            <a:r>
              <a:rPr lang="he-IL" sz="1200" kern="1200" dirty="0" err="1">
                <a:solidFill>
                  <a:schemeClr val="tx1"/>
                </a:solidFill>
                <a:effectLst/>
                <a:latin typeface="+mn-lt"/>
                <a:ea typeface="+mn-ea"/>
                <a:cs typeface="+mn-cs"/>
              </a:rPr>
              <a:t>להידרופס</a:t>
            </a:r>
            <a:r>
              <a:rPr lang="he-IL" sz="1200" kern="1200" dirty="0">
                <a:solidFill>
                  <a:schemeClr val="tx1"/>
                </a:solidFill>
                <a:effectLst/>
                <a:latin typeface="+mn-lt"/>
                <a:ea typeface="+mn-ea"/>
                <a:cs typeface="+mn-cs"/>
              </a:rPr>
              <a:t>, אי ספיקת לבד, יתר לחץ ריאתי </a:t>
            </a:r>
            <a:r>
              <a:rPr lang="he-IL" sz="1200" kern="1200" dirty="0" err="1">
                <a:solidFill>
                  <a:schemeClr val="tx1"/>
                </a:solidFill>
                <a:effectLst/>
                <a:latin typeface="+mn-lt"/>
                <a:ea typeface="+mn-ea"/>
                <a:cs typeface="+mn-cs"/>
              </a:rPr>
              <a:t>וקואגולופתיה</a:t>
            </a:r>
            <a:r>
              <a:rPr lang="he-IL" sz="1200" kern="1200" dirty="0">
                <a:solidFill>
                  <a:schemeClr val="tx1"/>
                </a:solidFill>
                <a:effectLst/>
                <a:latin typeface="+mn-lt"/>
                <a:ea typeface="+mn-ea"/>
                <a:cs typeface="+mn-cs"/>
              </a:rPr>
              <a:t>. הפרזנטציה בילד גדול יותר היא לרוב של תפיחות </a:t>
            </a:r>
            <a:r>
              <a:rPr lang="he-IL" sz="1200" kern="1200" dirty="0" err="1">
                <a:solidFill>
                  <a:schemeClr val="tx1"/>
                </a:solidFill>
                <a:effectLst/>
                <a:latin typeface="+mn-lt"/>
                <a:ea typeface="+mn-ea"/>
                <a:cs typeface="+mn-cs"/>
              </a:rPr>
              <a:t>בטנית</a:t>
            </a:r>
            <a:r>
              <a:rPr lang="he-IL" sz="1200" kern="1200" dirty="0">
                <a:solidFill>
                  <a:schemeClr val="tx1"/>
                </a:solidFill>
                <a:effectLst/>
                <a:latin typeface="+mn-lt"/>
                <a:ea typeface="+mn-ea"/>
                <a:cs typeface="+mn-cs"/>
              </a:rPr>
              <a:t> או מסה </a:t>
            </a:r>
            <a:r>
              <a:rPr lang="he-IL" sz="1200" kern="1200" dirty="0" err="1">
                <a:solidFill>
                  <a:schemeClr val="tx1"/>
                </a:solidFill>
                <a:effectLst/>
                <a:latin typeface="+mn-lt"/>
                <a:ea typeface="+mn-ea"/>
                <a:cs typeface="+mn-cs"/>
              </a:rPr>
              <a:t>בטנית</a:t>
            </a:r>
            <a:r>
              <a:rPr lang="he-IL" sz="1200" kern="1200" dirty="0">
                <a:solidFill>
                  <a:schemeClr val="tx1"/>
                </a:solidFill>
                <a:effectLst/>
                <a:latin typeface="+mn-lt"/>
                <a:ea typeface="+mn-ea"/>
                <a:cs typeface="+mn-cs"/>
              </a:rPr>
              <a:t> נמושה ימנית, המסה היא לא רגישה ומקובעת. בדיקות המעבדה הן </a:t>
            </a:r>
            <a:r>
              <a:rPr lang="he-IL" sz="1200" kern="1200" dirty="0" err="1">
                <a:solidFill>
                  <a:schemeClr val="tx1"/>
                </a:solidFill>
                <a:effectLst/>
                <a:latin typeface="+mn-lt"/>
                <a:ea typeface="+mn-ea"/>
                <a:cs typeface="+mn-cs"/>
              </a:rPr>
              <a:t>סהכ</a:t>
            </a:r>
            <a:r>
              <a:rPr lang="he-IL" sz="1200" kern="1200" dirty="0">
                <a:solidFill>
                  <a:schemeClr val="tx1"/>
                </a:solidFill>
                <a:effectLst/>
                <a:latin typeface="+mn-lt"/>
                <a:ea typeface="+mn-ea"/>
                <a:cs typeface="+mn-cs"/>
              </a:rPr>
              <a:t> תקינות אולם </a:t>
            </a:r>
            <a:r>
              <a:rPr lang="he-IL" sz="1200" kern="1200" dirty="0" err="1">
                <a:solidFill>
                  <a:schemeClr val="tx1"/>
                </a:solidFill>
                <a:effectLst/>
                <a:latin typeface="+mn-lt"/>
                <a:ea typeface="+mn-ea"/>
                <a:cs typeface="+mn-cs"/>
              </a:rPr>
              <a:t>afp</a:t>
            </a:r>
            <a:r>
              <a:rPr lang="he-IL" sz="1200" kern="1200" dirty="0">
                <a:solidFill>
                  <a:schemeClr val="tx1"/>
                </a:solidFill>
                <a:effectLst/>
                <a:latin typeface="+mn-lt"/>
                <a:ea typeface="+mn-ea"/>
                <a:cs typeface="+mn-cs"/>
              </a:rPr>
              <a:t> יכול להיות מוגבר קצת. בבדיקות הדמיה רואים בסונר נגע עגול </a:t>
            </a:r>
            <a:r>
              <a:rPr lang="he-IL" sz="1200" kern="1200" dirty="0" err="1">
                <a:solidFill>
                  <a:schemeClr val="tx1"/>
                </a:solidFill>
                <a:effectLst/>
                <a:latin typeface="+mn-lt"/>
                <a:ea typeface="+mn-ea"/>
                <a:cs typeface="+mn-cs"/>
              </a:rPr>
              <a:t>היפראקואי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ובסיטי</a:t>
            </a:r>
            <a:r>
              <a:rPr lang="he-IL" sz="1200" kern="1200" dirty="0">
                <a:solidFill>
                  <a:schemeClr val="tx1"/>
                </a:solidFill>
                <a:effectLst/>
                <a:latin typeface="+mn-lt"/>
                <a:ea typeface="+mn-ea"/>
                <a:cs typeface="+mn-cs"/>
              </a:rPr>
              <a:t> רואים מסה </a:t>
            </a:r>
            <a:r>
              <a:rPr lang="he-IL" sz="1200" kern="1200" dirty="0" err="1">
                <a:solidFill>
                  <a:schemeClr val="tx1"/>
                </a:solidFill>
                <a:effectLst/>
                <a:latin typeface="+mn-lt"/>
                <a:ea typeface="+mn-ea"/>
                <a:cs typeface="+mn-cs"/>
              </a:rPr>
              <a:t>אנאקואית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בהסטולוגיה</a:t>
            </a:r>
            <a:r>
              <a:rPr lang="he-IL" sz="1200" kern="1200" dirty="0">
                <a:solidFill>
                  <a:schemeClr val="tx1"/>
                </a:solidFill>
                <a:effectLst/>
                <a:latin typeface="+mn-lt"/>
                <a:ea typeface="+mn-ea"/>
                <a:cs typeface="+mn-cs"/>
              </a:rPr>
              <a:t> רואים מספר ציסטות עם רקמה המקשרת ביניהם והציסטות עצמן מלאות בנוזל </a:t>
            </a:r>
            <a:r>
              <a:rPr lang="he-IL" sz="1200" kern="1200" dirty="0" err="1">
                <a:solidFill>
                  <a:schemeClr val="tx1"/>
                </a:solidFill>
                <a:effectLst/>
                <a:latin typeface="+mn-lt"/>
                <a:ea typeface="+mn-ea"/>
                <a:cs typeface="+mn-cs"/>
              </a:rPr>
              <a:t>סרוטי</a:t>
            </a:r>
            <a:r>
              <a:rPr lang="he-IL" sz="1200" kern="1200" dirty="0">
                <a:solidFill>
                  <a:schemeClr val="tx1"/>
                </a:solidFill>
                <a:effectLst/>
                <a:latin typeface="+mn-lt"/>
                <a:ea typeface="+mn-ea"/>
                <a:cs typeface="+mn-cs"/>
              </a:rPr>
              <a:t> או עכור. מבחינה מיקרוסקופית רואים תעלות מרה מורחבות ותעלות </a:t>
            </a:r>
            <a:r>
              <a:rPr lang="he-IL" sz="1200" kern="1200" dirty="0" err="1">
                <a:solidFill>
                  <a:schemeClr val="tx1"/>
                </a:solidFill>
                <a:effectLst/>
                <a:latin typeface="+mn-lt"/>
                <a:ea typeface="+mn-ea"/>
                <a:cs typeface="+mn-cs"/>
              </a:rPr>
              <a:t>לימפטיות</a:t>
            </a:r>
            <a:r>
              <a:rPr lang="he-IL" sz="1200" kern="1200" dirty="0">
                <a:solidFill>
                  <a:schemeClr val="tx1"/>
                </a:solidFill>
                <a:effectLst/>
                <a:latin typeface="+mn-lt"/>
                <a:ea typeface="+mn-ea"/>
                <a:cs typeface="+mn-cs"/>
              </a:rPr>
              <a:t> מורחבות. הטיפול- </a:t>
            </a:r>
            <a:r>
              <a:rPr lang="he-IL" sz="1200" kern="1200" dirty="0" err="1">
                <a:solidFill>
                  <a:schemeClr val="tx1"/>
                </a:solidFill>
                <a:effectLst/>
                <a:latin typeface="+mn-lt"/>
                <a:ea typeface="+mn-ea"/>
                <a:cs typeface="+mn-cs"/>
              </a:rPr>
              <a:t>הקורטיבי</a:t>
            </a:r>
            <a:r>
              <a:rPr lang="he-IL" sz="1200" kern="1200" dirty="0">
                <a:solidFill>
                  <a:schemeClr val="tx1"/>
                </a:solidFill>
                <a:effectLst/>
                <a:latin typeface="+mn-lt"/>
                <a:ea typeface="+mn-ea"/>
                <a:cs typeface="+mn-cs"/>
              </a:rPr>
              <a:t> היחיד הינו כריתה של הנגע עם שולי רקמת כבד בריאים. כשיש ציסטות ענקיות יש המלצה לניקוז תחת סונר במטרה לייעל ולהקל על הכריתה. מבחינת התמרה סרטנית- עלול להפוך </a:t>
            </a:r>
            <a:r>
              <a:rPr lang="he-IL" sz="1200" kern="1200" dirty="0" err="1">
                <a:solidFill>
                  <a:schemeClr val="tx1"/>
                </a:solidFill>
                <a:effectLst/>
                <a:latin typeface="+mn-lt"/>
                <a:ea typeface="+mn-ea"/>
                <a:cs typeface="+mn-cs"/>
              </a:rPr>
              <a:t>לסרקומה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אמבריונלית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פוקאל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נודולר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היפרפלזיה</a:t>
            </a:r>
            <a:r>
              <a:rPr lang="he-IL" sz="1200" kern="1200" dirty="0">
                <a:solidFill>
                  <a:schemeClr val="tx1"/>
                </a:solidFill>
                <a:effectLst/>
                <a:latin typeface="+mn-lt"/>
                <a:ea typeface="+mn-ea"/>
                <a:cs typeface="+mn-cs"/>
              </a:rPr>
              <a:t>- בממוצע מתרחש סביב גיל 7, יותר בבנות, לרוב מתגלה במקרה, ואם יש סימפטומים הם מגיעים עם כאבי בטן בעיקר. לגידולים אלו יש כלי דם שמזין אותן, ואין עדות לדרכי מרה או וורידים בנגע עצמו. יש ויכוח לעניין הקשר לגלולות והתפתחות של </a:t>
            </a:r>
            <a:r>
              <a:rPr lang="he-IL" sz="1200" kern="1200" dirty="0" err="1">
                <a:solidFill>
                  <a:schemeClr val="tx1"/>
                </a:solidFill>
                <a:effectLst/>
                <a:latin typeface="+mn-lt"/>
                <a:ea typeface="+mn-ea"/>
                <a:cs typeface="+mn-cs"/>
              </a:rPr>
              <a:t>fnh</a:t>
            </a:r>
            <a:r>
              <a:rPr lang="he-IL" sz="1200" kern="1200" dirty="0">
                <a:solidFill>
                  <a:schemeClr val="tx1"/>
                </a:solidFill>
                <a:effectLst/>
                <a:latin typeface="+mn-lt"/>
                <a:ea typeface="+mn-ea"/>
                <a:cs typeface="+mn-cs"/>
              </a:rPr>
              <a:t> שלא הוכח, אולם יש להפסיק טיפול בגלולות במידה ומתגלה </a:t>
            </a:r>
            <a:r>
              <a:rPr lang="he-IL" sz="1200" kern="1200" dirty="0" err="1">
                <a:solidFill>
                  <a:schemeClr val="tx1"/>
                </a:solidFill>
                <a:effectLst/>
                <a:latin typeface="+mn-lt"/>
                <a:ea typeface="+mn-ea"/>
                <a:cs typeface="+mn-cs"/>
              </a:rPr>
              <a:t>fnh</a:t>
            </a:r>
            <a:r>
              <a:rPr lang="he-IL" sz="1200" kern="1200" dirty="0">
                <a:solidFill>
                  <a:schemeClr val="tx1"/>
                </a:solidFill>
                <a:effectLst/>
                <a:latin typeface="+mn-lt"/>
                <a:ea typeface="+mn-ea"/>
                <a:cs typeface="+mn-cs"/>
              </a:rPr>
              <a:t>. בהרבה מקרים לאחר טיפול בסרטן אחר יש היווצרות של </a:t>
            </a:r>
            <a:r>
              <a:rPr lang="he-IL" sz="1200" kern="1200" dirty="0" err="1">
                <a:solidFill>
                  <a:schemeClr val="tx1"/>
                </a:solidFill>
                <a:effectLst/>
                <a:latin typeface="+mn-lt"/>
                <a:ea typeface="+mn-ea"/>
                <a:cs typeface="+mn-cs"/>
              </a:rPr>
              <a:t>fnh</a:t>
            </a:r>
            <a:r>
              <a:rPr lang="he-IL" sz="1200" kern="1200" dirty="0">
                <a:solidFill>
                  <a:schemeClr val="tx1"/>
                </a:solidFill>
                <a:effectLst/>
                <a:latin typeface="+mn-lt"/>
                <a:ea typeface="+mn-ea"/>
                <a:cs typeface="+mn-cs"/>
              </a:rPr>
              <a:t>. יש צורך בביופסיה להוכחה. מבחינת הדמיה- </a:t>
            </a:r>
            <a:r>
              <a:rPr lang="he-IL" sz="1200" kern="1200" dirty="0" err="1">
                <a:solidFill>
                  <a:schemeClr val="tx1"/>
                </a:solidFill>
                <a:effectLst/>
                <a:latin typeface="+mn-lt"/>
                <a:ea typeface="+mn-ea"/>
                <a:cs typeface="+mn-cs"/>
              </a:rPr>
              <a:t>בסיטי</a:t>
            </a:r>
            <a:r>
              <a:rPr lang="he-IL" sz="1200" kern="1200" dirty="0">
                <a:solidFill>
                  <a:schemeClr val="tx1"/>
                </a:solidFill>
                <a:effectLst/>
                <a:latin typeface="+mn-lt"/>
                <a:ea typeface="+mn-ea"/>
                <a:cs typeface="+mn-cs"/>
              </a:rPr>
              <a:t> רואים האדרה מוקדמת של הנגע ונוכחות של </a:t>
            </a:r>
            <a:r>
              <a:rPr lang="he-IL" sz="1200" kern="1200" dirty="0" err="1">
                <a:solidFill>
                  <a:schemeClr val="tx1"/>
                </a:solidFill>
                <a:effectLst/>
                <a:latin typeface="+mn-lt"/>
                <a:ea typeface="+mn-ea"/>
                <a:cs typeface="+mn-cs"/>
              </a:rPr>
              <a:t>central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scar</a:t>
            </a:r>
            <a:r>
              <a:rPr lang="he-IL" sz="1200" kern="1200" dirty="0">
                <a:solidFill>
                  <a:schemeClr val="tx1"/>
                </a:solidFill>
                <a:effectLst/>
                <a:latin typeface="+mn-lt"/>
                <a:ea typeface="+mn-ea"/>
                <a:cs typeface="+mn-cs"/>
              </a:rPr>
              <a:t>- זוהי הדמיה </a:t>
            </a:r>
            <a:r>
              <a:rPr lang="he-IL" sz="1200" kern="1200" dirty="0" err="1">
                <a:solidFill>
                  <a:schemeClr val="tx1"/>
                </a:solidFill>
                <a:effectLst/>
                <a:latin typeface="+mn-lt"/>
                <a:ea typeface="+mn-ea"/>
                <a:cs typeface="+mn-cs"/>
              </a:rPr>
              <a:t>פתוגנומונית</a:t>
            </a:r>
            <a:r>
              <a:rPr lang="he-IL" sz="1200" kern="1200" dirty="0">
                <a:solidFill>
                  <a:schemeClr val="tx1"/>
                </a:solidFill>
                <a:effectLst/>
                <a:latin typeface="+mn-lt"/>
                <a:ea typeface="+mn-ea"/>
                <a:cs typeface="+mn-cs"/>
              </a:rPr>
              <a:t> אבל לא תמיד קיימת. לכן לעיתים יש צורך בבדיקת </a:t>
            </a:r>
            <a:r>
              <a:rPr lang="he-IL" sz="1200" kern="1200" dirty="0" err="1">
                <a:solidFill>
                  <a:schemeClr val="tx1"/>
                </a:solidFill>
                <a:effectLst/>
                <a:latin typeface="+mn-lt"/>
                <a:ea typeface="+mn-ea"/>
                <a:cs typeface="+mn-cs"/>
              </a:rPr>
              <a:t>hida</a:t>
            </a:r>
            <a:r>
              <a:rPr lang="he-IL" sz="1200" kern="1200" dirty="0">
                <a:solidFill>
                  <a:schemeClr val="tx1"/>
                </a:solidFill>
                <a:effectLst/>
                <a:latin typeface="+mn-lt"/>
                <a:ea typeface="+mn-ea"/>
                <a:cs typeface="+mn-cs"/>
              </a:rPr>
              <a:t>. מבחינה </a:t>
            </a:r>
            <a:r>
              <a:rPr lang="he-IL" sz="1200" kern="1200" dirty="0" err="1">
                <a:solidFill>
                  <a:schemeClr val="tx1"/>
                </a:solidFill>
                <a:effectLst/>
                <a:latin typeface="+mn-lt"/>
                <a:ea typeface="+mn-ea"/>
                <a:cs typeface="+mn-cs"/>
              </a:rPr>
              <a:t>היסטולוגית</a:t>
            </a:r>
            <a:r>
              <a:rPr lang="he-IL" sz="1200" kern="1200" dirty="0">
                <a:solidFill>
                  <a:schemeClr val="tx1"/>
                </a:solidFill>
                <a:effectLst/>
                <a:latin typeface="+mn-lt"/>
                <a:ea typeface="+mn-ea"/>
                <a:cs typeface="+mn-cs"/>
              </a:rPr>
              <a:t> הגידול מאופיין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- 80% מהמקרים במרכז צלקתי שבו יש כלי דם </a:t>
            </a:r>
            <a:r>
              <a:rPr lang="he-IL" sz="1200" kern="1200" dirty="0" err="1">
                <a:solidFill>
                  <a:schemeClr val="tx1"/>
                </a:solidFill>
                <a:effectLst/>
                <a:latin typeface="+mn-lt"/>
                <a:ea typeface="+mn-ea"/>
                <a:cs typeface="+mn-cs"/>
              </a:rPr>
              <a:t>מלפורמטיביים</a:t>
            </a:r>
            <a:r>
              <a:rPr lang="he-IL" sz="1200" kern="1200" dirty="0">
                <a:solidFill>
                  <a:schemeClr val="tx1"/>
                </a:solidFill>
                <a:effectLst/>
                <a:latin typeface="+mn-lt"/>
                <a:ea typeface="+mn-ea"/>
                <a:cs typeface="+mn-cs"/>
              </a:rPr>
              <a:t>. בשאר המקרים דרושות לעיתים צביעות כדי לאבחן את הנגע סופית. הטיפול תלוי בקליניקה- אם האבחנה לא וודאית והנגע פחות מ- 5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והמטופל אסימפטומטי, אפשר לבצע סונר מעקב. </a:t>
            </a:r>
            <a:r>
              <a:rPr lang="he-IL" sz="1200" kern="1200" dirty="0" err="1">
                <a:solidFill>
                  <a:schemeClr val="tx1"/>
                </a:solidFill>
                <a:effectLst/>
                <a:latin typeface="+mn-lt"/>
                <a:ea typeface="+mn-ea"/>
                <a:cs typeface="+mn-cs"/>
              </a:rPr>
              <a:t>בכמחצית</a:t>
            </a:r>
            <a:r>
              <a:rPr lang="he-IL" sz="1200" kern="1200" dirty="0">
                <a:solidFill>
                  <a:schemeClr val="tx1"/>
                </a:solidFill>
                <a:effectLst/>
                <a:latin typeface="+mn-lt"/>
                <a:ea typeface="+mn-ea"/>
                <a:cs typeface="+mn-cs"/>
              </a:rPr>
              <a:t> ממקרים אלו תהיה רגרסיה של הגידול. ביופסיה לא מדייקת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- 50% מהמקרים. כשהנגע גדול, מעל 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או גדל בקצב של מעל חצי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בשנה והמטופל סימפטומטי, מומלצת כריתה.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הפטוצלולר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אדנומה</a:t>
            </a:r>
            <a:r>
              <a:rPr lang="he-IL" sz="1200" kern="1200" dirty="0">
                <a:solidFill>
                  <a:schemeClr val="tx1"/>
                </a:solidFill>
                <a:effectLst/>
                <a:latin typeface="+mn-lt"/>
                <a:ea typeface="+mn-ea"/>
                <a:cs typeface="+mn-cs"/>
              </a:rPr>
              <a:t>- נדיר מאוד אצל ילדים, לרוב אצל נשים המשתמשות בגלולות. מחולק ל- 4 תתי סוגים, הכי נפוץ זה הסוג </a:t>
            </a:r>
            <a:r>
              <a:rPr lang="he-IL" sz="1200" kern="1200" dirty="0" err="1">
                <a:solidFill>
                  <a:schemeClr val="tx1"/>
                </a:solidFill>
                <a:effectLst/>
                <a:latin typeface="+mn-lt"/>
                <a:ea typeface="+mn-ea"/>
                <a:cs typeface="+mn-cs"/>
              </a:rPr>
              <a:t>האינפלמטורי</a:t>
            </a:r>
            <a:r>
              <a:rPr lang="he-IL" sz="1200" kern="1200" dirty="0">
                <a:solidFill>
                  <a:schemeClr val="tx1"/>
                </a:solidFill>
                <a:effectLst/>
                <a:latin typeface="+mn-lt"/>
                <a:ea typeface="+mn-ea"/>
                <a:cs typeface="+mn-cs"/>
              </a:rPr>
              <a:t>, והוא יותר מתרחש בהשמנת יתר. מבחינה קלינית גידול זה לרוב אסימפטומטי, לעיתים נוטה לדמם, ובעיקר ככל שהגידול גדול יותר. מבחינת הדמיה- אם הנגע הוא </a:t>
            </a:r>
            <a:r>
              <a:rPr lang="he-IL" sz="1200" kern="1200" dirty="0" err="1">
                <a:solidFill>
                  <a:schemeClr val="tx1"/>
                </a:solidFill>
                <a:effectLst/>
                <a:latin typeface="+mn-lt"/>
                <a:ea typeface="+mn-ea"/>
                <a:cs typeface="+mn-cs"/>
              </a:rPr>
              <a:t>היפואינטנסי</a:t>
            </a:r>
            <a:r>
              <a:rPr lang="he-IL" sz="1200" kern="1200" dirty="0">
                <a:solidFill>
                  <a:schemeClr val="tx1"/>
                </a:solidFill>
                <a:effectLst/>
                <a:latin typeface="+mn-lt"/>
                <a:ea typeface="+mn-ea"/>
                <a:cs typeface="+mn-cs"/>
              </a:rPr>
              <a:t> ב- </a:t>
            </a:r>
            <a:r>
              <a:rPr lang="he-IL" sz="1200" kern="1200" dirty="0" err="1">
                <a:solidFill>
                  <a:schemeClr val="tx1"/>
                </a:solidFill>
                <a:effectLst/>
                <a:latin typeface="+mn-lt"/>
                <a:ea typeface="+mn-ea"/>
                <a:cs typeface="+mn-cs"/>
              </a:rPr>
              <a:t>mri</a:t>
            </a:r>
            <a:r>
              <a:rPr lang="he-IL" sz="1200" kern="1200" dirty="0">
                <a:solidFill>
                  <a:schemeClr val="tx1"/>
                </a:solidFill>
                <a:effectLst/>
                <a:latin typeface="+mn-lt"/>
                <a:ea typeface="+mn-ea"/>
                <a:cs typeface="+mn-cs"/>
              </a:rPr>
              <a:t> זה יותר מרמז </a:t>
            </a:r>
            <a:r>
              <a:rPr lang="he-IL" sz="1200" kern="1200" dirty="0" err="1">
                <a:solidFill>
                  <a:schemeClr val="tx1"/>
                </a:solidFill>
                <a:effectLst/>
                <a:latin typeface="+mn-lt"/>
                <a:ea typeface="+mn-ea"/>
                <a:cs typeface="+mn-cs"/>
              </a:rPr>
              <a:t>להפטוצלולר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אדנומה</a:t>
            </a:r>
            <a:r>
              <a:rPr lang="he-IL" sz="1200" kern="1200" dirty="0">
                <a:solidFill>
                  <a:schemeClr val="tx1"/>
                </a:solidFill>
                <a:effectLst/>
                <a:latin typeface="+mn-lt"/>
                <a:ea typeface="+mn-ea"/>
                <a:cs typeface="+mn-cs"/>
              </a:rPr>
              <a:t>. האבחנה המבדלת העיקרית היא </a:t>
            </a:r>
            <a:r>
              <a:rPr lang="he-IL" sz="1200" kern="1200" dirty="0" err="1">
                <a:solidFill>
                  <a:schemeClr val="tx1"/>
                </a:solidFill>
                <a:effectLst/>
                <a:latin typeface="+mn-lt"/>
                <a:ea typeface="+mn-ea"/>
                <a:cs typeface="+mn-cs"/>
              </a:rPr>
              <a:t>fnh</a:t>
            </a:r>
            <a:r>
              <a:rPr lang="he-IL" sz="1200" kern="1200" dirty="0">
                <a:solidFill>
                  <a:schemeClr val="tx1"/>
                </a:solidFill>
                <a:effectLst/>
                <a:latin typeface="+mn-lt"/>
                <a:ea typeface="+mn-ea"/>
                <a:cs typeface="+mn-cs"/>
              </a:rPr>
              <a:t> שיופיע </a:t>
            </a:r>
            <a:r>
              <a:rPr lang="he-IL" sz="1200" kern="1200" dirty="0" err="1">
                <a:solidFill>
                  <a:schemeClr val="tx1"/>
                </a:solidFill>
                <a:effectLst/>
                <a:latin typeface="+mn-lt"/>
                <a:ea typeface="+mn-ea"/>
                <a:cs typeface="+mn-cs"/>
              </a:rPr>
              <a:t>כאיזואינטנסי</a:t>
            </a:r>
            <a:r>
              <a:rPr lang="he-IL" sz="1200" kern="1200" dirty="0">
                <a:solidFill>
                  <a:schemeClr val="tx1"/>
                </a:solidFill>
                <a:effectLst/>
                <a:latin typeface="+mn-lt"/>
                <a:ea typeface="+mn-ea"/>
                <a:cs typeface="+mn-cs"/>
              </a:rPr>
              <a:t> או היפר-</a:t>
            </a:r>
            <a:r>
              <a:rPr lang="he-IL" sz="1200" kern="1200" dirty="0" err="1">
                <a:solidFill>
                  <a:schemeClr val="tx1"/>
                </a:solidFill>
                <a:effectLst/>
                <a:latin typeface="+mn-lt"/>
                <a:ea typeface="+mn-ea"/>
                <a:cs typeface="+mn-cs"/>
              </a:rPr>
              <a:t>אינטנסי</a:t>
            </a:r>
            <a:r>
              <a:rPr lang="he-IL" sz="1200" kern="1200" dirty="0">
                <a:solidFill>
                  <a:schemeClr val="tx1"/>
                </a:solidFill>
                <a:effectLst/>
                <a:latin typeface="+mn-lt"/>
                <a:ea typeface="+mn-ea"/>
                <a:cs typeface="+mn-cs"/>
              </a:rPr>
              <a:t>. שימוש בגלולות העלה שכיחות גידול נדיר זה, כאשר שימוש של מעל 9 שנים בגלולות מקושר לעליה פי 25 בסיכוי לגידול. </a:t>
            </a:r>
            <a:r>
              <a:rPr lang="he-IL" sz="1200" kern="1200" dirty="0" err="1">
                <a:solidFill>
                  <a:schemeClr val="tx1"/>
                </a:solidFill>
                <a:effectLst/>
                <a:latin typeface="+mn-lt"/>
                <a:ea typeface="+mn-ea"/>
                <a:cs typeface="+mn-cs"/>
              </a:rPr>
              <a:t>וובהסטולוגיה</a:t>
            </a:r>
            <a:r>
              <a:rPr lang="he-IL" sz="1200" kern="1200" dirty="0">
                <a:solidFill>
                  <a:schemeClr val="tx1"/>
                </a:solidFill>
                <a:effectLst/>
                <a:latin typeface="+mn-lt"/>
                <a:ea typeface="+mn-ea"/>
                <a:cs typeface="+mn-cs"/>
              </a:rPr>
              <a:t> רואים תאים שמדמים </a:t>
            </a:r>
            <a:r>
              <a:rPr lang="he-IL" sz="1200" kern="1200" dirty="0" err="1">
                <a:solidFill>
                  <a:schemeClr val="tx1"/>
                </a:solidFill>
                <a:effectLst/>
                <a:latin typeface="+mn-lt"/>
                <a:ea typeface="+mn-ea"/>
                <a:cs typeface="+mn-cs"/>
              </a:rPr>
              <a:t>הפטוציטים</a:t>
            </a:r>
            <a:r>
              <a:rPr lang="he-IL" sz="1200" kern="1200" dirty="0">
                <a:solidFill>
                  <a:schemeClr val="tx1"/>
                </a:solidFill>
                <a:effectLst/>
                <a:latin typeface="+mn-lt"/>
                <a:ea typeface="+mn-ea"/>
                <a:cs typeface="+mn-cs"/>
              </a:rPr>
              <a:t> תקינים, וביניהם סינוסים </a:t>
            </a:r>
            <a:r>
              <a:rPr lang="he-IL" sz="1200" kern="1200" dirty="0" err="1">
                <a:solidFill>
                  <a:schemeClr val="tx1"/>
                </a:solidFill>
                <a:effectLst/>
                <a:latin typeface="+mn-lt"/>
                <a:ea typeface="+mn-ea"/>
                <a:cs typeface="+mn-cs"/>
              </a:rPr>
              <a:t>ווסקולריים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לאדנומות</a:t>
            </a:r>
            <a:r>
              <a:rPr lang="he-IL" sz="1200" kern="1200" dirty="0">
                <a:solidFill>
                  <a:schemeClr val="tx1"/>
                </a:solidFill>
                <a:effectLst/>
                <a:latin typeface="+mn-lt"/>
                <a:ea typeface="+mn-ea"/>
                <a:cs typeface="+mn-cs"/>
              </a:rPr>
              <a:t> אין אספקת דם </a:t>
            </a:r>
            <a:r>
              <a:rPr lang="he-IL" sz="1200" kern="1200" dirty="0" err="1">
                <a:solidFill>
                  <a:schemeClr val="tx1"/>
                </a:solidFill>
                <a:effectLst/>
                <a:latin typeface="+mn-lt"/>
                <a:ea typeface="+mn-ea"/>
                <a:cs typeface="+mn-cs"/>
              </a:rPr>
              <a:t>פורטלית</a:t>
            </a:r>
            <a:r>
              <a:rPr lang="he-IL" sz="1200" kern="1200" dirty="0">
                <a:solidFill>
                  <a:schemeClr val="tx1"/>
                </a:solidFill>
                <a:effectLst/>
                <a:latin typeface="+mn-lt"/>
                <a:ea typeface="+mn-ea"/>
                <a:cs typeface="+mn-cs"/>
              </a:rPr>
              <a:t> והם מקבלים רק אספקת דם פריפרית </a:t>
            </a:r>
            <a:r>
              <a:rPr lang="he-IL" sz="1200" kern="1200" dirty="0" err="1">
                <a:solidFill>
                  <a:schemeClr val="tx1"/>
                </a:solidFill>
                <a:effectLst/>
                <a:latin typeface="+mn-lt"/>
                <a:ea typeface="+mn-ea"/>
                <a:cs typeface="+mn-cs"/>
              </a:rPr>
              <a:t>ארטריאלית</a:t>
            </a:r>
            <a:r>
              <a:rPr lang="he-IL" sz="1200" kern="1200" dirty="0">
                <a:solidFill>
                  <a:schemeClr val="tx1"/>
                </a:solidFill>
                <a:effectLst/>
                <a:latin typeface="+mn-lt"/>
                <a:ea typeface="+mn-ea"/>
                <a:cs typeface="+mn-cs"/>
              </a:rPr>
              <a:t>. הטיפול- הפסקת תרופות כמו סטרואידים או גלולות, ולעיתים ביופסיה אם לא ניתן להפריד בינה לבין </a:t>
            </a:r>
            <a:r>
              <a:rPr lang="he-IL" sz="1200" kern="1200" dirty="0" err="1">
                <a:solidFill>
                  <a:schemeClr val="tx1"/>
                </a:solidFill>
                <a:effectLst/>
                <a:latin typeface="+mn-lt"/>
                <a:ea typeface="+mn-ea"/>
                <a:cs typeface="+mn-cs"/>
              </a:rPr>
              <a:t>fnh</a:t>
            </a:r>
            <a:r>
              <a:rPr lang="he-IL" sz="1200" kern="1200" dirty="0">
                <a:solidFill>
                  <a:schemeClr val="tx1"/>
                </a:solidFill>
                <a:effectLst/>
                <a:latin typeface="+mn-lt"/>
                <a:ea typeface="+mn-ea"/>
                <a:cs typeface="+mn-cs"/>
              </a:rPr>
              <a:t>. אם הגידול פחות מ- 5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ולא גדל ניתן לעקוב אחריו. לעיתים ניתן לבצע </a:t>
            </a:r>
            <a:r>
              <a:rPr lang="he-IL" sz="1200" kern="1200" dirty="0" err="1">
                <a:solidFill>
                  <a:schemeClr val="tx1"/>
                </a:solidFill>
                <a:effectLst/>
                <a:latin typeface="+mn-lt"/>
                <a:ea typeface="+mn-ea"/>
                <a:cs typeface="+mn-cs"/>
              </a:rPr>
              <a:t>אבלציה</a:t>
            </a:r>
            <a:r>
              <a:rPr lang="he-IL" sz="1200" kern="1200" dirty="0">
                <a:solidFill>
                  <a:schemeClr val="tx1"/>
                </a:solidFill>
                <a:effectLst/>
                <a:latin typeface="+mn-lt"/>
                <a:ea typeface="+mn-ea"/>
                <a:cs typeface="+mn-cs"/>
              </a:rPr>
              <a:t>. במטופל מדמם </a:t>
            </a:r>
            <a:r>
              <a:rPr lang="he-IL" sz="1200" kern="1200" dirty="0" err="1">
                <a:solidFill>
                  <a:schemeClr val="tx1"/>
                </a:solidFill>
                <a:effectLst/>
                <a:latin typeface="+mn-lt"/>
                <a:ea typeface="+mn-ea"/>
                <a:cs typeface="+mn-cs"/>
              </a:rPr>
              <a:t>אקטבית</a:t>
            </a:r>
            <a:r>
              <a:rPr lang="he-IL" sz="1200" kern="1200" dirty="0">
                <a:solidFill>
                  <a:schemeClr val="tx1"/>
                </a:solidFill>
                <a:effectLst/>
                <a:latin typeface="+mn-lt"/>
                <a:ea typeface="+mn-ea"/>
                <a:cs typeface="+mn-cs"/>
              </a:rPr>
              <a:t> יש לשקול </a:t>
            </a:r>
            <a:r>
              <a:rPr lang="he-IL" sz="1200" kern="1200" dirty="0" err="1">
                <a:solidFill>
                  <a:schemeClr val="tx1"/>
                </a:solidFill>
                <a:effectLst/>
                <a:latin typeface="+mn-lt"/>
                <a:ea typeface="+mn-ea"/>
                <a:cs typeface="+mn-cs"/>
              </a:rPr>
              <a:t>אמבוליזציה</a:t>
            </a:r>
            <a:r>
              <a:rPr lang="he-IL" sz="1200" kern="1200" dirty="0">
                <a:solidFill>
                  <a:schemeClr val="tx1"/>
                </a:solidFill>
                <a:effectLst/>
                <a:latin typeface="+mn-lt"/>
                <a:ea typeface="+mn-ea"/>
                <a:cs typeface="+mn-cs"/>
              </a:rPr>
              <a:t>, זה גם מקטין את </a:t>
            </a:r>
            <a:r>
              <a:rPr lang="he-IL" sz="1200" kern="1200" dirty="0" err="1">
                <a:solidFill>
                  <a:schemeClr val="tx1"/>
                </a:solidFill>
                <a:effectLst/>
                <a:latin typeface="+mn-lt"/>
                <a:ea typeface="+mn-ea"/>
                <a:cs typeface="+mn-cs"/>
              </a:rPr>
              <a:t>האדנומה</a:t>
            </a:r>
            <a:r>
              <a:rPr lang="he-IL" sz="1200" kern="1200" dirty="0">
                <a:solidFill>
                  <a:schemeClr val="tx1"/>
                </a:solidFill>
                <a:effectLst/>
                <a:latin typeface="+mn-lt"/>
                <a:ea typeface="+mn-ea"/>
                <a:cs typeface="+mn-cs"/>
              </a:rPr>
              <a:t>. לאחר מכן יש לבצע כריתה.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גידולים ממאירים בכבד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הכי שכיחים- </a:t>
            </a:r>
            <a:r>
              <a:rPr lang="he-IL" sz="1200" kern="1200" dirty="0" err="1">
                <a:solidFill>
                  <a:schemeClr val="tx1"/>
                </a:solidFill>
                <a:effectLst/>
                <a:latin typeface="+mn-lt"/>
                <a:ea typeface="+mn-ea"/>
                <a:cs typeface="+mn-cs"/>
              </a:rPr>
              <a:t>הפטובלסטומות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והפטוצלולר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קרצינומה</a:t>
            </a:r>
            <a:r>
              <a:rPr lang="he-IL" sz="1200" kern="1200" dirty="0">
                <a:solidFill>
                  <a:schemeClr val="tx1"/>
                </a:solidFill>
                <a:effectLst/>
                <a:latin typeface="+mn-lt"/>
                <a:ea typeface="+mn-ea"/>
                <a:cs typeface="+mn-cs"/>
              </a:rPr>
              <a:t>. לאחר מכן יש </a:t>
            </a:r>
            <a:r>
              <a:rPr lang="he-IL" sz="1200" kern="1200" dirty="0" err="1">
                <a:solidFill>
                  <a:schemeClr val="tx1"/>
                </a:solidFill>
                <a:effectLst/>
                <a:latin typeface="+mn-lt"/>
                <a:ea typeface="+mn-ea"/>
                <a:cs typeface="+mn-cs"/>
              </a:rPr>
              <a:t>סרקומה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אמבריונלית</a:t>
            </a:r>
            <a:r>
              <a:rPr lang="he-IL" sz="1200" kern="1200" dirty="0">
                <a:solidFill>
                  <a:schemeClr val="tx1"/>
                </a:solidFill>
                <a:effectLst/>
                <a:latin typeface="+mn-lt"/>
                <a:ea typeface="+mn-ea"/>
                <a:cs typeface="+mn-cs"/>
              </a:rPr>
              <a:t> של הכבד </a:t>
            </a:r>
            <a:r>
              <a:rPr lang="he-IL" sz="1200" kern="1200" dirty="0" err="1">
                <a:solidFill>
                  <a:schemeClr val="tx1"/>
                </a:solidFill>
                <a:effectLst/>
                <a:latin typeface="+mn-lt"/>
                <a:ea typeface="+mn-ea"/>
                <a:cs typeface="+mn-cs"/>
              </a:rPr>
              <a:t>ורבדומיוסרקומה</a:t>
            </a:r>
            <a:r>
              <a:rPr lang="he-IL" sz="1200" kern="1200" dirty="0">
                <a:solidFill>
                  <a:schemeClr val="tx1"/>
                </a:solidFill>
                <a:effectLst/>
                <a:latin typeface="+mn-lt"/>
                <a:ea typeface="+mn-ea"/>
                <a:cs typeface="+mn-cs"/>
              </a:rPr>
              <a:t> של דרכי המרה.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הפטובלסטומה</a:t>
            </a:r>
            <a:r>
              <a:rPr lang="he-IL" sz="1200" kern="1200" dirty="0">
                <a:solidFill>
                  <a:schemeClr val="tx1"/>
                </a:solidFill>
                <a:effectLst/>
                <a:latin typeface="+mn-lt"/>
                <a:ea typeface="+mn-ea"/>
                <a:cs typeface="+mn-cs"/>
              </a:rPr>
              <a:t>- זה הגידול </a:t>
            </a:r>
            <a:r>
              <a:rPr lang="he-IL" sz="1200" kern="1200" dirty="0" err="1">
                <a:solidFill>
                  <a:schemeClr val="tx1"/>
                </a:solidFill>
                <a:effectLst/>
                <a:latin typeface="+mn-lt"/>
                <a:ea typeface="+mn-ea"/>
                <a:cs typeface="+mn-cs"/>
              </a:rPr>
              <a:t>הכבדי</a:t>
            </a:r>
            <a:r>
              <a:rPr lang="he-IL" sz="1200" kern="1200" dirty="0">
                <a:solidFill>
                  <a:schemeClr val="tx1"/>
                </a:solidFill>
                <a:effectLst/>
                <a:latin typeface="+mn-lt"/>
                <a:ea typeface="+mn-ea"/>
                <a:cs typeface="+mn-cs"/>
              </a:rPr>
              <a:t> הראשוני הכי שכיח בילדים. לרוב מתבטא מוקדם בחיים, בחציון בגיל 18 חודשים, ועקרי הטיפול הינם כריתה כירורגית </a:t>
            </a:r>
            <a:r>
              <a:rPr lang="he-IL" sz="1200" kern="1200" dirty="0" err="1">
                <a:solidFill>
                  <a:schemeClr val="tx1"/>
                </a:solidFill>
                <a:effectLst/>
                <a:latin typeface="+mn-lt"/>
                <a:ea typeface="+mn-ea"/>
                <a:cs typeface="+mn-cs"/>
              </a:rPr>
              <a:t>וכמותרפיה</a:t>
            </a:r>
            <a:r>
              <a:rPr lang="he-IL" sz="1200" kern="1200" dirty="0">
                <a:solidFill>
                  <a:schemeClr val="tx1"/>
                </a:solidFill>
                <a:effectLst/>
                <a:latin typeface="+mn-lt"/>
                <a:ea typeface="+mn-ea"/>
                <a:cs typeface="+mn-cs"/>
              </a:rPr>
              <a:t> המבוססת על </a:t>
            </a:r>
            <a:r>
              <a:rPr lang="he-IL" sz="1200" kern="1200" dirty="0" err="1">
                <a:solidFill>
                  <a:schemeClr val="tx1"/>
                </a:solidFill>
                <a:effectLst/>
                <a:latin typeface="+mn-lt"/>
                <a:ea typeface="+mn-ea"/>
                <a:cs typeface="+mn-cs"/>
              </a:rPr>
              <a:t>ציסטפלטין</a:t>
            </a:r>
            <a:r>
              <a:rPr lang="he-IL" sz="1200" kern="1200" dirty="0">
                <a:solidFill>
                  <a:schemeClr val="tx1"/>
                </a:solidFill>
                <a:effectLst/>
                <a:latin typeface="+mn-lt"/>
                <a:ea typeface="+mn-ea"/>
                <a:cs typeface="+mn-cs"/>
              </a:rPr>
              <a:t>. מבחינה אפידמיולוגית מקושר לתסמונות שונות- העיקרית שצריך לזכור היא </a:t>
            </a:r>
            <a:r>
              <a:rPr lang="he-IL" sz="1200" kern="1200" dirty="0" err="1">
                <a:solidFill>
                  <a:schemeClr val="tx1"/>
                </a:solidFill>
                <a:effectLst/>
                <a:latin typeface="+mn-lt"/>
                <a:ea typeface="+mn-ea"/>
                <a:cs typeface="+mn-cs"/>
              </a:rPr>
              <a:t>בקויד</a:t>
            </a:r>
            <a:r>
              <a:rPr lang="he-IL" sz="1200" kern="1200" dirty="0">
                <a:solidFill>
                  <a:schemeClr val="tx1"/>
                </a:solidFill>
                <a:effectLst/>
                <a:latin typeface="+mn-lt"/>
                <a:ea typeface="+mn-ea"/>
                <a:cs typeface="+mn-cs"/>
              </a:rPr>
              <a:t> וידמן (שבא יחד עם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קרצינומה</a:t>
            </a:r>
            <a:r>
              <a:rPr lang="he-IL" sz="1200" kern="1200" dirty="0">
                <a:solidFill>
                  <a:schemeClr val="tx1"/>
                </a:solidFill>
                <a:effectLst/>
                <a:latin typeface="+mn-lt"/>
                <a:ea typeface="+mn-ea"/>
                <a:cs typeface="+mn-cs"/>
              </a:rPr>
              <a:t> באדרנל). יש קשר בין </a:t>
            </a:r>
            <a:r>
              <a:rPr lang="he-IL" sz="1200" kern="1200" dirty="0" err="1">
                <a:solidFill>
                  <a:schemeClr val="tx1"/>
                </a:solidFill>
                <a:effectLst/>
                <a:latin typeface="+mn-lt"/>
                <a:ea typeface="+mn-ea"/>
                <a:cs typeface="+mn-cs"/>
              </a:rPr>
              <a:t>הפטובלסטומה</a:t>
            </a:r>
            <a:r>
              <a:rPr lang="he-IL" sz="1200" kern="1200" dirty="0">
                <a:solidFill>
                  <a:schemeClr val="tx1"/>
                </a:solidFill>
                <a:effectLst/>
                <a:latin typeface="+mn-lt"/>
                <a:ea typeface="+mn-ea"/>
                <a:cs typeface="+mn-cs"/>
              </a:rPr>
              <a:t> לבין </a:t>
            </a:r>
            <a:r>
              <a:rPr lang="he-IL" sz="1200" kern="1200" dirty="0" err="1">
                <a:solidFill>
                  <a:schemeClr val="tx1"/>
                </a:solidFill>
                <a:effectLst/>
                <a:latin typeface="+mn-lt"/>
                <a:ea typeface="+mn-ea"/>
                <a:cs typeface="+mn-cs"/>
              </a:rPr>
              <a:t>apc</a:t>
            </a:r>
            <a:r>
              <a:rPr lang="he-IL" sz="1200" kern="1200" dirty="0">
                <a:solidFill>
                  <a:schemeClr val="tx1"/>
                </a:solidFill>
                <a:effectLst/>
                <a:latin typeface="+mn-lt"/>
                <a:ea typeface="+mn-ea"/>
                <a:cs typeface="+mn-cs"/>
              </a:rPr>
              <a:t>- תסמונת גרדנר, וכן נמצא קשר למשקל לידה נמוך- יתכן סביב קשר לטיפול בחמצן בפגיה.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ההיסטולוגיה משתנה מאוד ובהתאם גם רלוונטית לפרוגנוזה- הגידול יכול להיות </a:t>
            </a:r>
            <a:r>
              <a:rPr lang="he-IL" sz="1200" kern="1200" dirty="0" err="1">
                <a:solidFill>
                  <a:schemeClr val="tx1"/>
                </a:solidFill>
                <a:effectLst/>
                <a:latin typeface="+mn-lt"/>
                <a:ea typeface="+mn-ea"/>
                <a:cs typeface="+mn-cs"/>
              </a:rPr>
              <a:t>אפיתליאלי</a:t>
            </a:r>
            <a:r>
              <a:rPr lang="he-IL" sz="1200" kern="1200" dirty="0">
                <a:solidFill>
                  <a:schemeClr val="tx1"/>
                </a:solidFill>
                <a:effectLst/>
                <a:latin typeface="+mn-lt"/>
                <a:ea typeface="+mn-ea"/>
                <a:cs typeface="+mn-cs"/>
              </a:rPr>
              <a:t> ואז ינוע בין </a:t>
            </a:r>
            <a:r>
              <a:rPr lang="he-IL" sz="1200" kern="1200" dirty="0" err="1">
                <a:solidFill>
                  <a:schemeClr val="tx1"/>
                </a:solidFill>
                <a:effectLst/>
                <a:latin typeface="+mn-lt"/>
                <a:ea typeface="+mn-ea"/>
                <a:cs typeface="+mn-cs"/>
              </a:rPr>
              <a:t>ממויין</a:t>
            </a:r>
            <a:r>
              <a:rPr lang="he-IL" sz="1200" kern="1200" dirty="0">
                <a:solidFill>
                  <a:schemeClr val="tx1"/>
                </a:solidFill>
                <a:effectLst/>
                <a:latin typeface="+mn-lt"/>
                <a:ea typeface="+mn-ea"/>
                <a:cs typeface="+mn-cs"/>
              </a:rPr>
              <a:t> היטב ועד </a:t>
            </a:r>
            <a:r>
              <a:rPr lang="he-IL" sz="1200" kern="1200" dirty="0" err="1">
                <a:solidFill>
                  <a:schemeClr val="tx1"/>
                </a:solidFill>
                <a:effectLst/>
                <a:latin typeface="+mn-lt"/>
                <a:ea typeface="+mn-ea"/>
                <a:cs typeface="+mn-cs"/>
              </a:rPr>
              <a:t>אנפלסטי</a:t>
            </a:r>
            <a:r>
              <a:rPr lang="he-IL" sz="1200" kern="1200" dirty="0">
                <a:solidFill>
                  <a:schemeClr val="tx1"/>
                </a:solidFill>
                <a:effectLst/>
                <a:latin typeface="+mn-lt"/>
                <a:ea typeface="+mn-ea"/>
                <a:cs typeface="+mn-cs"/>
              </a:rPr>
              <a:t>, גידול </a:t>
            </a:r>
            <a:r>
              <a:rPr lang="he-IL" sz="1200" kern="1200" dirty="0" err="1">
                <a:solidFill>
                  <a:schemeClr val="tx1"/>
                </a:solidFill>
                <a:effectLst/>
                <a:latin typeface="+mn-lt"/>
                <a:ea typeface="+mn-ea"/>
                <a:cs typeface="+mn-cs"/>
              </a:rPr>
              <a:t>אמביונלי</a:t>
            </a:r>
            <a:r>
              <a:rPr lang="he-IL" sz="1200" kern="1200" dirty="0">
                <a:solidFill>
                  <a:schemeClr val="tx1"/>
                </a:solidFill>
                <a:effectLst/>
                <a:latin typeface="+mn-lt"/>
                <a:ea typeface="+mn-ea"/>
                <a:cs typeface="+mn-cs"/>
              </a:rPr>
              <a:t>, גידול מקרו-</a:t>
            </a:r>
            <a:r>
              <a:rPr lang="he-IL" sz="1200" kern="1200" dirty="0" err="1">
                <a:solidFill>
                  <a:schemeClr val="tx1"/>
                </a:solidFill>
                <a:effectLst/>
                <a:latin typeface="+mn-lt"/>
                <a:ea typeface="+mn-ea"/>
                <a:cs typeface="+mn-cs"/>
              </a:rPr>
              <a:t>טרבקולרי</a:t>
            </a:r>
            <a:r>
              <a:rPr lang="he-IL" sz="1200" kern="1200" dirty="0">
                <a:solidFill>
                  <a:schemeClr val="tx1"/>
                </a:solidFill>
                <a:effectLst/>
                <a:latin typeface="+mn-lt"/>
                <a:ea typeface="+mn-ea"/>
                <a:cs typeface="+mn-cs"/>
              </a:rPr>
              <a:t> וכדומה, או גידול שאינו </a:t>
            </a:r>
            <a:r>
              <a:rPr lang="he-IL" sz="1200" kern="1200" dirty="0" err="1">
                <a:solidFill>
                  <a:schemeClr val="tx1"/>
                </a:solidFill>
                <a:effectLst/>
                <a:latin typeface="+mn-lt"/>
                <a:ea typeface="+mn-ea"/>
                <a:cs typeface="+mn-cs"/>
              </a:rPr>
              <a:t>אפיתליאלי</a:t>
            </a:r>
            <a:r>
              <a:rPr lang="he-IL" sz="1200" kern="1200" dirty="0">
                <a:solidFill>
                  <a:schemeClr val="tx1"/>
                </a:solidFill>
                <a:effectLst/>
                <a:latin typeface="+mn-lt"/>
                <a:ea typeface="+mn-ea"/>
                <a:cs typeface="+mn-cs"/>
              </a:rPr>
              <a:t> אלא </a:t>
            </a:r>
            <a:r>
              <a:rPr lang="he-IL" sz="1200" kern="1200" dirty="0" err="1">
                <a:solidFill>
                  <a:schemeClr val="tx1"/>
                </a:solidFill>
                <a:effectLst/>
                <a:latin typeface="+mn-lt"/>
                <a:ea typeface="+mn-ea"/>
                <a:cs typeface="+mn-cs"/>
              </a:rPr>
              <a:t>mixed</a:t>
            </a:r>
            <a:r>
              <a:rPr lang="he-IL" sz="1200" kern="1200" dirty="0">
                <a:solidFill>
                  <a:schemeClr val="tx1"/>
                </a:solidFill>
                <a:effectLst/>
                <a:latin typeface="+mn-lt"/>
                <a:ea typeface="+mn-ea"/>
                <a:cs typeface="+mn-cs"/>
              </a:rPr>
              <a:t>- ואז נראה </a:t>
            </a:r>
            <a:r>
              <a:rPr lang="he-IL" sz="1200" kern="1200" dirty="0" err="1">
                <a:solidFill>
                  <a:schemeClr val="tx1"/>
                </a:solidFill>
                <a:effectLst/>
                <a:latin typeface="+mn-lt"/>
                <a:ea typeface="+mn-ea"/>
                <a:cs typeface="+mn-cs"/>
              </a:rPr>
              <a:t>סטרומה</a:t>
            </a:r>
            <a:r>
              <a:rPr lang="he-IL" sz="1200" kern="1200" dirty="0">
                <a:solidFill>
                  <a:schemeClr val="tx1"/>
                </a:solidFill>
                <a:effectLst/>
                <a:latin typeface="+mn-lt"/>
                <a:ea typeface="+mn-ea"/>
                <a:cs typeface="+mn-cs"/>
              </a:rPr>
              <a:t> ותאים שונים כגון סחוס, שלד ועוד.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הקליניקה לרוב אסימפטומטית- מסה </a:t>
            </a:r>
            <a:r>
              <a:rPr lang="he-IL" sz="1200" kern="1200" dirty="0" err="1">
                <a:solidFill>
                  <a:schemeClr val="tx1"/>
                </a:solidFill>
                <a:effectLst/>
                <a:latin typeface="+mn-lt"/>
                <a:ea typeface="+mn-ea"/>
                <a:cs typeface="+mn-cs"/>
              </a:rPr>
              <a:t>בטנית</a:t>
            </a:r>
            <a:r>
              <a:rPr lang="he-IL" sz="1200" kern="1200" dirty="0">
                <a:solidFill>
                  <a:schemeClr val="tx1"/>
                </a:solidFill>
                <a:effectLst/>
                <a:latin typeface="+mn-lt"/>
                <a:ea typeface="+mn-ea"/>
                <a:cs typeface="+mn-cs"/>
              </a:rPr>
              <a:t> המתגלה במקרה, לרוב תפקודי הכבד תקין אלא אם מדובר במחלה </a:t>
            </a:r>
            <a:r>
              <a:rPr lang="he-IL" sz="1200" kern="1200" dirty="0" err="1">
                <a:solidFill>
                  <a:schemeClr val="tx1"/>
                </a:solidFill>
                <a:effectLst/>
                <a:latin typeface="+mn-lt"/>
                <a:ea typeface="+mn-ea"/>
                <a:cs typeface="+mn-cs"/>
              </a:rPr>
              <a:t>מסטייג</a:t>
            </a:r>
            <a:r>
              <a:rPr lang="he-IL" sz="1200" kern="1200" dirty="0">
                <a:solidFill>
                  <a:schemeClr val="tx1"/>
                </a:solidFill>
                <a:effectLst/>
                <a:latin typeface="+mn-lt"/>
                <a:ea typeface="+mn-ea"/>
                <a:cs typeface="+mn-cs"/>
              </a:rPr>
              <a:t> מתקדם מאוד. לעיתים יש בגרות מינית מוקדמת עקב הפרשה של </a:t>
            </a:r>
            <a:r>
              <a:rPr lang="he-IL" sz="1200" kern="1200" dirty="0" err="1">
                <a:solidFill>
                  <a:schemeClr val="tx1"/>
                </a:solidFill>
                <a:effectLst/>
                <a:latin typeface="+mn-lt"/>
                <a:ea typeface="+mn-ea"/>
                <a:cs typeface="+mn-cs"/>
              </a:rPr>
              <a:t>גונדוטרופינים</a:t>
            </a:r>
            <a:r>
              <a:rPr lang="he-IL" sz="1200" kern="1200" dirty="0">
                <a:solidFill>
                  <a:schemeClr val="tx1"/>
                </a:solidFill>
                <a:effectLst/>
                <a:latin typeface="+mn-lt"/>
                <a:ea typeface="+mn-ea"/>
                <a:cs typeface="+mn-cs"/>
              </a:rPr>
              <a:t>, לעיתים הגידול יכול להיקרע ולהביא </a:t>
            </a:r>
            <a:r>
              <a:rPr lang="he-IL" sz="1200" kern="1200" dirty="0" err="1">
                <a:solidFill>
                  <a:schemeClr val="tx1"/>
                </a:solidFill>
                <a:effectLst/>
                <a:latin typeface="+mn-lt"/>
                <a:ea typeface="+mn-ea"/>
                <a:cs typeface="+mn-cs"/>
              </a:rPr>
              <a:t>להמופריטונאום</a:t>
            </a:r>
            <a:r>
              <a:rPr lang="he-IL" sz="1200" kern="1200" dirty="0">
                <a:solidFill>
                  <a:schemeClr val="tx1"/>
                </a:solidFill>
                <a:effectLst/>
                <a:latin typeface="+mn-lt"/>
                <a:ea typeface="+mn-ea"/>
                <a:cs typeface="+mn-cs"/>
              </a:rPr>
              <a:t>. בבדיקות מעבדה נראה רמות </a:t>
            </a:r>
            <a:r>
              <a:rPr lang="he-IL" sz="1200" kern="1200" dirty="0" err="1">
                <a:solidFill>
                  <a:schemeClr val="tx1"/>
                </a:solidFill>
                <a:effectLst/>
                <a:latin typeface="+mn-lt"/>
                <a:ea typeface="+mn-ea"/>
                <a:cs typeface="+mn-cs"/>
              </a:rPr>
              <a:t>afp</a:t>
            </a:r>
            <a:r>
              <a:rPr lang="he-IL" sz="1200" kern="1200" dirty="0">
                <a:solidFill>
                  <a:schemeClr val="tx1"/>
                </a:solidFill>
                <a:effectLst/>
                <a:latin typeface="+mn-lt"/>
                <a:ea typeface="+mn-ea"/>
                <a:cs typeface="+mn-cs"/>
              </a:rPr>
              <a:t> גבוהות מאוד, יחד עם אנמיה </a:t>
            </a:r>
            <a:r>
              <a:rPr lang="he-IL" sz="1200" kern="1200" dirty="0" err="1">
                <a:solidFill>
                  <a:schemeClr val="tx1"/>
                </a:solidFill>
                <a:effectLst/>
                <a:latin typeface="+mn-lt"/>
                <a:ea typeface="+mn-ea"/>
                <a:cs typeface="+mn-cs"/>
              </a:rPr>
              <a:t>ותרומבוציטוזיס</a:t>
            </a:r>
            <a:r>
              <a:rPr lang="he-IL" sz="1200" kern="1200" dirty="0">
                <a:solidFill>
                  <a:schemeClr val="tx1"/>
                </a:solidFill>
                <a:effectLst/>
                <a:latin typeface="+mn-lt"/>
                <a:ea typeface="+mn-ea"/>
                <a:cs typeface="+mn-cs"/>
              </a:rPr>
              <a:t>. ה- </a:t>
            </a:r>
            <a:r>
              <a:rPr lang="he-IL" sz="1200" kern="1200" dirty="0" err="1">
                <a:solidFill>
                  <a:schemeClr val="tx1"/>
                </a:solidFill>
                <a:effectLst/>
                <a:latin typeface="+mn-lt"/>
                <a:ea typeface="+mn-ea"/>
                <a:cs typeface="+mn-cs"/>
              </a:rPr>
              <a:t>afp</a:t>
            </a:r>
            <a:r>
              <a:rPr lang="he-IL" sz="1200" kern="1200" dirty="0">
                <a:solidFill>
                  <a:schemeClr val="tx1"/>
                </a:solidFill>
                <a:effectLst/>
                <a:latin typeface="+mn-lt"/>
                <a:ea typeface="+mn-ea"/>
                <a:cs typeface="+mn-cs"/>
              </a:rPr>
              <a:t> עוזר גם במעקב לאחר הכריתה, יש לו זמן מחצית חיים של 4-9 ימים, ולרוב הרמות יורדות לנורמה לאחר 4-8 שבועות של כריתה מלאה.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הדמיה- מתחיל בסונר,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- 50% זה יהיה באונה הימנית, ב- 15% בשמאלית, ובשאר המקרים- נגע מרכזי. </a:t>
            </a:r>
            <a:r>
              <a:rPr lang="he-IL" sz="1200" kern="1200" dirty="0" err="1">
                <a:solidFill>
                  <a:schemeClr val="tx1"/>
                </a:solidFill>
                <a:effectLst/>
                <a:latin typeface="+mn-lt"/>
                <a:ea typeface="+mn-ea"/>
                <a:cs typeface="+mn-cs"/>
              </a:rPr>
              <a:t>הסטייגינג</a:t>
            </a:r>
            <a:r>
              <a:rPr lang="he-IL" sz="1200" kern="1200" dirty="0">
                <a:solidFill>
                  <a:schemeClr val="tx1"/>
                </a:solidFill>
                <a:effectLst/>
                <a:latin typeface="+mn-lt"/>
                <a:ea typeface="+mn-ea"/>
                <a:cs typeface="+mn-cs"/>
              </a:rPr>
              <a:t> של הגידול נקבע על פי </a:t>
            </a:r>
            <a:r>
              <a:rPr lang="he-IL" sz="1200" kern="1200" dirty="0" err="1">
                <a:solidFill>
                  <a:schemeClr val="tx1"/>
                </a:solidFill>
                <a:effectLst/>
                <a:latin typeface="+mn-lt"/>
                <a:ea typeface="+mn-ea"/>
                <a:cs typeface="+mn-cs"/>
              </a:rPr>
              <a:t>ct</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mri</a:t>
            </a:r>
            <a:r>
              <a:rPr lang="he-IL" sz="1200" kern="1200" dirty="0">
                <a:solidFill>
                  <a:schemeClr val="tx1"/>
                </a:solidFill>
                <a:effectLst/>
                <a:latin typeface="+mn-lt"/>
                <a:ea typeface="+mn-ea"/>
                <a:cs typeface="+mn-cs"/>
              </a:rPr>
              <a:t>- ב- </a:t>
            </a:r>
            <a:r>
              <a:rPr lang="he-IL" sz="1200" kern="1200" dirty="0" err="1">
                <a:solidFill>
                  <a:schemeClr val="tx1"/>
                </a:solidFill>
                <a:effectLst/>
                <a:latin typeface="+mn-lt"/>
                <a:ea typeface="+mn-ea"/>
                <a:cs typeface="+mn-cs"/>
              </a:rPr>
              <a:t>ct</a:t>
            </a:r>
            <a:r>
              <a:rPr lang="he-IL" sz="1200" kern="1200" dirty="0">
                <a:solidFill>
                  <a:schemeClr val="tx1"/>
                </a:solidFill>
                <a:effectLst/>
                <a:latin typeface="+mn-lt"/>
                <a:ea typeface="+mn-ea"/>
                <a:cs typeface="+mn-cs"/>
              </a:rPr>
              <a:t> רואים מסה מוגדרת הטרוגנית , לעיתים יש הסתיידויות </a:t>
            </a:r>
            <a:r>
              <a:rPr lang="he-IL" sz="1200" kern="1200" dirty="0" err="1">
                <a:solidFill>
                  <a:schemeClr val="tx1"/>
                </a:solidFill>
                <a:effectLst/>
                <a:latin typeface="+mn-lt"/>
                <a:ea typeface="+mn-ea"/>
                <a:cs typeface="+mn-cs"/>
              </a:rPr>
              <a:t>ואיזורים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נקרוטיים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mri</a:t>
            </a:r>
            <a:r>
              <a:rPr lang="he-IL" sz="1200" kern="1200" dirty="0">
                <a:solidFill>
                  <a:schemeClr val="tx1"/>
                </a:solidFill>
                <a:effectLst/>
                <a:latin typeface="+mn-lt"/>
                <a:ea typeface="+mn-ea"/>
                <a:cs typeface="+mn-cs"/>
              </a:rPr>
              <a:t> מאפשר להבין היטב את האנטומיה והיחס לדרכי המרה.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סטריטיפיקציה</a:t>
            </a:r>
            <a:r>
              <a:rPr lang="he-IL" sz="1200" kern="1200" dirty="0">
                <a:solidFill>
                  <a:schemeClr val="tx1"/>
                </a:solidFill>
                <a:effectLst/>
                <a:latin typeface="+mn-lt"/>
                <a:ea typeface="+mn-ea"/>
                <a:cs typeface="+mn-cs"/>
              </a:rPr>
              <a:t>- מבוצעת ביחס ל- </a:t>
            </a:r>
            <a:r>
              <a:rPr lang="he-IL" sz="1200" kern="1200" dirty="0" err="1">
                <a:solidFill>
                  <a:schemeClr val="tx1"/>
                </a:solidFill>
                <a:effectLst/>
                <a:latin typeface="+mn-lt"/>
                <a:ea typeface="+mn-ea"/>
                <a:cs typeface="+mn-cs"/>
              </a:rPr>
              <a:t>pre-treatment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extent</a:t>
            </a:r>
            <a:r>
              <a:rPr lang="he-IL" sz="1200" kern="1200" dirty="0">
                <a:solidFill>
                  <a:schemeClr val="tx1"/>
                </a:solidFill>
                <a:effectLst/>
                <a:latin typeface="+mn-lt"/>
                <a:ea typeface="+mn-ea"/>
                <a:cs typeface="+mn-cs"/>
              </a:rPr>
              <a:t>. כלומר למידת נרחבות המחלה טרם הטיפול, ובקיצור- </a:t>
            </a:r>
            <a:r>
              <a:rPr lang="he-IL" sz="1200" kern="1200" dirty="0" err="1">
                <a:solidFill>
                  <a:schemeClr val="tx1"/>
                </a:solidFill>
                <a:effectLst/>
                <a:latin typeface="+mn-lt"/>
                <a:ea typeface="+mn-ea"/>
                <a:cs typeface="+mn-cs"/>
              </a:rPr>
              <a:t>pretext</a:t>
            </a:r>
            <a:r>
              <a:rPr lang="he-IL" sz="1200" kern="1200" dirty="0">
                <a:solidFill>
                  <a:schemeClr val="tx1"/>
                </a:solidFill>
                <a:effectLst/>
                <a:latin typeface="+mn-lt"/>
                <a:ea typeface="+mn-ea"/>
                <a:cs typeface="+mn-cs"/>
              </a:rPr>
              <a:t>. הכבד מחולק ל- 4 סקטורים המבוססים לפי האנטומיה </a:t>
            </a:r>
            <a:r>
              <a:rPr lang="he-IL" sz="1200" kern="1200" dirty="0" err="1">
                <a:solidFill>
                  <a:schemeClr val="tx1"/>
                </a:solidFill>
                <a:effectLst/>
                <a:latin typeface="+mn-lt"/>
                <a:ea typeface="+mn-ea"/>
                <a:cs typeface="+mn-cs"/>
              </a:rPr>
              <a:t>הסגמנטלית</a:t>
            </a:r>
            <a:r>
              <a:rPr lang="he-IL" sz="1200" kern="1200" dirty="0">
                <a:solidFill>
                  <a:schemeClr val="tx1"/>
                </a:solidFill>
                <a:effectLst/>
                <a:latin typeface="+mn-lt"/>
                <a:ea typeface="+mn-ea"/>
                <a:cs typeface="+mn-cs"/>
              </a:rPr>
              <a:t>, כלומר- סגמנט 2,3 בנפרד, סגמנט 6,7 בנפרד, סגמנט 5,8 בנפרד, וסגמנט 4 בנפרד כאשר </a:t>
            </a:r>
            <a:r>
              <a:rPr lang="he-IL" sz="1200" kern="1200" dirty="0" err="1">
                <a:solidFill>
                  <a:schemeClr val="tx1"/>
                </a:solidFill>
                <a:effectLst/>
                <a:latin typeface="+mn-lt"/>
                <a:ea typeface="+mn-ea"/>
                <a:cs typeface="+mn-cs"/>
              </a:rPr>
              <a:t>הסטייג</a:t>
            </a:r>
            <a:r>
              <a:rPr lang="he-IL" sz="1200" kern="1200" dirty="0">
                <a:solidFill>
                  <a:schemeClr val="tx1"/>
                </a:solidFill>
                <a:effectLst/>
                <a:latin typeface="+mn-lt"/>
                <a:ea typeface="+mn-ea"/>
                <a:cs typeface="+mn-cs"/>
              </a:rPr>
              <a:t> נקבע לפי מספר הסקטורים שחופשיים מגידול ומאפיינים נוספים שכוללים מעורבות של הוונה </a:t>
            </a:r>
            <a:r>
              <a:rPr lang="he-IL" sz="1200" kern="1200" dirty="0" err="1">
                <a:solidFill>
                  <a:schemeClr val="tx1"/>
                </a:solidFill>
                <a:effectLst/>
                <a:latin typeface="+mn-lt"/>
                <a:ea typeface="+mn-ea"/>
                <a:cs typeface="+mn-cs"/>
              </a:rPr>
              <a:t>קוה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הפטיק</a:t>
            </a:r>
            <a:r>
              <a:rPr lang="he-IL" sz="1200" kern="1200" dirty="0">
                <a:solidFill>
                  <a:schemeClr val="tx1"/>
                </a:solidFill>
                <a:effectLst/>
                <a:latin typeface="+mn-lt"/>
                <a:ea typeface="+mn-ea"/>
                <a:cs typeface="+mn-cs"/>
              </a:rPr>
              <a:t>, פורטה </a:t>
            </a:r>
            <a:r>
              <a:rPr lang="he-IL" sz="1200" kern="1200" dirty="0" err="1">
                <a:solidFill>
                  <a:schemeClr val="tx1"/>
                </a:solidFill>
                <a:effectLst/>
                <a:latin typeface="+mn-lt"/>
                <a:ea typeface="+mn-ea"/>
                <a:cs typeface="+mn-cs"/>
              </a:rPr>
              <a:t>הפטיס</a:t>
            </a:r>
            <a:r>
              <a:rPr lang="he-IL" sz="1200" kern="1200" dirty="0">
                <a:solidFill>
                  <a:schemeClr val="tx1"/>
                </a:solidFill>
                <a:effectLst/>
                <a:latin typeface="+mn-lt"/>
                <a:ea typeface="+mn-ea"/>
                <a:cs typeface="+mn-cs"/>
              </a:rPr>
              <a:t>, מחלה אקסטרה-</a:t>
            </a:r>
            <a:r>
              <a:rPr lang="he-IL" sz="1200" kern="1200" dirty="0" err="1">
                <a:solidFill>
                  <a:schemeClr val="tx1"/>
                </a:solidFill>
                <a:effectLst/>
                <a:latin typeface="+mn-lt"/>
                <a:ea typeface="+mn-ea"/>
                <a:cs typeface="+mn-cs"/>
              </a:rPr>
              <a:t>הפטית</a:t>
            </a:r>
            <a:r>
              <a:rPr lang="he-IL" sz="1200" kern="1200" dirty="0">
                <a:solidFill>
                  <a:schemeClr val="tx1"/>
                </a:solidFill>
                <a:effectLst/>
                <a:latin typeface="+mn-lt"/>
                <a:ea typeface="+mn-ea"/>
                <a:cs typeface="+mn-cs"/>
              </a:rPr>
              <a:t>, בלוטות לימפה ועוד. לאחר </a:t>
            </a:r>
            <a:r>
              <a:rPr lang="he-IL" sz="1200" kern="1200" dirty="0" err="1">
                <a:solidFill>
                  <a:schemeClr val="tx1"/>
                </a:solidFill>
                <a:effectLst/>
                <a:latin typeface="+mn-lt"/>
                <a:ea typeface="+mn-ea"/>
                <a:cs typeface="+mn-cs"/>
              </a:rPr>
              <a:t>סטייגינג</a:t>
            </a:r>
            <a:r>
              <a:rPr lang="he-IL" sz="1200" kern="1200" dirty="0">
                <a:solidFill>
                  <a:schemeClr val="tx1"/>
                </a:solidFill>
                <a:effectLst/>
                <a:latin typeface="+mn-lt"/>
                <a:ea typeface="+mn-ea"/>
                <a:cs typeface="+mn-cs"/>
              </a:rPr>
              <a:t> זה מחלקים את המטופלים לקבוצות סיכון- </a:t>
            </a:r>
            <a:r>
              <a:rPr lang="he-IL" sz="1200" kern="1200" dirty="0" err="1">
                <a:solidFill>
                  <a:schemeClr val="tx1"/>
                </a:solidFill>
                <a:effectLst/>
                <a:latin typeface="+mn-lt"/>
                <a:ea typeface="+mn-ea"/>
                <a:cs typeface="+mn-cs"/>
              </a:rPr>
              <a:t>very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low</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low</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intermediate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high</a:t>
            </a:r>
            <a:r>
              <a:rPr lang="he-IL" sz="1200" kern="1200" dirty="0">
                <a:solidFill>
                  <a:schemeClr val="tx1"/>
                </a:solidFill>
                <a:effectLst/>
                <a:latin typeface="+mn-lt"/>
                <a:ea typeface="+mn-ea"/>
                <a:cs typeface="+mn-cs"/>
              </a:rPr>
              <a:t>- בהתאם לפרמטרים נוספים כגון מעורבות של וריד </a:t>
            </a:r>
            <a:r>
              <a:rPr lang="he-IL" sz="1200" kern="1200" dirty="0" err="1">
                <a:solidFill>
                  <a:schemeClr val="tx1"/>
                </a:solidFill>
                <a:effectLst/>
                <a:latin typeface="+mn-lt"/>
                <a:ea typeface="+mn-ea"/>
                <a:cs typeface="+mn-cs"/>
              </a:rPr>
              <a:t>הפטי</a:t>
            </a:r>
            <a:r>
              <a:rPr lang="he-IL" sz="1200" kern="1200" dirty="0">
                <a:solidFill>
                  <a:schemeClr val="tx1"/>
                </a:solidFill>
                <a:effectLst/>
                <a:latin typeface="+mn-lt"/>
                <a:ea typeface="+mn-ea"/>
                <a:cs typeface="+mn-cs"/>
              </a:rPr>
              <a:t>, גיל, </a:t>
            </a:r>
            <a:r>
              <a:rPr lang="he-IL" sz="1200" kern="1200" dirty="0" err="1">
                <a:solidFill>
                  <a:schemeClr val="tx1"/>
                </a:solidFill>
                <a:effectLst/>
                <a:latin typeface="+mn-lt"/>
                <a:ea typeface="+mn-ea"/>
                <a:cs typeface="+mn-cs"/>
              </a:rPr>
              <a:t>מטסטזות</a:t>
            </a:r>
            <a:r>
              <a:rPr lang="he-IL" sz="1200" kern="1200" dirty="0">
                <a:solidFill>
                  <a:schemeClr val="tx1"/>
                </a:solidFill>
                <a:effectLst/>
                <a:latin typeface="+mn-lt"/>
                <a:ea typeface="+mn-ea"/>
                <a:cs typeface="+mn-cs"/>
              </a:rPr>
              <a:t> ורמות אלפא-פרוטאין. בסופו של דבר נקבעת הפרוגנוזה. החלוקה של ה- </a:t>
            </a:r>
            <a:r>
              <a:rPr lang="he-IL" sz="1200" kern="1200" dirty="0" err="1">
                <a:solidFill>
                  <a:schemeClr val="tx1"/>
                </a:solidFill>
                <a:effectLst/>
                <a:latin typeface="+mn-lt"/>
                <a:ea typeface="+mn-ea"/>
                <a:cs typeface="+mn-cs"/>
              </a:rPr>
              <a:t>pretext</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סטייג1- כששלושה סקטורים הם חופשיים מגידול. </a:t>
            </a:r>
            <a:endParaRPr lang="en-IL" sz="1200" kern="1200" dirty="0">
              <a:solidFill>
                <a:schemeClr val="tx1"/>
              </a:solidFill>
              <a:effectLst/>
              <a:latin typeface="+mn-lt"/>
              <a:ea typeface="+mn-ea"/>
              <a:cs typeface="+mn-cs"/>
            </a:endParaRPr>
          </a:p>
          <a:p>
            <a:pPr lvl="2" algn="just" rtl="1"/>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2- כששני סקטורים באונה אחת חופשיים מגידול- למשל, האונה השמאלית או האונה הימנית חופשיות מגידול, או לחלופין, הסקטור </a:t>
            </a:r>
            <a:r>
              <a:rPr lang="he-IL" sz="1200" kern="1200" dirty="0" err="1">
                <a:solidFill>
                  <a:schemeClr val="tx1"/>
                </a:solidFill>
                <a:effectLst/>
                <a:latin typeface="+mn-lt"/>
                <a:ea typeface="+mn-ea"/>
                <a:cs typeface="+mn-cs"/>
              </a:rPr>
              <a:t>המדיאלי</a:t>
            </a:r>
            <a:r>
              <a:rPr lang="he-IL" sz="1200" kern="1200" dirty="0">
                <a:solidFill>
                  <a:schemeClr val="tx1"/>
                </a:solidFill>
                <a:effectLst/>
                <a:latin typeface="+mn-lt"/>
                <a:ea typeface="+mn-ea"/>
                <a:cs typeface="+mn-cs"/>
              </a:rPr>
              <a:t> השמאלי </a:t>
            </a:r>
            <a:r>
              <a:rPr lang="he-IL" sz="1200" kern="1200" dirty="0" err="1">
                <a:solidFill>
                  <a:schemeClr val="tx1"/>
                </a:solidFill>
                <a:effectLst/>
                <a:latin typeface="+mn-lt"/>
                <a:ea typeface="+mn-ea"/>
                <a:cs typeface="+mn-cs"/>
              </a:rPr>
              <a:t>והאנטריורי</a:t>
            </a:r>
            <a:r>
              <a:rPr lang="he-IL" sz="1200" kern="1200" dirty="0">
                <a:solidFill>
                  <a:schemeClr val="tx1"/>
                </a:solidFill>
                <a:effectLst/>
                <a:latin typeface="+mn-lt"/>
                <a:ea typeface="+mn-ea"/>
                <a:cs typeface="+mn-cs"/>
              </a:rPr>
              <a:t> הימני חופשיים מגידול. </a:t>
            </a:r>
            <a:endParaRPr lang="en-IL" sz="1200" kern="1200" dirty="0">
              <a:solidFill>
                <a:schemeClr val="tx1"/>
              </a:solidFill>
              <a:effectLst/>
              <a:latin typeface="+mn-lt"/>
              <a:ea typeface="+mn-ea"/>
              <a:cs typeface="+mn-cs"/>
            </a:endParaRPr>
          </a:p>
          <a:p>
            <a:pPr lvl="2" algn="just" rtl="1"/>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3- כשיש סקטור אחד שנקי מגידול- </a:t>
            </a:r>
            <a:r>
              <a:rPr lang="he-IL" sz="1200" kern="1200" dirty="0" err="1">
                <a:solidFill>
                  <a:schemeClr val="tx1"/>
                </a:solidFill>
                <a:effectLst/>
                <a:latin typeface="+mn-lt"/>
                <a:ea typeface="+mn-ea"/>
                <a:cs typeface="+mn-cs"/>
              </a:rPr>
              <a:t>אנטריורי</a:t>
            </a:r>
            <a:r>
              <a:rPr lang="he-IL" sz="1200" kern="1200" dirty="0">
                <a:solidFill>
                  <a:schemeClr val="tx1"/>
                </a:solidFill>
                <a:effectLst/>
                <a:latin typeface="+mn-lt"/>
                <a:ea typeface="+mn-ea"/>
                <a:cs typeface="+mn-cs"/>
              </a:rPr>
              <a:t> ימני, </a:t>
            </a:r>
            <a:r>
              <a:rPr lang="he-IL" sz="1200" kern="1200" dirty="0" err="1">
                <a:solidFill>
                  <a:schemeClr val="tx1"/>
                </a:solidFill>
                <a:effectLst/>
                <a:latin typeface="+mn-lt"/>
                <a:ea typeface="+mn-ea"/>
                <a:cs typeface="+mn-cs"/>
              </a:rPr>
              <a:t>מדיאלי</a:t>
            </a:r>
            <a:r>
              <a:rPr lang="he-IL" sz="1200" kern="1200" dirty="0">
                <a:solidFill>
                  <a:schemeClr val="tx1"/>
                </a:solidFill>
                <a:effectLst/>
                <a:latin typeface="+mn-lt"/>
                <a:ea typeface="+mn-ea"/>
                <a:cs typeface="+mn-cs"/>
              </a:rPr>
              <a:t> שמאלי, לטרלי שמאלי, </a:t>
            </a:r>
            <a:r>
              <a:rPr lang="he-IL" sz="1200" kern="1200" dirty="0" err="1">
                <a:solidFill>
                  <a:schemeClr val="tx1"/>
                </a:solidFill>
                <a:effectLst/>
                <a:latin typeface="+mn-lt"/>
                <a:ea typeface="+mn-ea"/>
                <a:cs typeface="+mn-cs"/>
              </a:rPr>
              <a:t>פוסטריורי</a:t>
            </a:r>
            <a:r>
              <a:rPr lang="he-IL" sz="1200" kern="1200" dirty="0">
                <a:solidFill>
                  <a:schemeClr val="tx1"/>
                </a:solidFill>
                <a:effectLst/>
                <a:latin typeface="+mn-lt"/>
                <a:ea typeface="+mn-ea"/>
                <a:cs typeface="+mn-cs"/>
              </a:rPr>
              <a:t> ימני </a:t>
            </a:r>
            <a:endParaRPr lang="en-IL" sz="1200" kern="1200" dirty="0">
              <a:solidFill>
                <a:schemeClr val="tx1"/>
              </a:solidFill>
              <a:effectLst/>
              <a:latin typeface="+mn-lt"/>
              <a:ea typeface="+mn-ea"/>
              <a:cs typeface="+mn-cs"/>
            </a:endParaRPr>
          </a:p>
          <a:p>
            <a:pPr lvl="2" algn="just" rtl="1"/>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4- כשאין סקטור חופשי מגידול.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המטרה בניתוח של </a:t>
            </a:r>
            <a:r>
              <a:rPr lang="he-IL" sz="1200" kern="1200" dirty="0" err="1">
                <a:solidFill>
                  <a:schemeClr val="tx1"/>
                </a:solidFill>
                <a:effectLst/>
                <a:latin typeface="+mn-lt"/>
                <a:ea typeface="+mn-ea"/>
                <a:cs typeface="+mn-cs"/>
              </a:rPr>
              <a:t>הפטובלסטומה</a:t>
            </a:r>
            <a:r>
              <a:rPr lang="he-IL" sz="1200" kern="1200" dirty="0">
                <a:solidFill>
                  <a:schemeClr val="tx1"/>
                </a:solidFill>
                <a:effectLst/>
                <a:latin typeface="+mn-lt"/>
                <a:ea typeface="+mn-ea"/>
                <a:cs typeface="+mn-cs"/>
              </a:rPr>
              <a:t>- להשאיר שוליים נקיים (2-3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רקמה). יש שתי קבוצות שונות, ה- </a:t>
            </a:r>
            <a:r>
              <a:rPr lang="he-IL" sz="1200" kern="1200" dirty="0" err="1">
                <a:solidFill>
                  <a:schemeClr val="tx1"/>
                </a:solidFill>
                <a:effectLst/>
                <a:latin typeface="+mn-lt"/>
                <a:ea typeface="+mn-ea"/>
                <a:cs typeface="+mn-cs"/>
              </a:rPr>
              <a:t>cog</a:t>
            </a:r>
            <a:r>
              <a:rPr lang="he-IL" sz="1200" kern="1200" dirty="0">
                <a:solidFill>
                  <a:schemeClr val="tx1"/>
                </a:solidFill>
                <a:effectLst/>
                <a:latin typeface="+mn-lt"/>
                <a:ea typeface="+mn-ea"/>
                <a:cs typeface="+mn-cs"/>
              </a:rPr>
              <a:t> ממליצים על כריתה </a:t>
            </a:r>
            <a:r>
              <a:rPr lang="he-IL" sz="1200" kern="1200" dirty="0" err="1">
                <a:solidFill>
                  <a:schemeClr val="tx1"/>
                </a:solidFill>
                <a:effectLst/>
                <a:latin typeface="+mn-lt"/>
                <a:ea typeface="+mn-ea"/>
                <a:cs typeface="+mn-cs"/>
              </a:rPr>
              <a:t>פרימארית</a:t>
            </a:r>
            <a:r>
              <a:rPr lang="he-IL" sz="1200" kern="1200" dirty="0">
                <a:solidFill>
                  <a:schemeClr val="tx1"/>
                </a:solidFill>
                <a:effectLst/>
                <a:latin typeface="+mn-lt"/>
                <a:ea typeface="+mn-ea"/>
                <a:cs typeface="+mn-cs"/>
              </a:rPr>
              <a:t>, (ניתוח תחילה) אלא אם נראה שעלולים להיות שוליים נגועים. ה- </a:t>
            </a:r>
            <a:r>
              <a:rPr lang="he-IL" sz="1200" kern="1200" dirty="0" err="1">
                <a:solidFill>
                  <a:schemeClr val="tx1"/>
                </a:solidFill>
                <a:effectLst/>
                <a:latin typeface="+mn-lt"/>
                <a:ea typeface="+mn-ea"/>
                <a:cs typeface="+mn-cs"/>
              </a:rPr>
              <a:t>siopel</a:t>
            </a:r>
            <a:r>
              <a:rPr lang="he-IL" sz="1200" kern="1200" dirty="0">
                <a:solidFill>
                  <a:schemeClr val="tx1"/>
                </a:solidFill>
                <a:effectLst/>
                <a:latin typeface="+mn-lt"/>
                <a:ea typeface="+mn-ea"/>
                <a:cs typeface="+mn-cs"/>
              </a:rPr>
              <a:t> לעומת זאת ממליצים על טיפול במספר מחזורים של </a:t>
            </a:r>
            <a:r>
              <a:rPr lang="he-IL" sz="1200" kern="1200" dirty="0" err="1">
                <a:solidFill>
                  <a:schemeClr val="tx1"/>
                </a:solidFill>
                <a:effectLst/>
                <a:latin typeface="+mn-lt"/>
                <a:ea typeface="+mn-ea"/>
                <a:cs typeface="+mn-cs"/>
              </a:rPr>
              <a:t>ציספלטין</a:t>
            </a:r>
            <a:r>
              <a:rPr lang="he-IL" sz="1200" kern="1200" dirty="0">
                <a:solidFill>
                  <a:schemeClr val="tx1"/>
                </a:solidFill>
                <a:effectLst/>
                <a:latin typeface="+mn-lt"/>
                <a:ea typeface="+mn-ea"/>
                <a:cs typeface="+mn-cs"/>
              </a:rPr>
              <a:t> בשילוב עם </a:t>
            </a:r>
            <a:r>
              <a:rPr lang="he-IL" sz="1200" kern="1200" dirty="0" err="1">
                <a:solidFill>
                  <a:schemeClr val="tx1"/>
                </a:solidFill>
                <a:effectLst/>
                <a:latin typeface="+mn-lt"/>
                <a:ea typeface="+mn-ea"/>
                <a:cs typeface="+mn-cs"/>
              </a:rPr>
              <a:t>וינקריסטין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ודוקסורוביצין</a:t>
            </a:r>
            <a:r>
              <a:rPr lang="he-IL" sz="1200" kern="1200" dirty="0">
                <a:solidFill>
                  <a:schemeClr val="tx1"/>
                </a:solidFill>
                <a:effectLst/>
                <a:latin typeface="+mn-lt"/>
                <a:ea typeface="+mn-ea"/>
                <a:cs typeface="+mn-cs"/>
              </a:rPr>
              <a:t>. החשיבות של כריתה מלאה היא משמעותית היות ומחלה </a:t>
            </a:r>
            <a:r>
              <a:rPr lang="he-IL" sz="1200" kern="1200" dirty="0" err="1">
                <a:solidFill>
                  <a:schemeClr val="tx1"/>
                </a:solidFill>
                <a:effectLst/>
                <a:latin typeface="+mn-lt"/>
                <a:ea typeface="+mn-ea"/>
                <a:cs typeface="+mn-cs"/>
              </a:rPr>
              <a:t>שאריתית</a:t>
            </a:r>
            <a:r>
              <a:rPr lang="he-IL" sz="1200" kern="1200" dirty="0">
                <a:solidFill>
                  <a:schemeClr val="tx1"/>
                </a:solidFill>
                <a:effectLst/>
                <a:latin typeface="+mn-lt"/>
                <a:ea typeface="+mn-ea"/>
                <a:cs typeface="+mn-cs"/>
              </a:rPr>
              <a:t> מקושרת בפרוגנוזה רעה. לכן, כריתות נרחבות מאוד- </a:t>
            </a:r>
            <a:r>
              <a:rPr lang="he-IL" sz="1200" kern="1200" dirty="0" err="1">
                <a:solidFill>
                  <a:schemeClr val="tx1"/>
                </a:solidFill>
                <a:effectLst/>
                <a:latin typeface="+mn-lt"/>
                <a:ea typeface="+mn-ea"/>
                <a:cs typeface="+mn-cs"/>
              </a:rPr>
              <a:t>extreme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resections</a:t>
            </a:r>
            <a:r>
              <a:rPr lang="he-IL" sz="1200" kern="1200" dirty="0">
                <a:solidFill>
                  <a:schemeClr val="tx1"/>
                </a:solidFill>
                <a:effectLst/>
                <a:latin typeface="+mn-lt"/>
                <a:ea typeface="+mn-ea"/>
                <a:cs typeface="+mn-cs"/>
              </a:rPr>
              <a:t> צריכות להישקל היטב אל מול האופציה של השתלת כבד.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הפטובלסטומה</a:t>
            </a:r>
            <a:r>
              <a:rPr lang="he-IL" sz="1200" kern="1200" dirty="0">
                <a:solidFill>
                  <a:schemeClr val="tx1"/>
                </a:solidFill>
                <a:effectLst/>
                <a:latin typeface="+mn-lt"/>
                <a:ea typeface="+mn-ea"/>
                <a:cs typeface="+mn-cs"/>
              </a:rPr>
              <a:t> לרוב עושה גרורות לריאות, לרוב הן נוטות להיעלם לאחר כימותרפיה, ואם לא ההמלצה הינה לבצע </a:t>
            </a:r>
            <a:r>
              <a:rPr lang="he-IL" sz="1200" kern="1200" dirty="0" err="1">
                <a:solidFill>
                  <a:schemeClr val="tx1"/>
                </a:solidFill>
                <a:effectLst/>
                <a:latin typeface="+mn-lt"/>
                <a:ea typeface="+mn-ea"/>
                <a:cs typeface="+mn-cs"/>
              </a:rPr>
              <a:t>מטסטסקטומי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השתלת כבד מקושרת בתוצאות טובות. לרוב לאחר 4 מחזורי כימותרפיה, מתבצעת ההחלטה לעניין השתלה או כריתה. </a:t>
            </a:r>
            <a:r>
              <a:rPr lang="he-IL" sz="1200" kern="1200" dirty="0" err="1">
                <a:solidFill>
                  <a:schemeClr val="tx1"/>
                </a:solidFill>
                <a:effectLst/>
                <a:latin typeface="+mn-lt"/>
                <a:ea typeface="+mn-ea"/>
                <a:cs typeface="+mn-cs"/>
              </a:rPr>
              <a:t>קונטרא</a:t>
            </a:r>
            <a:r>
              <a:rPr lang="he-IL" sz="1200" kern="1200" dirty="0">
                <a:solidFill>
                  <a:schemeClr val="tx1"/>
                </a:solidFill>
                <a:effectLst/>
                <a:latin typeface="+mn-lt"/>
                <a:ea typeface="+mn-ea"/>
                <a:cs typeface="+mn-cs"/>
              </a:rPr>
              <a:t>-אינדיקציות להשתלה כוללות גרורות לריאות או מחלה מקומית שלא נעלמת לאחר כימותרפיה, כמו גם הישנות או שארית גידול לאחר כריתה ראשונית- מקושר בפרוגנוזה גרועה. לאחר השתלה המטופל מקבל שני מחזורי כימותרפיה נוספים אף על פי שיעילותם אינה גבוהה.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תוצאות- קשורות למידת ה- </a:t>
            </a:r>
            <a:r>
              <a:rPr lang="he-IL" sz="1200" kern="1200" dirty="0" err="1">
                <a:solidFill>
                  <a:schemeClr val="tx1"/>
                </a:solidFill>
                <a:effectLst/>
                <a:latin typeface="+mn-lt"/>
                <a:ea typeface="+mn-ea"/>
                <a:cs typeface="+mn-cs"/>
              </a:rPr>
              <a:t>pretext</a:t>
            </a:r>
            <a:r>
              <a:rPr lang="he-IL" sz="1200" kern="1200" dirty="0">
                <a:solidFill>
                  <a:schemeClr val="tx1"/>
                </a:solidFill>
                <a:effectLst/>
                <a:latin typeface="+mn-lt"/>
                <a:ea typeface="+mn-ea"/>
                <a:cs typeface="+mn-cs"/>
              </a:rPr>
              <a:t>, לסוג </a:t>
            </a:r>
            <a:r>
              <a:rPr lang="he-IL" sz="1200" kern="1200" dirty="0" err="1">
                <a:solidFill>
                  <a:schemeClr val="tx1"/>
                </a:solidFill>
                <a:effectLst/>
                <a:latin typeface="+mn-lt"/>
                <a:ea typeface="+mn-ea"/>
                <a:cs typeface="+mn-cs"/>
              </a:rPr>
              <a:t>ההיסטולוגי</a:t>
            </a:r>
            <a:r>
              <a:rPr lang="he-IL" sz="1200" kern="1200" dirty="0">
                <a:solidFill>
                  <a:schemeClr val="tx1"/>
                </a:solidFill>
                <a:effectLst/>
                <a:latin typeface="+mn-lt"/>
                <a:ea typeface="+mn-ea"/>
                <a:cs typeface="+mn-cs"/>
              </a:rPr>
              <a:t>, תגובה לכימותרפיה, כמו כן לרמות </a:t>
            </a:r>
            <a:r>
              <a:rPr lang="he-IL" sz="1200" kern="1200" dirty="0" err="1">
                <a:solidFill>
                  <a:schemeClr val="tx1"/>
                </a:solidFill>
                <a:effectLst/>
                <a:latin typeface="+mn-lt"/>
                <a:ea typeface="+mn-ea"/>
                <a:cs typeface="+mn-cs"/>
              </a:rPr>
              <a:t>afp</a:t>
            </a:r>
            <a:r>
              <a:rPr lang="he-IL" sz="1200" kern="1200" dirty="0">
                <a:solidFill>
                  <a:schemeClr val="tx1"/>
                </a:solidFill>
                <a:effectLst/>
                <a:latin typeface="+mn-lt"/>
                <a:ea typeface="+mn-ea"/>
                <a:cs typeface="+mn-cs"/>
              </a:rPr>
              <a:t>- נמצא כי רמות הנמוכות מ- 100, או עולות על 1 </a:t>
            </a:r>
            <a:r>
              <a:rPr lang="he-IL" sz="1200" kern="1200" dirty="0" err="1">
                <a:solidFill>
                  <a:schemeClr val="tx1"/>
                </a:solidFill>
                <a:effectLst/>
                <a:latin typeface="+mn-lt"/>
                <a:ea typeface="+mn-ea"/>
                <a:cs typeface="+mn-cs"/>
              </a:rPr>
              <a:t>מליון</a:t>
            </a:r>
            <a:r>
              <a:rPr lang="he-IL" sz="1200" kern="1200" dirty="0">
                <a:solidFill>
                  <a:schemeClr val="tx1"/>
                </a:solidFill>
                <a:effectLst/>
                <a:latin typeface="+mn-lt"/>
                <a:ea typeface="+mn-ea"/>
                <a:cs typeface="+mn-cs"/>
              </a:rPr>
              <a:t>- יש פרוגנוזה רעה יותר (רמות נמוכות מיוחסות לגידול אלים, פרימיטיבי, שלא מייצר היטב </a:t>
            </a:r>
            <a:r>
              <a:rPr lang="he-IL" sz="1200" kern="1200" dirty="0" err="1">
                <a:solidFill>
                  <a:schemeClr val="tx1"/>
                </a:solidFill>
                <a:effectLst/>
                <a:latin typeface="+mn-lt"/>
                <a:ea typeface="+mn-ea"/>
                <a:cs typeface="+mn-cs"/>
              </a:rPr>
              <a:t>afp</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הפטוצלולר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קרצינומה</a:t>
            </a:r>
            <a:r>
              <a:rPr lang="he-IL" sz="1200" kern="1200" dirty="0">
                <a:solidFill>
                  <a:schemeClr val="tx1"/>
                </a:solidFill>
                <a:effectLst/>
                <a:latin typeface="+mn-lt"/>
                <a:ea typeface="+mn-ea"/>
                <a:cs typeface="+mn-cs"/>
              </a:rPr>
              <a:t>- נדיר שנראה יותר אצל מבוגרים, זהו הגידול הממאיר השני בשכיחותו בכבד אצל ילדים, יותר בבנים, ויותר בין הגילאים 10-15. הפרוגנוזה היום נעה בין 70-90% כתוצאה מהתפתחות הכימותרפיה ואופציות הטיפול. אצל מבוגרים זוהי מחלה שמתחילה לרוב לאחר שחמת הכבד. בילדים, במרבית המקרים אין גורם ספציפי שמביא לכך- יש יותר קשר להפטיטיס </a:t>
            </a:r>
            <a:r>
              <a:rPr lang="he-IL" sz="1200" kern="1200" dirty="0" err="1">
                <a:solidFill>
                  <a:schemeClr val="tx1"/>
                </a:solidFill>
                <a:effectLst/>
                <a:latin typeface="+mn-lt"/>
                <a:ea typeface="+mn-ea"/>
                <a:cs typeface="+mn-cs"/>
              </a:rPr>
              <a:t>b</a:t>
            </a:r>
            <a:r>
              <a:rPr lang="he-IL" sz="1200" kern="1200" dirty="0">
                <a:solidFill>
                  <a:schemeClr val="tx1"/>
                </a:solidFill>
                <a:effectLst/>
                <a:latin typeface="+mn-lt"/>
                <a:ea typeface="+mn-ea"/>
                <a:cs typeface="+mn-cs"/>
              </a:rPr>
              <a:t> וחיסונים הדגימו ירידה משמעותית בתחלואה אצל ילדים </a:t>
            </a:r>
            <a:r>
              <a:rPr lang="he-IL" sz="1200" kern="1200" dirty="0" err="1">
                <a:solidFill>
                  <a:schemeClr val="tx1"/>
                </a:solidFill>
                <a:effectLst/>
                <a:latin typeface="+mn-lt"/>
                <a:ea typeface="+mn-ea"/>
                <a:cs typeface="+mn-cs"/>
              </a:rPr>
              <a:t>מהפטוצלולר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קרצינומה</a:t>
            </a:r>
            <a:r>
              <a:rPr lang="he-IL" sz="1200" kern="1200" dirty="0">
                <a:solidFill>
                  <a:schemeClr val="tx1"/>
                </a:solidFill>
                <a:effectLst/>
                <a:latin typeface="+mn-lt"/>
                <a:ea typeface="+mn-ea"/>
                <a:cs typeface="+mn-cs"/>
              </a:rPr>
              <a:t>. הגידול עצמו מקושר למצבים שונים מלבד הפטיטיס- בין השאר מחלות כבד מולדות, </a:t>
            </a:r>
            <a:r>
              <a:rPr lang="he-IL" sz="1200" kern="1200" dirty="0" err="1">
                <a:solidFill>
                  <a:schemeClr val="tx1"/>
                </a:solidFill>
                <a:effectLst/>
                <a:latin typeface="+mn-lt"/>
                <a:ea typeface="+mn-ea"/>
                <a:cs typeface="+mn-cs"/>
              </a:rPr>
              <a:t>אלגיל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ביליארי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אטרסיה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הפטיק</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אדנומה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וילמס</a:t>
            </a:r>
            <a:r>
              <a:rPr lang="he-IL" sz="1200" kern="1200" dirty="0">
                <a:solidFill>
                  <a:schemeClr val="tx1"/>
                </a:solidFill>
                <a:effectLst/>
                <a:latin typeface="+mn-lt"/>
                <a:ea typeface="+mn-ea"/>
                <a:cs typeface="+mn-cs"/>
              </a:rPr>
              <a:t>, מחלת וילסון ועוד- בעיקר </a:t>
            </a:r>
            <a:r>
              <a:rPr lang="he-IL" sz="1200" kern="1200" dirty="0" err="1">
                <a:solidFill>
                  <a:schemeClr val="tx1"/>
                </a:solidFill>
                <a:effectLst/>
                <a:latin typeface="+mn-lt"/>
                <a:ea typeface="+mn-ea"/>
                <a:cs typeface="+mn-cs"/>
              </a:rPr>
              <a:t>טירוזינמיה</a:t>
            </a:r>
            <a:r>
              <a:rPr lang="he-IL" sz="1200" kern="1200" dirty="0">
                <a:solidFill>
                  <a:schemeClr val="tx1"/>
                </a:solidFill>
                <a:effectLst/>
                <a:latin typeface="+mn-lt"/>
                <a:ea typeface="+mn-ea"/>
                <a:cs typeface="+mn-cs"/>
              </a:rPr>
              <a:t>, לכן מטופלים עם </a:t>
            </a:r>
            <a:r>
              <a:rPr lang="he-IL" sz="1200" kern="1200" dirty="0" err="1">
                <a:solidFill>
                  <a:schemeClr val="tx1"/>
                </a:solidFill>
                <a:effectLst/>
                <a:latin typeface="+mn-lt"/>
                <a:ea typeface="+mn-ea"/>
                <a:cs typeface="+mn-cs"/>
              </a:rPr>
              <a:t>טירוזינמיה</a:t>
            </a:r>
            <a:r>
              <a:rPr lang="he-IL" sz="1200" kern="1200" dirty="0">
                <a:solidFill>
                  <a:schemeClr val="tx1"/>
                </a:solidFill>
                <a:effectLst/>
                <a:latin typeface="+mn-lt"/>
                <a:ea typeface="+mn-ea"/>
                <a:cs typeface="+mn-cs"/>
              </a:rPr>
              <a:t> מיועדים להשתלת כבד לפני גיל שנתיים עקב הסיכון המוגבר שיפתחו </a:t>
            </a:r>
            <a:r>
              <a:rPr lang="he-IL" sz="1200" kern="1200" dirty="0" err="1">
                <a:solidFill>
                  <a:schemeClr val="tx1"/>
                </a:solidFill>
                <a:effectLst/>
                <a:latin typeface="+mn-lt"/>
                <a:ea typeface="+mn-ea"/>
                <a:cs typeface="+mn-cs"/>
              </a:rPr>
              <a:t>הפטוצלולר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קרצינומה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קליניקה- כאב בטן או מסה אבדומינלית. יותר משליש מאובחנים עם מספר </a:t>
            </a:r>
            <a:r>
              <a:rPr lang="he-IL" sz="1200" kern="1200" dirty="0" err="1">
                <a:solidFill>
                  <a:schemeClr val="tx1"/>
                </a:solidFill>
                <a:effectLst/>
                <a:latin typeface="+mn-lt"/>
                <a:ea typeface="+mn-ea"/>
                <a:cs typeface="+mn-cs"/>
              </a:rPr>
              <a:t>נודולים</a:t>
            </a:r>
            <a:r>
              <a:rPr lang="he-IL" sz="1200" kern="1200" dirty="0">
                <a:solidFill>
                  <a:schemeClr val="tx1"/>
                </a:solidFill>
                <a:effectLst/>
                <a:latin typeface="+mn-lt"/>
                <a:ea typeface="+mn-ea"/>
                <a:cs typeface="+mn-cs"/>
              </a:rPr>
              <a:t>, סביב 10% </a:t>
            </a:r>
            <a:r>
              <a:rPr lang="he-IL" sz="1200" kern="1200" dirty="0" err="1">
                <a:solidFill>
                  <a:schemeClr val="tx1"/>
                </a:solidFill>
                <a:effectLst/>
                <a:latin typeface="+mn-lt"/>
                <a:ea typeface="+mn-ea"/>
                <a:cs typeface="+mn-cs"/>
              </a:rPr>
              <a:t>מתייצגים</a:t>
            </a:r>
            <a:r>
              <a:rPr lang="he-IL" sz="1200" kern="1200" dirty="0">
                <a:solidFill>
                  <a:schemeClr val="tx1"/>
                </a:solidFill>
                <a:effectLst/>
                <a:latin typeface="+mn-lt"/>
                <a:ea typeface="+mn-ea"/>
                <a:cs typeface="+mn-cs"/>
              </a:rPr>
              <a:t> עם קרע </a:t>
            </a:r>
            <a:r>
              <a:rPr lang="he-IL" sz="1200" kern="1200" dirty="0" err="1">
                <a:solidFill>
                  <a:schemeClr val="tx1"/>
                </a:solidFill>
                <a:effectLst/>
                <a:latin typeface="+mn-lt"/>
                <a:ea typeface="+mn-ea"/>
                <a:cs typeface="+mn-cs"/>
              </a:rPr>
              <a:t>והמופריטונאום</a:t>
            </a:r>
            <a:r>
              <a:rPr lang="he-IL" sz="1200" kern="1200" dirty="0">
                <a:solidFill>
                  <a:schemeClr val="tx1"/>
                </a:solidFill>
                <a:effectLst/>
                <a:latin typeface="+mn-lt"/>
                <a:ea typeface="+mn-ea"/>
                <a:cs typeface="+mn-cs"/>
              </a:rPr>
              <a:t>. בבדיקות מעבדה יש עליה קלה באנזימי כבד ורמות </a:t>
            </a:r>
            <a:r>
              <a:rPr lang="he-IL" sz="1200" kern="1200" dirty="0" err="1">
                <a:solidFill>
                  <a:schemeClr val="tx1"/>
                </a:solidFill>
                <a:effectLst/>
                <a:latin typeface="+mn-lt"/>
                <a:ea typeface="+mn-ea"/>
                <a:cs typeface="+mn-cs"/>
              </a:rPr>
              <a:t>ldh</a:t>
            </a:r>
            <a:r>
              <a:rPr lang="he-IL" sz="1200" kern="1200" dirty="0">
                <a:solidFill>
                  <a:schemeClr val="tx1"/>
                </a:solidFill>
                <a:effectLst/>
                <a:latin typeface="+mn-lt"/>
                <a:ea typeface="+mn-ea"/>
                <a:cs typeface="+mn-cs"/>
              </a:rPr>
              <a:t>, כמו כן רמות </a:t>
            </a:r>
            <a:r>
              <a:rPr lang="he-IL" sz="1200" kern="1200" dirty="0" err="1">
                <a:solidFill>
                  <a:schemeClr val="tx1"/>
                </a:solidFill>
                <a:effectLst/>
                <a:latin typeface="+mn-lt"/>
                <a:ea typeface="+mn-ea"/>
                <a:cs typeface="+mn-cs"/>
              </a:rPr>
              <a:t>afp</a:t>
            </a:r>
            <a:r>
              <a:rPr lang="he-IL" sz="1200" kern="1200" dirty="0">
                <a:solidFill>
                  <a:schemeClr val="tx1"/>
                </a:solidFill>
                <a:effectLst/>
                <a:latin typeface="+mn-lt"/>
                <a:ea typeface="+mn-ea"/>
                <a:cs typeface="+mn-cs"/>
              </a:rPr>
              <a:t> מוגברות.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הדמיה- יש עדות למסות </a:t>
            </a:r>
            <a:r>
              <a:rPr lang="he-IL" sz="1200" kern="1200" dirty="0" err="1">
                <a:solidFill>
                  <a:schemeClr val="tx1"/>
                </a:solidFill>
                <a:effectLst/>
                <a:latin typeface="+mn-lt"/>
                <a:ea typeface="+mn-ea"/>
                <a:cs typeface="+mn-cs"/>
              </a:rPr>
              <a:t>היפודנסיות</a:t>
            </a:r>
            <a:r>
              <a:rPr lang="he-IL" sz="1200" kern="1200" dirty="0">
                <a:solidFill>
                  <a:schemeClr val="tx1"/>
                </a:solidFill>
                <a:effectLst/>
                <a:latin typeface="+mn-lt"/>
                <a:ea typeface="+mn-ea"/>
                <a:cs typeface="+mn-cs"/>
              </a:rPr>
              <a:t>, לעיתים יש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מרכזי שיכול לבלבל מול </a:t>
            </a:r>
            <a:r>
              <a:rPr lang="he-IL" sz="1200" kern="1200" dirty="0" err="1">
                <a:solidFill>
                  <a:schemeClr val="tx1"/>
                </a:solidFill>
                <a:effectLst/>
                <a:latin typeface="+mn-lt"/>
                <a:ea typeface="+mn-ea"/>
                <a:cs typeface="+mn-cs"/>
              </a:rPr>
              <a:t>fnh</a:t>
            </a:r>
            <a:r>
              <a:rPr lang="he-IL" sz="1200" kern="1200" dirty="0">
                <a:solidFill>
                  <a:schemeClr val="tx1"/>
                </a:solidFill>
                <a:effectLst/>
                <a:latin typeface="+mn-lt"/>
                <a:ea typeface="+mn-ea"/>
                <a:cs typeface="+mn-cs"/>
              </a:rPr>
              <a:t> עם מראה דמוי צלקת מרכזית- במקרים כאלו </a:t>
            </a:r>
            <a:r>
              <a:rPr lang="he-IL" sz="1200" kern="1200" dirty="0" err="1">
                <a:solidFill>
                  <a:schemeClr val="tx1"/>
                </a:solidFill>
                <a:effectLst/>
                <a:latin typeface="+mn-lt"/>
                <a:ea typeface="+mn-ea"/>
                <a:cs typeface="+mn-cs"/>
              </a:rPr>
              <a:t>mri</a:t>
            </a:r>
            <a:r>
              <a:rPr lang="he-IL" sz="1200" kern="1200" dirty="0">
                <a:solidFill>
                  <a:schemeClr val="tx1"/>
                </a:solidFill>
                <a:effectLst/>
                <a:latin typeface="+mn-lt"/>
                <a:ea typeface="+mn-ea"/>
                <a:cs typeface="+mn-cs"/>
              </a:rPr>
              <a:t> עוזר לאבחן בין השניים. סביב הגידול מבחינה מיקרוסקופית יש רקמת כבד שפעמים רבות </a:t>
            </a:r>
            <a:r>
              <a:rPr lang="he-IL" sz="1200" kern="1200" dirty="0" err="1">
                <a:solidFill>
                  <a:schemeClr val="tx1"/>
                </a:solidFill>
                <a:effectLst/>
                <a:latin typeface="+mn-lt"/>
                <a:ea typeface="+mn-ea"/>
                <a:cs typeface="+mn-cs"/>
              </a:rPr>
              <a:t>צירוטית</a:t>
            </a:r>
            <a:r>
              <a:rPr lang="he-IL" sz="1200" kern="1200" dirty="0">
                <a:solidFill>
                  <a:schemeClr val="tx1"/>
                </a:solidFill>
                <a:effectLst/>
                <a:latin typeface="+mn-lt"/>
                <a:ea typeface="+mn-ea"/>
                <a:cs typeface="+mn-cs"/>
              </a:rPr>
              <a:t>. גידולים שהם פחות מ- 2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נווטים להיות </a:t>
            </a:r>
            <a:r>
              <a:rPr lang="he-IL" sz="1200" kern="1200" dirty="0" err="1">
                <a:solidFill>
                  <a:schemeClr val="tx1"/>
                </a:solidFill>
                <a:effectLst/>
                <a:latin typeface="+mn-lt"/>
                <a:ea typeface="+mn-ea"/>
                <a:cs typeface="+mn-cs"/>
              </a:rPr>
              <a:t>ממויינים</a:t>
            </a:r>
            <a:r>
              <a:rPr lang="he-IL" sz="1200" kern="1200" dirty="0">
                <a:solidFill>
                  <a:schemeClr val="tx1"/>
                </a:solidFill>
                <a:effectLst/>
                <a:latin typeface="+mn-lt"/>
                <a:ea typeface="+mn-ea"/>
                <a:cs typeface="+mn-cs"/>
              </a:rPr>
              <a:t> היטב, כשהגידול גדל רקמת הגידול הופכת להיות </a:t>
            </a:r>
            <a:r>
              <a:rPr lang="he-IL" sz="1200" kern="1200" dirty="0" err="1">
                <a:solidFill>
                  <a:schemeClr val="tx1"/>
                </a:solidFill>
                <a:effectLst/>
                <a:latin typeface="+mn-lt"/>
                <a:ea typeface="+mn-ea"/>
                <a:cs typeface="+mn-cs"/>
              </a:rPr>
              <a:t>poorly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diff</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הטיפול מחולק לפי </a:t>
            </a:r>
            <a:r>
              <a:rPr lang="he-IL" sz="1200" kern="1200" dirty="0" err="1">
                <a:solidFill>
                  <a:schemeClr val="tx1"/>
                </a:solidFill>
                <a:effectLst/>
                <a:latin typeface="+mn-lt"/>
                <a:ea typeface="+mn-ea"/>
                <a:cs typeface="+mn-cs"/>
              </a:rPr>
              <a:t>הסטייג׳ים</a:t>
            </a:r>
            <a:r>
              <a:rPr lang="he-IL" sz="1200" kern="1200" dirty="0">
                <a:solidFill>
                  <a:schemeClr val="tx1"/>
                </a:solidFill>
                <a:effectLst/>
                <a:latin typeface="+mn-lt"/>
                <a:ea typeface="+mn-ea"/>
                <a:cs typeface="+mn-cs"/>
              </a:rPr>
              <a:t>- עבור </a:t>
            </a:r>
            <a:r>
              <a:rPr lang="he-IL" sz="1200" kern="1200" dirty="0" err="1">
                <a:solidFill>
                  <a:schemeClr val="tx1"/>
                </a:solidFill>
                <a:effectLst/>
                <a:latin typeface="+mn-lt"/>
                <a:ea typeface="+mn-ea"/>
                <a:cs typeface="+mn-cs"/>
              </a:rPr>
              <a:t>סטייג</a:t>
            </a:r>
            <a:r>
              <a:rPr lang="he-IL" sz="1200" kern="1200" dirty="0">
                <a:solidFill>
                  <a:schemeClr val="tx1"/>
                </a:solidFill>
                <a:effectLst/>
                <a:latin typeface="+mn-lt"/>
                <a:ea typeface="+mn-ea"/>
                <a:cs typeface="+mn-cs"/>
              </a:rPr>
              <a:t> 1 ו- 2 הטיפול </a:t>
            </a:r>
            <a:r>
              <a:rPr lang="he-IL" sz="1200" kern="1200" dirty="0" err="1">
                <a:solidFill>
                  <a:schemeClr val="tx1"/>
                </a:solidFill>
                <a:effectLst/>
                <a:latin typeface="+mn-lt"/>
                <a:ea typeface="+mn-ea"/>
                <a:cs typeface="+mn-cs"/>
              </a:rPr>
              <a:t>הור</a:t>
            </a:r>
            <a:r>
              <a:rPr lang="he-IL" sz="1200" kern="1200" dirty="0">
                <a:solidFill>
                  <a:schemeClr val="tx1"/>
                </a:solidFill>
                <a:effectLst/>
                <a:latin typeface="+mn-lt"/>
                <a:ea typeface="+mn-ea"/>
                <a:cs typeface="+mn-cs"/>
              </a:rPr>
              <a:t> כריתה כירורגית ואז כימותרפיה. במצבים אלו הפרוגנוזה טובה וסביב 90%. גורמים פרוגנוסטיים רעים כוללים רמות מרקרים גבוהות, היסטולוגיה שהיא </a:t>
            </a:r>
            <a:r>
              <a:rPr lang="he-IL" sz="1200" kern="1200" dirty="0" err="1">
                <a:solidFill>
                  <a:schemeClr val="tx1"/>
                </a:solidFill>
                <a:effectLst/>
                <a:latin typeface="+mn-lt"/>
                <a:ea typeface="+mn-ea"/>
                <a:cs typeface="+mn-cs"/>
              </a:rPr>
              <a:t>poorly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diff</a:t>
            </a:r>
            <a:r>
              <a:rPr lang="he-IL" sz="1200" kern="1200" dirty="0">
                <a:solidFill>
                  <a:schemeClr val="tx1"/>
                </a:solidFill>
                <a:effectLst/>
                <a:latin typeface="+mn-lt"/>
                <a:ea typeface="+mn-ea"/>
                <a:cs typeface="+mn-cs"/>
              </a:rPr>
              <a:t>, גידול מעל 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חדירה לכלי דם.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סאבטייפ</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hcc</a:t>
            </a:r>
            <a:r>
              <a:rPr lang="he-IL" sz="1200" kern="1200" dirty="0">
                <a:solidFill>
                  <a:schemeClr val="tx1"/>
                </a:solidFill>
                <a:effectLst/>
                <a:latin typeface="+mn-lt"/>
                <a:ea typeface="+mn-ea"/>
                <a:cs typeface="+mn-cs"/>
              </a:rPr>
              <a:t> הינו גידול </a:t>
            </a:r>
            <a:r>
              <a:rPr lang="he-IL" sz="1200" kern="1200" dirty="0" err="1">
                <a:solidFill>
                  <a:schemeClr val="tx1"/>
                </a:solidFill>
                <a:effectLst/>
                <a:latin typeface="+mn-lt"/>
                <a:ea typeface="+mn-ea"/>
                <a:cs typeface="+mn-cs"/>
              </a:rPr>
              <a:t>פיברו</a:t>
            </a:r>
            <a:r>
              <a:rPr lang="he-IL" sz="1200" kern="1200" dirty="0">
                <a:solidFill>
                  <a:schemeClr val="tx1"/>
                </a:solidFill>
                <a:effectLst/>
                <a:latin typeface="+mn-lt"/>
                <a:ea typeface="+mn-ea"/>
                <a:cs typeface="+mn-cs"/>
              </a:rPr>
              <a:t>-למלרי: הגידול מאופיין בגדילה איטית יחסית ואצל מטופלים ללא צירוזיס, ומתרחש בעשור השני של החיים.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השתלה- יש מספר פרמטרים אבל יש שתי </a:t>
            </a:r>
            <a:r>
              <a:rPr lang="he-IL" sz="1200" kern="1200" dirty="0" err="1">
                <a:solidFill>
                  <a:schemeClr val="tx1"/>
                </a:solidFill>
                <a:effectLst/>
                <a:latin typeface="+mn-lt"/>
                <a:ea typeface="+mn-ea"/>
                <a:cs typeface="+mn-cs"/>
              </a:rPr>
              <a:t>קונטרא-אידינקציות</a:t>
            </a:r>
            <a:r>
              <a:rPr lang="he-IL" sz="1200" kern="1200" dirty="0">
                <a:solidFill>
                  <a:schemeClr val="tx1"/>
                </a:solidFill>
                <a:effectLst/>
                <a:latin typeface="+mn-lt"/>
                <a:ea typeface="+mn-ea"/>
                <a:cs typeface="+mn-cs"/>
              </a:rPr>
              <a:t> אבסולוטיות- כשיש מחלה אקסטרה-</a:t>
            </a:r>
            <a:r>
              <a:rPr lang="he-IL" sz="1200" kern="1200" dirty="0" err="1">
                <a:solidFill>
                  <a:schemeClr val="tx1"/>
                </a:solidFill>
                <a:effectLst/>
                <a:latin typeface="+mn-lt"/>
                <a:ea typeface="+mn-ea"/>
                <a:cs typeface="+mn-cs"/>
              </a:rPr>
              <a:t>הפטית</a:t>
            </a:r>
            <a:r>
              <a:rPr lang="he-IL" sz="1200" kern="1200" dirty="0">
                <a:solidFill>
                  <a:schemeClr val="tx1"/>
                </a:solidFill>
                <a:effectLst/>
                <a:latin typeface="+mn-lt"/>
                <a:ea typeface="+mn-ea"/>
                <a:cs typeface="+mn-cs"/>
              </a:rPr>
              <a:t>, וכשיש חדירה מקרוסקופית לכלי דם. </a:t>
            </a:r>
            <a:r>
              <a:rPr lang="he-IL" sz="1200" kern="1200" dirty="0" err="1">
                <a:solidFill>
                  <a:schemeClr val="tx1"/>
                </a:solidFill>
                <a:effectLst/>
                <a:latin typeface="+mn-lt"/>
                <a:ea typeface="+mn-ea"/>
                <a:cs typeface="+mn-cs"/>
              </a:rPr>
              <a:t>קונטרא</a:t>
            </a:r>
            <a:r>
              <a:rPr lang="he-IL" sz="1200" kern="1200" dirty="0">
                <a:solidFill>
                  <a:schemeClr val="tx1"/>
                </a:solidFill>
                <a:effectLst/>
                <a:latin typeface="+mn-lt"/>
                <a:ea typeface="+mn-ea"/>
                <a:cs typeface="+mn-cs"/>
              </a:rPr>
              <a:t>-אינדיקציה יחסית הינה היעדר תגובה לכימותרפיה. בשונה </a:t>
            </a:r>
            <a:r>
              <a:rPr lang="he-IL" sz="1200" kern="1200" dirty="0" err="1">
                <a:solidFill>
                  <a:schemeClr val="tx1"/>
                </a:solidFill>
                <a:effectLst/>
                <a:latin typeface="+mn-lt"/>
                <a:ea typeface="+mn-ea"/>
                <a:cs typeface="+mn-cs"/>
              </a:rPr>
              <a:t>מהפטובלסטומה</a:t>
            </a:r>
            <a:r>
              <a:rPr lang="he-IL" sz="1200" kern="1200" dirty="0">
                <a:solidFill>
                  <a:schemeClr val="tx1"/>
                </a:solidFill>
                <a:effectLst/>
                <a:latin typeface="+mn-lt"/>
                <a:ea typeface="+mn-ea"/>
                <a:cs typeface="+mn-cs"/>
              </a:rPr>
              <a:t>, אם יש חזרת גידול </a:t>
            </a:r>
            <a:r>
              <a:rPr lang="he-IL" sz="1200" kern="1200" dirty="0" err="1">
                <a:solidFill>
                  <a:schemeClr val="tx1"/>
                </a:solidFill>
                <a:effectLst/>
                <a:latin typeface="+mn-lt"/>
                <a:ea typeface="+mn-ea"/>
                <a:cs typeface="+mn-cs"/>
              </a:rPr>
              <a:t>בהפטוצלולר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קרצינומה</a:t>
            </a:r>
            <a:r>
              <a:rPr lang="he-IL" sz="1200" kern="1200" dirty="0">
                <a:solidFill>
                  <a:schemeClr val="tx1"/>
                </a:solidFill>
                <a:effectLst/>
                <a:latin typeface="+mn-lt"/>
                <a:ea typeface="+mn-ea"/>
                <a:cs typeface="+mn-cs"/>
              </a:rPr>
              <a:t>, זה לא מהווה </a:t>
            </a:r>
            <a:r>
              <a:rPr lang="he-IL" sz="1200" kern="1200" dirty="0" err="1">
                <a:solidFill>
                  <a:schemeClr val="tx1"/>
                </a:solidFill>
                <a:effectLst/>
                <a:latin typeface="+mn-lt"/>
                <a:ea typeface="+mn-ea"/>
                <a:cs typeface="+mn-cs"/>
              </a:rPr>
              <a:t>קונטרא</a:t>
            </a:r>
            <a:r>
              <a:rPr lang="he-IL" sz="1200" kern="1200" dirty="0">
                <a:solidFill>
                  <a:schemeClr val="tx1"/>
                </a:solidFill>
                <a:effectLst/>
                <a:latin typeface="+mn-lt"/>
                <a:ea typeface="+mn-ea"/>
                <a:cs typeface="+mn-cs"/>
              </a:rPr>
              <a:t>-אינדיקציה להשתלה. </a:t>
            </a:r>
            <a:endParaRPr lang="en-IL" sz="1200" kern="1200" dirty="0">
              <a:solidFill>
                <a:schemeClr val="tx1"/>
              </a:solidFill>
              <a:effectLst/>
              <a:latin typeface="+mn-lt"/>
              <a:ea typeface="+mn-ea"/>
              <a:cs typeface="+mn-cs"/>
            </a:endParaRPr>
          </a:p>
          <a:p>
            <a:pPr algn="just" rtl="1"/>
            <a:r>
              <a:rPr lang="en-US"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17</a:t>
            </a:fld>
            <a:endParaRPr lang="en-IL"/>
          </a:p>
        </p:txBody>
      </p:sp>
    </p:spTree>
    <p:extLst>
      <p:ext uri="{BB962C8B-B14F-4D97-AF65-F5344CB8AC3E}">
        <p14:creationId xmlns:p14="http://schemas.microsoft.com/office/powerpoint/2010/main" val="39587342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kern="1200" dirty="0">
                <a:solidFill>
                  <a:schemeClr val="tx1"/>
                </a:solidFill>
                <a:effectLst/>
                <a:latin typeface="+mn-lt"/>
                <a:ea typeface="+mn-ea"/>
                <a:cs typeface="+mn-cs"/>
              </a:rPr>
              <a:t>מסות בשד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האבחנה מתבצעת לפי חלוקה לגיל, השלמת </a:t>
            </a:r>
            <a:r>
              <a:rPr lang="he-IL" sz="1200" kern="1200" dirty="0" err="1">
                <a:solidFill>
                  <a:schemeClr val="tx1"/>
                </a:solidFill>
                <a:effectLst/>
                <a:latin typeface="+mn-lt"/>
                <a:ea typeface="+mn-ea"/>
                <a:cs typeface="+mn-cs"/>
              </a:rPr>
              <a:t>הסטוריה</a:t>
            </a:r>
            <a:r>
              <a:rPr lang="he-IL" sz="1200" kern="1200" dirty="0">
                <a:solidFill>
                  <a:schemeClr val="tx1"/>
                </a:solidFill>
                <a:effectLst/>
                <a:latin typeface="+mn-lt"/>
                <a:ea typeface="+mn-ea"/>
                <a:cs typeface="+mn-cs"/>
              </a:rPr>
              <a:t> ובדיקה גופנית. לרוב מספיק לצורך האבחנה ברוב המקרים. שלושת הסוגים השכיחים הינם- </a:t>
            </a:r>
            <a:r>
              <a:rPr lang="he-IL" sz="1200" kern="1200" dirty="0" err="1">
                <a:solidFill>
                  <a:schemeClr val="tx1"/>
                </a:solidFill>
                <a:effectLst/>
                <a:latin typeface="+mn-lt"/>
                <a:ea typeface="+mn-ea"/>
                <a:cs typeface="+mn-cs"/>
              </a:rPr>
              <a:t>פיברואדנומה</a:t>
            </a:r>
            <a:r>
              <a:rPr lang="he-IL" sz="1200" kern="1200" dirty="0">
                <a:solidFill>
                  <a:schemeClr val="tx1"/>
                </a:solidFill>
                <a:effectLst/>
                <a:latin typeface="+mn-lt"/>
                <a:ea typeface="+mn-ea"/>
                <a:cs typeface="+mn-cs"/>
              </a:rPr>
              <a:t> (44%), </a:t>
            </a:r>
            <a:r>
              <a:rPr lang="he-IL" sz="1200" kern="1200" dirty="0" err="1">
                <a:solidFill>
                  <a:schemeClr val="tx1"/>
                </a:solidFill>
                <a:effectLst/>
                <a:latin typeface="+mn-lt"/>
                <a:ea typeface="+mn-ea"/>
                <a:cs typeface="+mn-cs"/>
              </a:rPr>
              <a:t>גניקומסטיה</a:t>
            </a:r>
            <a:r>
              <a:rPr lang="he-IL" sz="1200" kern="1200" dirty="0">
                <a:solidFill>
                  <a:schemeClr val="tx1"/>
                </a:solidFill>
                <a:effectLst/>
                <a:latin typeface="+mn-lt"/>
                <a:ea typeface="+mn-ea"/>
                <a:cs typeface="+mn-cs"/>
              </a:rPr>
              <a:t> (22%) והיפרטרופיה </a:t>
            </a:r>
            <a:r>
              <a:rPr lang="he-IL" sz="1200" kern="1200" dirty="0" err="1">
                <a:solidFill>
                  <a:schemeClr val="tx1"/>
                </a:solidFill>
                <a:effectLst/>
                <a:latin typeface="+mn-lt"/>
                <a:ea typeface="+mn-ea"/>
                <a:cs typeface="+mn-cs"/>
              </a:rPr>
              <a:t>ג׳ובנילית</a:t>
            </a:r>
            <a:r>
              <a:rPr lang="he-IL" sz="1200" kern="1200" dirty="0">
                <a:solidFill>
                  <a:schemeClr val="tx1"/>
                </a:solidFill>
                <a:effectLst/>
                <a:latin typeface="+mn-lt"/>
                <a:ea typeface="+mn-ea"/>
                <a:cs typeface="+mn-cs"/>
              </a:rPr>
              <a:t> (14%). אופציות נוספות הרבה פחות שכיחות וכוללות גידולי </a:t>
            </a:r>
            <a:r>
              <a:rPr lang="he-IL" sz="1200" kern="1200" dirty="0" err="1">
                <a:solidFill>
                  <a:schemeClr val="tx1"/>
                </a:solidFill>
                <a:effectLst/>
                <a:latin typeface="+mn-lt"/>
                <a:ea typeface="+mn-ea"/>
                <a:cs typeface="+mn-cs"/>
              </a:rPr>
              <a:t>פילואידס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נוירופיברומה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אנגיוסרקומה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רבדומיוסרקומה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מטסטטית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פיברובלסטומה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וקרצינומה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חלוקה שניתן לתאר אותה מבחינת אבחנה מבדלת היא קודם לסווג לפי גיל (טרם בגרות, גיל ההתבגרות) ואז לפי- דלקתי (</a:t>
            </a:r>
            <a:r>
              <a:rPr lang="he-IL" sz="1200" kern="1200" dirty="0" err="1">
                <a:solidFill>
                  <a:schemeClr val="tx1"/>
                </a:solidFill>
                <a:effectLst/>
                <a:latin typeface="+mn-lt"/>
                <a:ea typeface="+mn-ea"/>
                <a:cs typeface="+mn-cs"/>
              </a:rPr>
              <a:t>מסטיטיס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נקרוזיס</a:t>
            </a:r>
            <a:r>
              <a:rPr lang="he-IL" sz="1200" kern="1200" dirty="0">
                <a:solidFill>
                  <a:schemeClr val="tx1"/>
                </a:solidFill>
                <a:effectLst/>
                <a:latin typeface="+mn-lt"/>
                <a:ea typeface="+mn-ea"/>
                <a:cs typeface="+mn-cs"/>
              </a:rPr>
              <a:t> שומני </a:t>
            </a:r>
            <a:r>
              <a:rPr lang="he-IL" sz="1200" kern="1200" dirty="0" err="1">
                <a:solidFill>
                  <a:schemeClr val="tx1"/>
                </a:solidFill>
                <a:effectLst/>
                <a:latin typeface="+mn-lt"/>
                <a:ea typeface="+mn-ea"/>
                <a:cs typeface="+mn-cs"/>
              </a:rPr>
              <a:t>וכו</a:t>
            </a:r>
            <a:r>
              <a:rPr lang="he-IL" sz="1200" kern="1200" dirty="0">
                <a:solidFill>
                  <a:schemeClr val="tx1"/>
                </a:solidFill>
                <a:effectLst/>
                <a:latin typeface="+mn-lt"/>
                <a:ea typeface="+mn-ea"/>
                <a:cs typeface="+mn-cs"/>
              </a:rPr>
              <a:t>), גידולים שפירים (</a:t>
            </a:r>
            <a:r>
              <a:rPr lang="he-IL" sz="1200" kern="1200" dirty="0" err="1">
                <a:solidFill>
                  <a:schemeClr val="tx1"/>
                </a:solidFill>
                <a:effectLst/>
                <a:latin typeface="+mn-lt"/>
                <a:ea typeface="+mn-ea"/>
                <a:cs typeface="+mn-cs"/>
              </a:rPr>
              <a:t>פיברואדנומות</a:t>
            </a:r>
            <a:r>
              <a:rPr lang="he-IL" sz="1200" kern="1200" dirty="0">
                <a:solidFill>
                  <a:schemeClr val="tx1"/>
                </a:solidFill>
                <a:effectLst/>
                <a:latin typeface="+mn-lt"/>
                <a:ea typeface="+mn-ea"/>
                <a:cs typeface="+mn-cs"/>
              </a:rPr>
              <a:t>, ציסטות, מחלה </a:t>
            </a:r>
            <a:r>
              <a:rPr lang="he-IL" sz="1200" kern="1200" dirty="0" err="1">
                <a:solidFill>
                  <a:schemeClr val="tx1"/>
                </a:solidFill>
                <a:effectLst/>
                <a:latin typeface="+mn-lt"/>
                <a:ea typeface="+mn-ea"/>
                <a:cs typeface="+mn-cs"/>
              </a:rPr>
              <a:t>פיברוציסטית</a:t>
            </a:r>
            <a:r>
              <a:rPr lang="he-IL" sz="1200" kern="1200" dirty="0">
                <a:solidFill>
                  <a:schemeClr val="tx1"/>
                </a:solidFill>
                <a:effectLst/>
                <a:latin typeface="+mn-lt"/>
                <a:ea typeface="+mn-ea"/>
                <a:cs typeface="+mn-cs"/>
              </a:rPr>
              <a:t>) וממאירים (ראשוני, גרורתי). אופציה נוספת זה לסווג לפי מחלות לא </a:t>
            </a:r>
            <a:r>
              <a:rPr lang="he-IL" sz="1200" kern="1200" dirty="0" err="1">
                <a:solidFill>
                  <a:schemeClr val="tx1"/>
                </a:solidFill>
                <a:effectLst/>
                <a:latin typeface="+mn-lt"/>
                <a:ea typeface="+mn-ea"/>
                <a:cs typeface="+mn-cs"/>
              </a:rPr>
              <a:t>פרוליפרטיביות</a:t>
            </a:r>
            <a:r>
              <a:rPr lang="he-IL" sz="1200" kern="1200" dirty="0">
                <a:solidFill>
                  <a:schemeClr val="tx1"/>
                </a:solidFill>
                <a:effectLst/>
                <a:latin typeface="+mn-lt"/>
                <a:ea typeface="+mn-ea"/>
                <a:cs typeface="+mn-cs"/>
              </a:rPr>
              <a:t> (ציסטות, </a:t>
            </a:r>
            <a:r>
              <a:rPr lang="he-IL" sz="1200" kern="1200" dirty="0" err="1">
                <a:solidFill>
                  <a:schemeClr val="tx1"/>
                </a:solidFill>
                <a:effectLst/>
                <a:latin typeface="+mn-lt"/>
                <a:ea typeface="+mn-ea"/>
                <a:cs typeface="+mn-cs"/>
              </a:rPr>
              <a:t>היפרפלסיה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פרוליפרטיביות</a:t>
            </a:r>
            <a:r>
              <a:rPr lang="he-IL" sz="1200" kern="1200" dirty="0">
                <a:solidFill>
                  <a:schemeClr val="tx1"/>
                </a:solidFill>
                <a:effectLst/>
                <a:latin typeface="+mn-lt"/>
                <a:ea typeface="+mn-ea"/>
                <a:cs typeface="+mn-cs"/>
              </a:rPr>
              <a:t> ללא </a:t>
            </a:r>
            <a:r>
              <a:rPr lang="he-IL" sz="1200" kern="1200" dirty="0" err="1">
                <a:solidFill>
                  <a:schemeClr val="tx1"/>
                </a:solidFill>
                <a:effectLst/>
                <a:latin typeface="+mn-lt"/>
                <a:ea typeface="+mn-ea"/>
                <a:cs typeface="+mn-cs"/>
              </a:rPr>
              <a:t>אטיפיה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פיבראדנומות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פילואידס</a:t>
            </a:r>
            <a:r>
              <a:rPr lang="he-IL" sz="1200" kern="1200" dirty="0">
                <a:solidFill>
                  <a:schemeClr val="tx1"/>
                </a:solidFill>
                <a:effectLst/>
                <a:latin typeface="+mn-lt"/>
                <a:ea typeface="+mn-ea"/>
                <a:cs typeface="+mn-cs"/>
              </a:rPr>
              <a:t> שפיר), </a:t>
            </a:r>
            <a:r>
              <a:rPr lang="he-IL" sz="1200" kern="1200" dirty="0" err="1">
                <a:solidFill>
                  <a:schemeClr val="tx1"/>
                </a:solidFill>
                <a:effectLst/>
                <a:latin typeface="+mn-lt"/>
                <a:ea typeface="+mn-ea"/>
                <a:cs typeface="+mn-cs"/>
              </a:rPr>
              <a:t>ופאוליפרטיביות</a:t>
            </a:r>
            <a:r>
              <a:rPr lang="he-IL" sz="1200" kern="1200" dirty="0">
                <a:solidFill>
                  <a:schemeClr val="tx1"/>
                </a:solidFill>
                <a:effectLst/>
                <a:latin typeface="+mn-lt"/>
                <a:ea typeface="+mn-ea"/>
                <a:cs typeface="+mn-cs"/>
              </a:rPr>
              <a:t> עם </a:t>
            </a:r>
            <a:r>
              <a:rPr lang="he-IL" sz="1200" kern="1200" dirty="0" err="1">
                <a:solidFill>
                  <a:schemeClr val="tx1"/>
                </a:solidFill>
                <a:effectLst/>
                <a:latin typeface="+mn-lt"/>
                <a:ea typeface="+mn-ea"/>
                <a:cs typeface="+mn-cs"/>
              </a:rPr>
              <a:t>אטיפיה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קרצינומה</a:t>
            </a:r>
            <a:r>
              <a:rPr lang="he-IL" sz="1200" kern="1200" dirty="0">
                <a:solidFill>
                  <a:schemeClr val="tx1"/>
                </a:solidFill>
                <a:effectLst/>
                <a:latin typeface="+mn-lt"/>
                <a:ea typeface="+mn-ea"/>
                <a:cs typeface="+mn-cs"/>
              </a:rPr>
              <a:t> למשל).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ציסטות פשוטות לרוב מקושרות </a:t>
            </a:r>
            <a:r>
              <a:rPr lang="he-IL" sz="1200" kern="1200" dirty="0" err="1">
                <a:solidFill>
                  <a:schemeClr val="tx1"/>
                </a:solidFill>
                <a:effectLst/>
                <a:latin typeface="+mn-lt"/>
                <a:ea typeface="+mn-ea"/>
                <a:cs typeface="+mn-cs"/>
              </a:rPr>
              <a:t>בטלרך</a:t>
            </a:r>
            <a:r>
              <a:rPr lang="he-IL" sz="1200" kern="1200" dirty="0">
                <a:solidFill>
                  <a:schemeClr val="tx1"/>
                </a:solidFill>
                <a:effectLst/>
                <a:latin typeface="+mn-lt"/>
                <a:ea typeface="+mn-ea"/>
                <a:cs typeface="+mn-cs"/>
              </a:rPr>
              <a:t>, הן רכות ולא כואבות, לרוב עד 1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בקוטר, לא מקושרות בסיכון מוגבר לסרטן, כששאיבה במחט תדגים נוזל </a:t>
            </a:r>
            <a:r>
              <a:rPr lang="he-IL" sz="1200" kern="1200" dirty="0" err="1">
                <a:solidFill>
                  <a:schemeClr val="tx1"/>
                </a:solidFill>
                <a:effectLst/>
                <a:latin typeface="+mn-lt"/>
                <a:ea typeface="+mn-ea"/>
                <a:cs typeface="+mn-cs"/>
              </a:rPr>
              <a:t>סרוטי</a:t>
            </a:r>
            <a:r>
              <a:rPr lang="he-IL" sz="1200" kern="1200" dirty="0">
                <a:solidFill>
                  <a:schemeClr val="tx1"/>
                </a:solidFill>
                <a:effectLst/>
                <a:latin typeface="+mn-lt"/>
                <a:ea typeface="+mn-ea"/>
                <a:cs typeface="+mn-cs"/>
              </a:rPr>
              <a:t> או מעט חום, ולרוב תהיה רזולוציה מלאה לאחר מכן.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פיברואדנומות</a:t>
            </a:r>
            <a:r>
              <a:rPr lang="he-IL" sz="1200" kern="1200" dirty="0">
                <a:solidFill>
                  <a:schemeClr val="tx1"/>
                </a:solidFill>
                <a:effectLst/>
                <a:latin typeface="+mn-lt"/>
                <a:ea typeface="+mn-ea"/>
                <a:cs typeface="+mn-cs"/>
              </a:rPr>
              <a:t>- הגידולים הכי שכיחים בתקופת גיל ההתבגרות, יש שני סוגים- ה </a:t>
            </a:r>
            <a:r>
              <a:rPr lang="he-IL" sz="1200" kern="1200" dirty="0" err="1">
                <a:solidFill>
                  <a:schemeClr val="tx1"/>
                </a:solidFill>
                <a:effectLst/>
                <a:latin typeface="+mn-lt"/>
                <a:ea typeface="+mn-ea"/>
                <a:cs typeface="+mn-cs"/>
              </a:rPr>
              <a:t>adult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type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juvenile</a:t>
            </a:r>
            <a:r>
              <a:rPr lang="he-IL" sz="1200" kern="1200" dirty="0">
                <a:solidFill>
                  <a:schemeClr val="tx1"/>
                </a:solidFill>
                <a:effectLst/>
                <a:latin typeface="+mn-lt"/>
                <a:ea typeface="+mn-ea"/>
                <a:cs typeface="+mn-cs"/>
              </a:rPr>
              <a:t>. הסוג הבוגר – </a:t>
            </a:r>
            <a:r>
              <a:rPr lang="he-IL" sz="1200" kern="1200" dirty="0" err="1">
                <a:solidFill>
                  <a:schemeClr val="tx1"/>
                </a:solidFill>
                <a:effectLst/>
                <a:latin typeface="+mn-lt"/>
                <a:ea typeface="+mn-ea"/>
                <a:cs typeface="+mn-cs"/>
              </a:rPr>
              <a:t>adult</a:t>
            </a:r>
            <a:r>
              <a:rPr lang="he-IL" sz="1200" kern="1200" dirty="0">
                <a:solidFill>
                  <a:schemeClr val="tx1"/>
                </a:solidFill>
                <a:effectLst/>
                <a:latin typeface="+mn-lt"/>
                <a:ea typeface="+mn-ea"/>
                <a:cs typeface="+mn-cs"/>
              </a:rPr>
              <a:t>- יותר אצל נערות גדולות ונשים צעירות, זה יכול להיות כמה גידולים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- 10-15% מהמקרים, והמסה לרוב לא כואבת, מובילית, וברוב המקרים סביב 1-2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סוג זה מקושר לזמן הארוך בסרטן השד. </a:t>
            </a:r>
            <a:r>
              <a:rPr lang="he-IL" sz="1200" kern="1200" dirty="0" err="1">
                <a:solidFill>
                  <a:schemeClr val="tx1"/>
                </a:solidFill>
                <a:effectLst/>
                <a:latin typeface="+mn-lt"/>
                <a:ea typeface="+mn-ea"/>
                <a:cs typeface="+mn-cs"/>
              </a:rPr>
              <a:t>לפיברואדנומה</a:t>
            </a:r>
            <a:r>
              <a:rPr lang="he-IL" sz="1200" kern="1200" dirty="0">
                <a:solidFill>
                  <a:schemeClr val="tx1"/>
                </a:solidFill>
                <a:effectLst/>
                <a:latin typeface="+mn-lt"/>
                <a:ea typeface="+mn-ea"/>
                <a:cs typeface="+mn-cs"/>
              </a:rPr>
              <a:t> אין קפסולה </a:t>
            </a:r>
            <a:r>
              <a:rPr lang="he-IL" sz="1200" kern="1200" dirty="0" err="1">
                <a:solidFill>
                  <a:schemeClr val="tx1"/>
                </a:solidFill>
                <a:effectLst/>
                <a:latin typeface="+mn-lt"/>
                <a:ea typeface="+mn-ea"/>
                <a:cs typeface="+mn-cs"/>
              </a:rPr>
              <a:t>אמיתית</a:t>
            </a:r>
            <a:r>
              <a:rPr lang="he-IL" sz="1200" kern="1200" dirty="0">
                <a:solidFill>
                  <a:schemeClr val="tx1"/>
                </a:solidFill>
                <a:effectLst/>
                <a:latin typeface="+mn-lt"/>
                <a:ea typeface="+mn-ea"/>
                <a:cs typeface="+mn-cs"/>
              </a:rPr>
              <a:t> אלא יותר </a:t>
            </a:r>
            <a:r>
              <a:rPr lang="he-IL" sz="1200" kern="1200" dirty="0" err="1">
                <a:solidFill>
                  <a:schemeClr val="tx1"/>
                </a:solidFill>
                <a:effectLst/>
                <a:latin typeface="+mn-lt"/>
                <a:ea typeface="+mn-ea"/>
                <a:cs typeface="+mn-cs"/>
              </a:rPr>
              <a:t>סטרומה</a:t>
            </a:r>
            <a:r>
              <a:rPr lang="he-IL" sz="1200" kern="1200" dirty="0">
                <a:solidFill>
                  <a:schemeClr val="tx1"/>
                </a:solidFill>
                <a:effectLst/>
                <a:latin typeface="+mn-lt"/>
                <a:ea typeface="+mn-ea"/>
                <a:cs typeface="+mn-cs"/>
              </a:rPr>
              <a:t> שהיא עם </a:t>
            </a:r>
            <a:r>
              <a:rPr lang="he-IL" sz="1200" kern="1200" dirty="0" err="1">
                <a:solidFill>
                  <a:schemeClr val="tx1"/>
                </a:solidFill>
                <a:effectLst/>
                <a:latin typeface="+mn-lt"/>
                <a:ea typeface="+mn-ea"/>
                <a:cs typeface="+mn-cs"/>
              </a:rPr>
              <a:t>דמרקציה</a:t>
            </a:r>
            <a:r>
              <a:rPr lang="he-IL" sz="1200" kern="1200" dirty="0">
                <a:solidFill>
                  <a:schemeClr val="tx1"/>
                </a:solidFill>
                <a:effectLst/>
                <a:latin typeface="+mn-lt"/>
                <a:ea typeface="+mn-ea"/>
                <a:cs typeface="+mn-cs"/>
              </a:rPr>
              <a:t> ברורה. </a:t>
            </a:r>
            <a:r>
              <a:rPr lang="he-IL" sz="1200" kern="1200" dirty="0" err="1">
                <a:solidFill>
                  <a:schemeClr val="tx1"/>
                </a:solidFill>
                <a:effectLst/>
                <a:latin typeface="+mn-lt"/>
                <a:ea typeface="+mn-ea"/>
                <a:cs typeface="+mn-cs"/>
              </a:rPr>
              <a:t>פיברואדנומה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ג׳ובנילית</a:t>
            </a:r>
            <a:r>
              <a:rPr lang="he-IL" sz="1200" kern="1200" dirty="0">
                <a:solidFill>
                  <a:schemeClr val="tx1"/>
                </a:solidFill>
                <a:effectLst/>
                <a:latin typeface="+mn-lt"/>
                <a:ea typeface="+mn-ea"/>
                <a:cs typeface="+mn-cs"/>
              </a:rPr>
              <a:t> יותר אצל נערות צעירות סביב גיל ההתבגרות המינית, ולרוב וריאנט זה נוטה להיות הרבה יותר גדול – בממוצע כ- 4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ולהביא לדפורמציה משמעותית של השד. בפתולוגיה נראה </a:t>
            </a:r>
            <a:r>
              <a:rPr lang="he-IL" sz="1200" kern="1200" dirty="0" err="1">
                <a:solidFill>
                  <a:schemeClr val="tx1"/>
                </a:solidFill>
                <a:effectLst/>
                <a:latin typeface="+mn-lt"/>
                <a:ea typeface="+mn-ea"/>
                <a:cs typeface="+mn-cs"/>
              </a:rPr>
              <a:t>סטרומה</a:t>
            </a:r>
            <a:r>
              <a:rPr lang="he-IL" sz="1200" kern="1200" dirty="0">
                <a:solidFill>
                  <a:schemeClr val="tx1"/>
                </a:solidFill>
                <a:effectLst/>
                <a:latin typeface="+mn-lt"/>
                <a:ea typeface="+mn-ea"/>
                <a:cs typeface="+mn-cs"/>
              </a:rPr>
              <a:t> עשירה. ב- </a:t>
            </a:r>
            <a:r>
              <a:rPr lang="he-IL" sz="1200" kern="1200" dirty="0" err="1">
                <a:solidFill>
                  <a:schemeClr val="tx1"/>
                </a:solidFill>
                <a:effectLst/>
                <a:latin typeface="+mn-lt"/>
                <a:ea typeface="+mn-ea"/>
                <a:cs typeface="+mn-cs"/>
              </a:rPr>
              <a:t>fine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needle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aspiration</a:t>
            </a:r>
            <a:r>
              <a:rPr lang="he-IL" sz="1200" kern="1200" dirty="0">
                <a:solidFill>
                  <a:schemeClr val="tx1"/>
                </a:solidFill>
                <a:effectLst/>
                <a:latin typeface="+mn-lt"/>
                <a:ea typeface="+mn-ea"/>
                <a:cs typeface="+mn-cs"/>
              </a:rPr>
              <a:t> ניתן להבחין בין </a:t>
            </a:r>
            <a:r>
              <a:rPr lang="he-IL" sz="1200" kern="1200" dirty="0" err="1">
                <a:solidFill>
                  <a:schemeClr val="tx1"/>
                </a:solidFill>
                <a:effectLst/>
                <a:latin typeface="+mn-lt"/>
                <a:ea typeface="+mn-ea"/>
                <a:cs typeface="+mn-cs"/>
              </a:rPr>
              <a:t>פיברואדנומות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מקרצינומות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ופילואידס</a:t>
            </a:r>
            <a:r>
              <a:rPr lang="he-IL" sz="1200" kern="1200" dirty="0">
                <a:solidFill>
                  <a:schemeClr val="tx1"/>
                </a:solidFill>
                <a:effectLst/>
                <a:latin typeface="+mn-lt"/>
                <a:ea typeface="+mn-ea"/>
                <a:cs typeface="+mn-cs"/>
              </a:rPr>
              <a:t>, אבל קשה להבחין בין </a:t>
            </a:r>
            <a:r>
              <a:rPr lang="he-IL" sz="1200" kern="1200" dirty="0" err="1">
                <a:solidFill>
                  <a:schemeClr val="tx1"/>
                </a:solidFill>
                <a:effectLst/>
                <a:latin typeface="+mn-lt"/>
                <a:ea typeface="+mn-ea"/>
                <a:cs typeface="+mn-cs"/>
              </a:rPr>
              <a:t>פיברואדנומות</a:t>
            </a:r>
            <a:r>
              <a:rPr lang="he-IL" sz="1200" kern="1200" dirty="0">
                <a:solidFill>
                  <a:schemeClr val="tx1"/>
                </a:solidFill>
                <a:effectLst/>
                <a:latin typeface="+mn-lt"/>
                <a:ea typeface="+mn-ea"/>
                <a:cs typeface="+mn-cs"/>
              </a:rPr>
              <a:t> לעומת גידולים שפירים אחרים. באופן כללי, ניתן לעקוב אחר </a:t>
            </a:r>
            <a:r>
              <a:rPr lang="he-IL" sz="1200" kern="1200" dirty="0" err="1">
                <a:solidFill>
                  <a:schemeClr val="tx1"/>
                </a:solidFill>
                <a:effectLst/>
                <a:latin typeface="+mn-lt"/>
                <a:ea typeface="+mn-ea"/>
                <a:cs typeface="+mn-cs"/>
              </a:rPr>
              <a:t>פיברואדנומות</a:t>
            </a:r>
            <a:r>
              <a:rPr lang="he-IL" sz="1200" kern="1200" dirty="0">
                <a:solidFill>
                  <a:schemeClr val="tx1"/>
                </a:solidFill>
                <a:effectLst/>
                <a:latin typeface="+mn-lt"/>
                <a:ea typeface="+mn-ea"/>
                <a:cs typeface="+mn-cs"/>
              </a:rPr>
              <a:t> ללא ניתוח עם הגידול קטן מ- 3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ומדגים סמנים המתאימים </a:t>
            </a:r>
            <a:r>
              <a:rPr lang="he-IL" sz="1200" kern="1200" dirty="0" err="1">
                <a:solidFill>
                  <a:schemeClr val="tx1"/>
                </a:solidFill>
                <a:effectLst/>
                <a:latin typeface="+mn-lt"/>
                <a:ea typeface="+mn-ea"/>
                <a:cs typeface="+mn-cs"/>
              </a:rPr>
              <a:t>לפיברואדנומה</a:t>
            </a:r>
            <a:r>
              <a:rPr lang="he-IL" sz="1200" kern="1200" dirty="0">
                <a:solidFill>
                  <a:schemeClr val="tx1"/>
                </a:solidFill>
                <a:effectLst/>
                <a:latin typeface="+mn-lt"/>
                <a:ea typeface="+mn-ea"/>
                <a:cs typeface="+mn-cs"/>
              </a:rPr>
              <a:t>- לא רגיש, רגולרי. הסיכוי להיעלמות המסה מוערך </a:t>
            </a:r>
            <a:r>
              <a:rPr lang="he-IL" sz="1200" kern="1200" dirty="0" err="1">
                <a:solidFill>
                  <a:schemeClr val="tx1"/>
                </a:solidFill>
                <a:effectLst/>
                <a:latin typeface="+mn-lt"/>
                <a:ea typeface="+mn-ea"/>
                <a:cs typeface="+mn-cs"/>
              </a:rPr>
              <a:t>בכמחצית</a:t>
            </a:r>
            <a:r>
              <a:rPr lang="he-IL" sz="1200" kern="1200" dirty="0">
                <a:solidFill>
                  <a:schemeClr val="tx1"/>
                </a:solidFill>
                <a:effectLst/>
                <a:latin typeface="+mn-lt"/>
                <a:ea typeface="+mn-ea"/>
                <a:cs typeface="+mn-cs"/>
              </a:rPr>
              <a:t> מהמקרים בתוך חמש שנים, וקרוב ל- 70%  בתוך תשע שנים, ולכן עבור נגעים קטנים מומלץ לחכות ולהמשיך מעקב. </a:t>
            </a:r>
            <a:r>
              <a:rPr lang="he-IL" sz="1200" kern="1200" dirty="0" err="1">
                <a:solidFill>
                  <a:schemeClr val="tx1"/>
                </a:solidFill>
                <a:effectLst/>
                <a:latin typeface="+mn-lt"/>
                <a:ea typeface="+mn-ea"/>
                <a:cs typeface="+mn-cs"/>
              </a:rPr>
              <a:t>פיבראדנומות</a:t>
            </a:r>
            <a:r>
              <a:rPr lang="he-IL" sz="1200" kern="1200" dirty="0">
                <a:solidFill>
                  <a:schemeClr val="tx1"/>
                </a:solidFill>
                <a:effectLst/>
                <a:latin typeface="+mn-lt"/>
                <a:ea typeface="+mn-ea"/>
                <a:cs typeface="+mn-cs"/>
              </a:rPr>
              <a:t> שגדלות צריכות להיכרת.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פילואידס</a:t>
            </a:r>
            <a:r>
              <a:rPr lang="he-IL" sz="1200" kern="1200" dirty="0">
                <a:solidFill>
                  <a:schemeClr val="tx1"/>
                </a:solidFill>
                <a:effectLst/>
                <a:latin typeface="+mn-lt"/>
                <a:ea typeface="+mn-ea"/>
                <a:cs typeface="+mn-cs"/>
              </a:rPr>
              <a:t>- זהו גידול שבעבר נקרא </a:t>
            </a:r>
            <a:r>
              <a:rPr lang="he-IL" sz="1200" kern="1200" dirty="0" err="1">
                <a:solidFill>
                  <a:schemeClr val="tx1"/>
                </a:solidFill>
                <a:effectLst/>
                <a:latin typeface="+mn-lt"/>
                <a:ea typeface="+mn-ea"/>
                <a:cs typeface="+mn-cs"/>
              </a:rPr>
              <a:t>ציסטו-סרקומה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פילואידס</a:t>
            </a:r>
            <a:r>
              <a:rPr lang="he-IL" sz="1200" kern="1200" dirty="0">
                <a:solidFill>
                  <a:schemeClr val="tx1"/>
                </a:solidFill>
                <a:effectLst/>
                <a:latin typeface="+mn-lt"/>
                <a:ea typeface="+mn-ea"/>
                <a:cs typeface="+mn-cs"/>
              </a:rPr>
              <a:t>. מדובר בגידולים </a:t>
            </a:r>
            <a:r>
              <a:rPr lang="he-IL" sz="1200" kern="1200" dirty="0" err="1">
                <a:solidFill>
                  <a:schemeClr val="tx1"/>
                </a:solidFill>
                <a:effectLst/>
                <a:latin typeface="+mn-lt"/>
                <a:ea typeface="+mn-ea"/>
                <a:cs typeface="+mn-cs"/>
              </a:rPr>
              <a:t>פיברו-אפיתליאליים</a:t>
            </a:r>
            <a:r>
              <a:rPr lang="he-IL" sz="1200" kern="1200" dirty="0">
                <a:solidFill>
                  <a:schemeClr val="tx1"/>
                </a:solidFill>
                <a:effectLst/>
                <a:latin typeface="+mn-lt"/>
                <a:ea typeface="+mn-ea"/>
                <a:cs typeface="+mn-cs"/>
              </a:rPr>
              <a:t> נדירים שיכולים להיות שפירים (אולם עם סיכון גבוה להישנות מקומית) או ממאירים (עם גרורות הגדלות במהירות). התמונה הקלינית היא של גידול בשד הגדל במהירות וגודלו מעל 6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מה שמבדיל אותו מקרוסקופית זה שבין </a:t>
            </a:r>
            <a:r>
              <a:rPr lang="he-IL" sz="1200" kern="1200" dirty="0" err="1">
                <a:solidFill>
                  <a:schemeClr val="tx1"/>
                </a:solidFill>
                <a:effectLst/>
                <a:latin typeface="+mn-lt"/>
                <a:ea typeface="+mn-ea"/>
                <a:cs typeface="+mn-cs"/>
              </a:rPr>
              <a:t>האיזורים</a:t>
            </a:r>
            <a:r>
              <a:rPr lang="he-IL" sz="1200" kern="1200" dirty="0">
                <a:solidFill>
                  <a:schemeClr val="tx1"/>
                </a:solidFill>
                <a:effectLst/>
                <a:latin typeface="+mn-lt"/>
                <a:ea typeface="+mn-ea"/>
                <a:cs typeface="+mn-cs"/>
              </a:rPr>
              <a:t> הפיברוטיים יש </a:t>
            </a:r>
            <a:r>
              <a:rPr lang="he-IL" sz="1200" kern="1200" dirty="0" err="1">
                <a:solidFill>
                  <a:schemeClr val="tx1"/>
                </a:solidFill>
                <a:effectLst/>
                <a:latin typeface="+mn-lt"/>
                <a:ea typeface="+mn-ea"/>
                <a:cs typeface="+mn-cs"/>
              </a:rPr>
              <a:t>איזורים</a:t>
            </a:r>
            <a:r>
              <a:rPr lang="he-IL" sz="1200" kern="1200" dirty="0">
                <a:solidFill>
                  <a:schemeClr val="tx1"/>
                </a:solidFill>
                <a:effectLst/>
                <a:latin typeface="+mn-lt"/>
                <a:ea typeface="+mn-ea"/>
                <a:cs typeface="+mn-cs"/>
              </a:rPr>
              <a:t> רכים, וציסטות עם נוזל דמי ותוכן סמי-סולידי. הפעילות </a:t>
            </a:r>
            <a:r>
              <a:rPr lang="he-IL" sz="1200" kern="1200" dirty="0" err="1">
                <a:solidFill>
                  <a:schemeClr val="tx1"/>
                </a:solidFill>
                <a:effectLst/>
                <a:latin typeface="+mn-lt"/>
                <a:ea typeface="+mn-ea"/>
                <a:cs typeface="+mn-cs"/>
              </a:rPr>
              <a:t>המיטוטית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בסטרומה</a:t>
            </a:r>
            <a:r>
              <a:rPr lang="he-IL" sz="1200" kern="1200" dirty="0">
                <a:solidFill>
                  <a:schemeClr val="tx1"/>
                </a:solidFill>
                <a:effectLst/>
                <a:latin typeface="+mn-lt"/>
                <a:ea typeface="+mn-ea"/>
                <a:cs typeface="+mn-cs"/>
              </a:rPr>
              <a:t> של הגידול תגדיר האם הגידול הינו </a:t>
            </a:r>
            <a:r>
              <a:rPr lang="he-IL" sz="1200" kern="1200" dirty="0" err="1">
                <a:solidFill>
                  <a:schemeClr val="tx1"/>
                </a:solidFill>
                <a:effectLst/>
                <a:latin typeface="+mn-lt"/>
                <a:ea typeface="+mn-ea"/>
                <a:cs typeface="+mn-cs"/>
              </a:rPr>
              <a:t>מליגני</a:t>
            </a:r>
            <a:r>
              <a:rPr lang="he-IL" sz="1200" kern="1200" dirty="0">
                <a:solidFill>
                  <a:schemeClr val="tx1"/>
                </a:solidFill>
                <a:effectLst/>
                <a:latin typeface="+mn-lt"/>
                <a:ea typeface="+mn-ea"/>
                <a:cs typeface="+mn-cs"/>
              </a:rPr>
              <a:t> או לא. גם בסונר, נוכחות של ציסטות בגידול הנראה סולידי מרמז על </a:t>
            </a:r>
            <a:r>
              <a:rPr lang="he-IL" sz="1200" kern="1200" dirty="0" err="1">
                <a:solidFill>
                  <a:schemeClr val="tx1"/>
                </a:solidFill>
                <a:effectLst/>
                <a:latin typeface="+mn-lt"/>
                <a:ea typeface="+mn-ea"/>
                <a:cs typeface="+mn-cs"/>
              </a:rPr>
              <a:t>פילואידס</a:t>
            </a:r>
            <a:r>
              <a:rPr lang="he-IL" sz="1200" kern="1200" dirty="0">
                <a:solidFill>
                  <a:schemeClr val="tx1"/>
                </a:solidFill>
                <a:effectLst/>
                <a:latin typeface="+mn-lt"/>
                <a:ea typeface="+mn-ea"/>
                <a:cs typeface="+mn-cs"/>
              </a:rPr>
              <a:t>- והאבחנה יכולה להיעשות על ידי </a:t>
            </a:r>
            <a:r>
              <a:rPr lang="he-IL" sz="1200" kern="1200" dirty="0" err="1">
                <a:solidFill>
                  <a:schemeClr val="tx1"/>
                </a:solidFill>
                <a:effectLst/>
                <a:latin typeface="+mn-lt"/>
                <a:ea typeface="+mn-ea"/>
                <a:cs typeface="+mn-cs"/>
              </a:rPr>
              <a:t>core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needle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biopsy</a:t>
            </a:r>
            <a:r>
              <a:rPr lang="he-IL" sz="1200" kern="1200" dirty="0">
                <a:solidFill>
                  <a:schemeClr val="tx1"/>
                </a:solidFill>
                <a:effectLst/>
                <a:latin typeface="+mn-lt"/>
                <a:ea typeface="+mn-ea"/>
                <a:cs typeface="+mn-cs"/>
              </a:rPr>
              <a:t> במרבית המקרים וכשהאבחנה ידועה לפני הניתוח יש לקחת 1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של שוליים מרקמת השד הבריאה. זאת לעומת גילוי כי מדובר </a:t>
            </a:r>
            <a:r>
              <a:rPr lang="he-IL" sz="1200" kern="1200" dirty="0" err="1">
                <a:solidFill>
                  <a:schemeClr val="tx1"/>
                </a:solidFill>
                <a:effectLst/>
                <a:latin typeface="+mn-lt"/>
                <a:ea typeface="+mn-ea"/>
                <a:cs typeface="+mn-cs"/>
              </a:rPr>
              <a:t>בפילואידס</a:t>
            </a:r>
            <a:r>
              <a:rPr lang="he-IL" sz="1200" kern="1200" dirty="0">
                <a:solidFill>
                  <a:schemeClr val="tx1"/>
                </a:solidFill>
                <a:effectLst/>
                <a:latin typeface="+mn-lt"/>
                <a:ea typeface="+mn-ea"/>
                <a:cs typeface="+mn-cs"/>
              </a:rPr>
              <a:t> לאחר הכריתה- אז מומלץ על ניתוח חוזר עם רה-</a:t>
            </a:r>
            <a:r>
              <a:rPr lang="he-IL" sz="1200" kern="1200" dirty="0" err="1">
                <a:solidFill>
                  <a:schemeClr val="tx1"/>
                </a:solidFill>
                <a:effectLst/>
                <a:latin typeface="+mn-lt"/>
                <a:ea typeface="+mn-ea"/>
                <a:cs typeface="+mn-cs"/>
              </a:rPr>
              <a:t>אקסיזיה</a:t>
            </a:r>
            <a:r>
              <a:rPr lang="he-IL" sz="1200" kern="1200" dirty="0">
                <a:solidFill>
                  <a:schemeClr val="tx1"/>
                </a:solidFill>
                <a:effectLst/>
                <a:latin typeface="+mn-lt"/>
                <a:ea typeface="+mn-ea"/>
                <a:cs typeface="+mn-cs"/>
              </a:rPr>
              <a:t> של רקמת שד תקינה עקב הסכנה של 20% הישנות. </a:t>
            </a:r>
            <a:r>
              <a:rPr lang="he-IL" sz="1200" kern="1200" dirty="0" err="1">
                <a:solidFill>
                  <a:schemeClr val="tx1"/>
                </a:solidFill>
                <a:effectLst/>
                <a:latin typeface="+mn-lt"/>
                <a:ea typeface="+mn-ea"/>
                <a:cs typeface="+mn-cs"/>
              </a:rPr>
              <a:t>פילואידס</a:t>
            </a:r>
            <a:r>
              <a:rPr lang="he-IL" sz="1200" kern="1200" dirty="0">
                <a:solidFill>
                  <a:schemeClr val="tx1"/>
                </a:solidFill>
                <a:effectLst/>
                <a:latin typeface="+mn-lt"/>
                <a:ea typeface="+mn-ea"/>
                <a:cs typeface="+mn-cs"/>
              </a:rPr>
              <a:t> ממאיר דורש </a:t>
            </a:r>
            <a:r>
              <a:rPr lang="he-IL" sz="1200" kern="1200" dirty="0" err="1">
                <a:solidFill>
                  <a:schemeClr val="tx1"/>
                </a:solidFill>
                <a:effectLst/>
                <a:latin typeface="+mn-lt"/>
                <a:ea typeface="+mn-ea"/>
                <a:cs typeface="+mn-cs"/>
              </a:rPr>
              <a:t>מסטקטומיה</a:t>
            </a:r>
            <a:r>
              <a:rPr lang="he-IL" sz="1200" kern="1200" dirty="0">
                <a:solidFill>
                  <a:schemeClr val="tx1"/>
                </a:solidFill>
                <a:effectLst/>
                <a:latin typeface="+mn-lt"/>
                <a:ea typeface="+mn-ea"/>
                <a:cs typeface="+mn-cs"/>
              </a:rPr>
              <a:t>, ללא צורך בביופסיה של בלוטת לימפה.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סרטן השד- בילדות זה יכול להיות ראשוני, </a:t>
            </a:r>
            <a:r>
              <a:rPr lang="he-IL" sz="1200" kern="1200" dirty="0" err="1">
                <a:solidFill>
                  <a:schemeClr val="tx1"/>
                </a:solidFill>
                <a:effectLst/>
                <a:latin typeface="+mn-lt"/>
                <a:ea typeface="+mn-ea"/>
                <a:cs typeface="+mn-cs"/>
              </a:rPr>
              <a:t>מטסטטי</a:t>
            </a:r>
            <a:r>
              <a:rPr lang="he-IL" sz="1200" kern="1200" dirty="0">
                <a:solidFill>
                  <a:schemeClr val="tx1"/>
                </a:solidFill>
                <a:effectLst/>
                <a:latin typeface="+mn-lt"/>
                <a:ea typeface="+mn-ea"/>
                <a:cs typeface="+mn-cs"/>
              </a:rPr>
              <a:t>, ושניוני. הגידול הכי נפוץ הממאיר בשד אצל ילדים הינו </a:t>
            </a:r>
            <a:r>
              <a:rPr lang="he-IL" sz="1200" kern="1200" dirty="0" err="1">
                <a:solidFill>
                  <a:schemeClr val="tx1"/>
                </a:solidFill>
                <a:effectLst/>
                <a:latin typeface="+mn-lt"/>
                <a:ea typeface="+mn-ea"/>
                <a:cs typeface="+mn-cs"/>
              </a:rPr>
              <a:t>secretory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carcinoma</a:t>
            </a:r>
            <a:r>
              <a:rPr lang="he-IL" sz="1200" kern="1200" dirty="0">
                <a:solidFill>
                  <a:schemeClr val="tx1"/>
                </a:solidFill>
                <a:effectLst/>
                <a:latin typeface="+mn-lt"/>
                <a:ea typeface="+mn-ea"/>
                <a:cs typeface="+mn-cs"/>
              </a:rPr>
              <a:t>, פי 5 יותר אצל בנות, </a:t>
            </a:r>
            <a:r>
              <a:rPr lang="he-IL" sz="1200" kern="1200" dirty="0" err="1">
                <a:solidFill>
                  <a:schemeClr val="tx1"/>
                </a:solidFill>
                <a:effectLst/>
                <a:latin typeface="+mn-lt"/>
                <a:ea typeface="+mn-ea"/>
                <a:cs typeface="+mn-cs"/>
              </a:rPr>
              <a:t>וב</a:t>
            </a:r>
            <a:r>
              <a:rPr lang="he-IL" sz="1200" kern="1200" dirty="0">
                <a:solidFill>
                  <a:schemeClr val="tx1"/>
                </a:solidFill>
                <a:effectLst/>
                <a:latin typeface="+mn-lt"/>
                <a:ea typeface="+mn-ea"/>
                <a:cs typeface="+mn-cs"/>
              </a:rPr>
              <a:t>- 20% מגיע עם הגדלה של בלוטות לימפה. לרוב אחרי כריתת השד וכריתת בלוטות לימפה </a:t>
            </a:r>
            <a:r>
              <a:rPr lang="he-IL" sz="1200" kern="1200" dirty="0" err="1">
                <a:solidFill>
                  <a:schemeClr val="tx1"/>
                </a:solidFill>
                <a:effectLst/>
                <a:latin typeface="+mn-lt"/>
                <a:ea typeface="+mn-ea"/>
                <a:cs typeface="+mn-cs"/>
              </a:rPr>
              <a:t>אקסילריות</a:t>
            </a:r>
            <a:r>
              <a:rPr lang="he-IL" sz="1200" kern="1200" dirty="0">
                <a:solidFill>
                  <a:schemeClr val="tx1"/>
                </a:solidFill>
                <a:effectLst/>
                <a:latin typeface="+mn-lt"/>
                <a:ea typeface="+mn-ea"/>
                <a:cs typeface="+mn-cs"/>
              </a:rPr>
              <a:t> יש פרוגנוזה טובה. הרבה יותר נדיר הינם גידולים של </a:t>
            </a:r>
            <a:r>
              <a:rPr lang="he-IL" sz="1200" kern="1200" dirty="0" err="1">
                <a:solidFill>
                  <a:schemeClr val="tx1"/>
                </a:solidFill>
                <a:effectLst/>
                <a:latin typeface="+mn-lt"/>
                <a:ea typeface="+mn-ea"/>
                <a:cs typeface="+mn-cs"/>
              </a:rPr>
              <a:t>אדנוקרצינומה</a:t>
            </a:r>
            <a:r>
              <a:rPr lang="he-IL" sz="1200" kern="1200" dirty="0">
                <a:solidFill>
                  <a:schemeClr val="tx1"/>
                </a:solidFill>
                <a:effectLst/>
                <a:latin typeface="+mn-lt"/>
                <a:ea typeface="+mn-ea"/>
                <a:cs typeface="+mn-cs"/>
              </a:rPr>
              <a:t> והטיפול הוא בדומה לנשים. השד הינו גם אתר נפוץ לגרורות במקרים של לויקמיה, לימפומה </a:t>
            </a:r>
            <a:r>
              <a:rPr lang="he-IL" sz="1200" kern="1200" dirty="0" err="1">
                <a:solidFill>
                  <a:schemeClr val="tx1"/>
                </a:solidFill>
                <a:effectLst/>
                <a:latin typeface="+mn-lt"/>
                <a:ea typeface="+mn-ea"/>
                <a:cs typeface="+mn-cs"/>
              </a:rPr>
              <a:t>ורבדומיוסרקומה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a:br>
              <a:rPr lang="he-IL" sz="1200" b="1" kern="1200" dirty="0">
                <a:solidFill>
                  <a:schemeClr val="tx1"/>
                </a:solidFill>
                <a:effectLst/>
                <a:latin typeface="+mn-lt"/>
                <a:ea typeface="+mn-ea"/>
                <a:cs typeface="+mn-cs"/>
              </a:rPr>
            </a:br>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18</a:t>
            </a:fld>
            <a:endParaRPr lang="en-IL"/>
          </a:p>
        </p:txBody>
      </p:sp>
    </p:spTree>
    <p:extLst>
      <p:ext uri="{BB962C8B-B14F-4D97-AF65-F5344CB8AC3E}">
        <p14:creationId xmlns:p14="http://schemas.microsoft.com/office/powerpoint/2010/main" val="34441231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19</a:t>
            </a:fld>
            <a:endParaRPr lang="en-IL"/>
          </a:p>
        </p:txBody>
      </p:sp>
    </p:spTree>
    <p:extLst>
      <p:ext uri="{BB962C8B-B14F-4D97-AF65-F5344CB8AC3E}">
        <p14:creationId xmlns:p14="http://schemas.microsoft.com/office/powerpoint/2010/main" val="21139703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b="1" kern="1200" dirty="0">
                <a:solidFill>
                  <a:schemeClr val="tx1"/>
                </a:solidFill>
                <a:effectLst/>
                <a:latin typeface="+mn-lt"/>
                <a:ea typeface="+mn-ea"/>
                <a:cs typeface="+mn-cs"/>
              </a:rPr>
              <a:t>פרק 67- </a:t>
            </a:r>
            <a:r>
              <a:rPr lang="he-IL" sz="1200" b="1" kern="1200" dirty="0" err="1">
                <a:solidFill>
                  <a:schemeClr val="tx1"/>
                </a:solidFill>
                <a:effectLst/>
                <a:latin typeface="+mn-lt"/>
                <a:ea typeface="+mn-ea"/>
                <a:cs typeface="+mn-cs"/>
              </a:rPr>
              <a:t>טרטומות</a:t>
            </a:r>
            <a:r>
              <a:rPr lang="he-IL" sz="1200" b="1" kern="1200" dirty="0">
                <a:solidFill>
                  <a:schemeClr val="tx1"/>
                </a:solidFill>
                <a:effectLst/>
                <a:latin typeface="+mn-lt"/>
                <a:ea typeface="+mn-ea"/>
                <a:cs typeface="+mn-cs"/>
              </a:rPr>
              <a:t>, </a:t>
            </a:r>
            <a:r>
              <a:rPr lang="he-IL" sz="1200" b="1" kern="1200" dirty="0" err="1">
                <a:solidFill>
                  <a:schemeClr val="tx1"/>
                </a:solidFill>
                <a:effectLst/>
                <a:latin typeface="+mn-lt"/>
                <a:ea typeface="+mn-ea"/>
                <a:cs typeface="+mn-cs"/>
              </a:rPr>
              <a:t>דרמואיד</a:t>
            </a:r>
            <a:r>
              <a:rPr lang="he-IL" sz="1200" b="1" kern="1200" dirty="0">
                <a:solidFill>
                  <a:schemeClr val="tx1"/>
                </a:solidFill>
                <a:effectLst/>
                <a:latin typeface="+mn-lt"/>
                <a:ea typeface="+mn-ea"/>
                <a:cs typeface="+mn-cs"/>
              </a:rPr>
              <a:t> וגידולי רקמה רכה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טרטומות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כיום מקובל להגדיר </a:t>
            </a:r>
            <a:r>
              <a:rPr lang="he-IL" sz="1200" kern="1200" dirty="0" err="1">
                <a:solidFill>
                  <a:schemeClr val="tx1"/>
                </a:solidFill>
                <a:effectLst/>
                <a:latin typeface="+mn-lt"/>
                <a:ea typeface="+mn-ea"/>
                <a:cs typeface="+mn-cs"/>
              </a:rPr>
              <a:t>טרטומות</a:t>
            </a:r>
            <a:r>
              <a:rPr lang="he-IL" sz="1200" kern="1200" dirty="0">
                <a:solidFill>
                  <a:schemeClr val="tx1"/>
                </a:solidFill>
                <a:effectLst/>
                <a:latin typeface="+mn-lt"/>
                <a:ea typeface="+mn-ea"/>
                <a:cs typeface="+mn-cs"/>
              </a:rPr>
              <a:t> תחת קלסיפיקציה של ה- </a:t>
            </a:r>
            <a:r>
              <a:rPr lang="he-IL" sz="1200" kern="1200" dirty="0" err="1">
                <a:solidFill>
                  <a:schemeClr val="tx1"/>
                </a:solidFill>
                <a:effectLst/>
                <a:latin typeface="+mn-lt"/>
                <a:ea typeface="+mn-ea"/>
                <a:cs typeface="+mn-cs"/>
              </a:rPr>
              <a:t>germ</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cell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tumors</a:t>
            </a:r>
            <a:r>
              <a:rPr lang="he-IL" sz="1200" kern="1200" dirty="0">
                <a:solidFill>
                  <a:schemeClr val="tx1"/>
                </a:solidFill>
                <a:effectLst/>
                <a:latin typeface="+mn-lt"/>
                <a:ea typeface="+mn-ea"/>
                <a:cs typeface="+mn-cs"/>
              </a:rPr>
              <a:t>. קלסיפיקציה זו כוללת </a:t>
            </a:r>
            <a:r>
              <a:rPr lang="he-IL" sz="1200" kern="1200" dirty="0" err="1">
                <a:solidFill>
                  <a:schemeClr val="tx1"/>
                </a:solidFill>
                <a:effectLst/>
                <a:latin typeface="+mn-lt"/>
                <a:ea typeface="+mn-ea"/>
                <a:cs typeface="+mn-cs"/>
              </a:rPr>
              <a:t>גרמינומות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אמבריונל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קרצינומות</a:t>
            </a:r>
            <a:r>
              <a:rPr lang="he-IL" sz="1200" kern="1200" dirty="0">
                <a:solidFill>
                  <a:schemeClr val="tx1"/>
                </a:solidFill>
                <a:effectLst/>
                <a:latin typeface="+mn-lt"/>
                <a:ea typeface="+mn-ea"/>
                <a:cs typeface="+mn-cs"/>
              </a:rPr>
              <a:t>, גידולי </a:t>
            </a:r>
            <a:r>
              <a:rPr lang="he-IL" sz="1200" kern="1200" dirty="0" err="1">
                <a:solidFill>
                  <a:schemeClr val="tx1"/>
                </a:solidFill>
                <a:effectLst/>
                <a:latin typeface="+mn-lt"/>
                <a:ea typeface="+mn-ea"/>
                <a:cs typeface="+mn-cs"/>
              </a:rPr>
              <a:t>yolk</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sac</a:t>
            </a:r>
            <a:r>
              <a:rPr lang="he-IL" sz="1200" kern="1200" dirty="0">
                <a:solidFill>
                  <a:schemeClr val="tx1"/>
                </a:solidFill>
                <a:effectLst/>
                <a:latin typeface="+mn-lt"/>
                <a:ea typeface="+mn-ea"/>
                <a:cs typeface="+mn-cs"/>
              </a:rPr>
              <a:t>, כירוי-</a:t>
            </a:r>
            <a:r>
              <a:rPr lang="he-IL" sz="1200" kern="1200" dirty="0" err="1">
                <a:solidFill>
                  <a:schemeClr val="tx1"/>
                </a:solidFill>
                <a:effectLst/>
                <a:latin typeface="+mn-lt"/>
                <a:ea typeface="+mn-ea"/>
                <a:cs typeface="+mn-cs"/>
              </a:rPr>
              <a:t>קרצינומות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גונדובלסטומות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טרטומות</a:t>
            </a:r>
            <a:r>
              <a:rPr lang="he-IL" sz="1200" kern="1200" dirty="0">
                <a:solidFill>
                  <a:schemeClr val="tx1"/>
                </a:solidFill>
                <a:effectLst/>
                <a:latin typeface="+mn-lt"/>
                <a:ea typeface="+mn-ea"/>
                <a:cs typeface="+mn-cs"/>
              </a:rPr>
              <a:t> מעניינות היות והן כוללות מספר רקמות עד אפילו רמה של </a:t>
            </a:r>
            <a:r>
              <a:rPr lang="he-IL" sz="1200" kern="1200" dirty="0" err="1">
                <a:solidFill>
                  <a:schemeClr val="tx1"/>
                </a:solidFill>
                <a:effectLst/>
                <a:latin typeface="+mn-lt"/>
                <a:ea typeface="+mn-ea"/>
                <a:cs typeface="+mn-cs"/>
              </a:rPr>
              <a:t>fetiform</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teratoma</a:t>
            </a:r>
            <a:r>
              <a:rPr lang="he-IL" sz="1200" kern="1200" dirty="0">
                <a:solidFill>
                  <a:schemeClr val="tx1"/>
                </a:solidFill>
                <a:effectLst/>
                <a:latin typeface="+mn-lt"/>
                <a:ea typeface="+mn-ea"/>
                <a:cs typeface="+mn-cs"/>
              </a:rPr>
              <a:t>- כוללות כמעט את כל המרכיבים להגדרה של עובר. חלק </a:t>
            </a:r>
            <a:r>
              <a:rPr lang="he-IL" sz="1200" kern="1200" dirty="0" err="1">
                <a:solidFill>
                  <a:schemeClr val="tx1"/>
                </a:solidFill>
                <a:effectLst/>
                <a:latin typeface="+mn-lt"/>
                <a:ea typeface="+mn-ea"/>
                <a:cs typeface="+mn-cs"/>
              </a:rPr>
              <a:t>מהטרטומות</a:t>
            </a:r>
            <a:r>
              <a:rPr lang="he-IL" sz="1200" kern="1200" dirty="0">
                <a:solidFill>
                  <a:schemeClr val="tx1"/>
                </a:solidFill>
                <a:effectLst/>
                <a:latin typeface="+mn-lt"/>
                <a:ea typeface="+mn-ea"/>
                <a:cs typeface="+mn-cs"/>
              </a:rPr>
              <a:t> כוללות תאים שהם </a:t>
            </a:r>
            <a:r>
              <a:rPr lang="he-IL" sz="1200" kern="1200" dirty="0" err="1">
                <a:solidFill>
                  <a:schemeClr val="tx1"/>
                </a:solidFill>
                <a:effectLst/>
                <a:latin typeface="+mn-lt"/>
                <a:ea typeface="+mn-ea"/>
                <a:cs typeface="+mn-cs"/>
              </a:rPr>
              <a:t>immature</a:t>
            </a:r>
            <a:r>
              <a:rPr lang="he-IL" sz="1200" kern="1200" dirty="0">
                <a:solidFill>
                  <a:schemeClr val="tx1"/>
                </a:solidFill>
                <a:effectLst/>
                <a:latin typeface="+mn-lt"/>
                <a:ea typeface="+mn-ea"/>
                <a:cs typeface="+mn-cs"/>
              </a:rPr>
              <a:t>, אבל מבחינת פרוגנוזה זה פחות משנה (זה רלוונטי רק </a:t>
            </a:r>
            <a:r>
              <a:rPr lang="he-IL" sz="1200" kern="1200" dirty="0" err="1">
                <a:solidFill>
                  <a:schemeClr val="tx1"/>
                </a:solidFill>
                <a:effectLst/>
                <a:latin typeface="+mn-lt"/>
                <a:ea typeface="+mn-ea"/>
                <a:cs typeface="+mn-cs"/>
              </a:rPr>
              <a:t>בטרטומה</a:t>
            </a:r>
            <a:r>
              <a:rPr lang="he-IL" sz="1200" kern="1200" dirty="0">
                <a:solidFill>
                  <a:schemeClr val="tx1"/>
                </a:solidFill>
                <a:effectLst/>
                <a:latin typeface="+mn-lt"/>
                <a:ea typeface="+mn-ea"/>
                <a:cs typeface="+mn-cs"/>
              </a:rPr>
              <a:t> שחלתית). לעיתים בתוך </a:t>
            </a:r>
            <a:r>
              <a:rPr lang="he-IL" sz="1200" kern="1200" dirty="0" err="1">
                <a:solidFill>
                  <a:schemeClr val="tx1"/>
                </a:solidFill>
                <a:effectLst/>
                <a:latin typeface="+mn-lt"/>
                <a:ea typeface="+mn-ea"/>
                <a:cs typeface="+mn-cs"/>
              </a:rPr>
              <a:t>הטרטומה</a:t>
            </a:r>
            <a:r>
              <a:rPr lang="he-IL" sz="1200" kern="1200" dirty="0">
                <a:solidFill>
                  <a:schemeClr val="tx1"/>
                </a:solidFill>
                <a:effectLst/>
                <a:latin typeface="+mn-lt"/>
                <a:ea typeface="+mn-ea"/>
                <a:cs typeface="+mn-cs"/>
              </a:rPr>
              <a:t> יש תאים ממאירים כגון </a:t>
            </a:r>
            <a:r>
              <a:rPr lang="he-IL" sz="1200" kern="1200" dirty="0" err="1">
                <a:solidFill>
                  <a:schemeClr val="tx1"/>
                </a:solidFill>
                <a:effectLst/>
                <a:latin typeface="+mn-lt"/>
                <a:ea typeface="+mn-ea"/>
                <a:cs typeface="+mn-cs"/>
              </a:rPr>
              <a:t>yolc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sac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tumor</a:t>
            </a:r>
            <a:r>
              <a:rPr lang="he-IL" sz="1200" kern="1200" dirty="0">
                <a:solidFill>
                  <a:schemeClr val="tx1"/>
                </a:solidFill>
                <a:effectLst/>
                <a:latin typeface="+mn-lt"/>
                <a:ea typeface="+mn-ea"/>
                <a:cs typeface="+mn-cs"/>
              </a:rPr>
              <a:t>. מבחינת מרקרים- צריך להסתכל על רמות </a:t>
            </a:r>
            <a:r>
              <a:rPr lang="he-IL" sz="1200" kern="1200" dirty="0" err="1">
                <a:solidFill>
                  <a:schemeClr val="tx1"/>
                </a:solidFill>
                <a:effectLst/>
                <a:latin typeface="+mn-lt"/>
                <a:ea typeface="+mn-ea"/>
                <a:cs typeface="+mn-cs"/>
              </a:rPr>
              <a:t>afp</a:t>
            </a:r>
            <a:r>
              <a:rPr lang="he-IL" sz="1200" kern="1200" dirty="0">
                <a:solidFill>
                  <a:schemeClr val="tx1"/>
                </a:solidFill>
                <a:effectLst/>
                <a:latin typeface="+mn-lt"/>
                <a:ea typeface="+mn-ea"/>
                <a:cs typeface="+mn-cs"/>
              </a:rPr>
              <a:t>, רמות </a:t>
            </a:r>
            <a:r>
              <a:rPr lang="he-IL" sz="1200" kern="1200" dirty="0" err="1">
                <a:solidFill>
                  <a:schemeClr val="tx1"/>
                </a:solidFill>
                <a:effectLst/>
                <a:latin typeface="+mn-lt"/>
                <a:ea typeface="+mn-ea"/>
                <a:cs typeface="+mn-cs"/>
              </a:rPr>
              <a:t>b-hcg</a:t>
            </a:r>
            <a:r>
              <a:rPr lang="he-IL" sz="1200" kern="1200" dirty="0">
                <a:solidFill>
                  <a:schemeClr val="tx1"/>
                </a:solidFill>
                <a:effectLst/>
                <a:latin typeface="+mn-lt"/>
                <a:ea typeface="+mn-ea"/>
                <a:cs typeface="+mn-cs"/>
              </a:rPr>
              <a:t>, וכן רמות ca-125. </a:t>
            </a:r>
            <a:r>
              <a:rPr lang="he-IL" sz="1200" kern="1200" dirty="0" err="1">
                <a:solidFill>
                  <a:schemeClr val="tx1"/>
                </a:solidFill>
                <a:effectLst/>
                <a:latin typeface="+mn-lt"/>
                <a:ea typeface="+mn-ea"/>
                <a:cs typeface="+mn-cs"/>
              </a:rPr>
              <a:t>טריאדת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קורארינו</a:t>
            </a:r>
            <a:r>
              <a:rPr lang="he-IL" sz="1200" kern="1200" dirty="0">
                <a:solidFill>
                  <a:schemeClr val="tx1"/>
                </a:solidFill>
                <a:effectLst/>
                <a:latin typeface="+mn-lt"/>
                <a:ea typeface="+mn-ea"/>
                <a:cs typeface="+mn-cs"/>
              </a:rPr>
              <a:t>- קשורה למסה פרה-סקרלית שהיא לרוב </a:t>
            </a:r>
            <a:r>
              <a:rPr lang="he-IL" sz="1200" kern="1200" dirty="0" err="1">
                <a:solidFill>
                  <a:schemeClr val="tx1"/>
                </a:solidFill>
                <a:effectLst/>
                <a:latin typeface="+mn-lt"/>
                <a:ea typeface="+mn-ea"/>
                <a:cs typeface="+mn-cs"/>
              </a:rPr>
              <a:t>טרטומה</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מנינגוצלה</a:t>
            </a:r>
            <a:r>
              <a:rPr lang="he-IL" sz="1200" kern="1200" dirty="0">
                <a:solidFill>
                  <a:schemeClr val="tx1"/>
                </a:solidFill>
                <a:effectLst/>
                <a:latin typeface="+mn-lt"/>
                <a:ea typeface="+mn-ea"/>
                <a:cs typeface="+mn-cs"/>
              </a:rPr>
              <a:t> קדמית, בשילוב עם אנומליה סקרלית ו- </a:t>
            </a:r>
            <a:r>
              <a:rPr lang="he-IL" sz="1200" kern="1200" dirty="0" err="1">
                <a:solidFill>
                  <a:schemeClr val="tx1"/>
                </a:solidFill>
                <a:effectLst/>
                <a:latin typeface="+mn-lt"/>
                <a:ea typeface="+mn-ea"/>
                <a:cs typeface="+mn-cs"/>
              </a:rPr>
              <a:t>anorectal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malformation</a:t>
            </a:r>
            <a:r>
              <a:rPr lang="he-IL" sz="1200" kern="1200" dirty="0">
                <a:solidFill>
                  <a:schemeClr val="tx1"/>
                </a:solidFill>
                <a:effectLst/>
                <a:latin typeface="+mn-lt"/>
                <a:ea typeface="+mn-ea"/>
                <a:cs typeface="+mn-cs"/>
              </a:rPr>
              <a:t> שהיא לרוב </a:t>
            </a:r>
            <a:r>
              <a:rPr lang="he-IL" sz="1200" kern="1200" dirty="0" err="1">
                <a:solidFill>
                  <a:schemeClr val="tx1"/>
                </a:solidFill>
                <a:effectLst/>
                <a:latin typeface="+mn-lt"/>
                <a:ea typeface="+mn-ea"/>
                <a:cs typeface="+mn-cs"/>
              </a:rPr>
              <a:t>אנאל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סטנוזיס</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טרטומה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מדיאסטינלית</a:t>
            </a:r>
            <a:r>
              <a:rPr lang="he-IL" sz="1200" kern="1200" dirty="0">
                <a:solidFill>
                  <a:schemeClr val="tx1"/>
                </a:solidFill>
                <a:effectLst/>
                <a:latin typeface="+mn-lt"/>
                <a:ea typeface="+mn-ea"/>
                <a:cs typeface="+mn-cs"/>
              </a:rPr>
              <a:t> הולכת עם תסמונת קליינפלטר.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טרטומה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סקרוקוקסיגאלית</a:t>
            </a:r>
            <a:r>
              <a:rPr lang="he-IL" sz="1200" kern="1200" dirty="0">
                <a:solidFill>
                  <a:schemeClr val="tx1"/>
                </a:solidFill>
                <a:effectLst/>
                <a:latin typeface="+mn-lt"/>
                <a:ea typeface="+mn-ea"/>
                <a:cs typeface="+mn-cs"/>
              </a:rPr>
              <a:t>- מהווה בין 30-65% מסך </a:t>
            </a:r>
            <a:r>
              <a:rPr lang="he-IL" sz="1200" kern="1200" dirty="0" err="1">
                <a:solidFill>
                  <a:schemeClr val="tx1"/>
                </a:solidFill>
                <a:effectLst/>
                <a:latin typeface="+mn-lt"/>
                <a:ea typeface="+mn-ea"/>
                <a:cs typeface="+mn-cs"/>
              </a:rPr>
              <a:t>הטרטומות</a:t>
            </a:r>
            <a:r>
              <a:rPr lang="he-IL" sz="1200" kern="1200" dirty="0">
                <a:solidFill>
                  <a:schemeClr val="tx1"/>
                </a:solidFill>
                <a:effectLst/>
                <a:latin typeface="+mn-lt"/>
                <a:ea typeface="+mn-ea"/>
                <a:cs typeface="+mn-cs"/>
              </a:rPr>
              <a:t>, זהו הגידול הכי נפוץ אצל הילוד. פי 3 אצל תינוקות בנות, כשהאבחנה המבדלת העיקרית הינה </a:t>
            </a:r>
            <a:r>
              <a:rPr lang="he-IL" sz="1200" kern="1200" dirty="0" err="1">
                <a:solidFill>
                  <a:schemeClr val="tx1"/>
                </a:solidFill>
                <a:effectLst/>
                <a:latin typeface="+mn-lt"/>
                <a:ea typeface="+mn-ea"/>
                <a:cs typeface="+mn-cs"/>
              </a:rPr>
              <a:t>מנינגוצלה</a:t>
            </a:r>
            <a:r>
              <a:rPr lang="he-IL" sz="1200" kern="1200" dirty="0">
                <a:solidFill>
                  <a:schemeClr val="tx1"/>
                </a:solidFill>
                <a:effectLst/>
                <a:latin typeface="+mn-lt"/>
                <a:ea typeface="+mn-ea"/>
                <a:cs typeface="+mn-cs"/>
              </a:rPr>
              <a:t>. הקלסיפיקציה היא על פי אלטמן. מסות נוספות שהן באבחנה המבדלת אצל ילוד שנולד עם מסה סקרו-</a:t>
            </a:r>
            <a:r>
              <a:rPr lang="he-IL" sz="1200" kern="1200" dirty="0" err="1">
                <a:solidFill>
                  <a:schemeClr val="tx1"/>
                </a:solidFill>
                <a:effectLst/>
                <a:latin typeface="+mn-lt"/>
                <a:ea typeface="+mn-ea"/>
                <a:cs typeface="+mn-cs"/>
              </a:rPr>
              <a:t>קוקסיגיאלית</a:t>
            </a:r>
            <a:r>
              <a:rPr lang="he-IL" sz="1200" kern="1200" dirty="0">
                <a:solidFill>
                  <a:schemeClr val="tx1"/>
                </a:solidFill>
                <a:effectLst/>
                <a:latin typeface="+mn-lt"/>
                <a:ea typeface="+mn-ea"/>
                <a:cs typeface="+mn-cs"/>
              </a:rPr>
              <a:t> כוללות </a:t>
            </a:r>
            <a:r>
              <a:rPr lang="he-IL" sz="1200" kern="1200" dirty="0" err="1">
                <a:solidFill>
                  <a:schemeClr val="tx1"/>
                </a:solidFill>
                <a:effectLst/>
                <a:latin typeface="+mn-lt"/>
                <a:ea typeface="+mn-ea"/>
                <a:cs typeface="+mn-cs"/>
              </a:rPr>
              <a:t>לימפאנגיומות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ליפומות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tail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like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remnants</a:t>
            </a:r>
            <a:r>
              <a:rPr lang="he-IL" sz="1200" kern="1200" dirty="0">
                <a:solidFill>
                  <a:schemeClr val="tx1"/>
                </a:solidFill>
                <a:effectLst/>
                <a:latin typeface="+mn-lt"/>
                <a:ea typeface="+mn-ea"/>
                <a:cs typeface="+mn-cs"/>
              </a:rPr>
              <a:t>, ועוד. בבדיקה- צריך לעשות בדיקה </a:t>
            </a:r>
            <a:r>
              <a:rPr lang="he-IL" sz="1200" kern="1200" dirty="0" err="1">
                <a:solidFill>
                  <a:schemeClr val="tx1"/>
                </a:solidFill>
                <a:effectLst/>
                <a:latin typeface="+mn-lt"/>
                <a:ea typeface="+mn-ea"/>
                <a:cs typeface="+mn-cs"/>
              </a:rPr>
              <a:t>רקטלית</a:t>
            </a:r>
            <a:r>
              <a:rPr lang="he-IL" sz="1200" kern="1200" dirty="0">
                <a:solidFill>
                  <a:schemeClr val="tx1"/>
                </a:solidFill>
                <a:effectLst/>
                <a:latin typeface="+mn-lt"/>
                <a:ea typeface="+mn-ea"/>
                <a:cs typeface="+mn-cs"/>
              </a:rPr>
              <a:t>, ולהשלים צילומים של עמוד השדרה וכן סונר בטן. האבחנה של </a:t>
            </a:r>
            <a:r>
              <a:rPr lang="he-IL" sz="1200" kern="1200" dirty="0" err="1">
                <a:solidFill>
                  <a:schemeClr val="tx1"/>
                </a:solidFill>
                <a:effectLst/>
                <a:latin typeface="+mn-lt"/>
                <a:ea typeface="+mn-ea"/>
                <a:cs typeface="+mn-cs"/>
              </a:rPr>
              <a:t>טרטומה</a:t>
            </a:r>
            <a:r>
              <a:rPr lang="he-IL" sz="1200" kern="1200" dirty="0">
                <a:solidFill>
                  <a:schemeClr val="tx1"/>
                </a:solidFill>
                <a:effectLst/>
                <a:latin typeface="+mn-lt"/>
                <a:ea typeface="+mn-ea"/>
                <a:cs typeface="+mn-cs"/>
              </a:rPr>
              <a:t> שהיא תוך אגנית היא לרוב מעוכבת- ילדים מפתחים עצירות, אצירת שתן, או סמנים של ממאירות כמו בעיה בגדילה. הגיל הינו </a:t>
            </a:r>
            <a:r>
              <a:rPr lang="he-IL" sz="1200" kern="1200" dirty="0" err="1">
                <a:solidFill>
                  <a:schemeClr val="tx1"/>
                </a:solidFill>
                <a:effectLst/>
                <a:latin typeface="+mn-lt"/>
                <a:ea typeface="+mn-ea"/>
                <a:cs typeface="+mn-cs"/>
              </a:rPr>
              <a:t>פרדיקטור</a:t>
            </a:r>
            <a:r>
              <a:rPr lang="he-IL" sz="1200" kern="1200" dirty="0">
                <a:solidFill>
                  <a:schemeClr val="tx1"/>
                </a:solidFill>
                <a:effectLst/>
                <a:latin typeface="+mn-lt"/>
                <a:ea typeface="+mn-ea"/>
                <a:cs typeface="+mn-cs"/>
              </a:rPr>
              <a:t> של ממאירות – הוא עולה למעל 75% לאחר גיל שנה, אלא אם מדובר </a:t>
            </a:r>
            <a:r>
              <a:rPr lang="he-IL" sz="1200" kern="1200" dirty="0" err="1">
                <a:solidFill>
                  <a:schemeClr val="tx1"/>
                </a:solidFill>
                <a:effectLst/>
                <a:latin typeface="+mn-lt"/>
                <a:ea typeface="+mn-ea"/>
                <a:cs typeface="+mn-cs"/>
              </a:rPr>
              <a:t>בטרטומות</a:t>
            </a:r>
            <a:r>
              <a:rPr lang="he-IL" sz="1200" kern="1200" dirty="0">
                <a:solidFill>
                  <a:schemeClr val="tx1"/>
                </a:solidFill>
                <a:effectLst/>
                <a:latin typeface="+mn-lt"/>
                <a:ea typeface="+mn-ea"/>
                <a:cs typeface="+mn-cs"/>
              </a:rPr>
              <a:t> פרה-סקרליות משפחתיות. זאת לעומת סיכוי של פחות מ- 10% ממאירות בזמן הלידה. יש לבצע כריתה מלאה של הגידול ולפני זה להשלים מרקרים לצורך </a:t>
            </a:r>
            <a:r>
              <a:rPr lang="he-IL" sz="1200" kern="1200" dirty="0" err="1">
                <a:solidFill>
                  <a:schemeClr val="tx1"/>
                </a:solidFill>
                <a:effectLst/>
                <a:latin typeface="+mn-lt"/>
                <a:ea typeface="+mn-ea"/>
                <a:cs typeface="+mn-cs"/>
              </a:rPr>
              <a:t>בייסליין</a:t>
            </a:r>
            <a:r>
              <a:rPr lang="he-IL" sz="1200" kern="1200" dirty="0">
                <a:solidFill>
                  <a:schemeClr val="tx1"/>
                </a:solidFill>
                <a:effectLst/>
                <a:latin typeface="+mn-lt"/>
                <a:ea typeface="+mn-ea"/>
                <a:cs typeface="+mn-cs"/>
              </a:rPr>
              <a:t>. גילוי של הגידול במהלך </a:t>
            </a:r>
            <a:r>
              <a:rPr lang="he-IL" sz="1200" kern="1200" dirty="0" err="1">
                <a:solidFill>
                  <a:schemeClr val="tx1"/>
                </a:solidFill>
                <a:effectLst/>
                <a:latin typeface="+mn-lt"/>
                <a:ea typeface="+mn-ea"/>
                <a:cs typeface="+mn-cs"/>
              </a:rPr>
              <a:t>ההריון</a:t>
            </a:r>
            <a:r>
              <a:rPr lang="he-IL" sz="1200" kern="1200" dirty="0">
                <a:solidFill>
                  <a:schemeClr val="tx1"/>
                </a:solidFill>
                <a:effectLst/>
                <a:latin typeface="+mn-lt"/>
                <a:ea typeface="+mn-ea"/>
                <a:cs typeface="+mn-cs"/>
              </a:rPr>
              <a:t> דורש הערכה </a:t>
            </a:r>
            <a:r>
              <a:rPr lang="he-IL" sz="1200" kern="1200" dirty="0" err="1">
                <a:solidFill>
                  <a:schemeClr val="tx1"/>
                </a:solidFill>
                <a:effectLst/>
                <a:latin typeface="+mn-lt"/>
                <a:ea typeface="+mn-ea"/>
                <a:cs typeface="+mn-cs"/>
              </a:rPr>
              <a:t>סונוגרפית</a:t>
            </a:r>
            <a:r>
              <a:rPr lang="he-IL" sz="1200" kern="1200" dirty="0">
                <a:solidFill>
                  <a:schemeClr val="tx1"/>
                </a:solidFill>
                <a:effectLst/>
                <a:latin typeface="+mn-lt"/>
                <a:ea typeface="+mn-ea"/>
                <a:cs typeface="+mn-cs"/>
              </a:rPr>
              <a:t> מאחר ובמידה והגידול מעל 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או מהקוטר של הראש יש ליילד באופן קיסרי . כשהגידול גדול יש כמה אופציות תוך רחמיות כגון </a:t>
            </a:r>
            <a:r>
              <a:rPr lang="he-IL" sz="1200" kern="1200" dirty="0" err="1">
                <a:solidFill>
                  <a:schemeClr val="tx1"/>
                </a:solidFill>
                <a:effectLst/>
                <a:latin typeface="+mn-lt"/>
                <a:ea typeface="+mn-ea"/>
                <a:cs typeface="+mn-cs"/>
              </a:rPr>
              <a:t>אבלציה</a:t>
            </a:r>
            <a:r>
              <a:rPr lang="he-IL" sz="1200" kern="1200" dirty="0">
                <a:solidFill>
                  <a:schemeClr val="tx1"/>
                </a:solidFill>
                <a:effectLst/>
                <a:latin typeface="+mn-lt"/>
                <a:ea typeface="+mn-ea"/>
                <a:cs typeface="+mn-cs"/>
              </a:rPr>
              <a:t> עם אנדוסקופיה, אם כי זה בשלבי התפתחות. יש כאלה הממליצים על ילוד לפני שבוע 30 וכאלה שממליצים על התערבות עוברית בשבועות אלו. כשהנגע הוא </a:t>
            </a:r>
            <a:r>
              <a:rPr lang="he-IL" sz="1200" kern="1200" dirty="0" err="1">
                <a:solidFill>
                  <a:schemeClr val="tx1"/>
                </a:solidFill>
                <a:effectLst/>
                <a:latin typeface="+mn-lt"/>
                <a:ea typeface="+mn-ea"/>
                <a:cs typeface="+mn-cs"/>
              </a:rPr>
              <a:t>ציסטי</a:t>
            </a:r>
            <a:r>
              <a:rPr lang="he-IL" sz="1200" kern="1200" dirty="0">
                <a:solidFill>
                  <a:schemeClr val="tx1"/>
                </a:solidFill>
                <a:effectLst/>
                <a:latin typeface="+mn-lt"/>
                <a:ea typeface="+mn-ea"/>
                <a:cs typeface="+mn-cs"/>
              </a:rPr>
              <a:t> ברובו ניתן לשקול אספירציה תוך רחמית. בניתוח עצמו- החתך יכול להיות </a:t>
            </a:r>
            <a:r>
              <a:rPr lang="he-IL" sz="1200" kern="1200" dirty="0" err="1">
                <a:solidFill>
                  <a:schemeClr val="tx1"/>
                </a:solidFill>
                <a:effectLst/>
                <a:latin typeface="+mn-lt"/>
                <a:ea typeface="+mn-ea"/>
                <a:cs typeface="+mn-cs"/>
              </a:rPr>
              <a:t>v</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shaped</a:t>
            </a:r>
            <a:r>
              <a:rPr lang="he-IL" sz="1200" kern="1200" dirty="0">
                <a:solidFill>
                  <a:schemeClr val="tx1"/>
                </a:solidFill>
                <a:effectLst/>
                <a:latin typeface="+mn-lt"/>
                <a:ea typeface="+mn-ea"/>
                <a:cs typeface="+mn-cs"/>
              </a:rPr>
              <a:t>, יש להסיר את </a:t>
            </a:r>
            <a:r>
              <a:rPr lang="he-IL" sz="1200" kern="1200" dirty="0" err="1">
                <a:solidFill>
                  <a:schemeClr val="tx1"/>
                </a:solidFill>
                <a:effectLst/>
                <a:latin typeface="+mn-lt"/>
                <a:ea typeface="+mn-ea"/>
                <a:cs typeface="+mn-cs"/>
              </a:rPr>
              <a:t>הקוקסיקס</a:t>
            </a:r>
            <a:r>
              <a:rPr lang="he-IL" sz="1200" kern="1200" dirty="0">
                <a:solidFill>
                  <a:schemeClr val="tx1"/>
                </a:solidFill>
                <a:effectLst/>
                <a:latin typeface="+mn-lt"/>
                <a:ea typeface="+mn-ea"/>
                <a:cs typeface="+mn-cs"/>
              </a:rPr>
              <a:t>, ולקשור את ה- </a:t>
            </a:r>
            <a:r>
              <a:rPr lang="he-IL" sz="1200" kern="1200" dirty="0" err="1">
                <a:solidFill>
                  <a:schemeClr val="tx1"/>
                </a:solidFill>
                <a:effectLst/>
                <a:latin typeface="+mn-lt"/>
                <a:ea typeface="+mn-ea"/>
                <a:cs typeface="+mn-cs"/>
              </a:rPr>
              <a:t>middle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sacral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artery</a:t>
            </a:r>
            <a:r>
              <a:rPr lang="he-IL" sz="1200" kern="1200" dirty="0">
                <a:solidFill>
                  <a:schemeClr val="tx1"/>
                </a:solidFill>
                <a:effectLst/>
                <a:latin typeface="+mn-lt"/>
                <a:ea typeface="+mn-ea"/>
                <a:cs typeface="+mn-cs"/>
              </a:rPr>
              <a:t>. ניתן גם לבצע חתך וורטיקלי. הפרוגנוזה- עבור עוברים- מעל 90%, עם הגידול הוא קטן. כשיש </a:t>
            </a:r>
            <a:r>
              <a:rPr lang="he-IL" sz="1200" kern="1200" dirty="0" err="1">
                <a:solidFill>
                  <a:schemeClr val="tx1"/>
                </a:solidFill>
                <a:effectLst/>
                <a:latin typeface="+mn-lt"/>
                <a:ea typeface="+mn-ea"/>
                <a:cs typeface="+mn-cs"/>
              </a:rPr>
              <a:t>הידרופס</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פלסנטומגליה</a:t>
            </a:r>
            <a:r>
              <a:rPr lang="he-IL" sz="1200" kern="1200" dirty="0">
                <a:solidFill>
                  <a:schemeClr val="tx1"/>
                </a:solidFill>
                <a:effectLst/>
                <a:latin typeface="+mn-lt"/>
                <a:ea typeface="+mn-ea"/>
                <a:cs typeface="+mn-cs"/>
              </a:rPr>
              <a:t> התמותה מתקרבת ל- 100%. יש מספר גורמים פרוגנוסטיים כגון קצב גדילה- מעל 150 מל בשבוע, כלי דם גדולים מזינים, היעדר מרכיבים </a:t>
            </a:r>
            <a:r>
              <a:rPr lang="he-IL" sz="1200" kern="1200" dirty="0" err="1">
                <a:solidFill>
                  <a:schemeClr val="tx1"/>
                </a:solidFill>
                <a:effectLst/>
                <a:latin typeface="+mn-lt"/>
                <a:ea typeface="+mn-ea"/>
                <a:cs typeface="+mn-cs"/>
              </a:rPr>
              <a:t>ציסטיים</a:t>
            </a:r>
            <a:r>
              <a:rPr lang="he-IL" sz="1200" kern="1200" dirty="0">
                <a:solidFill>
                  <a:schemeClr val="tx1"/>
                </a:solidFill>
                <a:effectLst/>
                <a:latin typeface="+mn-lt"/>
                <a:ea typeface="+mn-ea"/>
                <a:cs typeface="+mn-cs"/>
              </a:rPr>
              <a:t>, יחס של הגידול לראש. מטופלים המנותחים לאחר תקופת הלידה- צריכים לעבור בדיקת מרקרים כל 2-3 חודשים לפחות 3 שנים לאחר הניתוח היות ומרבית </a:t>
            </a:r>
            <a:r>
              <a:rPr lang="he-IL" sz="1200" kern="1200" dirty="0" err="1">
                <a:solidFill>
                  <a:schemeClr val="tx1"/>
                </a:solidFill>
                <a:effectLst/>
                <a:latin typeface="+mn-lt"/>
                <a:ea typeface="+mn-ea"/>
                <a:cs typeface="+mn-cs"/>
              </a:rPr>
              <a:t>ההישנויות</a:t>
            </a:r>
            <a:r>
              <a:rPr lang="he-IL" sz="1200" kern="1200" dirty="0">
                <a:solidFill>
                  <a:schemeClr val="tx1"/>
                </a:solidFill>
                <a:effectLst/>
                <a:latin typeface="+mn-lt"/>
                <a:ea typeface="+mn-ea"/>
                <a:cs typeface="+mn-cs"/>
              </a:rPr>
              <a:t> הן בתקופה זו. לרוב, ההישנות היא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הניתוח עצמו אולם ישנן גרורות דם לבלוטות </a:t>
            </a:r>
            <a:r>
              <a:rPr lang="he-IL" sz="1200" kern="1200" dirty="0" err="1">
                <a:solidFill>
                  <a:schemeClr val="tx1"/>
                </a:solidFill>
                <a:effectLst/>
                <a:latin typeface="+mn-lt"/>
                <a:ea typeface="+mn-ea"/>
                <a:cs typeface="+mn-cs"/>
              </a:rPr>
              <a:t>אינגוינאליות</a:t>
            </a:r>
            <a:r>
              <a:rPr lang="he-IL" sz="1200" kern="1200" dirty="0">
                <a:solidFill>
                  <a:schemeClr val="tx1"/>
                </a:solidFill>
                <a:effectLst/>
                <a:latin typeface="+mn-lt"/>
                <a:ea typeface="+mn-ea"/>
                <a:cs typeface="+mn-cs"/>
              </a:rPr>
              <a:t>, ריאות, כבד ומוח וכן </a:t>
            </a:r>
            <a:r>
              <a:rPr lang="he-IL" sz="1200" kern="1200" dirty="0" err="1">
                <a:solidFill>
                  <a:schemeClr val="tx1"/>
                </a:solidFill>
                <a:effectLst/>
                <a:latin typeface="+mn-lt"/>
                <a:ea typeface="+mn-ea"/>
                <a:cs typeface="+mn-cs"/>
              </a:rPr>
              <a:t>פריטונאום</a:t>
            </a:r>
            <a:r>
              <a:rPr lang="he-IL" sz="1200" kern="1200" dirty="0">
                <a:solidFill>
                  <a:schemeClr val="tx1"/>
                </a:solidFill>
                <a:effectLst/>
                <a:latin typeface="+mn-lt"/>
                <a:ea typeface="+mn-ea"/>
                <a:cs typeface="+mn-cs"/>
              </a:rPr>
              <a:t>. היום ההישרדות מגיעה ל- 80-90% בזכות כימותרפיה המבוססת על </a:t>
            </a:r>
            <a:r>
              <a:rPr lang="he-IL" sz="1200" kern="1200" dirty="0" err="1">
                <a:solidFill>
                  <a:schemeClr val="tx1"/>
                </a:solidFill>
                <a:effectLst/>
                <a:latin typeface="+mn-lt"/>
                <a:ea typeface="+mn-ea"/>
                <a:cs typeface="+mn-cs"/>
              </a:rPr>
              <a:t>פלטינום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טרטומה</a:t>
            </a:r>
            <a:r>
              <a:rPr lang="he-IL" sz="1200" kern="1200" dirty="0">
                <a:solidFill>
                  <a:schemeClr val="tx1"/>
                </a:solidFill>
                <a:effectLst/>
                <a:latin typeface="+mn-lt"/>
                <a:ea typeface="+mn-ea"/>
                <a:cs typeface="+mn-cs"/>
              </a:rPr>
              <a:t> בבית החזה- ממוקמת </a:t>
            </a:r>
            <a:r>
              <a:rPr lang="he-IL" sz="1200" kern="1200" dirty="0" err="1">
                <a:solidFill>
                  <a:schemeClr val="tx1"/>
                </a:solidFill>
                <a:effectLst/>
                <a:latin typeface="+mn-lt"/>
                <a:ea typeface="+mn-ea"/>
                <a:cs typeface="+mn-cs"/>
              </a:rPr>
              <a:t>אנטריורית</a:t>
            </a:r>
            <a:r>
              <a:rPr lang="he-IL" sz="1200" kern="1200" dirty="0">
                <a:solidFill>
                  <a:schemeClr val="tx1"/>
                </a:solidFill>
                <a:effectLst/>
                <a:latin typeface="+mn-lt"/>
                <a:ea typeface="+mn-ea"/>
                <a:cs typeface="+mn-cs"/>
              </a:rPr>
              <a:t> במרבית המקרים, יכולה </a:t>
            </a:r>
            <a:r>
              <a:rPr lang="he-IL" sz="1200" kern="1200" dirty="0" err="1">
                <a:solidFill>
                  <a:schemeClr val="tx1"/>
                </a:solidFill>
                <a:effectLst/>
                <a:latin typeface="+mn-lt"/>
                <a:ea typeface="+mn-ea"/>
                <a:cs typeface="+mn-cs"/>
              </a:rPr>
              <a:t>להתייצג</a:t>
            </a:r>
            <a:r>
              <a:rPr lang="he-IL" sz="1200" kern="1200" dirty="0">
                <a:solidFill>
                  <a:schemeClr val="tx1"/>
                </a:solidFill>
                <a:effectLst/>
                <a:latin typeface="+mn-lt"/>
                <a:ea typeface="+mn-ea"/>
                <a:cs typeface="+mn-cs"/>
              </a:rPr>
              <a:t> מהלידה ועד לבגרות. גידולים אלו יכולים לחדור </a:t>
            </a:r>
            <a:r>
              <a:rPr lang="he-IL" sz="1200" kern="1200" dirty="0" err="1">
                <a:solidFill>
                  <a:schemeClr val="tx1"/>
                </a:solidFill>
                <a:effectLst/>
                <a:latin typeface="+mn-lt"/>
                <a:ea typeface="+mn-ea"/>
                <a:cs typeface="+mn-cs"/>
              </a:rPr>
              <a:t>לברונכים</a:t>
            </a:r>
            <a:r>
              <a:rPr lang="he-IL" sz="1200" kern="1200" dirty="0">
                <a:solidFill>
                  <a:schemeClr val="tx1"/>
                </a:solidFill>
                <a:effectLst/>
                <a:latin typeface="+mn-lt"/>
                <a:ea typeface="+mn-ea"/>
                <a:cs typeface="+mn-cs"/>
              </a:rPr>
              <a:t> ואז להתבטא עם </a:t>
            </a:r>
            <a:r>
              <a:rPr lang="he-IL" sz="1200" kern="1200" dirty="0" err="1">
                <a:solidFill>
                  <a:schemeClr val="tx1"/>
                </a:solidFill>
                <a:effectLst/>
                <a:latin typeface="+mn-lt"/>
                <a:ea typeface="+mn-ea"/>
                <a:cs typeface="+mn-cs"/>
              </a:rPr>
              <a:t>המופטיזיס</a:t>
            </a:r>
            <a:r>
              <a:rPr lang="he-IL" sz="1200" kern="1200" dirty="0">
                <a:solidFill>
                  <a:schemeClr val="tx1"/>
                </a:solidFill>
                <a:effectLst/>
                <a:latin typeface="+mn-lt"/>
                <a:ea typeface="+mn-ea"/>
                <a:cs typeface="+mn-cs"/>
              </a:rPr>
              <a:t> או לחדור גם לעור, והם מקושרים בקליינפלטר. לאחר גיל 15, יש סיכוי גבוה לממריאות- רואים רמות </a:t>
            </a:r>
            <a:r>
              <a:rPr lang="he-IL" sz="1200" kern="1200" dirty="0" err="1">
                <a:solidFill>
                  <a:schemeClr val="tx1"/>
                </a:solidFill>
                <a:effectLst/>
                <a:latin typeface="+mn-lt"/>
                <a:ea typeface="+mn-ea"/>
                <a:cs typeface="+mn-cs"/>
              </a:rPr>
              <a:t>afp</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bhcg</a:t>
            </a:r>
            <a:r>
              <a:rPr lang="he-IL" sz="1200" kern="1200" dirty="0">
                <a:solidFill>
                  <a:schemeClr val="tx1"/>
                </a:solidFill>
                <a:effectLst/>
                <a:latin typeface="+mn-lt"/>
                <a:ea typeface="+mn-ea"/>
                <a:cs typeface="+mn-cs"/>
              </a:rPr>
              <a:t> גבוהות. ההישרדות היא פחות טובה – 71% למטופלים עם </a:t>
            </a:r>
            <a:r>
              <a:rPr lang="he-IL" sz="1200" kern="1200" dirty="0" err="1">
                <a:solidFill>
                  <a:schemeClr val="tx1"/>
                </a:solidFill>
                <a:effectLst/>
                <a:latin typeface="+mn-lt"/>
                <a:ea typeface="+mn-ea"/>
                <a:cs typeface="+mn-cs"/>
              </a:rPr>
              <a:t>טרטומה</a:t>
            </a:r>
            <a:r>
              <a:rPr lang="he-IL" sz="1200" kern="1200" dirty="0">
                <a:solidFill>
                  <a:schemeClr val="tx1"/>
                </a:solidFill>
                <a:effectLst/>
                <a:latin typeface="+mn-lt"/>
                <a:ea typeface="+mn-ea"/>
                <a:cs typeface="+mn-cs"/>
              </a:rPr>
              <a:t> של בית החזה. </a:t>
            </a:r>
            <a:endParaRPr lang="en-IL" sz="1200" kern="1200" dirty="0">
              <a:solidFill>
                <a:schemeClr val="tx1"/>
              </a:solidFill>
              <a:effectLst/>
              <a:latin typeface="+mn-lt"/>
              <a:ea typeface="+mn-ea"/>
              <a:cs typeface="+mn-cs"/>
            </a:endParaRPr>
          </a:p>
          <a:p>
            <a:pPr algn="just"/>
            <a:br>
              <a:rPr lang="he-IL" sz="1200" b="1" kern="1200" dirty="0">
                <a:solidFill>
                  <a:schemeClr val="tx1"/>
                </a:solidFill>
                <a:effectLst/>
                <a:latin typeface="+mn-lt"/>
                <a:ea typeface="+mn-ea"/>
                <a:cs typeface="+mn-cs"/>
              </a:rPr>
            </a:br>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20</a:t>
            </a:fld>
            <a:endParaRPr lang="en-IL"/>
          </a:p>
        </p:txBody>
      </p:sp>
    </p:spTree>
    <p:extLst>
      <p:ext uri="{BB962C8B-B14F-4D97-AF65-F5344CB8AC3E}">
        <p14:creationId xmlns:p14="http://schemas.microsoft.com/office/powerpoint/2010/main" val="1616904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he-IL" sz="1200" b="1" kern="1200" dirty="0">
                <a:solidFill>
                  <a:schemeClr val="tx1"/>
                </a:solidFill>
                <a:effectLst/>
                <a:latin typeface="+mn-lt"/>
                <a:ea typeface="+mn-ea"/>
                <a:cs typeface="+mn-cs"/>
              </a:rPr>
              <a:t>פרק 6- </a:t>
            </a:r>
            <a:r>
              <a:rPr lang="he-IL" sz="1200" b="1" kern="1200" dirty="0" err="1">
                <a:solidFill>
                  <a:schemeClr val="tx1"/>
                </a:solidFill>
                <a:effectLst/>
                <a:latin typeface="+mn-lt"/>
                <a:ea typeface="+mn-ea"/>
                <a:cs typeface="+mn-cs"/>
              </a:rPr>
              <a:t>אקמו</a:t>
            </a:r>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מעקף לב ריאה לתקופה ממושכת- המטרה הינה לתת למערכת </a:t>
            </a:r>
            <a:r>
              <a:rPr lang="he-IL" sz="1200" kern="1200" dirty="0" err="1">
                <a:solidFill>
                  <a:schemeClr val="tx1"/>
                </a:solidFill>
                <a:effectLst/>
                <a:latin typeface="+mn-lt"/>
                <a:ea typeface="+mn-ea"/>
                <a:cs typeface="+mn-cs"/>
              </a:rPr>
              <a:t>הקרדיופולמונרית</a:t>
            </a:r>
            <a:r>
              <a:rPr lang="he-IL" sz="1200" kern="1200" dirty="0">
                <a:solidFill>
                  <a:schemeClr val="tx1"/>
                </a:solidFill>
                <a:effectLst/>
                <a:latin typeface="+mn-lt"/>
                <a:ea typeface="+mn-ea"/>
                <a:cs typeface="+mn-cs"/>
              </a:rPr>
              <a:t> לנוח, במטרה לחסוך את ההשפעות השליליות של הנשמה בלחץ גבוה, ריכוז חמצן גבוה, הנשמה טראומטית או בעיה </a:t>
            </a:r>
            <a:r>
              <a:rPr lang="he-IL" sz="1200" kern="1200" dirty="0" err="1">
                <a:solidFill>
                  <a:schemeClr val="tx1"/>
                </a:solidFill>
                <a:effectLst/>
                <a:latin typeface="+mn-lt"/>
                <a:ea typeface="+mn-ea"/>
                <a:cs typeface="+mn-cs"/>
              </a:rPr>
              <a:t>בפרפוזיה</a:t>
            </a:r>
            <a:r>
              <a:rPr lang="he-IL" sz="1200" kern="1200" dirty="0">
                <a:solidFill>
                  <a:schemeClr val="tx1"/>
                </a:solidFill>
                <a:effectLst/>
                <a:latin typeface="+mn-lt"/>
                <a:ea typeface="+mn-ea"/>
                <a:cs typeface="+mn-cs"/>
              </a:rPr>
              <a:t>. מבחינה </a:t>
            </a:r>
            <a:r>
              <a:rPr lang="he-IL" sz="1200" kern="1200" dirty="0" err="1">
                <a:solidFill>
                  <a:schemeClr val="tx1"/>
                </a:solidFill>
                <a:effectLst/>
                <a:latin typeface="+mn-lt"/>
                <a:ea typeface="+mn-ea"/>
                <a:cs typeface="+mn-cs"/>
              </a:rPr>
              <a:t>הסטורית</a:t>
            </a:r>
            <a:r>
              <a:rPr lang="he-IL" sz="1200" kern="1200" dirty="0">
                <a:solidFill>
                  <a:schemeClr val="tx1"/>
                </a:solidFill>
                <a:effectLst/>
                <a:latin typeface="+mn-lt"/>
                <a:ea typeface="+mn-ea"/>
                <a:cs typeface="+mn-cs"/>
              </a:rPr>
              <a:t> וגם כעת- המטרה היא להעריך 80% תמותה ללא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כדי להחליט על טיפול.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קצת </a:t>
            </a:r>
            <a:r>
              <a:rPr lang="he-IL" sz="1200" kern="1200" dirty="0" err="1">
                <a:solidFill>
                  <a:schemeClr val="tx1"/>
                </a:solidFill>
                <a:effectLst/>
                <a:latin typeface="+mn-lt"/>
                <a:ea typeface="+mn-ea"/>
                <a:cs typeface="+mn-cs"/>
              </a:rPr>
              <a:t>הסטוריה</a:t>
            </a:r>
            <a:r>
              <a:rPr lang="he-IL" sz="1200" kern="1200" dirty="0">
                <a:solidFill>
                  <a:schemeClr val="tx1"/>
                </a:solidFill>
                <a:effectLst/>
                <a:latin typeface="+mn-lt"/>
                <a:ea typeface="+mn-ea"/>
                <a:cs typeface="+mn-cs"/>
              </a:rPr>
              <a:t>- גילוי של הפרין ושל ממברנות סמי-</a:t>
            </a:r>
            <a:r>
              <a:rPr lang="he-IL" sz="1200" kern="1200" dirty="0" err="1">
                <a:solidFill>
                  <a:schemeClr val="tx1"/>
                </a:solidFill>
                <a:effectLst/>
                <a:latin typeface="+mn-lt"/>
                <a:ea typeface="+mn-ea"/>
                <a:cs typeface="+mn-cs"/>
              </a:rPr>
              <a:t>פרמיאביליות</a:t>
            </a:r>
            <a:r>
              <a:rPr lang="he-IL" sz="1200" kern="1200" dirty="0">
                <a:solidFill>
                  <a:schemeClr val="tx1"/>
                </a:solidFill>
                <a:effectLst/>
                <a:latin typeface="+mn-lt"/>
                <a:ea typeface="+mn-ea"/>
                <a:cs typeface="+mn-cs"/>
              </a:rPr>
              <a:t> הביא לשיפור משמעותי של המכשירים הראשונים. הניסוי הראשון היה על מבוגרים עם </a:t>
            </a:r>
            <a:r>
              <a:rPr lang="he-IL" sz="1200" kern="1200" dirty="0" err="1">
                <a:solidFill>
                  <a:schemeClr val="tx1"/>
                </a:solidFill>
                <a:effectLst/>
                <a:latin typeface="+mn-lt"/>
                <a:ea typeface="+mn-ea"/>
                <a:cs typeface="+mn-cs"/>
              </a:rPr>
              <a:t>ards</a:t>
            </a:r>
            <a:r>
              <a:rPr lang="he-IL" sz="1200" kern="1200" dirty="0">
                <a:solidFill>
                  <a:schemeClr val="tx1"/>
                </a:solidFill>
                <a:effectLst/>
                <a:latin typeface="+mn-lt"/>
                <a:ea typeface="+mn-ea"/>
                <a:cs typeface="+mn-cs"/>
              </a:rPr>
              <a:t> וזה לא הוכיח יתרון על הנשמה קונבנציונלית- מצד שני, אצל כל המבוגרים היה פיברוזיס ריאתי לא הפיך. לאחר מכן היו מחקרים על תינוקות שהעלות עליה בשרידות.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מבחינה קלינית- תינוקות מרוויחים משמעותית </a:t>
            </a:r>
            <a:r>
              <a:rPr lang="he-IL" sz="1200" kern="1200" dirty="0" err="1">
                <a:solidFill>
                  <a:schemeClr val="tx1"/>
                </a:solidFill>
                <a:effectLst/>
                <a:latin typeface="+mn-lt"/>
                <a:ea typeface="+mn-ea"/>
                <a:cs typeface="+mn-cs"/>
              </a:rPr>
              <a:t>מאקמו</a:t>
            </a:r>
            <a:r>
              <a:rPr lang="he-IL" sz="1200" kern="1200" dirty="0">
                <a:solidFill>
                  <a:schemeClr val="tx1"/>
                </a:solidFill>
                <a:effectLst/>
                <a:latin typeface="+mn-lt"/>
                <a:ea typeface="+mn-ea"/>
                <a:cs typeface="+mn-cs"/>
              </a:rPr>
              <a:t>: אספירציה של </a:t>
            </a:r>
            <a:r>
              <a:rPr lang="he-IL" sz="1200" kern="1200" dirty="0" err="1">
                <a:solidFill>
                  <a:schemeClr val="tx1"/>
                </a:solidFill>
                <a:effectLst/>
                <a:latin typeface="+mn-lt"/>
                <a:ea typeface="+mn-ea"/>
                <a:cs typeface="+mn-cs"/>
              </a:rPr>
              <a:t>מקוניום</a:t>
            </a:r>
            <a:r>
              <a:rPr lang="he-IL" sz="1200" kern="1200" dirty="0">
                <a:solidFill>
                  <a:schemeClr val="tx1"/>
                </a:solidFill>
                <a:effectLst/>
                <a:latin typeface="+mn-lt"/>
                <a:ea typeface="+mn-ea"/>
                <a:cs typeface="+mn-cs"/>
              </a:rPr>
              <a:t>, הרניה </a:t>
            </a:r>
            <a:r>
              <a:rPr lang="he-IL" sz="1200" kern="1200" dirty="0" err="1">
                <a:solidFill>
                  <a:schemeClr val="tx1"/>
                </a:solidFill>
                <a:effectLst/>
                <a:latin typeface="+mn-lt"/>
                <a:ea typeface="+mn-ea"/>
                <a:cs typeface="+mn-cs"/>
              </a:rPr>
              <a:t>סרעפתית</a:t>
            </a:r>
            <a:r>
              <a:rPr lang="he-IL" sz="1200" kern="1200" dirty="0">
                <a:solidFill>
                  <a:schemeClr val="tx1"/>
                </a:solidFill>
                <a:effectLst/>
                <a:latin typeface="+mn-lt"/>
                <a:ea typeface="+mn-ea"/>
                <a:cs typeface="+mn-cs"/>
              </a:rPr>
              <a:t>, יתר לחץ ריאתי </a:t>
            </a:r>
            <a:r>
              <a:rPr lang="he-IL" sz="1200" kern="1200" dirty="0" err="1">
                <a:solidFill>
                  <a:schemeClr val="tx1"/>
                </a:solidFill>
                <a:effectLst/>
                <a:latin typeface="+mn-lt"/>
                <a:ea typeface="+mn-ea"/>
                <a:cs typeface="+mn-cs"/>
              </a:rPr>
              <a:t>פרסיסטנטי</a:t>
            </a:r>
            <a:r>
              <a:rPr lang="he-IL" sz="1200" kern="1200" dirty="0">
                <a:solidFill>
                  <a:schemeClr val="tx1"/>
                </a:solidFill>
                <a:effectLst/>
                <a:latin typeface="+mn-lt"/>
                <a:ea typeface="+mn-ea"/>
                <a:cs typeface="+mn-cs"/>
              </a:rPr>
              <a:t>, ומומים לבביים. אצל ילדים- בעיקר דלקת ריאות ויראלית, חיידקית, </a:t>
            </a:r>
            <a:r>
              <a:rPr lang="he-IL" sz="1200" kern="1200" dirty="0" err="1">
                <a:solidFill>
                  <a:schemeClr val="tx1"/>
                </a:solidFill>
                <a:effectLst/>
                <a:latin typeface="+mn-lt"/>
                <a:ea typeface="+mn-ea"/>
                <a:cs typeface="+mn-cs"/>
              </a:rPr>
              <a:t>ards</a:t>
            </a:r>
            <a:r>
              <a:rPr lang="he-IL" sz="1200" kern="1200" dirty="0">
                <a:solidFill>
                  <a:schemeClr val="tx1"/>
                </a:solidFill>
                <a:effectLst/>
                <a:latin typeface="+mn-lt"/>
                <a:ea typeface="+mn-ea"/>
                <a:cs typeface="+mn-cs"/>
              </a:rPr>
              <a:t>, כשל נשימתי, </a:t>
            </a:r>
            <a:r>
              <a:rPr lang="he-IL" sz="1200" kern="1200" dirty="0" err="1">
                <a:solidFill>
                  <a:schemeClr val="tx1"/>
                </a:solidFill>
                <a:effectLst/>
                <a:latin typeface="+mn-lt"/>
                <a:ea typeface="+mn-ea"/>
                <a:cs typeface="+mn-cs"/>
              </a:rPr>
              <a:t>ספסיס</a:t>
            </a:r>
            <a:r>
              <a:rPr lang="he-IL" sz="1200" kern="1200" dirty="0">
                <a:solidFill>
                  <a:schemeClr val="tx1"/>
                </a:solidFill>
                <a:effectLst/>
                <a:latin typeface="+mn-lt"/>
                <a:ea typeface="+mn-ea"/>
                <a:cs typeface="+mn-cs"/>
              </a:rPr>
              <a:t> ומחלות קרדיאליות.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אצל תינוקות יש לשקול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רק אם כשלו אמצעי הנשמה שכוללים הנשמה בנפח נמוך, שימוש ב- </a:t>
            </a:r>
            <a:r>
              <a:rPr lang="he-IL" sz="1200" kern="1200" dirty="0" err="1">
                <a:solidFill>
                  <a:schemeClr val="tx1"/>
                </a:solidFill>
                <a:effectLst/>
                <a:latin typeface="+mn-lt"/>
                <a:ea typeface="+mn-ea"/>
                <a:cs typeface="+mn-cs"/>
              </a:rPr>
              <a:t>no</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סורפקטנט</a:t>
            </a:r>
            <a:r>
              <a:rPr lang="he-IL" sz="1200" kern="1200" dirty="0">
                <a:solidFill>
                  <a:schemeClr val="tx1"/>
                </a:solidFill>
                <a:effectLst/>
                <a:latin typeface="+mn-lt"/>
                <a:ea typeface="+mn-ea"/>
                <a:cs typeface="+mn-cs"/>
              </a:rPr>
              <a:t>, והנשמה בתדר גבוה- </a:t>
            </a:r>
            <a:r>
              <a:rPr lang="he-IL" sz="1200" kern="1200" dirty="0" err="1">
                <a:solidFill>
                  <a:schemeClr val="tx1"/>
                </a:solidFill>
                <a:effectLst/>
                <a:latin typeface="+mn-lt"/>
                <a:ea typeface="+mn-ea"/>
                <a:cs typeface="+mn-cs"/>
              </a:rPr>
              <a:t>high</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frequency</a:t>
            </a:r>
            <a:r>
              <a:rPr lang="he-IL" sz="1200" kern="1200" dirty="0">
                <a:solidFill>
                  <a:schemeClr val="tx1"/>
                </a:solidFill>
                <a:effectLst/>
                <a:latin typeface="+mn-lt"/>
                <a:ea typeface="+mn-ea"/>
                <a:cs typeface="+mn-cs"/>
              </a:rPr>
              <a:t>. בכל מקרה, יש אינדיקציה כללית כאשר- המחלה הינה הפיכה, שיטת ההנשמה מזיקה יותר מאשר מועילה, ודרישות החמצון של הרקמה אינן מתמלאות. מומלץ להשלים טרם </a:t>
            </a:r>
            <a:r>
              <a:rPr lang="he-IL" sz="1200" kern="1200" dirty="0" err="1">
                <a:solidFill>
                  <a:schemeClr val="tx1"/>
                </a:solidFill>
                <a:effectLst/>
                <a:latin typeface="+mn-lt"/>
                <a:ea typeface="+mn-ea"/>
                <a:cs typeface="+mn-cs"/>
              </a:rPr>
              <a:t>האקמו</a:t>
            </a:r>
            <a:r>
              <a:rPr lang="he-IL" sz="1200" kern="1200" dirty="0">
                <a:solidFill>
                  <a:schemeClr val="tx1"/>
                </a:solidFill>
                <a:effectLst/>
                <a:latin typeface="+mn-lt"/>
                <a:ea typeface="+mn-ea"/>
                <a:cs typeface="+mn-cs"/>
              </a:rPr>
              <a:t> סונר מוח ואקו לב, צילום חזה, בדיקות מעבדה וקרוס וכן תפקודי קרישה מלאים.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אינדיקציות </a:t>
            </a:r>
            <a:r>
              <a:rPr lang="he-IL" sz="1200" kern="1200" dirty="0" err="1">
                <a:solidFill>
                  <a:schemeClr val="tx1"/>
                </a:solidFill>
                <a:effectLst/>
                <a:latin typeface="+mn-lt"/>
                <a:ea typeface="+mn-ea"/>
                <a:cs typeface="+mn-cs"/>
              </a:rPr>
              <a:t>לאקמו</a:t>
            </a:r>
            <a:r>
              <a:rPr lang="he-IL" sz="1200" kern="1200" dirty="0">
                <a:solidFill>
                  <a:schemeClr val="tx1"/>
                </a:solidFill>
                <a:effectLst/>
                <a:latin typeface="+mn-lt"/>
                <a:ea typeface="+mn-ea"/>
                <a:cs typeface="+mn-cs"/>
              </a:rPr>
              <a:t> מתבססות על ההנחה שלמטופל יש מחלה שהיא </a:t>
            </a:r>
            <a:r>
              <a:rPr lang="he-IL" sz="1200" kern="1200" dirty="0" err="1">
                <a:solidFill>
                  <a:schemeClr val="tx1"/>
                </a:solidFill>
                <a:effectLst/>
                <a:latin typeface="+mn-lt"/>
                <a:ea typeface="+mn-ea"/>
                <a:cs typeface="+mn-cs"/>
              </a:rPr>
              <a:t>רוורסיבילית</a:t>
            </a:r>
            <a:r>
              <a:rPr lang="he-IL" sz="1200" kern="1200" dirty="0">
                <a:solidFill>
                  <a:schemeClr val="tx1"/>
                </a:solidFill>
                <a:effectLst/>
                <a:latin typeface="+mn-lt"/>
                <a:ea typeface="+mn-ea"/>
                <a:cs typeface="+mn-cs"/>
              </a:rPr>
              <a:t>, וששיטת ההנשמה הקונבנציונלית גורמת להחמרה: אנחנו יודעים שחשיפה ממושכת להנשמה בלחץ גבוה עם ריכוז חמצן גבוה מביאה בסופו של דבר להתפתחות </a:t>
            </a:r>
            <a:r>
              <a:rPr lang="he-IL" sz="1200" kern="1200" dirty="0" err="1">
                <a:solidFill>
                  <a:schemeClr val="tx1"/>
                </a:solidFill>
                <a:effectLst/>
                <a:latin typeface="+mn-lt"/>
                <a:ea typeface="+mn-ea"/>
                <a:cs typeface="+mn-cs"/>
              </a:rPr>
              <a:t>ברונכופולמונרי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דיספלסיה</a:t>
            </a:r>
            <a:r>
              <a:rPr lang="he-IL" sz="1200" kern="1200" dirty="0">
                <a:solidFill>
                  <a:schemeClr val="tx1"/>
                </a:solidFill>
                <a:effectLst/>
                <a:latin typeface="+mn-lt"/>
                <a:ea typeface="+mn-ea"/>
                <a:cs typeface="+mn-cs"/>
              </a:rPr>
              <a:t> שלוקח שבועות עד חודשים לעבור, לפעמים מספיק אפילו 4 ימים של הנשמה </a:t>
            </a:r>
            <a:r>
              <a:rPr lang="he-IL" sz="1200" kern="1200" dirty="0" err="1">
                <a:solidFill>
                  <a:schemeClr val="tx1"/>
                </a:solidFill>
                <a:effectLst/>
                <a:latin typeface="+mn-lt"/>
                <a:ea typeface="+mn-ea"/>
                <a:cs typeface="+mn-cs"/>
              </a:rPr>
              <a:t>קונבנוציונלית</a:t>
            </a:r>
            <a:r>
              <a:rPr lang="he-IL" sz="1200" kern="1200" dirty="0">
                <a:solidFill>
                  <a:schemeClr val="tx1"/>
                </a:solidFill>
                <a:effectLst/>
                <a:latin typeface="+mn-lt"/>
                <a:ea typeface="+mn-ea"/>
                <a:cs typeface="+mn-cs"/>
              </a:rPr>
              <a:t> כדי שזה יתפתח.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מערכות מדידה שונות התפתחו כדי להעריך 80% תמותה כאמור: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מדד </a:t>
            </a:r>
            <a:r>
              <a:rPr lang="he-IL" sz="1200" kern="1200" dirty="0" err="1">
                <a:solidFill>
                  <a:schemeClr val="tx1"/>
                </a:solidFill>
                <a:effectLst/>
                <a:latin typeface="+mn-lt"/>
                <a:ea typeface="+mn-ea"/>
                <a:cs typeface="+mn-cs"/>
              </a:rPr>
              <a:t>האוקסיגנציה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oxygenation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index</a:t>
            </a:r>
            <a:r>
              <a:rPr lang="he-IL" sz="1200" kern="1200" dirty="0">
                <a:solidFill>
                  <a:schemeClr val="tx1"/>
                </a:solidFill>
                <a:effectLst/>
                <a:latin typeface="+mn-lt"/>
                <a:ea typeface="+mn-ea"/>
                <a:cs typeface="+mn-cs"/>
              </a:rPr>
              <a:t>: מדד שמסתכל על הלחץ הממוצע של דרכי האוויר- </a:t>
            </a:r>
            <a:r>
              <a:rPr lang="he-IL" sz="1200" kern="1200" dirty="0" err="1">
                <a:solidFill>
                  <a:schemeClr val="tx1"/>
                </a:solidFill>
                <a:effectLst/>
                <a:latin typeface="+mn-lt"/>
                <a:ea typeface="+mn-ea"/>
                <a:cs typeface="+mn-cs"/>
              </a:rPr>
              <a:t>mean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airway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pressure</a:t>
            </a:r>
            <a:r>
              <a:rPr lang="he-IL" sz="1200" kern="1200" dirty="0">
                <a:solidFill>
                  <a:schemeClr val="tx1"/>
                </a:solidFill>
                <a:effectLst/>
                <a:latin typeface="+mn-lt"/>
                <a:ea typeface="+mn-ea"/>
                <a:cs typeface="+mn-cs"/>
              </a:rPr>
              <a:t>, יחד עם ריכוז החמצן  בדם (fio2) לחלק ללחץ החמצן בדם- pao2. כשזה מעל 40 זה מראה על סיכון תמותה של 80% ומעלה. מרכזים רבים מסתכלים על רמת מדד של 25.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גרדיאנט</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אלבואולרי-ארטריאלי</a:t>
            </a:r>
            <a:r>
              <a:rPr lang="he-IL" sz="1200" kern="1200" dirty="0">
                <a:solidFill>
                  <a:schemeClr val="tx1"/>
                </a:solidFill>
                <a:effectLst/>
                <a:latin typeface="+mn-lt"/>
                <a:ea typeface="+mn-ea"/>
                <a:cs typeface="+mn-cs"/>
              </a:rPr>
              <a:t>: מדד שבודק את ההפרש בין החמצן בנאדיות לעומת </a:t>
            </a:r>
            <a:r>
              <a:rPr lang="he-IL" sz="1200" kern="1200" dirty="0" err="1">
                <a:solidFill>
                  <a:schemeClr val="tx1"/>
                </a:solidFill>
                <a:effectLst/>
                <a:latin typeface="+mn-lt"/>
                <a:ea typeface="+mn-ea"/>
                <a:cs typeface="+mn-cs"/>
              </a:rPr>
              <a:t>בארטריולות</a:t>
            </a:r>
            <a:r>
              <a:rPr lang="he-IL" sz="1200" kern="1200" dirty="0">
                <a:solidFill>
                  <a:schemeClr val="tx1"/>
                </a:solidFill>
                <a:effectLst/>
                <a:latin typeface="+mn-lt"/>
                <a:ea typeface="+mn-ea"/>
                <a:cs typeface="+mn-cs"/>
              </a:rPr>
              <a:t>, מעל 610 טור (יחידת מידה) על פני 8 שעות ומעלה מנבא תמותה של 79%.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מדד וונטילציה- </a:t>
            </a:r>
            <a:r>
              <a:rPr lang="he-IL" sz="1200" kern="1200" dirty="0" err="1">
                <a:solidFill>
                  <a:schemeClr val="tx1"/>
                </a:solidFill>
                <a:effectLst/>
                <a:latin typeface="+mn-lt"/>
                <a:ea typeface="+mn-ea"/>
                <a:cs typeface="+mn-cs"/>
              </a:rPr>
              <a:t>ventilation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index</a:t>
            </a:r>
            <a:r>
              <a:rPr lang="he-IL" sz="1200" kern="1200" dirty="0">
                <a:solidFill>
                  <a:schemeClr val="tx1"/>
                </a:solidFill>
                <a:effectLst/>
                <a:latin typeface="+mn-lt"/>
                <a:ea typeface="+mn-ea"/>
                <a:cs typeface="+mn-cs"/>
              </a:rPr>
              <a:t>- מסתכל על קצב הנשימה כפול ריכוז הפחמן הדו חמצני כפול לחץ ההנשמה.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קונטרא</a:t>
            </a:r>
            <a:r>
              <a:rPr lang="he-IL" sz="1200" kern="1200" dirty="0">
                <a:solidFill>
                  <a:schemeClr val="tx1"/>
                </a:solidFill>
                <a:effectLst/>
                <a:latin typeface="+mn-lt"/>
                <a:ea typeface="+mn-ea"/>
                <a:cs typeface="+mn-cs"/>
              </a:rPr>
              <a:t>-אינדיקציות </a:t>
            </a:r>
            <a:r>
              <a:rPr lang="he-IL" sz="1200" kern="1200" dirty="0" err="1">
                <a:solidFill>
                  <a:schemeClr val="tx1"/>
                </a:solidFill>
                <a:effectLst/>
                <a:latin typeface="+mn-lt"/>
                <a:ea typeface="+mn-ea"/>
                <a:cs typeface="+mn-cs"/>
              </a:rPr>
              <a:t>לאקמו</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גיל מתחת ל- 34 שבועות, היום כבר מדברים על גילאים של אפילו 29 שבועות בתנאי שאין עדות לדמם מוחי ויש הערכה להישרדות טובה.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משקל לידה מתחת ל- 2 ק״ג: בעיקר בגלל בצנרת- הכי קטנה המשמשת </a:t>
            </a:r>
            <a:r>
              <a:rPr lang="he-IL" sz="1200" kern="1200" dirty="0" err="1">
                <a:solidFill>
                  <a:schemeClr val="tx1"/>
                </a:solidFill>
                <a:effectLst/>
                <a:latin typeface="+mn-lt"/>
                <a:ea typeface="+mn-ea"/>
                <a:cs typeface="+mn-cs"/>
              </a:rPr>
              <a:t>לקנולציה</a:t>
            </a:r>
            <a:r>
              <a:rPr lang="he-IL" sz="1200" kern="1200" dirty="0">
                <a:solidFill>
                  <a:schemeClr val="tx1"/>
                </a:solidFill>
                <a:effectLst/>
                <a:latin typeface="+mn-lt"/>
                <a:ea typeface="+mn-ea"/>
                <a:cs typeface="+mn-cs"/>
              </a:rPr>
              <a:t> הינה 8fr, וזה בעייתי בתינוקות קטנים מאוד. עם זאת גם כאן הוכח שניתן להשיג 40% שרידות אצל משקלי לידה נמוכים עד 1.6 ק״ג.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דמם מוחי מעל דרגה </a:t>
            </a:r>
            <a:r>
              <a:rPr lang="he-IL" sz="1200" kern="1200" dirty="0" err="1">
                <a:solidFill>
                  <a:schemeClr val="tx1"/>
                </a:solidFill>
                <a:effectLst/>
                <a:latin typeface="+mn-lt"/>
                <a:ea typeface="+mn-ea"/>
                <a:cs typeface="+mn-cs"/>
              </a:rPr>
              <a:t>ii</a:t>
            </a:r>
            <a:r>
              <a:rPr lang="he-IL" sz="1200" kern="1200" dirty="0">
                <a:solidFill>
                  <a:schemeClr val="tx1"/>
                </a:solidFill>
                <a:effectLst/>
                <a:latin typeface="+mn-lt"/>
                <a:ea typeface="+mn-ea"/>
                <a:cs typeface="+mn-cs"/>
              </a:rPr>
              <a:t>. דרגה 2 מוגדר כמצב בו החדרים לא מורחבים והדם ממלא פחות מ- 50% מהנפח שלהם.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בעיות דימום- מדובר </a:t>
            </a:r>
            <a:r>
              <a:rPr lang="he-IL" sz="1200" kern="1200" dirty="0" err="1">
                <a:solidFill>
                  <a:schemeClr val="tx1"/>
                </a:solidFill>
                <a:effectLst/>
                <a:latin typeface="+mn-lt"/>
                <a:ea typeface="+mn-ea"/>
                <a:cs typeface="+mn-cs"/>
              </a:rPr>
              <a:t>בקונטרא</a:t>
            </a:r>
            <a:r>
              <a:rPr lang="he-IL" sz="1200" kern="1200" dirty="0">
                <a:solidFill>
                  <a:schemeClr val="tx1"/>
                </a:solidFill>
                <a:effectLst/>
                <a:latin typeface="+mn-lt"/>
                <a:ea typeface="+mn-ea"/>
                <a:cs typeface="+mn-cs"/>
              </a:rPr>
              <a:t>-אינדיקציה יחסית- מטופלים עם בעיית דימום שבעייתית לשליטה. צריך לתקן </a:t>
            </a:r>
            <a:r>
              <a:rPr lang="he-IL" sz="1200" kern="1200" dirty="0" err="1">
                <a:solidFill>
                  <a:schemeClr val="tx1"/>
                </a:solidFill>
                <a:effectLst/>
                <a:latin typeface="+mn-lt"/>
                <a:ea typeface="+mn-ea"/>
                <a:cs typeface="+mn-cs"/>
              </a:rPr>
              <a:t>קואגלופתיה</a:t>
            </a:r>
            <a:r>
              <a:rPr lang="he-IL" sz="1200" kern="1200" dirty="0">
                <a:solidFill>
                  <a:schemeClr val="tx1"/>
                </a:solidFill>
                <a:effectLst/>
                <a:latin typeface="+mn-lt"/>
                <a:ea typeface="+mn-ea"/>
                <a:cs typeface="+mn-cs"/>
              </a:rPr>
              <a:t> טרם התחלת הטיפול.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הנשמה מכנית ממושכת (מעל 7-10 ימים): גם כאן יש הוכחה לשרידות של 50-60% גם אצל מטופלים שהונשמו עד 14 יום בהנשמה קונבנציונלית.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דום לב. בעבר שימש </a:t>
            </a:r>
            <a:r>
              <a:rPr lang="he-IL" sz="1200" kern="1200" dirty="0" err="1">
                <a:solidFill>
                  <a:schemeClr val="tx1"/>
                </a:solidFill>
                <a:effectLst/>
                <a:latin typeface="+mn-lt"/>
                <a:ea typeface="+mn-ea"/>
                <a:cs typeface="+mn-cs"/>
              </a:rPr>
              <a:t>קונטרא</a:t>
            </a:r>
            <a:r>
              <a:rPr lang="he-IL" sz="1200" kern="1200" dirty="0">
                <a:solidFill>
                  <a:schemeClr val="tx1"/>
                </a:solidFill>
                <a:effectLst/>
                <a:latin typeface="+mn-lt"/>
                <a:ea typeface="+mn-ea"/>
                <a:cs typeface="+mn-cs"/>
              </a:rPr>
              <a:t>-אינדיקציה, היום כשיש החייאה טובה לפני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זה מקושר גם בשרידות טובה יותר.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מומים משמעותיים נוספים או התפתחות בעיות משמעותיות אחרות כגון פתולוגיה נוירולוגית משמעותית, מומים מולדים קשים- </a:t>
            </a:r>
            <a:r>
              <a:rPr lang="he-IL" sz="1200" kern="1200" dirty="0" err="1">
                <a:solidFill>
                  <a:schemeClr val="tx1"/>
                </a:solidFill>
                <a:effectLst/>
                <a:latin typeface="+mn-lt"/>
                <a:ea typeface="+mn-ea"/>
                <a:cs typeface="+mn-cs"/>
              </a:rPr>
              <a:t>טריזומיה</a:t>
            </a:r>
            <a:r>
              <a:rPr lang="he-IL" sz="1200" kern="1200" dirty="0">
                <a:solidFill>
                  <a:schemeClr val="tx1"/>
                </a:solidFill>
                <a:effectLst/>
                <a:latin typeface="+mn-lt"/>
                <a:ea typeface="+mn-ea"/>
                <a:cs typeface="+mn-cs"/>
              </a:rPr>
              <a:t> 13 (</a:t>
            </a:r>
            <a:r>
              <a:rPr lang="he-IL" sz="1200" kern="1200" dirty="0" err="1">
                <a:solidFill>
                  <a:schemeClr val="tx1"/>
                </a:solidFill>
                <a:effectLst/>
                <a:latin typeface="+mn-lt"/>
                <a:ea typeface="+mn-ea"/>
                <a:cs typeface="+mn-cs"/>
              </a:rPr>
              <a:t>פטאו</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וטריזומיה</a:t>
            </a:r>
            <a:r>
              <a:rPr lang="he-IL" sz="1200" kern="1200" dirty="0">
                <a:solidFill>
                  <a:schemeClr val="tx1"/>
                </a:solidFill>
                <a:effectLst/>
                <a:latin typeface="+mn-lt"/>
                <a:ea typeface="+mn-ea"/>
                <a:cs typeface="+mn-cs"/>
              </a:rPr>
              <a:t> 18.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אינדיקציות מיוחדות </a:t>
            </a:r>
            <a:r>
              <a:rPr lang="he-IL" sz="1200" kern="1200" dirty="0" err="1">
                <a:solidFill>
                  <a:schemeClr val="tx1"/>
                </a:solidFill>
                <a:effectLst/>
                <a:latin typeface="+mn-lt"/>
                <a:ea typeface="+mn-ea"/>
                <a:cs typeface="+mn-cs"/>
              </a:rPr>
              <a:t>לאקמו</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יתר לחץ ריאתי </a:t>
            </a:r>
            <a:r>
              <a:rPr lang="he-IL" sz="1200" kern="1200" dirty="0" err="1">
                <a:solidFill>
                  <a:schemeClr val="tx1"/>
                </a:solidFill>
                <a:effectLst/>
                <a:latin typeface="+mn-lt"/>
                <a:ea typeface="+mn-ea"/>
                <a:cs typeface="+mn-cs"/>
              </a:rPr>
              <a:t>פרסיסטנטי</a:t>
            </a:r>
            <a:r>
              <a:rPr lang="he-IL" sz="1200" kern="1200" dirty="0">
                <a:solidFill>
                  <a:schemeClr val="tx1"/>
                </a:solidFill>
                <a:effectLst/>
                <a:latin typeface="+mn-lt"/>
                <a:ea typeface="+mn-ea"/>
                <a:cs typeface="+mn-cs"/>
              </a:rPr>
              <a:t>- מצב שנקרא </a:t>
            </a:r>
            <a:r>
              <a:rPr lang="he-IL" sz="1200" kern="1200" dirty="0" err="1">
                <a:solidFill>
                  <a:schemeClr val="tx1"/>
                </a:solidFill>
                <a:effectLst/>
                <a:latin typeface="+mn-lt"/>
                <a:ea typeface="+mn-ea"/>
                <a:cs typeface="+mn-cs"/>
              </a:rPr>
              <a:t>persistent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pulmonary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hypertension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of</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the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newborn</a:t>
            </a:r>
            <a:r>
              <a:rPr lang="he-IL" sz="1200" kern="1200" dirty="0">
                <a:solidFill>
                  <a:schemeClr val="tx1"/>
                </a:solidFill>
                <a:effectLst/>
                <a:latin typeface="+mn-lt"/>
                <a:ea typeface="+mn-ea"/>
                <a:cs typeface="+mn-cs"/>
              </a:rPr>
              <a:t>. אצל העובר יש תנגודת </a:t>
            </a:r>
            <a:r>
              <a:rPr lang="he-IL" sz="1200" kern="1200" dirty="0" err="1">
                <a:solidFill>
                  <a:schemeClr val="tx1"/>
                </a:solidFill>
                <a:effectLst/>
                <a:latin typeface="+mn-lt"/>
                <a:ea typeface="+mn-ea"/>
                <a:cs typeface="+mn-cs"/>
              </a:rPr>
              <a:t>ווסקולרית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ריאתית</a:t>
            </a:r>
            <a:r>
              <a:rPr lang="he-IL" sz="1200" kern="1200" dirty="0">
                <a:solidFill>
                  <a:schemeClr val="tx1"/>
                </a:solidFill>
                <a:effectLst/>
                <a:latin typeface="+mn-lt"/>
                <a:ea typeface="+mn-ea"/>
                <a:cs typeface="+mn-cs"/>
              </a:rPr>
              <a:t>, ולמעשה במצב נורמלי אצל העובר התנגודת הזו גבוהה יותר מהתנגודת הסיסטמית וזה מביא ללחץ ימני לבבי גבוה יותר ומכאן להעדפה של זרימה מימין לשמאל דרך </a:t>
            </a:r>
            <a:r>
              <a:rPr lang="he-IL" sz="1200" kern="1200" dirty="0" err="1">
                <a:solidFill>
                  <a:schemeClr val="tx1"/>
                </a:solidFill>
                <a:effectLst/>
                <a:latin typeface="+mn-lt"/>
                <a:ea typeface="+mn-ea"/>
                <a:cs typeface="+mn-cs"/>
              </a:rPr>
              <a:t>השאנטים</a:t>
            </a:r>
            <a:r>
              <a:rPr lang="he-IL" sz="1200" kern="1200" dirty="0">
                <a:solidFill>
                  <a:schemeClr val="tx1"/>
                </a:solidFill>
                <a:effectLst/>
                <a:latin typeface="+mn-lt"/>
                <a:ea typeface="+mn-ea"/>
                <a:cs typeface="+mn-cs"/>
              </a:rPr>
              <a:t> העובריים. הווריד העוברי הטבורי נושא דם מחומצן מהשליה ישירות אל </a:t>
            </a:r>
            <a:r>
              <a:rPr lang="he-IL" sz="1200" kern="1200" dirty="0" err="1">
                <a:solidFill>
                  <a:schemeClr val="tx1"/>
                </a:solidFill>
                <a:effectLst/>
                <a:latin typeface="+mn-lt"/>
                <a:ea typeface="+mn-ea"/>
                <a:cs typeface="+mn-cs"/>
              </a:rPr>
              <a:t>ivc</a:t>
            </a:r>
            <a:r>
              <a:rPr lang="he-IL" sz="1200" kern="1200" dirty="0">
                <a:solidFill>
                  <a:schemeClr val="tx1"/>
                </a:solidFill>
                <a:effectLst/>
                <a:latin typeface="+mn-lt"/>
                <a:ea typeface="+mn-ea"/>
                <a:cs typeface="+mn-cs"/>
              </a:rPr>
              <a:t>, דרך </a:t>
            </a:r>
            <a:r>
              <a:rPr lang="he-IL" sz="1200" kern="1200" dirty="0" err="1">
                <a:solidFill>
                  <a:schemeClr val="tx1"/>
                </a:solidFill>
                <a:effectLst/>
                <a:latin typeface="+mn-lt"/>
                <a:ea typeface="+mn-ea"/>
                <a:cs typeface="+mn-cs"/>
              </a:rPr>
              <a:t>הדוקטוס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וונוסוס</a:t>
            </a:r>
            <a:r>
              <a:rPr lang="he-IL" sz="1200" kern="1200" dirty="0">
                <a:solidFill>
                  <a:schemeClr val="tx1"/>
                </a:solidFill>
                <a:effectLst/>
                <a:latin typeface="+mn-lt"/>
                <a:ea typeface="+mn-ea"/>
                <a:cs typeface="+mn-cs"/>
              </a:rPr>
              <a:t>. מאחר וכמעט אין זרימת דם לריאות בגלל התנגודת הגבוהה, מרבית הדם שמגיע דרך </a:t>
            </a:r>
            <a:r>
              <a:rPr lang="he-IL" sz="1200" kern="1200" dirty="0" err="1">
                <a:solidFill>
                  <a:schemeClr val="tx1"/>
                </a:solidFill>
                <a:effectLst/>
                <a:latin typeface="+mn-lt"/>
                <a:ea typeface="+mn-ea"/>
                <a:cs typeface="+mn-cs"/>
              </a:rPr>
              <a:t>הivc</a:t>
            </a:r>
            <a:r>
              <a:rPr lang="he-IL" sz="1200" kern="1200" dirty="0">
                <a:solidFill>
                  <a:schemeClr val="tx1"/>
                </a:solidFill>
                <a:effectLst/>
                <a:latin typeface="+mn-lt"/>
                <a:ea typeface="+mn-ea"/>
                <a:cs typeface="+mn-cs"/>
              </a:rPr>
              <a:t> לעליה הימנית עובר דרך ה- </a:t>
            </a:r>
            <a:r>
              <a:rPr lang="he-IL" sz="1200" kern="1200" dirty="0" err="1">
                <a:solidFill>
                  <a:schemeClr val="tx1"/>
                </a:solidFill>
                <a:effectLst/>
                <a:latin typeface="+mn-lt"/>
                <a:ea typeface="+mn-ea"/>
                <a:cs typeface="+mn-cs"/>
              </a:rPr>
              <a:t>foramen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ovale</a:t>
            </a:r>
            <a:r>
              <a:rPr lang="he-IL" sz="1200" kern="1200" dirty="0">
                <a:solidFill>
                  <a:schemeClr val="tx1"/>
                </a:solidFill>
                <a:effectLst/>
                <a:latin typeface="+mn-lt"/>
                <a:ea typeface="+mn-ea"/>
                <a:cs typeface="+mn-cs"/>
              </a:rPr>
              <a:t> לעליה השמאלית. דם שאינו מחומצן מה- </a:t>
            </a:r>
            <a:r>
              <a:rPr lang="he-IL" sz="1200" kern="1200" dirty="0" err="1">
                <a:solidFill>
                  <a:schemeClr val="tx1"/>
                </a:solidFill>
                <a:effectLst/>
                <a:latin typeface="+mn-lt"/>
                <a:ea typeface="+mn-ea"/>
                <a:cs typeface="+mn-cs"/>
              </a:rPr>
              <a:t>svc</a:t>
            </a:r>
            <a:r>
              <a:rPr lang="he-IL" sz="1200" kern="1200" dirty="0">
                <a:solidFill>
                  <a:schemeClr val="tx1"/>
                </a:solidFill>
                <a:effectLst/>
                <a:latin typeface="+mn-lt"/>
                <a:ea typeface="+mn-ea"/>
                <a:cs typeface="+mn-cs"/>
              </a:rPr>
              <a:t> מגיע גם לעליה הימנית ומשם לחדר הימני ומשם לעורק </a:t>
            </a:r>
            <a:r>
              <a:rPr lang="he-IL" sz="1200" kern="1200" dirty="0" err="1">
                <a:solidFill>
                  <a:schemeClr val="tx1"/>
                </a:solidFill>
                <a:effectLst/>
                <a:latin typeface="+mn-lt"/>
                <a:ea typeface="+mn-ea"/>
                <a:cs typeface="+mn-cs"/>
              </a:rPr>
              <a:t>הריאתי</a:t>
            </a:r>
            <a:r>
              <a:rPr lang="he-IL" sz="1200" kern="1200" dirty="0">
                <a:solidFill>
                  <a:schemeClr val="tx1"/>
                </a:solidFill>
                <a:effectLst/>
                <a:latin typeface="+mn-lt"/>
                <a:ea typeface="+mn-ea"/>
                <a:cs typeface="+mn-cs"/>
              </a:rPr>
              <a:t>, אולם בגלל התנגודת הגדולה הוא ממשיך דרך </a:t>
            </a:r>
            <a:r>
              <a:rPr lang="he-IL" sz="1200" kern="1200" dirty="0" err="1">
                <a:solidFill>
                  <a:schemeClr val="tx1"/>
                </a:solidFill>
                <a:effectLst/>
                <a:latin typeface="+mn-lt"/>
                <a:ea typeface="+mn-ea"/>
                <a:cs typeface="+mn-cs"/>
              </a:rPr>
              <a:t>הדוקטוס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ארטריוסוס</a:t>
            </a:r>
            <a:r>
              <a:rPr lang="he-IL" sz="1200" kern="1200" dirty="0">
                <a:solidFill>
                  <a:schemeClr val="tx1"/>
                </a:solidFill>
                <a:effectLst/>
                <a:latin typeface="+mn-lt"/>
                <a:ea typeface="+mn-ea"/>
                <a:cs typeface="+mn-cs"/>
              </a:rPr>
              <a:t> שמחבר בין העורק </a:t>
            </a:r>
            <a:r>
              <a:rPr lang="he-IL" sz="1200" kern="1200" dirty="0" err="1">
                <a:solidFill>
                  <a:schemeClr val="tx1"/>
                </a:solidFill>
                <a:effectLst/>
                <a:latin typeface="+mn-lt"/>
                <a:ea typeface="+mn-ea"/>
                <a:cs typeface="+mn-cs"/>
              </a:rPr>
              <a:t>הריאתי</a:t>
            </a:r>
            <a:r>
              <a:rPr lang="he-IL" sz="1200" kern="1200" dirty="0">
                <a:solidFill>
                  <a:schemeClr val="tx1"/>
                </a:solidFill>
                <a:effectLst/>
                <a:latin typeface="+mn-lt"/>
                <a:ea typeface="+mn-ea"/>
                <a:cs typeface="+mn-cs"/>
              </a:rPr>
              <a:t> לאאורטה היורדת ובכך עוקף את הריאות. מכאן, שבמהלך החיים העובריים יש מעקף כמעט מלא של דם מהריאות. במהלך הלידה, בנשימות הראשונות, הנאדיות מתרחבות ומתמלאות באוויר, זה בא במקביל עם </a:t>
            </a:r>
            <a:r>
              <a:rPr lang="he-IL" sz="1200" kern="1200" dirty="0" err="1">
                <a:solidFill>
                  <a:schemeClr val="tx1"/>
                </a:solidFill>
                <a:effectLst/>
                <a:latin typeface="+mn-lt"/>
                <a:ea typeface="+mn-ea"/>
                <a:cs typeface="+mn-cs"/>
              </a:rPr>
              <a:t>רלקסציה</a:t>
            </a:r>
            <a:r>
              <a:rPr lang="he-IL" sz="1200" kern="1200" dirty="0">
                <a:solidFill>
                  <a:schemeClr val="tx1"/>
                </a:solidFill>
                <a:effectLst/>
                <a:latin typeface="+mn-lt"/>
                <a:ea typeface="+mn-ea"/>
                <a:cs typeface="+mn-cs"/>
              </a:rPr>
              <a:t> של השריר החלק </a:t>
            </a:r>
            <a:r>
              <a:rPr lang="he-IL" sz="1200" kern="1200" dirty="0" err="1">
                <a:solidFill>
                  <a:schemeClr val="tx1"/>
                </a:solidFill>
                <a:effectLst/>
                <a:latin typeface="+mn-lt"/>
                <a:ea typeface="+mn-ea"/>
                <a:cs typeface="+mn-cs"/>
              </a:rPr>
              <a:t>בארטריולות</a:t>
            </a:r>
            <a:r>
              <a:rPr lang="he-IL" sz="1200" kern="1200" dirty="0">
                <a:solidFill>
                  <a:schemeClr val="tx1"/>
                </a:solidFill>
                <a:effectLst/>
                <a:latin typeface="+mn-lt"/>
                <a:ea typeface="+mn-ea"/>
                <a:cs typeface="+mn-cs"/>
              </a:rPr>
              <a:t> של הריאה ויש </a:t>
            </a:r>
            <a:r>
              <a:rPr lang="he-IL" sz="1200" kern="1200" dirty="0" err="1">
                <a:solidFill>
                  <a:schemeClr val="tx1"/>
                </a:solidFill>
                <a:effectLst/>
                <a:latin typeface="+mn-lt"/>
                <a:ea typeface="+mn-ea"/>
                <a:cs typeface="+mn-cs"/>
              </a:rPr>
              <a:t>התרבחות</a:t>
            </a:r>
            <a:r>
              <a:rPr lang="he-IL" sz="1200" kern="1200" dirty="0">
                <a:solidFill>
                  <a:schemeClr val="tx1"/>
                </a:solidFill>
                <a:effectLst/>
                <a:latin typeface="+mn-lt"/>
                <a:ea typeface="+mn-ea"/>
                <a:cs typeface="+mn-cs"/>
              </a:rPr>
              <a:t> של המיטה </a:t>
            </a:r>
            <a:r>
              <a:rPr lang="he-IL" sz="1200" kern="1200" dirty="0" err="1">
                <a:solidFill>
                  <a:schemeClr val="tx1"/>
                </a:solidFill>
                <a:effectLst/>
                <a:latin typeface="+mn-lt"/>
                <a:ea typeface="+mn-ea"/>
                <a:cs typeface="+mn-cs"/>
              </a:rPr>
              <a:t>הווסקולרית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הריאתית</a:t>
            </a:r>
            <a:r>
              <a:rPr lang="he-IL" sz="1200" kern="1200" dirty="0">
                <a:solidFill>
                  <a:schemeClr val="tx1"/>
                </a:solidFill>
                <a:effectLst/>
                <a:latin typeface="+mn-lt"/>
                <a:ea typeface="+mn-ea"/>
                <a:cs typeface="+mn-cs"/>
              </a:rPr>
              <a:t> ומכאן לירידה בתנגודת </a:t>
            </a:r>
            <a:r>
              <a:rPr lang="he-IL" sz="1200" kern="1200" dirty="0" err="1">
                <a:solidFill>
                  <a:schemeClr val="tx1"/>
                </a:solidFill>
                <a:effectLst/>
                <a:latin typeface="+mn-lt"/>
                <a:ea typeface="+mn-ea"/>
                <a:cs typeface="+mn-cs"/>
              </a:rPr>
              <a:t>הריאתית</a:t>
            </a:r>
            <a:r>
              <a:rPr lang="he-IL" sz="1200" kern="1200" dirty="0">
                <a:solidFill>
                  <a:schemeClr val="tx1"/>
                </a:solidFill>
                <a:effectLst/>
                <a:latin typeface="+mn-lt"/>
                <a:ea typeface="+mn-ea"/>
                <a:cs typeface="+mn-cs"/>
              </a:rPr>
              <a:t> אל מתחת לערכים סיסטמיים. הירידה בתנגודת מביאה לעליה בלחץ בעליה השמאלית וכתוצאה מכך לסגירה של ה- </a:t>
            </a:r>
            <a:r>
              <a:rPr lang="he-IL" sz="1200" kern="1200" dirty="0" err="1">
                <a:solidFill>
                  <a:schemeClr val="tx1"/>
                </a:solidFill>
                <a:effectLst/>
                <a:latin typeface="+mn-lt"/>
                <a:ea typeface="+mn-ea"/>
                <a:cs typeface="+mn-cs"/>
              </a:rPr>
              <a:t>foramen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ovale</a:t>
            </a:r>
            <a:r>
              <a:rPr lang="he-IL" sz="1200" kern="1200" dirty="0">
                <a:solidFill>
                  <a:schemeClr val="tx1"/>
                </a:solidFill>
                <a:effectLst/>
                <a:latin typeface="+mn-lt"/>
                <a:ea typeface="+mn-ea"/>
                <a:cs typeface="+mn-cs"/>
              </a:rPr>
              <a:t> ובהמשך של </a:t>
            </a:r>
            <a:r>
              <a:rPr lang="he-IL" sz="1200" kern="1200" dirty="0" err="1">
                <a:solidFill>
                  <a:schemeClr val="tx1"/>
                </a:solidFill>
                <a:effectLst/>
                <a:latin typeface="+mn-lt"/>
                <a:ea typeface="+mn-ea"/>
                <a:cs typeface="+mn-cs"/>
              </a:rPr>
              <a:t>הדוקטוס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ארטריוסוס</a:t>
            </a:r>
            <a:r>
              <a:rPr lang="he-IL" sz="1200" kern="1200" dirty="0">
                <a:solidFill>
                  <a:schemeClr val="tx1"/>
                </a:solidFill>
                <a:effectLst/>
                <a:latin typeface="+mn-lt"/>
                <a:ea typeface="+mn-ea"/>
                <a:cs typeface="+mn-cs"/>
              </a:rPr>
              <a:t>. יש מצבים של יתר לחץ ריאתי </a:t>
            </a:r>
            <a:r>
              <a:rPr lang="he-IL" sz="1200" kern="1200" dirty="0" err="1">
                <a:solidFill>
                  <a:schemeClr val="tx1"/>
                </a:solidFill>
                <a:effectLst/>
                <a:latin typeface="+mn-lt"/>
                <a:ea typeface="+mn-ea"/>
                <a:cs typeface="+mn-cs"/>
              </a:rPr>
              <a:t>פרסיסטנטי</a:t>
            </a:r>
            <a:r>
              <a:rPr lang="he-IL" sz="1200" kern="1200" dirty="0">
                <a:solidFill>
                  <a:schemeClr val="tx1"/>
                </a:solidFill>
                <a:effectLst/>
                <a:latin typeface="+mn-lt"/>
                <a:ea typeface="+mn-ea"/>
                <a:cs typeface="+mn-cs"/>
              </a:rPr>
              <a:t> או מחזור עוברי </a:t>
            </a:r>
            <a:r>
              <a:rPr lang="he-IL" sz="1200" kern="1200" dirty="0" err="1">
                <a:solidFill>
                  <a:schemeClr val="tx1"/>
                </a:solidFill>
                <a:effectLst/>
                <a:latin typeface="+mn-lt"/>
                <a:ea typeface="+mn-ea"/>
                <a:cs typeface="+mn-cs"/>
              </a:rPr>
              <a:t>פרסיסטנטי</a:t>
            </a:r>
            <a:r>
              <a:rPr lang="he-IL" sz="1200" kern="1200" dirty="0">
                <a:solidFill>
                  <a:schemeClr val="tx1"/>
                </a:solidFill>
                <a:effectLst/>
                <a:latin typeface="+mn-lt"/>
                <a:ea typeface="+mn-ea"/>
                <a:cs typeface="+mn-cs"/>
              </a:rPr>
              <a:t>. זה מאופיין </a:t>
            </a:r>
            <a:r>
              <a:rPr lang="he-IL" sz="1200" kern="1200" dirty="0" err="1">
                <a:solidFill>
                  <a:schemeClr val="tx1"/>
                </a:solidFill>
                <a:effectLst/>
                <a:latin typeface="+mn-lt"/>
                <a:ea typeface="+mn-ea"/>
                <a:cs typeface="+mn-cs"/>
              </a:rPr>
              <a:t>בהיפוקסמיה</a:t>
            </a:r>
            <a:r>
              <a:rPr lang="he-IL" sz="1200" kern="1200" dirty="0">
                <a:solidFill>
                  <a:schemeClr val="tx1"/>
                </a:solidFill>
                <a:effectLst/>
                <a:latin typeface="+mn-lt"/>
                <a:ea typeface="+mn-ea"/>
                <a:cs typeface="+mn-cs"/>
              </a:rPr>
              <a:t> משמעותית- </a:t>
            </a:r>
            <a:r>
              <a:rPr lang="he-IL" sz="1200" kern="1200" dirty="0" err="1">
                <a:solidFill>
                  <a:schemeClr val="tx1"/>
                </a:solidFill>
                <a:effectLst/>
                <a:latin typeface="+mn-lt"/>
                <a:ea typeface="+mn-ea"/>
                <a:cs typeface="+mn-cs"/>
              </a:rPr>
              <a:t>הארטריולות</a:t>
            </a:r>
            <a:r>
              <a:rPr lang="he-IL" sz="1200" kern="1200" dirty="0">
                <a:solidFill>
                  <a:schemeClr val="tx1"/>
                </a:solidFill>
                <a:effectLst/>
                <a:latin typeface="+mn-lt"/>
                <a:ea typeface="+mn-ea"/>
                <a:cs typeface="+mn-cs"/>
              </a:rPr>
              <a:t> בריאות עברו פרוליפרציה משמעותית </a:t>
            </a:r>
            <a:r>
              <a:rPr lang="he-IL" sz="1200" kern="1200" dirty="0" err="1">
                <a:solidFill>
                  <a:schemeClr val="tx1"/>
                </a:solidFill>
                <a:effectLst/>
                <a:latin typeface="+mn-lt"/>
                <a:ea typeface="+mn-ea"/>
                <a:cs typeface="+mn-cs"/>
              </a:rPr>
              <a:t>מאיזושהיא</a:t>
            </a:r>
            <a:r>
              <a:rPr lang="he-IL" sz="1200" kern="1200" dirty="0">
                <a:solidFill>
                  <a:schemeClr val="tx1"/>
                </a:solidFill>
                <a:effectLst/>
                <a:latin typeface="+mn-lt"/>
                <a:ea typeface="+mn-ea"/>
                <a:cs typeface="+mn-cs"/>
              </a:rPr>
              <a:t> סיבה (</a:t>
            </a:r>
            <a:r>
              <a:rPr lang="he-IL" sz="1200" kern="1200" dirty="0" err="1">
                <a:solidFill>
                  <a:schemeClr val="tx1"/>
                </a:solidFill>
                <a:effectLst/>
                <a:latin typeface="+mn-lt"/>
                <a:ea typeface="+mn-ea"/>
                <a:cs typeface="+mn-cs"/>
              </a:rPr>
              <a:t>אידיופתית</a:t>
            </a:r>
            <a:r>
              <a:rPr lang="he-IL" sz="1200" kern="1200" dirty="0">
                <a:solidFill>
                  <a:schemeClr val="tx1"/>
                </a:solidFill>
                <a:effectLst/>
                <a:latin typeface="+mn-lt"/>
                <a:ea typeface="+mn-ea"/>
                <a:cs typeface="+mn-cs"/>
              </a:rPr>
              <a:t> או משנית למצבים כגון הרניה </a:t>
            </a:r>
            <a:r>
              <a:rPr lang="he-IL" sz="1200" kern="1200" dirty="0" err="1">
                <a:solidFill>
                  <a:schemeClr val="tx1"/>
                </a:solidFill>
                <a:effectLst/>
                <a:latin typeface="+mn-lt"/>
                <a:ea typeface="+mn-ea"/>
                <a:cs typeface="+mn-cs"/>
              </a:rPr>
              <a:t>סרעפתית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פוליציטמיה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ספסיס</a:t>
            </a:r>
            <a:r>
              <a:rPr lang="he-IL" sz="1200" kern="1200" dirty="0">
                <a:solidFill>
                  <a:schemeClr val="tx1"/>
                </a:solidFill>
                <a:effectLst/>
                <a:latin typeface="+mn-lt"/>
                <a:ea typeface="+mn-ea"/>
                <a:cs typeface="+mn-cs"/>
              </a:rPr>
              <a:t> ועוד). הטיפול ל- </a:t>
            </a:r>
            <a:r>
              <a:rPr lang="he-IL" sz="1200" kern="1200" dirty="0" err="1">
                <a:solidFill>
                  <a:schemeClr val="tx1"/>
                </a:solidFill>
                <a:effectLst/>
                <a:latin typeface="+mn-lt"/>
                <a:ea typeface="+mn-ea"/>
                <a:cs typeface="+mn-cs"/>
              </a:rPr>
              <a:t>pphn</a:t>
            </a:r>
            <a:r>
              <a:rPr lang="he-IL" sz="1200" kern="1200" dirty="0">
                <a:solidFill>
                  <a:schemeClr val="tx1"/>
                </a:solidFill>
                <a:effectLst/>
                <a:latin typeface="+mn-lt"/>
                <a:ea typeface="+mn-ea"/>
                <a:cs typeface="+mn-cs"/>
              </a:rPr>
              <a:t> מכוון בהורדת ה- </a:t>
            </a:r>
            <a:r>
              <a:rPr lang="he-IL" sz="1200" kern="1200" dirty="0" err="1">
                <a:solidFill>
                  <a:schemeClr val="tx1"/>
                </a:solidFill>
                <a:effectLst/>
                <a:latin typeface="+mn-lt"/>
                <a:ea typeface="+mn-ea"/>
                <a:cs typeface="+mn-cs"/>
              </a:rPr>
              <a:t>right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to</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left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shunt</a:t>
            </a:r>
            <a:r>
              <a:rPr lang="he-IL" sz="1200" kern="1200" dirty="0">
                <a:solidFill>
                  <a:schemeClr val="tx1"/>
                </a:solidFill>
                <a:effectLst/>
                <a:latin typeface="+mn-lt"/>
                <a:ea typeface="+mn-ea"/>
                <a:cs typeface="+mn-cs"/>
              </a:rPr>
              <a:t> והעלאת הזרימה </a:t>
            </a:r>
            <a:r>
              <a:rPr lang="he-IL" sz="1200" kern="1200" dirty="0" err="1">
                <a:solidFill>
                  <a:schemeClr val="tx1"/>
                </a:solidFill>
                <a:effectLst/>
                <a:latin typeface="+mn-lt"/>
                <a:ea typeface="+mn-ea"/>
                <a:cs typeface="+mn-cs"/>
              </a:rPr>
              <a:t>הריאתית</a:t>
            </a:r>
            <a:r>
              <a:rPr lang="he-IL" sz="1200" kern="1200" dirty="0">
                <a:solidFill>
                  <a:schemeClr val="tx1"/>
                </a:solidFill>
                <a:effectLst/>
                <a:latin typeface="+mn-lt"/>
                <a:ea typeface="+mn-ea"/>
                <a:cs typeface="+mn-cs"/>
              </a:rPr>
              <a:t>. בעבר לפני </a:t>
            </a:r>
            <a:r>
              <a:rPr lang="he-IL" sz="1200" kern="1200" dirty="0" err="1">
                <a:solidFill>
                  <a:schemeClr val="tx1"/>
                </a:solidFill>
                <a:effectLst/>
                <a:latin typeface="+mn-lt"/>
                <a:ea typeface="+mn-ea"/>
                <a:cs typeface="+mn-cs"/>
              </a:rPr>
              <a:t>האקמו</a:t>
            </a:r>
            <a:r>
              <a:rPr lang="he-IL" sz="1200" kern="1200" dirty="0">
                <a:solidFill>
                  <a:schemeClr val="tx1"/>
                </a:solidFill>
                <a:effectLst/>
                <a:latin typeface="+mn-lt"/>
                <a:ea typeface="+mn-ea"/>
                <a:cs typeface="+mn-cs"/>
              </a:rPr>
              <a:t> היה </a:t>
            </a:r>
            <a:r>
              <a:rPr lang="he-IL" sz="1200" kern="1200" dirty="0" err="1">
                <a:solidFill>
                  <a:schemeClr val="tx1"/>
                </a:solidFill>
                <a:effectLst/>
                <a:latin typeface="+mn-lt"/>
                <a:ea typeface="+mn-ea"/>
                <a:cs typeface="+mn-cs"/>
              </a:rPr>
              <a:t>נסיון</a:t>
            </a:r>
            <a:r>
              <a:rPr lang="he-IL" sz="1200" kern="1200" dirty="0">
                <a:solidFill>
                  <a:schemeClr val="tx1"/>
                </a:solidFill>
                <a:effectLst/>
                <a:latin typeface="+mn-lt"/>
                <a:ea typeface="+mn-ea"/>
                <a:cs typeface="+mn-cs"/>
              </a:rPr>
              <a:t> טיפול בהיפרוונטילציה, שיתוק, </a:t>
            </a:r>
            <a:r>
              <a:rPr lang="he-IL" sz="1200" kern="1200" dirty="0" err="1">
                <a:solidFill>
                  <a:schemeClr val="tx1"/>
                </a:solidFill>
                <a:effectLst/>
                <a:latin typeface="+mn-lt"/>
                <a:ea typeface="+mn-ea"/>
                <a:cs typeface="+mn-cs"/>
              </a:rPr>
              <a:t>וסדציה</a:t>
            </a:r>
            <a:r>
              <a:rPr lang="he-IL" sz="1200" kern="1200" dirty="0">
                <a:solidFill>
                  <a:schemeClr val="tx1"/>
                </a:solidFill>
                <a:effectLst/>
                <a:latin typeface="+mn-lt"/>
                <a:ea typeface="+mn-ea"/>
                <a:cs typeface="+mn-cs"/>
              </a:rPr>
              <a:t> אבל זה לא הוריד תחלואה או תמותה.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מאפשר ללחץ הדם </a:t>
            </a:r>
            <a:r>
              <a:rPr lang="he-IL" sz="1200" kern="1200" dirty="0" err="1">
                <a:solidFill>
                  <a:schemeClr val="tx1"/>
                </a:solidFill>
                <a:effectLst/>
                <a:latin typeface="+mn-lt"/>
                <a:ea typeface="+mn-ea"/>
                <a:cs typeface="+mn-cs"/>
              </a:rPr>
              <a:t>הריאתי</a:t>
            </a:r>
            <a:r>
              <a:rPr lang="he-IL" sz="1200" kern="1200" dirty="0">
                <a:solidFill>
                  <a:schemeClr val="tx1"/>
                </a:solidFill>
                <a:effectLst/>
                <a:latin typeface="+mn-lt"/>
                <a:ea typeface="+mn-ea"/>
                <a:cs typeface="+mn-cs"/>
              </a:rPr>
              <a:t> לחזור לנורמה ולשפר חמצון.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הרניה </a:t>
            </a:r>
            <a:r>
              <a:rPr lang="he-IL" sz="1200" kern="1200" dirty="0" err="1">
                <a:solidFill>
                  <a:schemeClr val="tx1"/>
                </a:solidFill>
                <a:effectLst/>
                <a:latin typeface="+mn-lt"/>
                <a:ea typeface="+mn-ea"/>
                <a:cs typeface="+mn-cs"/>
              </a:rPr>
              <a:t>סרעפתית</a:t>
            </a:r>
            <a:r>
              <a:rPr lang="he-IL" sz="1200" kern="1200" dirty="0">
                <a:solidFill>
                  <a:schemeClr val="tx1"/>
                </a:solidFill>
                <a:effectLst/>
                <a:latin typeface="+mn-lt"/>
                <a:ea typeface="+mn-ea"/>
                <a:cs typeface="+mn-cs"/>
              </a:rPr>
              <a:t>- האינדיקציה העיקרית </a:t>
            </a:r>
            <a:r>
              <a:rPr lang="he-IL" sz="1200" kern="1200" dirty="0" err="1">
                <a:solidFill>
                  <a:schemeClr val="tx1"/>
                </a:solidFill>
                <a:effectLst/>
                <a:latin typeface="+mn-lt"/>
                <a:ea typeface="+mn-ea"/>
                <a:cs typeface="+mn-cs"/>
              </a:rPr>
              <a:t>לאקמו</a:t>
            </a:r>
            <a:r>
              <a:rPr lang="he-IL" sz="1200" kern="1200" dirty="0">
                <a:solidFill>
                  <a:schemeClr val="tx1"/>
                </a:solidFill>
                <a:effectLst/>
                <a:latin typeface="+mn-lt"/>
                <a:ea typeface="+mn-ea"/>
                <a:cs typeface="+mn-cs"/>
              </a:rPr>
              <a:t> הינה כשדרישות </a:t>
            </a:r>
            <a:r>
              <a:rPr lang="he-IL" sz="1200" kern="1200" dirty="0" err="1">
                <a:solidFill>
                  <a:schemeClr val="tx1"/>
                </a:solidFill>
                <a:effectLst/>
                <a:latin typeface="+mn-lt"/>
                <a:ea typeface="+mn-ea"/>
                <a:cs typeface="+mn-cs"/>
              </a:rPr>
              <a:t>האוקסיגנציה</a:t>
            </a:r>
            <a:r>
              <a:rPr lang="he-IL" sz="1200" kern="1200" dirty="0">
                <a:solidFill>
                  <a:schemeClr val="tx1"/>
                </a:solidFill>
                <a:effectLst/>
                <a:latin typeface="+mn-lt"/>
                <a:ea typeface="+mn-ea"/>
                <a:cs typeface="+mn-cs"/>
              </a:rPr>
              <a:t> לא מתמלאות- יש חמצת מטבולית, </a:t>
            </a:r>
            <a:r>
              <a:rPr lang="he-IL" sz="1200" kern="1200" dirty="0" err="1">
                <a:solidFill>
                  <a:schemeClr val="tx1"/>
                </a:solidFill>
                <a:effectLst/>
                <a:latin typeface="+mn-lt"/>
                <a:ea typeface="+mn-ea"/>
                <a:cs typeface="+mn-cs"/>
              </a:rPr>
              <a:t>דהסטורציה</a:t>
            </a:r>
            <a:r>
              <a:rPr lang="he-IL" sz="1200" kern="1200" dirty="0">
                <a:solidFill>
                  <a:schemeClr val="tx1"/>
                </a:solidFill>
                <a:effectLst/>
                <a:latin typeface="+mn-lt"/>
                <a:ea typeface="+mn-ea"/>
                <a:cs typeface="+mn-cs"/>
              </a:rPr>
              <a:t> ועדות לכשל כללי. המטרה הינה לשמר </a:t>
            </a:r>
            <a:r>
              <a:rPr lang="he-IL" sz="1200" kern="1200" dirty="0" err="1">
                <a:solidFill>
                  <a:schemeClr val="tx1"/>
                </a:solidFill>
                <a:effectLst/>
                <a:latin typeface="+mn-lt"/>
                <a:ea typeface="+mn-ea"/>
                <a:cs typeface="+mn-cs"/>
              </a:rPr>
              <a:t>סטורציה</a:t>
            </a:r>
            <a:r>
              <a:rPr lang="he-IL" sz="1200" kern="1200" dirty="0">
                <a:solidFill>
                  <a:schemeClr val="tx1"/>
                </a:solidFill>
                <a:effectLst/>
                <a:latin typeface="+mn-lt"/>
                <a:ea typeface="+mn-ea"/>
                <a:cs typeface="+mn-cs"/>
              </a:rPr>
              <a:t> פרה-</a:t>
            </a:r>
            <a:r>
              <a:rPr lang="he-IL" sz="1200" kern="1200" dirty="0" err="1">
                <a:solidFill>
                  <a:schemeClr val="tx1"/>
                </a:solidFill>
                <a:effectLst/>
                <a:latin typeface="+mn-lt"/>
                <a:ea typeface="+mn-ea"/>
                <a:cs typeface="+mn-cs"/>
              </a:rPr>
              <a:t>דוקטלית</a:t>
            </a:r>
            <a:r>
              <a:rPr lang="he-IL" sz="1200" kern="1200" dirty="0">
                <a:solidFill>
                  <a:schemeClr val="tx1"/>
                </a:solidFill>
                <a:effectLst/>
                <a:latin typeface="+mn-lt"/>
                <a:ea typeface="+mn-ea"/>
                <a:cs typeface="+mn-cs"/>
              </a:rPr>
              <a:t> של מעל 85%. פרה-</a:t>
            </a:r>
            <a:r>
              <a:rPr lang="he-IL" sz="1200" kern="1200" dirty="0" err="1">
                <a:solidFill>
                  <a:schemeClr val="tx1"/>
                </a:solidFill>
                <a:effectLst/>
                <a:latin typeface="+mn-lt"/>
                <a:ea typeface="+mn-ea"/>
                <a:cs typeface="+mn-cs"/>
              </a:rPr>
              <a:t>דוקטלית</a:t>
            </a:r>
            <a:r>
              <a:rPr lang="he-IL" sz="1200" kern="1200" dirty="0">
                <a:solidFill>
                  <a:schemeClr val="tx1"/>
                </a:solidFill>
                <a:effectLst/>
                <a:latin typeface="+mn-lt"/>
                <a:ea typeface="+mn-ea"/>
                <a:cs typeface="+mn-cs"/>
              </a:rPr>
              <a:t> – שמים מד </a:t>
            </a:r>
            <a:r>
              <a:rPr lang="he-IL" sz="1200" kern="1200" dirty="0" err="1">
                <a:solidFill>
                  <a:schemeClr val="tx1"/>
                </a:solidFill>
                <a:effectLst/>
                <a:latin typeface="+mn-lt"/>
                <a:ea typeface="+mn-ea"/>
                <a:cs typeface="+mn-cs"/>
              </a:rPr>
              <a:t>סטורציה</a:t>
            </a:r>
            <a:r>
              <a:rPr lang="he-IL" sz="1200" kern="1200" dirty="0">
                <a:solidFill>
                  <a:schemeClr val="tx1"/>
                </a:solidFill>
                <a:effectLst/>
                <a:latin typeface="+mn-lt"/>
                <a:ea typeface="+mn-ea"/>
                <a:cs typeface="+mn-cs"/>
              </a:rPr>
              <a:t> ביד ימין. (</a:t>
            </a:r>
            <a:r>
              <a:rPr lang="he-IL" sz="1200" kern="1200" dirty="0" err="1">
                <a:solidFill>
                  <a:schemeClr val="tx1"/>
                </a:solidFill>
                <a:effectLst/>
                <a:latin typeface="+mn-lt"/>
                <a:ea typeface="+mn-ea"/>
                <a:cs typeface="+mn-cs"/>
              </a:rPr>
              <a:t>הסטורציה</a:t>
            </a:r>
            <a:r>
              <a:rPr lang="he-IL" sz="1200" kern="1200" dirty="0">
                <a:solidFill>
                  <a:schemeClr val="tx1"/>
                </a:solidFill>
                <a:effectLst/>
                <a:latin typeface="+mn-lt"/>
                <a:ea typeface="+mn-ea"/>
                <a:cs typeface="+mn-cs"/>
              </a:rPr>
              <a:t> באאורטה העולה גבוהה יותר מאשר באאורטה היורדת). פוסט </a:t>
            </a:r>
            <a:r>
              <a:rPr lang="he-IL" sz="1200" kern="1200" dirty="0" err="1">
                <a:solidFill>
                  <a:schemeClr val="tx1"/>
                </a:solidFill>
                <a:effectLst/>
                <a:latin typeface="+mn-lt"/>
                <a:ea typeface="+mn-ea"/>
                <a:cs typeface="+mn-cs"/>
              </a:rPr>
              <a:t>דוקטלי</a:t>
            </a:r>
            <a:r>
              <a:rPr lang="he-IL" sz="1200" kern="1200" dirty="0">
                <a:solidFill>
                  <a:schemeClr val="tx1"/>
                </a:solidFill>
                <a:effectLst/>
                <a:latin typeface="+mn-lt"/>
                <a:ea typeface="+mn-ea"/>
                <a:cs typeface="+mn-cs"/>
              </a:rPr>
              <a:t>- רגליים. כששיטת הנשמה קונבנציונלית לא מתמלאת (והיום, יותר ויותר פונים </a:t>
            </a:r>
            <a:r>
              <a:rPr lang="he-IL" sz="1200" kern="1200" dirty="0" err="1">
                <a:solidFill>
                  <a:schemeClr val="tx1"/>
                </a:solidFill>
                <a:effectLst/>
                <a:latin typeface="+mn-lt"/>
                <a:ea typeface="+mn-ea"/>
                <a:cs typeface="+mn-cs"/>
              </a:rPr>
              <a:t>לhfr</a:t>
            </a:r>
            <a:r>
              <a:rPr lang="he-IL" sz="1200" kern="1200" dirty="0">
                <a:solidFill>
                  <a:schemeClr val="tx1"/>
                </a:solidFill>
                <a:effectLst/>
                <a:latin typeface="+mn-lt"/>
                <a:ea typeface="+mn-ea"/>
                <a:cs typeface="+mn-cs"/>
              </a:rPr>
              <a:t> כאופציה ראשונית) כלומר, כשה- </a:t>
            </a:r>
            <a:r>
              <a:rPr lang="he-IL" sz="1200" kern="1200" dirty="0" err="1">
                <a:solidFill>
                  <a:schemeClr val="tx1"/>
                </a:solidFill>
                <a:effectLst/>
                <a:latin typeface="+mn-lt"/>
                <a:ea typeface="+mn-ea"/>
                <a:cs typeface="+mn-cs"/>
              </a:rPr>
              <a:t>peep</a:t>
            </a:r>
            <a:r>
              <a:rPr lang="he-IL" sz="1200" kern="1200" dirty="0">
                <a:solidFill>
                  <a:schemeClr val="tx1"/>
                </a:solidFill>
                <a:effectLst/>
                <a:latin typeface="+mn-lt"/>
                <a:ea typeface="+mn-ea"/>
                <a:cs typeface="+mn-cs"/>
              </a:rPr>
              <a:t> הוא 5, </a:t>
            </a:r>
            <a:r>
              <a:rPr lang="he-IL" sz="1200" kern="1200" dirty="0" err="1">
                <a:solidFill>
                  <a:schemeClr val="tx1"/>
                </a:solidFill>
                <a:effectLst/>
                <a:latin typeface="+mn-lt"/>
                <a:ea typeface="+mn-ea"/>
                <a:cs typeface="+mn-cs"/>
              </a:rPr>
              <a:t>pip</a:t>
            </a:r>
            <a:r>
              <a:rPr lang="he-IL" sz="1200" kern="1200" dirty="0">
                <a:solidFill>
                  <a:schemeClr val="tx1"/>
                </a:solidFill>
                <a:effectLst/>
                <a:latin typeface="+mn-lt"/>
                <a:ea typeface="+mn-ea"/>
                <a:cs typeface="+mn-cs"/>
              </a:rPr>
              <a:t> 20-22 ועדיין </a:t>
            </a:r>
            <a:r>
              <a:rPr lang="he-IL" sz="1200" kern="1200" dirty="0" err="1">
                <a:solidFill>
                  <a:schemeClr val="tx1"/>
                </a:solidFill>
                <a:effectLst/>
                <a:latin typeface="+mn-lt"/>
                <a:ea typeface="+mn-ea"/>
                <a:cs typeface="+mn-cs"/>
              </a:rPr>
              <a:t>סטורציות</a:t>
            </a:r>
            <a:r>
              <a:rPr lang="he-IL" sz="1200" kern="1200" dirty="0">
                <a:solidFill>
                  <a:schemeClr val="tx1"/>
                </a:solidFill>
                <a:effectLst/>
                <a:latin typeface="+mn-lt"/>
                <a:ea typeface="+mn-ea"/>
                <a:cs typeface="+mn-cs"/>
              </a:rPr>
              <a:t> נמוכות או שה- paco2 מעל 60- צריך מודל הנשמה אחר. שיטת הנשמה של </a:t>
            </a:r>
            <a:r>
              <a:rPr lang="he-IL" sz="1200" kern="1200" dirty="0" err="1">
                <a:solidFill>
                  <a:schemeClr val="tx1"/>
                </a:solidFill>
                <a:effectLst/>
                <a:latin typeface="+mn-lt"/>
                <a:ea typeface="+mn-ea"/>
                <a:cs typeface="+mn-cs"/>
              </a:rPr>
              <a:t>hfr</a:t>
            </a:r>
            <a:r>
              <a:rPr lang="he-IL" sz="1200" kern="1200" dirty="0">
                <a:solidFill>
                  <a:schemeClr val="tx1"/>
                </a:solidFill>
                <a:effectLst/>
                <a:latin typeface="+mn-lt"/>
                <a:ea typeface="+mn-ea"/>
                <a:cs typeface="+mn-cs"/>
              </a:rPr>
              <a:t> היא עם </a:t>
            </a:r>
            <a:r>
              <a:rPr lang="he-IL" sz="1200" kern="1200" dirty="0" err="1">
                <a:solidFill>
                  <a:schemeClr val="tx1"/>
                </a:solidFill>
                <a:effectLst/>
                <a:latin typeface="+mn-lt"/>
                <a:ea typeface="+mn-ea"/>
                <a:cs typeface="+mn-cs"/>
              </a:rPr>
              <a:t>peep</a:t>
            </a:r>
            <a:r>
              <a:rPr lang="he-IL" sz="1200" kern="1200" dirty="0">
                <a:solidFill>
                  <a:schemeClr val="tx1"/>
                </a:solidFill>
                <a:effectLst/>
                <a:latin typeface="+mn-lt"/>
                <a:ea typeface="+mn-ea"/>
                <a:cs typeface="+mn-cs"/>
              </a:rPr>
              <a:t> של 0. כשהמטרה זה לשמור על </a:t>
            </a:r>
            <a:r>
              <a:rPr lang="he-IL" sz="1200" kern="1200" dirty="0" err="1">
                <a:solidFill>
                  <a:schemeClr val="tx1"/>
                </a:solidFill>
                <a:effectLst/>
                <a:latin typeface="+mn-lt"/>
                <a:ea typeface="+mn-ea"/>
                <a:cs typeface="+mn-cs"/>
              </a:rPr>
              <a:t>pip</a:t>
            </a:r>
            <a:r>
              <a:rPr lang="he-IL" sz="1200" kern="1200" dirty="0">
                <a:solidFill>
                  <a:schemeClr val="tx1"/>
                </a:solidFill>
                <a:effectLst/>
                <a:latin typeface="+mn-lt"/>
                <a:ea typeface="+mn-ea"/>
                <a:cs typeface="+mn-cs"/>
              </a:rPr>
              <a:t> מעל 25. אם שיטת הנשמה זו גם נכשלת, למרות שמוסיפים נפחים קטנים יותר בקצב נשימות גבוה מאוד 240-660 לדקה, אזי פונים </a:t>
            </a:r>
            <a:r>
              <a:rPr lang="he-IL" sz="1200" kern="1200" dirty="0" err="1">
                <a:solidFill>
                  <a:schemeClr val="tx1"/>
                </a:solidFill>
                <a:effectLst/>
                <a:latin typeface="+mn-lt"/>
                <a:ea typeface="+mn-ea"/>
                <a:cs typeface="+mn-cs"/>
              </a:rPr>
              <a:t>לאקמו</a:t>
            </a:r>
            <a:r>
              <a:rPr lang="he-IL" sz="1200" kern="1200" dirty="0">
                <a:solidFill>
                  <a:schemeClr val="tx1"/>
                </a:solidFill>
                <a:effectLst/>
                <a:latin typeface="+mn-lt"/>
                <a:ea typeface="+mn-ea"/>
                <a:cs typeface="+mn-cs"/>
              </a:rPr>
              <a:t>. חשוב לציין שמכל האינדיקציות </a:t>
            </a:r>
            <a:r>
              <a:rPr lang="he-IL" sz="1200" kern="1200" dirty="0" err="1">
                <a:solidFill>
                  <a:schemeClr val="tx1"/>
                </a:solidFill>
                <a:effectLst/>
                <a:latin typeface="+mn-lt"/>
                <a:ea typeface="+mn-ea"/>
                <a:cs typeface="+mn-cs"/>
              </a:rPr>
              <a:t>לאקמו</a:t>
            </a:r>
            <a:r>
              <a:rPr lang="he-IL" sz="1200" kern="1200" dirty="0">
                <a:solidFill>
                  <a:schemeClr val="tx1"/>
                </a:solidFill>
                <a:effectLst/>
                <a:latin typeface="+mn-lt"/>
                <a:ea typeface="+mn-ea"/>
                <a:cs typeface="+mn-cs"/>
              </a:rPr>
              <a:t> אצל תינוקות, זו עם הפרוגנוזה הגרועה ביותר זה </a:t>
            </a:r>
            <a:r>
              <a:rPr lang="he-IL" sz="1200" kern="1200" dirty="0" err="1">
                <a:solidFill>
                  <a:schemeClr val="tx1"/>
                </a:solidFill>
                <a:effectLst/>
                <a:latin typeface="+mn-lt"/>
                <a:ea typeface="+mn-ea"/>
                <a:cs typeface="+mn-cs"/>
              </a:rPr>
              <a:t>cdh</a:t>
            </a:r>
            <a:r>
              <a:rPr lang="he-IL" sz="1200" kern="1200" dirty="0">
                <a:solidFill>
                  <a:schemeClr val="tx1"/>
                </a:solidFill>
                <a:effectLst/>
                <a:latin typeface="+mn-lt"/>
                <a:ea typeface="+mn-ea"/>
                <a:cs typeface="+mn-cs"/>
              </a:rPr>
              <a:t> עם פרוגנוזה של 50%. ועל כן חשוב לבחור היטב את המטופלים שזקוקים </a:t>
            </a:r>
            <a:r>
              <a:rPr lang="he-IL" sz="1200" kern="1200" dirty="0" err="1">
                <a:solidFill>
                  <a:schemeClr val="tx1"/>
                </a:solidFill>
                <a:effectLst/>
                <a:latin typeface="+mn-lt"/>
                <a:ea typeface="+mn-ea"/>
                <a:cs typeface="+mn-cs"/>
              </a:rPr>
              <a:t>לאקמו</a:t>
            </a:r>
            <a:r>
              <a:rPr lang="he-IL" sz="1200" kern="1200" dirty="0">
                <a:solidFill>
                  <a:schemeClr val="tx1"/>
                </a:solidFill>
                <a:effectLst/>
                <a:latin typeface="+mn-lt"/>
                <a:ea typeface="+mn-ea"/>
                <a:cs typeface="+mn-cs"/>
              </a:rPr>
              <a:t>- כך למשל, יחס ראש לריאה- </a:t>
            </a:r>
            <a:r>
              <a:rPr lang="he-IL" sz="1200" kern="1200" dirty="0" err="1">
                <a:solidFill>
                  <a:schemeClr val="tx1"/>
                </a:solidFill>
                <a:effectLst/>
                <a:latin typeface="+mn-lt"/>
                <a:ea typeface="+mn-ea"/>
                <a:cs typeface="+mn-cs"/>
              </a:rPr>
              <a:t>lhr</a:t>
            </a:r>
            <a:r>
              <a:rPr lang="he-IL" sz="1200" kern="1200" dirty="0">
                <a:solidFill>
                  <a:schemeClr val="tx1"/>
                </a:solidFill>
                <a:effectLst/>
                <a:latin typeface="+mn-lt"/>
                <a:ea typeface="+mn-ea"/>
                <a:cs typeface="+mn-cs"/>
              </a:rPr>
              <a:t>- מתחת ל- 1 מקושר </a:t>
            </a:r>
            <a:r>
              <a:rPr lang="he-IL" sz="1200" kern="1200" dirty="0" err="1">
                <a:solidFill>
                  <a:schemeClr val="tx1"/>
                </a:solidFill>
                <a:effectLst/>
                <a:latin typeface="+mn-lt"/>
                <a:ea typeface="+mn-ea"/>
                <a:cs typeface="+mn-cs"/>
              </a:rPr>
              <a:t>בהיפופלזיה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ריאתית</a:t>
            </a:r>
            <a:r>
              <a:rPr lang="he-IL" sz="1200" kern="1200" dirty="0">
                <a:solidFill>
                  <a:schemeClr val="tx1"/>
                </a:solidFill>
                <a:effectLst/>
                <a:latin typeface="+mn-lt"/>
                <a:ea typeface="+mn-ea"/>
                <a:cs typeface="+mn-cs"/>
              </a:rPr>
              <a:t> משמעותית וחמורה, כמו כן </a:t>
            </a:r>
            <a:r>
              <a:rPr lang="he-IL" sz="1200" kern="1200" dirty="0" err="1">
                <a:solidFill>
                  <a:schemeClr val="tx1"/>
                </a:solidFill>
                <a:effectLst/>
                <a:latin typeface="+mn-lt"/>
                <a:ea typeface="+mn-ea"/>
                <a:cs typeface="+mn-cs"/>
              </a:rPr>
              <a:t>הרניאציה</a:t>
            </a:r>
            <a:r>
              <a:rPr lang="he-IL" sz="1200" kern="1200" dirty="0">
                <a:solidFill>
                  <a:schemeClr val="tx1"/>
                </a:solidFill>
                <a:effectLst/>
                <a:latin typeface="+mn-lt"/>
                <a:ea typeface="+mn-ea"/>
                <a:cs typeface="+mn-cs"/>
              </a:rPr>
              <a:t> של הכבד לבית החזה הינה גורם פרוגנוסטי רע. בנוסף יש מדידות שונות שנבדקו מבחינת פרוגנוזה- כך למשל, עדות </a:t>
            </a:r>
            <a:r>
              <a:rPr lang="he-IL" sz="1200" kern="1200" dirty="0" err="1">
                <a:solidFill>
                  <a:schemeClr val="tx1"/>
                </a:solidFill>
                <a:effectLst/>
                <a:latin typeface="+mn-lt"/>
                <a:ea typeface="+mn-ea"/>
                <a:cs typeface="+mn-cs"/>
              </a:rPr>
              <a:t>לסטורציה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פרהדוקטלית</a:t>
            </a:r>
            <a:r>
              <a:rPr lang="he-IL" sz="1200" kern="1200" dirty="0">
                <a:solidFill>
                  <a:schemeClr val="tx1"/>
                </a:solidFill>
                <a:effectLst/>
                <a:latin typeface="+mn-lt"/>
                <a:ea typeface="+mn-ea"/>
                <a:cs typeface="+mn-cs"/>
              </a:rPr>
              <a:t> של מעל 90% ובנוסף paco2 מתחת ל- 50 שנמדד </a:t>
            </a:r>
            <a:r>
              <a:rPr lang="he-IL" sz="1200" kern="1200" dirty="0" err="1">
                <a:solidFill>
                  <a:schemeClr val="tx1"/>
                </a:solidFill>
                <a:effectLst/>
                <a:latin typeface="+mn-lt"/>
                <a:ea typeface="+mn-ea"/>
                <a:cs typeface="+mn-cs"/>
              </a:rPr>
              <a:t>מתיישהו</a:t>
            </a:r>
            <a:r>
              <a:rPr lang="he-IL" sz="1200" kern="1200" dirty="0">
                <a:solidFill>
                  <a:schemeClr val="tx1"/>
                </a:solidFill>
                <a:effectLst/>
                <a:latin typeface="+mn-lt"/>
                <a:ea typeface="+mn-ea"/>
                <a:cs typeface="+mn-cs"/>
              </a:rPr>
              <a:t> במהלך הקליני מקושרים ב- 75% הישרדות. מבחינת </a:t>
            </a:r>
            <a:r>
              <a:rPr lang="he-IL" sz="1200" kern="1200" dirty="0" err="1">
                <a:solidFill>
                  <a:schemeClr val="tx1"/>
                </a:solidFill>
                <a:effectLst/>
                <a:latin typeface="+mn-lt"/>
                <a:ea typeface="+mn-ea"/>
                <a:cs typeface="+mn-cs"/>
              </a:rPr>
              <a:t>קנולציה</a:t>
            </a:r>
            <a:r>
              <a:rPr lang="he-IL" sz="1200" kern="1200" dirty="0">
                <a:solidFill>
                  <a:schemeClr val="tx1"/>
                </a:solidFill>
                <a:effectLst/>
                <a:latin typeface="+mn-lt"/>
                <a:ea typeface="+mn-ea"/>
                <a:cs typeface="+mn-cs"/>
              </a:rPr>
              <a:t> גם </a:t>
            </a:r>
            <a:r>
              <a:rPr lang="he-IL" sz="1200" kern="1200" dirty="0" err="1">
                <a:solidFill>
                  <a:schemeClr val="tx1"/>
                </a:solidFill>
                <a:effectLst/>
                <a:latin typeface="+mn-lt"/>
                <a:ea typeface="+mn-ea"/>
                <a:cs typeface="+mn-cs"/>
              </a:rPr>
              <a:t>vv</a:t>
            </a:r>
            <a:r>
              <a:rPr lang="he-IL" sz="1200" kern="1200" dirty="0">
                <a:solidFill>
                  <a:schemeClr val="tx1"/>
                </a:solidFill>
                <a:effectLst/>
                <a:latin typeface="+mn-lt"/>
                <a:ea typeface="+mn-ea"/>
                <a:cs typeface="+mn-cs"/>
              </a:rPr>
              <a:t> וגם </a:t>
            </a:r>
            <a:r>
              <a:rPr lang="he-IL" sz="1200" kern="1200" dirty="0" err="1">
                <a:solidFill>
                  <a:schemeClr val="tx1"/>
                </a:solidFill>
                <a:effectLst/>
                <a:latin typeface="+mn-lt"/>
                <a:ea typeface="+mn-ea"/>
                <a:cs typeface="+mn-cs"/>
              </a:rPr>
              <a:t>va</a:t>
            </a:r>
            <a:r>
              <a:rPr lang="he-IL" sz="1200" kern="1200" dirty="0">
                <a:solidFill>
                  <a:schemeClr val="tx1"/>
                </a:solidFill>
                <a:effectLst/>
                <a:latin typeface="+mn-lt"/>
                <a:ea typeface="+mn-ea"/>
                <a:cs typeface="+mn-cs"/>
              </a:rPr>
              <a:t> הוכחו טובים באותה מידה.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דום לב – מתרחש אצל 1-4% בפגיה. שיעורי השרידות לאחר אירוע כזה נעים בין 14-42% אולם שימוש במקרים </a:t>
            </a:r>
            <a:r>
              <a:rPr lang="he-IL" sz="1200" kern="1200" dirty="0" err="1">
                <a:solidFill>
                  <a:schemeClr val="tx1"/>
                </a:solidFill>
                <a:effectLst/>
                <a:latin typeface="+mn-lt"/>
                <a:ea typeface="+mn-ea"/>
                <a:cs typeface="+mn-cs"/>
              </a:rPr>
              <a:t>מסויימים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באקמו</a:t>
            </a:r>
            <a:r>
              <a:rPr lang="he-IL" sz="1200" kern="1200" dirty="0">
                <a:solidFill>
                  <a:schemeClr val="tx1"/>
                </a:solidFill>
                <a:effectLst/>
                <a:latin typeface="+mn-lt"/>
                <a:ea typeface="+mn-ea"/>
                <a:cs typeface="+mn-cs"/>
              </a:rPr>
              <a:t> העלה שיעורי שרידות ל- 49%.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כ- 3% מהמטופלים שהיו על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יזדקקו </a:t>
            </a:r>
            <a:r>
              <a:rPr lang="he-IL" sz="1200" kern="1200" dirty="0" err="1">
                <a:solidFill>
                  <a:schemeClr val="tx1"/>
                </a:solidFill>
                <a:effectLst/>
                <a:latin typeface="+mn-lt"/>
                <a:ea typeface="+mn-ea"/>
                <a:cs typeface="+mn-cs"/>
              </a:rPr>
              <a:t>לאקמו</a:t>
            </a:r>
            <a:r>
              <a:rPr lang="he-IL" sz="1200" kern="1200" dirty="0">
                <a:solidFill>
                  <a:schemeClr val="tx1"/>
                </a:solidFill>
                <a:effectLst/>
                <a:latin typeface="+mn-lt"/>
                <a:ea typeface="+mn-ea"/>
                <a:cs typeface="+mn-cs"/>
              </a:rPr>
              <a:t> חוזר, שיעורי השרידות הם יחסית דומים באירוע השני אצל ילדים. סמנים </a:t>
            </a:r>
            <a:r>
              <a:rPr lang="he-IL" sz="1200" kern="1200" dirty="0" err="1">
                <a:solidFill>
                  <a:schemeClr val="tx1"/>
                </a:solidFill>
                <a:effectLst/>
                <a:latin typeface="+mn-lt"/>
                <a:ea typeface="+mn-ea"/>
                <a:cs typeface="+mn-cs"/>
              </a:rPr>
              <a:t>פרוגנוסטים</a:t>
            </a:r>
            <a:r>
              <a:rPr lang="he-IL" sz="1200" kern="1200" dirty="0">
                <a:solidFill>
                  <a:schemeClr val="tx1"/>
                </a:solidFill>
                <a:effectLst/>
                <a:latin typeface="+mn-lt"/>
                <a:ea typeface="+mn-ea"/>
                <a:cs typeface="+mn-cs"/>
              </a:rPr>
              <a:t> רעים הינם בעיה כלייתית, סיבוכים </a:t>
            </a:r>
            <a:r>
              <a:rPr lang="he-IL" sz="1200" kern="1200" dirty="0" err="1">
                <a:solidFill>
                  <a:schemeClr val="tx1"/>
                </a:solidFill>
                <a:effectLst/>
                <a:latin typeface="+mn-lt"/>
                <a:ea typeface="+mn-ea"/>
                <a:cs typeface="+mn-cs"/>
              </a:rPr>
              <a:t>באקמו</a:t>
            </a:r>
            <a:r>
              <a:rPr lang="he-IL" sz="1200" kern="1200" dirty="0">
                <a:solidFill>
                  <a:schemeClr val="tx1"/>
                </a:solidFill>
                <a:effectLst/>
                <a:latin typeface="+mn-lt"/>
                <a:ea typeface="+mn-ea"/>
                <a:cs typeface="+mn-cs"/>
              </a:rPr>
              <a:t> הראשון, גיל מעל 3 או קורס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שני ממושך.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שיטות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בגדול יש 4 שיטות שונות- </a:t>
            </a:r>
            <a:r>
              <a:rPr lang="he-IL" sz="1200" kern="1200" dirty="0" err="1">
                <a:solidFill>
                  <a:schemeClr val="tx1"/>
                </a:solidFill>
                <a:effectLst/>
                <a:latin typeface="+mn-lt"/>
                <a:ea typeface="+mn-ea"/>
                <a:cs typeface="+mn-cs"/>
              </a:rPr>
              <a:t>va</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vv</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dlvv</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vva</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שיטת </a:t>
            </a:r>
            <a:r>
              <a:rPr lang="he-IL" sz="1200" kern="1200" dirty="0" err="1">
                <a:solidFill>
                  <a:schemeClr val="tx1"/>
                </a:solidFill>
                <a:effectLst/>
                <a:latin typeface="+mn-lt"/>
                <a:ea typeface="+mn-ea"/>
                <a:cs typeface="+mn-cs"/>
              </a:rPr>
              <a:t>va</a:t>
            </a:r>
            <a:r>
              <a:rPr lang="he-IL" sz="1200" kern="1200" dirty="0">
                <a:solidFill>
                  <a:schemeClr val="tx1"/>
                </a:solidFill>
                <a:effectLst/>
                <a:latin typeface="+mn-lt"/>
                <a:ea typeface="+mn-ea"/>
                <a:cs typeface="+mn-cs"/>
              </a:rPr>
              <a:t> תומכת בריאות וגם בלב: דם ורידי נמשך </a:t>
            </a:r>
            <a:r>
              <a:rPr lang="he-IL" sz="1200" kern="1200" dirty="0" err="1">
                <a:solidFill>
                  <a:schemeClr val="tx1"/>
                </a:solidFill>
                <a:effectLst/>
                <a:latin typeface="+mn-lt"/>
                <a:ea typeface="+mn-ea"/>
                <a:cs typeface="+mn-cs"/>
              </a:rPr>
              <a:t>מהאינטרנל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ג׳וגולר</a:t>
            </a:r>
            <a:r>
              <a:rPr lang="he-IL" sz="1200" kern="1200" dirty="0">
                <a:solidFill>
                  <a:schemeClr val="tx1"/>
                </a:solidFill>
                <a:effectLst/>
                <a:latin typeface="+mn-lt"/>
                <a:ea typeface="+mn-ea"/>
                <a:cs typeface="+mn-cs"/>
              </a:rPr>
              <a:t>, ודם מחומצן מוחזר דרך </a:t>
            </a:r>
            <a:r>
              <a:rPr lang="he-IL" sz="1200" kern="1200" dirty="0" err="1">
                <a:solidFill>
                  <a:schemeClr val="tx1"/>
                </a:solidFill>
                <a:effectLst/>
                <a:latin typeface="+mn-lt"/>
                <a:ea typeface="+mn-ea"/>
                <a:cs typeface="+mn-cs"/>
              </a:rPr>
              <a:t>הקרוטיד</a:t>
            </a:r>
            <a:r>
              <a:rPr lang="he-IL" sz="1200" kern="1200" dirty="0">
                <a:solidFill>
                  <a:schemeClr val="tx1"/>
                </a:solidFill>
                <a:effectLst/>
                <a:latin typeface="+mn-lt"/>
                <a:ea typeface="+mn-ea"/>
                <a:cs typeface="+mn-cs"/>
              </a:rPr>
              <a:t>. במהלך </a:t>
            </a:r>
            <a:r>
              <a:rPr lang="he-IL" sz="1200" kern="1200" dirty="0" err="1">
                <a:solidFill>
                  <a:schemeClr val="tx1"/>
                </a:solidFill>
                <a:effectLst/>
                <a:latin typeface="+mn-lt"/>
                <a:ea typeface="+mn-ea"/>
                <a:cs typeface="+mn-cs"/>
              </a:rPr>
              <a:t>הקנולציה</a:t>
            </a:r>
            <a:r>
              <a:rPr lang="he-IL" sz="1200" kern="1200" dirty="0">
                <a:solidFill>
                  <a:schemeClr val="tx1"/>
                </a:solidFill>
                <a:effectLst/>
                <a:latin typeface="+mn-lt"/>
                <a:ea typeface="+mn-ea"/>
                <a:cs typeface="+mn-cs"/>
              </a:rPr>
              <a:t> צריך לחשוף ולראות את המבנה של ה- </a:t>
            </a:r>
            <a:r>
              <a:rPr lang="he-IL" sz="1200" kern="1200" dirty="0" err="1">
                <a:solidFill>
                  <a:schemeClr val="tx1"/>
                </a:solidFill>
                <a:effectLst/>
                <a:latin typeface="+mn-lt"/>
                <a:ea typeface="+mn-ea"/>
                <a:cs typeface="+mn-cs"/>
              </a:rPr>
              <a:t>carotid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sheath</a:t>
            </a:r>
            <a:r>
              <a:rPr lang="he-IL" sz="1200" kern="1200" dirty="0">
                <a:solidFill>
                  <a:schemeClr val="tx1"/>
                </a:solidFill>
                <a:effectLst/>
                <a:latin typeface="+mn-lt"/>
                <a:ea typeface="+mn-ea"/>
                <a:cs typeface="+mn-cs"/>
              </a:rPr>
              <a:t> וצריך לראות את </a:t>
            </a:r>
            <a:r>
              <a:rPr lang="he-IL" sz="1200" kern="1200" dirty="0" err="1">
                <a:solidFill>
                  <a:schemeClr val="tx1"/>
                </a:solidFill>
                <a:effectLst/>
                <a:latin typeface="+mn-lt"/>
                <a:ea typeface="+mn-ea"/>
                <a:cs typeface="+mn-cs"/>
              </a:rPr>
              <a:t>הקומון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קרוטיד</a:t>
            </a:r>
            <a:r>
              <a:rPr lang="he-IL" sz="1200" kern="1200" dirty="0">
                <a:solidFill>
                  <a:schemeClr val="tx1"/>
                </a:solidFill>
                <a:effectLst/>
                <a:latin typeface="+mn-lt"/>
                <a:ea typeface="+mn-ea"/>
                <a:cs typeface="+mn-cs"/>
              </a:rPr>
              <a:t> ולטרלית אליו את </a:t>
            </a:r>
            <a:r>
              <a:rPr lang="he-IL" sz="1200" kern="1200" dirty="0" err="1">
                <a:solidFill>
                  <a:schemeClr val="tx1"/>
                </a:solidFill>
                <a:effectLst/>
                <a:latin typeface="+mn-lt"/>
                <a:ea typeface="+mn-ea"/>
                <a:cs typeface="+mn-cs"/>
              </a:rPr>
              <a:t>האינטרנל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ג׳וגולר</a:t>
            </a:r>
            <a:r>
              <a:rPr lang="he-IL" sz="1200" kern="1200" dirty="0">
                <a:solidFill>
                  <a:schemeClr val="tx1"/>
                </a:solidFill>
                <a:effectLst/>
                <a:latin typeface="+mn-lt"/>
                <a:ea typeface="+mn-ea"/>
                <a:cs typeface="+mn-cs"/>
              </a:rPr>
              <a:t>. רואים גם את </a:t>
            </a:r>
            <a:r>
              <a:rPr lang="he-IL" sz="1200" kern="1200" dirty="0" err="1">
                <a:solidFill>
                  <a:schemeClr val="tx1"/>
                </a:solidFill>
                <a:effectLst/>
                <a:latin typeface="+mn-lt"/>
                <a:ea typeface="+mn-ea"/>
                <a:cs typeface="+mn-cs"/>
              </a:rPr>
              <a:t>הווגוס</a:t>
            </a:r>
            <a:r>
              <a:rPr lang="he-IL" sz="1200" kern="1200" dirty="0">
                <a:solidFill>
                  <a:schemeClr val="tx1"/>
                </a:solidFill>
                <a:effectLst/>
                <a:latin typeface="+mn-lt"/>
                <a:ea typeface="+mn-ea"/>
                <a:cs typeface="+mn-cs"/>
              </a:rPr>
              <a:t>  שאמור להיות ביניהם.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שיטת </a:t>
            </a:r>
            <a:r>
              <a:rPr lang="he-IL" sz="1200" kern="1200" dirty="0" err="1">
                <a:solidFill>
                  <a:schemeClr val="tx1"/>
                </a:solidFill>
                <a:effectLst/>
                <a:latin typeface="+mn-lt"/>
                <a:ea typeface="+mn-ea"/>
                <a:cs typeface="+mn-cs"/>
              </a:rPr>
              <a:t>vv</a:t>
            </a:r>
            <a:r>
              <a:rPr lang="he-IL" sz="1200" kern="1200" dirty="0">
                <a:solidFill>
                  <a:schemeClr val="tx1"/>
                </a:solidFill>
                <a:effectLst/>
                <a:latin typeface="+mn-lt"/>
                <a:ea typeface="+mn-ea"/>
                <a:cs typeface="+mn-cs"/>
              </a:rPr>
              <a:t> מספקת תמיכה </a:t>
            </a:r>
            <a:r>
              <a:rPr lang="he-IL" sz="1200" kern="1200" dirty="0" err="1">
                <a:solidFill>
                  <a:schemeClr val="tx1"/>
                </a:solidFill>
                <a:effectLst/>
                <a:latin typeface="+mn-lt"/>
                <a:ea typeface="+mn-ea"/>
                <a:cs typeface="+mn-cs"/>
              </a:rPr>
              <a:t>ריאתית</a:t>
            </a:r>
            <a:r>
              <a:rPr lang="he-IL" sz="1200" kern="1200" dirty="0">
                <a:solidFill>
                  <a:schemeClr val="tx1"/>
                </a:solidFill>
                <a:effectLst/>
                <a:latin typeface="+mn-lt"/>
                <a:ea typeface="+mn-ea"/>
                <a:cs typeface="+mn-cs"/>
              </a:rPr>
              <a:t> בלבד ולא לבבית- דם ורידי נמשך </a:t>
            </a:r>
            <a:r>
              <a:rPr lang="he-IL" sz="1200" kern="1200" dirty="0" err="1">
                <a:solidFill>
                  <a:schemeClr val="tx1"/>
                </a:solidFill>
                <a:effectLst/>
                <a:latin typeface="+mn-lt"/>
                <a:ea typeface="+mn-ea"/>
                <a:cs typeface="+mn-cs"/>
              </a:rPr>
              <a:t>מהאינטרנל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ג׳וגולר</a:t>
            </a:r>
            <a:r>
              <a:rPr lang="he-IL" sz="1200" kern="1200" dirty="0">
                <a:solidFill>
                  <a:schemeClr val="tx1"/>
                </a:solidFill>
                <a:effectLst/>
                <a:latin typeface="+mn-lt"/>
                <a:ea typeface="+mn-ea"/>
                <a:cs typeface="+mn-cs"/>
              </a:rPr>
              <a:t> ומוחזר לווריד </a:t>
            </a:r>
            <a:r>
              <a:rPr lang="he-IL" sz="1200" kern="1200" dirty="0" err="1">
                <a:solidFill>
                  <a:schemeClr val="tx1"/>
                </a:solidFill>
                <a:effectLst/>
                <a:latin typeface="+mn-lt"/>
                <a:ea typeface="+mn-ea"/>
                <a:cs typeface="+mn-cs"/>
              </a:rPr>
              <a:t>הפמורלי</a:t>
            </a:r>
            <a:r>
              <a:rPr lang="he-IL" sz="1200" kern="1200" dirty="0">
                <a:solidFill>
                  <a:schemeClr val="tx1"/>
                </a:solidFill>
                <a:effectLst/>
                <a:latin typeface="+mn-lt"/>
                <a:ea typeface="+mn-ea"/>
                <a:cs typeface="+mn-cs"/>
              </a:rPr>
              <a:t>. שיטה זו הינה השיטה המועדפת במטופלים שלא זקוקים לתמיכה קרדיאלית אלא תמיכה נשימתית בלבד.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ניהול חולה על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ברגע שמחברים </a:t>
            </a:r>
            <a:r>
              <a:rPr lang="he-IL" sz="1200" kern="1200" dirty="0" err="1">
                <a:solidFill>
                  <a:schemeClr val="tx1"/>
                </a:solidFill>
                <a:effectLst/>
                <a:latin typeface="+mn-lt"/>
                <a:ea typeface="+mn-ea"/>
                <a:cs typeface="+mn-cs"/>
              </a:rPr>
              <a:t>קנולות</a:t>
            </a:r>
            <a:r>
              <a:rPr lang="he-IL" sz="1200" kern="1200" dirty="0">
                <a:solidFill>
                  <a:schemeClr val="tx1"/>
                </a:solidFill>
                <a:effectLst/>
                <a:latin typeface="+mn-lt"/>
                <a:ea typeface="+mn-ea"/>
                <a:cs typeface="+mn-cs"/>
              </a:rPr>
              <a:t> הזרימה עולה בהדרגה ל- 150 מ״ל לדקה והמטרה הינה שרמת </a:t>
            </a:r>
            <a:r>
              <a:rPr lang="he-IL" sz="1200" kern="1200" dirty="0" err="1">
                <a:solidFill>
                  <a:schemeClr val="tx1"/>
                </a:solidFill>
                <a:effectLst/>
                <a:latin typeface="+mn-lt"/>
                <a:ea typeface="+mn-ea"/>
                <a:cs typeface="+mn-cs"/>
              </a:rPr>
              <a:t>הסטורציה</a:t>
            </a:r>
            <a:r>
              <a:rPr lang="he-IL" sz="1200" kern="1200" dirty="0">
                <a:solidFill>
                  <a:schemeClr val="tx1"/>
                </a:solidFill>
                <a:effectLst/>
                <a:latin typeface="+mn-lt"/>
                <a:ea typeface="+mn-ea"/>
                <a:cs typeface="+mn-cs"/>
              </a:rPr>
              <a:t> svo2 תהיה 65-70%. יש לקחת גזים בדם בתדירות גבוהה- כל שעה בהתחלה. כדי לשפר </a:t>
            </a:r>
            <a:r>
              <a:rPr lang="he-IL" sz="1200" kern="1200" dirty="0" err="1">
                <a:solidFill>
                  <a:schemeClr val="tx1"/>
                </a:solidFill>
                <a:effectLst/>
                <a:latin typeface="+mn-lt"/>
                <a:ea typeface="+mn-ea"/>
                <a:cs typeface="+mn-cs"/>
              </a:rPr>
              <a:t>אוקסיגנציה</a:t>
            </a:r>
            <a:r>
              <a:rPr lang="he-IL" sz="1200" kern="1200" dirty="0">
                <a:solidFill>
                  <a:schemeClr val="tx1"/>
                </a:solidFill>
                <a:effectLst/>
                <a:latin typeface="+mn-lt"/>
                <a:ea typeface="+mn-ea"/>
                <a:cs typeface="+mn-cs"/>
              </a:rPr>
              <a:t> ניתן להעלות את רמת ההמוגלובין או להעלות את קצב הזרימה </a:t>
            </a:r>
            <a:r>
              <a:rPr lang="he-IL" sz="1200" kern="1200" dirty="0" err="1">
                <a:solidFill>
                  <a:schemeClr val="tx1"/>
                </a:solidFill>
                <a:effectLst/>
                <a:latin typeface="+mn-lt"/>
                <a:ea typeface="+mn-ea"/>
                <a:cs typeface="+mn-cs"/>
              </a:rPr>
              <a:t>בקנולות</a:t>
            </a:r>
            <a:r>
              <a:rPr lang="he-IL" sz="1200" kern="1200" dirty="0">
                <a:solidFill>
                  <a:schemeClr val="tx1"/>
                </a:solidFill>
                <a:effectLst/>
                <a:latin typeface="+mn-lt"/>
                <a:ea typeface="+mn-ea"/>
                <a:cs typeface="+mn-cs"/>
              </a:rPr>
              <a:t>. אין צורך בשיתוק החולה. חשוב לצלם אחת ליום צילום חזה, אין צורך באנטיביוטיקה מניעתית. יש לחשב אחת לשעה את ה- </a:t>
            </a:r>
            <a:r>
              <a:rPr lang="he-IL" sz="1200" kern="1200" dirty="0" err="1">
                <a:solidFill>
                  <a:schemeClr val="tx1"/>
                </a:solidFill>
                <a:effectLst/>
                <a:latin typeface="+mn-lt"/>
                <a:ea typeface="+mn-ea"/>
                <a:cs typeface="+mn-cs"/>
              </a:rPr>
              <a:t>activated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clotting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time</a:t>
            </a:r>
            <a:r>
              <a:rPr lang="he-IL" sz="1200" kern="1200" dirty="0">
                <a:solidFill>
                  <a:schemeClr val="tx1"/>
                </a:solidFill>
                <a:effectLst/>
                <a:latin typeface="+mn-lt"/>
                <a:ea typeface="+mn-ea"/>
                <a:cs typeface="+mn-cs"/>
              </a:rPr>
              <a:t> והוא צריך להיות בטווח שבין 180-220 שניות. יש לוודא טסיות מעל 100,000. ניתן לבצע ניתוחים על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אולם מקובל שהטסיות יהיו מעל 150,000. גמילה </a:t>
            </a:r>
            <a:r>
              <a:rPr lang="he-IL" sz="1200" kern="1200" dirty="0" err="1">
                <a:solidFill>
                  <a:schemeClr val="tx1"/>
                </a:solidFill>
                <a:effectLst/>
                <a:latin typeface="+mn-lt"/>
                <a:ea typeface="+mn-ea"/>
                <a:cs typeface="+mn-cs"/>
              </a:rPr>
              <a:t>מאקמו</a:t>
            </a:r>
            <a:r>
              <a:rPr lang="he-IL" sz="1200" kern="1200" dirty="0">
                <a:solidFill>
                  <a:schemeClr val="tx1"/>
                </a:solidFill>
                <a:effectLst/>
                <a:latin typeface="+mn-lt"/>
                <a:ea typeface="+mn-ea"/>
                <a:cs typeface="+mn-cs"/>
              </a:rPr>
              <a:t>- תלויה ב- savo2, צריך לוודא </a:t>
            </a:r>
            <a:r>
              <a:rPr lang="he-IL" sz="1200" kern="1200" dirty="0" err="1">
                <a:solidFill>
                  <a:schemeClr val="tx1"/>
                </a:solidFill>
                <a:effectLst/>
                <a:latin typeface="+mn-lt"/>
                <a:ea typeface="+mn-ea"/>
                <a:cs typeface="+mn-cs"/>
              </a:rPr>
              <a:t>סטורציות</a:t>
            </a:r>
            <a:r>
              <a:rPr lang="he-IL" sz="1200" kern="1200" dirty="0">
                <a:solidFill>
                  <a:schemeClr val="tx1"/>
                </a:solidFill>
                <a:effectLst/>
                <a:latin typeface="+mn-lt"/>
                <a:ea typeface="+mn-ea"/>
                <a:cs typeface="+mn-cs"/>
              </a:rPr>
              <a:t> טובות וגזים טובים וכן תפוקת שתן טובה. תהליך הגמילה מתבטא בירידה ב- </a:t>
            </a:r>
            <a:r>
              <a:rPr lang="he-IL" sz="1200" kern="1200" dirty="0" err="1">
                <a:solidFill>
                  <a:schemeClr val="tx1"/>
                </a:solidFill>
                <a:effectLst/>
                <a:latin typeface="+mn-lt"/>
                <a:ea typeface="+mn-ea"/>
                <a:cs typeface="+mn-cs"/>
              </a:rPr>
              <a:t>flow</a:t>
            </a:r>
            <a:r>
              <a:rPr lang="he-IL" sz="1200" kern="1200" dirty="0">
                <a:solidFill>
                  <a:schemeClr val="tx1"/>
                </a:solidFill>
                <a:effectLst/>
                <a:latin typeface="+mn-lt"/>
                <a:ea typeface="+mn-ea"/>
                <a:cs typeface="+mn-cs"/>
              </a:rPr>
              <a:t> עד </a:t>
            </a:r>
            <a:r>
              <a:rPr lang="he-IL" sz="1200" kern="1200" dirty="0" err="1">
                <a:solidFill>
                  <a:schemeClr val="tx1"/>
                </a:solidFill>
                <a:effectLst/>
                <a:latin typeface="+mn-lt"/>
                <a:ea typeface="+mn-ea"/>
                <a:cs typeface="+mn-cs"/>
              </a:rPr>
              <a:t>לקלאמפינג</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הקנולות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סיבוכים על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מתחלקים לסיבוכים הקשורים למכונה עצמה (מכניים), נוירולוגיים, </a:t>
            </a:r>
            <a:r>
              <a:rPr lang="he-IL" sz="1200" kern="1200" dirty="0" err="1">
                <a:solidFill>
                  <a:schemeClr val="tx1"/>
                </a:solidFill>
                <a:effectLst/>
                <a:latin typeface="+mn-lt"/>
                <a:ea typeface="+mn-ea"/>
                <a:cs typeface="+mn-cs"/>
              </a:rPr>
              <a:t>המורגיים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קואגולציה</a:t>
            </a:r>
            <a:r>
              <a:rPr lang="he-IL" sz="1200" kern="1200" dirty="0">
                <a:solidFill>
                  <a:schemeClr val="tx1"/>
                </a:solidFill>
                <a:effectLst/>
                <a:latin typeface="+mn-lt"/>
                <a:ea typeface="+mn-ea"/>
                <a:cs typeface="+mn-cs"/>
              </a:rPr>
              <a:t>, כלייתי, יתר לחץ דם, זיהומים ופטנט </a:t>
            </a:r>
            <a:r>
              <a:rPr lang="he-IL" sz="1200" kern="1200" dirty="0" err="1">
                <a:solidFill>
                  <a:schemeClr val="tx1"/>
                </a:solidFill>
                <a:effectLst/>
                <a:latin typeface="+mn-lt"/>
                <a:ea typeface="+mn-ea"/>
                <a:cs typeface="+mn-cs"/>
              </a:rPr>
              <a:t>דוקטוס</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 סיבוכים מכניים- בעיה בממברנה של המכונה, זה מתבטא בירידה </a:t>
            </a:r>
            <a:r>
              <a:rPr lang="he-IL" sz="1200" kern="1200" dirty="0" err="1">
                <a:solidFill>
                  <a:schemeClr val="tx1"/>
                </a:solidFill>
                <a:effectLst/>
                <a:latin typeface="+mn-lt"/>
                <a:ea typeface="+mn-ea"/>
                <a:cs typeface="+mn-cs"/>
              </a:rPr>
              <a:t>באוקסיגנציה</a:t>
            </a:r>
            <a:r>
              <a:rPr lang="he-IL" sz="1200" kern="1200" dirty="0">
                <a:solidFill>
                  <a:schemeClr val="tx1"/>
                </a:solidFill>
                <a:effectLst/>
                <a:latin typeface="+mn-lt"/>
                <a:ea typeface="+mn-ea"/>
                <a:cs typeface="+mn-cs"/>
              </a:rPr>
              <a:t> או בעליה ב- co2. נגרם </a:t>
            </a:r>
            <a:r>
              <a:rPr lang="he-IL" sz="1200" kern="1200" dirty="0" err="1">
                <a:solidFill>
                  <a:schemeClr val="tx1"/>
                </a:solidFill>
                <a:effectLst/>
                <a:latin typeface="+mn-lt"/>
                <a:ea typeface="+mn-ea"/>
                <a:cs typeface="+mn-cs"/>
              </a:rPr>
              <a:t>מתרומבוזיס</a:t>
            </a:r>
            <a:r>
              <a:rPr lang="he-IL" sz="1200" kern="1200" dirty="0">
                <a:solidFill>
                  <a:schemeClr val="tx1"/>
                </a:solidFill>
                <a:effectLst/>
                <a:latin typeface="+mn-lt"/>
                <a:ea typeface="+mn-ea"/>
                <a:cs typeface="+mn-cs"/>
              </a:rPr>
              <a:t> או מים- מפחית את היכולת של </a:t>
            </a:r>
            <a:r>
              <a:rPr lang="he-IL" sz="1200" kern="1200" dirty="0" err="1">
                <a:solidFill>
                  <a:schemeClr val="tx1"/>
                </a:solidFill>
                <a:effectLst/>
                <a:latin typeface="+mn-lt"/>
                <a:ea typeface="+mn-ea"/>
                <a:cs typeface="+mn-cs"/>
              </a:rPr>
              <a:t>האוקסיגנטור</a:t>
            </a:r>
            <a:r>
              <a:rPr lang="he-IL" sz="1200" kern="1200" dirty="0">
                <a:solidFill>
                  <a:schemeClr val="tx1"/>
                </a:solidFill>
                <a:effectLst/>
                <a:latin typeface="+mn-lt"/>
                <a:ea typeface="+mn-ea"/>
                <a:cs typeface="+mn-cs"/>
              </a:rPr>
              <a:t> להעביר חמצן ולעיתים יש צורך בהחלפתו. </a:t>
            </a:r>
            <a:r>
              <a:rPr lang="he-IL" sz="1200" kern="1200" dirty="0" err="1">
                <a:solidFill>
                  <a:schemeClr val="tx1"/>
                </a:solidFill>
                <a:effectLst/>
                <a:latin typeface="+mn-lt"/>
                <a:ea typeface="+mn-ea"/>
                <a:cs typeface="+mn-cs"/>
              </a:rPr>
              <a:t>דהקנולציה</a:t>
            </a:r>
            <a:r>
              <a:rPr lang="he-IL" sz="1200" kern="1200" dirty="0">
                <a:solidFill>
                  <a:schemeClr val="tx1"/>
                </a:solidFill>
                <a:effectLst/>
                <a:latin typeface="+mn-lt"/>
                <a:ea typeface="+mn-ea"/>
                <a:cs typeface="+mn-cs"/>
              </a:rPr>
              <a:t>- סיבוך נוסף צריך להפעיל לחץ ישיר על אתר הקנולה ולהפסיק את הזרימה </a:t>
            </a:r>
            <a:r>
              <a:rPr lang="he-IL" sz="1200" kern="1200" dirty="0" err="1">
                <a:solidFill>
                  <a:schemeClr val="tx1"/>
                </a:solidFill>
                <a:effectLst/>
                <a:latin typeface="+mn-lt"/>
                <a:ea typeface="+mn-ea"/>
                <a:cs typeface="+mn-cs"/>
              </a:rPr>
              <a:t>מיידית</a:t>
            </a:r>
            <a:r>
              <a:rPr lang="he-IL" sz="1200" kern="1200" dirty="0">
                <a:solidFill>
                  <a:schemeClr val="tx1"/>
                </a:solidFill>
                <a:effectLst/>
                <a:latin typeface="+mn-lt"/>
                <a:ea typeface="+mn-ea"/>
                <a:cs typeface="+mn-cs"/>
              </a:rPr>
              <a:t>, לצנתר ולחבר מחדש. תסחיף אוויר מהמכונה גם הוא סיבוך שיכול לקרות ובמצב כזה יש לשים את המטופל על </a:t>
            </a:r>
            <a:r>
              <a:rPr lang="he-IL" sz="1200" kern="1200" dirty="0" err="1">
                <a:solidFill>
                  <a:schemeClr val="tx1"/>
                </a:solidFill>
                <a:effectLst/>
                <a:latin typeface="+mn-lt"/>
                <a:ea typeface="+mn-ea"/>
                <a:cs typeface="+mn-cs"/>
              </a:rPr>
              <a:t>טרנדלנבורג</a:t>
            </a:r>
            <a:r>
              <a:rPr lang="he-IL" sz="1200" kern="1200" dirty="0">
                <a:solidFill>
                  <a:schemeClr val="tx1"/>
                </a:solidFill>
                <a:effectLst/>
                <a:latin typeface="+mn-lt"/>
                <a:ea typeface="+mn-ea"/>
                <a:cs typeface="+mn-cs"/>
              </a:rPr>
              <a:t> כדי למנוע הגעה של התסחיף למוח ולנסות לבצע אספירציה של אויר מהקנולה. לעיתים יש צורך במתן </a:t>
            </a:r>
            <a:r>
              <a:rPr lang="he-IL" sz="1200" kern="1200" dirty="0" err="1">
                <a:solidFill>
                  <a:schemeClr val="tx1"/>
                </a:solidFill>
                <a:effectLst/>
                <a:latin typeface="+mn-lt"/>
                <a:ea typeface="+mn-ea"/>
                <a:cs typeface="+mn-cs"/>
              </a:rPr>
              <a:t>אינוטרופים</a:t>
            </a:r>
            <a:r>
              <a:rPr lang="he-IL" sz="1200" kern="1200" dirty="0">
                <a:solidFill>
                  <a:schemeClr val="tx1"/>
                </a:solidFill>
                <a:effectLst/>
                <a:latin typeface="+mn-lt"/>
                <a:ea typeface="+mn-ea"/>
                <a:cs typeface="+mn-cs"/>
              </a:rPr>
              <a:t> במידה והאוויר הגיע </a:t>
            </a:r>
            <a:r>
              <a:rPr lang="he-IL" sz="1200" kern="1200" dirty="0" err="1">
                <a:solidFill>
                  <a:schemeClr val="tx1"/>
                </a:solidFill>
                <a:effectLst/>
                <a:latin typeface="+mn-lt"/>
                <a:ea typeface="+mn-ea"/>
                <a:cs typeface="+mn-cs"/>
              </a:rPr>
              <a:t>לקורונרים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סיבוכים נוירולוגיים- מתפתחים אצל עד רבע מהילדים על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הסיבוכים כוללים דמם תוך מוחי, אוטם מוחי ופרכוסים. יש צורך לבצע הערכה נוירולוגית תדירה. יש לבצע סונר מוח בשלושת הימים הראשונים אצל תינוקות המחוברים </a:t>
            </a:r>
            <a:r>
              <a:rPr lang="he-IL" sz="1200" kern="1200" dirty="0" err="1">
                <a:solidFill>
                  <a:schemeClr val="tx1"/>
                </a:solidFill>
                <a:effectLst/>
                <a:latin typeface="+mn-lt"/>
                <a:ea typeface="+mn-ea"/>
                <a:cs typeface="+mn-cs"/>
              </a:rPr>
              <a:t>לאקמו</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סיבוכים </a:t>
            </a:r>
            <a:r>
              <a:rPr lang="he-IL" sz="1200" kern="1200" dirty="0" err="1">
                <a:solidFill>
                  <a:schemeClr val="tx1"/>
                </a:solidFill>
                <a:effectLst/>
                <a:latin typeface="+mn-lt"/>
                <a:ea typeface="+mn-ea"/>
                <a:cs typeface="+mn-cs"/>
              </a:rPr>
              <a:t>דימומיים</a:t>
            </a:r>
            <a:r>
              <a:rPr lang="he-IL" sz="1200" kern="1200" dirty="0">
                <a:solidFill>
                  <a:schemeClr val="tx1"/>
                </a:solidFill>
                <a:effectLst/>
                <a:latin typeface="+mn-lt"/>
                <a:ea typeface="+mn-ea"/>
                <a:cs typeface="+mn-cs"/>
              </a:rPr>
              <a:t>- מתרחשים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- 11% באתר הקנולה </a:t>
            </a:r>
            <a:r>
              <a:rPr lang="he-IL" sz="1200" kern="1200" dirty="0" err="1">
                <a:solidFill>
                  <a:schemeClr val="tx1"/>
                </a:solidFill>
                <a:effectLst/>
                <a:latin typeface="+mn-lt"/>
                <a:ea typeface="+mn-ea"/>
                <a:cs typeface="+mn-cs"/>
              </a:rPr>
              <a:t>וב</a:t>
            </a:r>
            <a:r>
              <a:rPr lang="he-IL" sz="1200" kern="1200" dirty="0">
                <a:solidFill>
                  <a:schemeClr val="tx1"/>
                </a:solidFill>
                <a:effectLst/>
                <a:latin typeface="+mn-lt"/>
                <a:ea typeface="+mn-ea"/>
                <a:cs typeface="+mn-cs"/>
              </a:rPr>
              <a:t>- 13% במקומות אחרים הקשורים לניתוח. סמנים לדמם כוללים ירידה </a:t>
            </a:r>
            <a:r>
              <a:rPr lang="he-IL" sz="1200" kern="1200" dirty="0" err="1">
                <a:solidFill>
                  <a:schemeClr val="tx1"/>
                </a:solidFill>
                <a:effectLst/>
                <a:latin typeface="+mn-lt"/>
                <a:ea typeface="+mn-ea"/>
                <a:cs typeface="+mn-cs"/>
              </a:rPr>
              <a:t>בהמטוקריט</a:t>
            </a:r>
            <a:r>
              <a:rPr lang="he-IL" sz="1200" kern="1200" dirty="0">
                <a:solidFill>
                  <a:schemeClr val="tx1"/>
                </a:solidFill>
                <a:effectLst/>
                <a:latin typeface="+mn-lt"/>
                <a:ea typeface="+mn-ea"/>
                <a:cs typeface="+mn-cs"/>
              </a:rPr>
              <a:t>, עליה בקצב הלב, ירידה בלחץ הדם או ירידה בהחזר הוורידי. לעיתים ניתן להשתמש </a:t>
            </a:r>
            <a:r>
              <a:rPr lang="he-IL" sz="1200" kern="1200" dirty="0" err="1">
                <a:solidFill>
                  <a:schemeClr val="tx1"/>
                </a:solidFill>
                <a:effectLst/>
                <a:latin typeface="+mn-lt"/>
                <a:ea typeface="+mn-ea"/>
                <a:cs typeface="+mn-cs"/>
              </a:rPr>
              <a:t>בהקסקפרון</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נובוסבן</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בעיות קרישה- </a:t>
            </a:r>
            <a:r>
              <a:rPr lang="he-IL" sz="1200" kern="1200" dirty="0" err="1">
                <a:solidFill>
                  <a:schemeClr val="tx1"/>
                </a:solidFill>
                <a:effectLst/>
                <a:latin typeface="+mn-lt"/>
                <a:ea typeface="+mn-ea"/>
                <a:cs typeface="+mn-cs"/>
              </a:rPr>
              <a:t>קואגלופתיות</a:t>
            </a:r>
            <a:r>
              <a:rPr lang="he-IL" sz="1200" kern="1200" dirty="0">
                <a:solidFill>
                  <a:schemeClr val="tx1"/>
                </a:solidFill>
                <a:effectLst/>
                <a:latin typeface="+mn-lt"/>
                <a:ea typeface="+mn-ea"/>
                <a:cs typeface="+mn-cs"/>
              </a:rPr>
              <a:t> עד </a:t>
            </a:r>
            <a:r>
              <a:rPr lang="he-IL" sz="1200" kern="1200" dirty="0" err="1">
                <a:solidFill>
                  <a:schemeClr val="tx1"/>
                </a:solidFill>
                <a:effectLst/>
                <a:latin typeface="+mn-lt"/>
                <a:ea typeface="+mn-ea"/>
                <a:cs typeface="+mn-cs"/>
              </a:rPr>
              <a:t>dic</a:t>
            </a:r>
            <a:r>
              <a:rPr lang="he-IL" sz="1200" kern="1200" dirty="0">
                <a:solidFill>
                  <a:schemeClr val="tx1"/>
                </a:solidFill>
                <a:effectLst/>
                <a:latin typeface="+mn-lt"/>
                <a:ea typeface="+mn-ea"/>
                <a:cs typeface="+mn-cs"/>
              </a:rPr>
              <a:t> שמאוד לא נפוץ- 4%, שגורמי הסיכון שלו הינם </a:t>
            </a:r>
            <a:r>
              <a:rPr lang="he-IL" sz="1200" kern="1200" dirty="0" err="1">
                <a:solidFill>
                  <a:schemeClr val="tx1"/>
                </a:solidFill>
                <a:effectLst/>
                <a:latin typeface="+mn-lt"/>
                <a:ea typeface="+mn-ea"/>
                <a:cs typeface="+mn-cs"/>
              </a:rPr>
              <a:t>ספסיס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אצידוזיס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היפוקסיה</a:t>
            </a:r>
            <a:r>
              <a:rPr lang="he-IL" sz="1200" kern="1200" dirty="0">
                <a:solidFill>
                  <a:schemeClr val="tx1"/>
                </a:solidFill>
                <a:effectLst/>
                <a:latin typeface="+mn-lt"/>
                <a:ea typeface="+mn-ea"/>
                <a:cs typeface="+mn-cs"/>
              </a:rPr>
              <a:t> ותת לחץ דם.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דוקטוס</a:t>
            </a:r>
            <a:r>
              <a:rPr lang="he-IL" sz="1200" kern="1200" dirty="0">
                <a:solidFill>
                  <a:schemeClr val="tx1"/>
                </a:solidFill>
                <a:effectLst/>
                <a:latin typeface="+mn-lt"/>
                <a:ea typeface="+mn-ea"/>
                <a:cs typeface="+mn-cs"/>
              </a:rPr>
              <a:t> פתוח- </a:t>
            </a:r>
            <a:r>
              <a:rPr lang="he-IL" sz="1200" kern="1200" dirty="0" err="1">
                <a:solidFill>
                  <a:schemeClr val="tx1"/>
                </a:solidFill>
                <a:effectLst/>
                <a:latin typeface="+mn-lt"/>
                <a:ea typeface="+mn-ea"/>
                <a:cs typeface="+mn-cs"/>
              </a:rPr>
              <a:t>patent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ductus</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arteriosus</a:t>
            </a:r>
            <a:r>
              <a:rPr lang="he-IL" sz="1200" kern="1200" dirty="0">
                <a:solidFill>
                  <a:schemeClr val="tx1"/>
                </a:solidFill>
                <a:effectLst/>
                <a:latin typeface="+mn-lt"/>
                <a:ea typeface="+mn-ea"/>
                <a:cs typeface="+mn-cs"/>
              </a:rPr>
              <a:t>- כשמחברים </a:t>
            </a:r>
            <a:r>
              <a:rPr lang="he-IL" sz="1200" kern="1200" dirty="0" err="1">
                <a:solidFill>
                  <a:schemeClr val="tx1"/>
                </a:solidFill>
                <a:effectLst/>
                <a:latin typeface="+mn-lt"/>
                <a:ea typeface="+mn-ea"/>
                <a:cs typeface="+mn-cs"/>
              </a:rPr>
              <a:t>לאקמו</a:t>
            </a:r>
            <a:r>
              <a:rPr lang="he-IL" sz="1200" kern="1200" dirty="0">
                <a:solidFill>
                  <a:schemeClr val="tx1"/>
                </a:solidFill>
                <a:effectLst/>
                <a:latin typeface="+mn-lt"/>
                <a:ea typeface="+mn-ea"/>
                <a:cs typeface="+mn-cs"/>
              </a:rPr>
              <a:t> יש ירידה משמעותית ביתר לחץ ריאתי, אבל אם </a:t>
            </a:r>
            <a:r>
              <a:rPr lang="he-IL" sz="1200" kern="1200" dirty="0" err="1">
                <a:solidFill>
                  <a:schemeClr val="tx1"/>
                </a:solidFill>
                <a:effectLst/>
                <a:latin typeface="+mn-lt"/>
                <a:ea typeface="+mn-ea"/>
                <a:cs typeface="+mn-cs"/>
              </a:rPr>
              <a:t>הדוקטו</a:t>
            </a:r>
            <a:r>
              <a:rPr lang="he-IL" sz="1200" kern="1200" dirty="0">
                <a:solidFill>
                  <a:schemeClr val="tx1"/>
                </a:solidFill>
                <a:effectLst/>
                <a:latin typeface="+mn-lt"/>
                <a:ea typeface="+mn-ea"/>
                <a:cs typeface="+mn-cs"/>
              </a:rPr>
              <a:t> נשאר פתוח זה מביא לירידה </a:t>
            </a:r>
            <a:r>
              <a:rPr lang="he-IL" sz="1200" kern="1200" dirty="0" err="1">
                <a:solidFill>
                  <a:schemeClr val="tx1"/>
                </a:solidFill>
                <a:effectLst/>
                <a:latin typeface="+mn-lt"/>
                <a:ea typeface="+mn-ea"/>
                <a:cs typeface="+mn-cs"/>
              </a:rPr>
              <a:t>באוקסיגנציה</a:t>
            </a:r>
            <a:r>
              <a:rPr lang="he-IL" sz="1200" kern="1200" dirty="0">
                <a:solidFill>
                  <a:schemeClr val="tx1"/>
                </a:solidFill>
                <a:effectLst/>
                <a:latin typeface="+mn-lt"/>
                <a:ea typeface="+mn-ea"/>
                <a:cs typeface="+mn-cs"/>
              </a:rPr>
              <a:t>. הבעיה היא שאי אפשר להשתמש </a:t>
            </a:r>
            <a:r>
              <a:rPr lang="he-IL" sz="1200" kern="1200" dirty="0" err="1">
                <a:solidFill>
                  <a:schemeClr val="tx1"/>
                </a:solidFill>
                <a:effectLst/>
                <a:latin typeface="+mn-lt"/>
                <a:ea typeface="+mn-ea"/>
                <a:cs typeface="+mn-cs"/>
              </a:rPr>
              <a:t>באינדומד</a:t>
            </a:r>
            <a:r>
              <a:rPr lang="he-IL" sz="1200" kern="1200" dirty="0">
                <a:solidFill>
                  <a:schemeClr val="tx1"/>
                </a:solidFill>
                <a:effectLst/>
                <a:latin typeface="+mn-lt"/>
                <a:ea typeface="+mn-ea"/>
                <a:cs typeface="+mn-cs"/>
              </a:rPr>
              <a:t> בגלל שזה משפיע על טסיות והמטופל על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לרוב </a:t>
            </a:r>
            <a:r>
              <a:rPr lang="he-IL" sz="1200" kern="1200" dirty="0" err="1">
                <a:solidFill>
                  <a:schemeClr val="tx1"/>
                </a:solidFill>
                <a:effectLst/>
                <a:latin typeface="+mn-lt"/>
                <a:ea typeface="+mn-ea"/>
                <a:cs typeface="+mn-cs"/>
              </a:rPr>
              <a:t>הדוקטוס</a:t>
            </a:r>
            <a:r>
              <a:rPr lang="he-IL" sz="1200" kern="1200" dirty="0">
                <a:solidFill>
                  <a:schemeClr val="tx1"/>
                </a:solidFill>
                <a:effectLst/>
                <a:latin typeface="+mn-lt"/>
                <a:ea typeface="+mn-ea"/>
                <a:cs typeface="+mn-cs"/>
              </a:rPr>
              <a:t> נסגר עם </a:t>
            </a:r>
            <a:r>
              <a:rPr lang="he-IL" sz="1200" kern="1200" dirty="0" err="1">
                <a:solidFill>
                  <a:schemeClr val="tx1"/>
                </a:solidFill>
                <a:effectLst/>
                <a:latin typeface="+mn-lt"/>
                <a:ea typeface="+mn-ea"/>
                <a:cs typeface="+mn-cs"/>
              </a:rPr>
              <a:t>שיתון</a:t>
            </a:r>
            <a:r>
              <a:rPr lang="he-IL" sz="1200" kern="1200" dirty="0">
                <a:solidFill>
                  <a:schemeClr val="tx1"/>
                </a:solidFill>
                <a:effectLst/>
                <a:latin typeface="+mn-lt"/>
                <a:ea typeface="+mn-ea"/>
                <a:cs typeface="+mn-cs"/>
              </a:rPr>
              <a:t> של המטופל והגבלת נוזלים.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אי ספיקת כליות- </a:t>
            </a:r>
            <a:r>
              <a:rPr lang="he-IL" sz="1200" kern="1200" dirty="0" err="1">
                <a:solidFill>
                  <a:schemeClr val="tx1"/>
                </a:solidFill>
                <a:effectLst/>
                <a:latin typeface="+mn-lt"/>
                <a:ea typeface="+mn-ea"/>
                <a:cs typeface="+mn-cs"/>
              </a:rPr>
              <a:t>אוליגוריה</a:t>
            </a:r>
            <a:r>
              <a:rPr lang="he-IL" sz="1200" kern="1200" dirty="0">
                <a:solidFill>
                  <a:schemeClr val="tx1"/>
                </a:solidFill>
                <a:effectLst/>
                <a:latin typeface="+mn-lt"/>
                <a:ea typeface="+mn-ea"/>
                <a:cs typeface="+mn-cs"/>
              </a:rPr>
              <a:t> הינה נפוצה אצל מטופלים עם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בעיקר ביומיים הראשונים. חשוב שתהיה הידרציה טובה ולשמור על </a:t>
            </a:r>
            <a:r>
              <a:rPr lang="he-IL" sz="1200" kern="1200" dirty="0" err="1">
                <a:solidFill>
                  <a:schemeClr val="tx1"/>
                </a:solidFill>
                <a:effectLst/>
                <a:latin typeface="+mn-lt"/>
                <a:ea typeface="+mn-ea"/>
                <a:cs typeface="+mn-cs"/>
              </a:rPr>
              <a:t>קראטינין</a:t>
            </a:r>
            <a:r>
              <a:rPr lang="he-IL" sz="1200" kern="1200" dirty="0">
                <a:solidFill>
                  <a:schemeClr val="tx1"/>
                </a:solidFill>
                <a:effectLst/>
                <a:latin typeface="+mn-lt"/>
                <a:ea typeface="+mn-ea"/>
                <a:cs typeface="+mn-cs"/>
              </a:rPr>
              <a:t> תקין.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יתר לחץ דם- משתנה בין 28% ועד 92% מהמטופלים. צריך להעריך את הסיבות- כאב, </a:t>
            </a:r>
            <a:r>
              <a:rPr lang="he-IL" sz="1200" kern="1200" dirty="0" err="1">
                <a:solidFill>
                  <a:schemeClr val="tx1"/>
                </a:solidFill>
                <a:effectLst/>
                <a:latin typeface="+mn-lt"/>
                <a:ea typeface="+mn-ea"/>
                <a:cs typeface="+mn-cs"/>
              </a:rPr>
              <a:t>היפרקרביה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והיפוקסיה</a:t>
            </a:r>
            <a:r>
              <a:rPr lang="he-IL" sz="1200" kern="1200" dirty="0">
                <a:solidFill>
                  <a:schemeClr val="tx1"/>
                </a:solidFill>
                <a:effectLst/>
                <a:latin typeface="+mn-lt"/>
                <a:ea typeface="+mn-ea"/>
                <a:cs typeface="+mn-cs"/>
              </a:rPr>
              <a:t>. סיבה נוספת הינה </a:t>
            </a:r>
            <a:r>
              <a:rPr lang="he-IL" sz="1200" kern="1200" dirty="0" err="1">
                <a:solidFill>
                  <a:schemeClr val="tx1"/>
                </a:solidFill>
                <a:effectLst/>
                <a:latin typeface="+mn-lt"/>
                <a:ea typeface="+mn-ea"/>
                <a:cs typeface="+mn-cs"/>
              </a:rPr>
              <a:t>תרומבוס</a:t>
            </a:r>
            <a:r>
              <a:rPr lang="he-IL" sz="1200" kern="1200" dirty="0">
                <a:solidFill>
                  <a:schemeClr val="tx1"/>
                </a:solidFill>
                <a:effectLst/>
                <a:latin typeface="+mn-lt"/>
                <a:ea typeface="+mn-ea"/>
                <a:cs typeface="+mn-cs"/>
              </a:rPr>
              <a:t> לכליה.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זיהום- השיעור נמוך, סביב 8%. גורמי סיכון כוללים משך הזמן על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משך כולל של אשפוז ופרוצדורות נוספות שבוצעו מלבד </a:t>
            </a:r>
            <a:r>
              <a:rPr lang="he-IL" sz="1200" kern="1200" dirty="0" err="1">
                <a:solidFill>
                  <a:schemeClr val="tx1"/>
                </a:solidFill>
                <a:effectLst/>
                <a:latin typeface="+mn-lt"/>
                <a:ea typeface="+mn-ea"/>
                <a:cs typeface="+mn-cs"/>
              </a:rPr>
              <a:t>האקמו</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תוצאות ו- </a:t>
            </a:r>
            <a:r>
              <a:rPr lang="he-IL" sz="1200" kern="1200" dirty="0" err="1">
                <a:solidFill>
                  <a:schemeClr val="tx1"/>
                </a:solidFill>
                <a:effectLst/>
                <a:latin typeface="+mn-lt"/>
                <a:ea typeface="+mn-ea"/>
                <a:cs typeface="+mn-cs"/>
              </a:rPr>
              <a:t>long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term</a:t>
            </a:r>
            <a:r>
              <a:rPr lang="he-IL" sz="1200" kern="1200" dirty="0">
                <a:solidFill>
                  <a:schemeClr val="tx1"/>
                </a:solidFill>
                <a:effectLst/>
                <a:latin typeface="+mn-lt"/>
                <a:ea typeface="+mn-ea"/>
                <a:cs typeface="+mn-cs"/>
              </a:rPr>
              <a:t>: התוצאות הטובות ביותר על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לתינוקות הינן עבור אספירציה של </a:t>
            </a:r>
            <a:r>
              <a:rPr lang="he-IL" sz="1200" kern="1200" dirty="0" err="1">
                <a:solidFill>
                  <a:schemeClr val="tx1"/>
                </a:solidFill>
                <a:effectLst/>
                <a:latin typeface="+mn-lt"/>
                <a:ea typeface="+mn-ea"/>
                <a:cs typeface="+mn-cs"/>
              </a:rPr>
              <a:t>מקוניום</a:t>
            </a:r>
            <a:r>
              <a:rPr lang="he-IL" sz="1200" kern="1200" dirty="0">
                <a:solidFill>
                  <a:schemeClr val="tx1"/>
                </a:solidFill>
                <a:effectLst/>
                <a:latin typeface="+mn-lt"/>
                <a:ea typeface="+mn-ea"/>
                <a:cs typeface="+mn-cs"/>
              </a:rPr>
              <a:t> (93%), ולאחר מכן </a:t>
            </a:r>
            <a:r>
              <a:rPr lang="he-IL" sz="1200" kern="1200" dirty="0" err="1">
                <a:solidFill>
                  <a:schemeClr val="tx1"/>
                </a:solidFill>
                <a:effectLst/>
                <a:latin typeface="+mn-lt"/>
                <a:ea typeface="+mn-ea"/>
                <a:cs typeface="+mn-cs"/>
              </a:rPr>
              <a:t>rds</a:t>
            </a:r>
            <a:r>
              <a:rPr lang="he-IL" sz="1200" kern="1200" dirty="0">
                <a:solidFill>
                  <a:schemeClr val="tx1"/>
                </a:solidFill>
                <a:effectLst/>
                <a:latin typeface="+mn-lt"/>
                <a:ea typeface="+mn-ea"/>
                <a:cs typeface="+mn-cs"/>
              </a:rPr>
              <a:t>. ילדים עם מומים לבביים שורדים יותר טוב מתינוקות אבל עדיין השרידות היא פחות מ- 50%. כשליש מהתינוקות שטופלו על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יש </a:t>
            </a:r>
            <a:r>
              <a:rPr lang="he-IL" sz="1200" kern="1200" dirty="0" err="1">
                <a:solidFill>
                  <a:schemeClr val="tx1"/>
                </a:solidFill>
                <a:effectLst/>
                <a:latin typeface="+mn-lt"/>
                <a:ea typeface="+mn-ea"/>
                <a:cs typeface="+mn-cs"/>
              </a:rPr>
              <a:t>בעית</a:t>
            </a:r>
            <a:r>
              <a:rPr lang="he-IL" sz="1200" kern="1200" dirty="0">
                <a:solidFill>
                  <a:schemeClr val="tx1"/>
                </a:solidFill>
                <a:effectLst/>
                <a:latin typeface="+mn-lt"/>
                <a:ea typeface="+mn-ea"/>
                <a:cs typeface="+mn-cs"/>
              </a:rPr>
              <a:t> האכלה, ובעיקר למטופלים עם הרניה </a:t>
            </a:r>
            <a:r>
              <a:rPr lang="he-IL" sz="1200" kern="1200" dirty="0" err="1">
                <a:solidFill>
                  <a:schemeClr val="tx1"/>
                </a:solidFill>
                <a:effectLst/>
                <a:latin typeface="+mn-lt"/>
                <a:ea typeface="+mn-ea"/>
                <a:cs typeface="+mn-cs"/>
              </a:rPr>
              <a:t>סרעפתית</a:t>
            </a:r>
            <a:r>
              <a:rPr lang="he-IL" sz="1200" kern="1200" dirty="0">
                <a:solidFill>
                  <a:schemeClr val="tx1"/>
                </a:solidFill>
                <a:effectLst/>
                <a:latin typeface="+mn-lt"/>
                <a:ea typeface="+mn-ea"/>
                <a:cs typeface="+mn-cs"/>
              </a:rPr>
              <a:t>. מבחינה נשימתית יש יותר מקרים של דלקות ריאה לאחר מכן או תלות בחמצן. מבחינה התפתחותית- זוהי הבעיה העיקרית לאחר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יש בעיה בהתפתחות, כשהמדד הפרוגנוסטי ביותר זה משך הזמן על </a:t>
            </a:r>
            <a:r>
              <a:rPr lang="he-IL" sz="1200" kern="1200" dirty="0" err="1">
                <a:solidFill>
                  <a:schemeClr val="tx1"/>
                </a:solidFill>
                <a:effectLst/>
                <a:latin typeface="+mn-lt"/>
                <a:ea typeface="+mn-ea"/>
                <a:cs typeface="+mn-cs"/>
              </a:rPr>
              <a:t>האקמו</a:t>
            </a:r>
            <a:r>
              <a:rPr lang="he-IL" sz="1200" kern="1200" dirty="0">
                <a:solidFill>
                  <a:schemeClr val="tx1"/>
                </a:solidFill>
                <a:effectLst/>
                <a:latin typeface="+mn-lt"/>
                <a:ea typeface="+mn-ea"/>
                <a:cs typeface="+mn-cs"/>
              </a:rPr>
              <a:t>. יש בעיות שמיעה, פרכוסים ונכות. תוספות לסיכום מה- </a:t>
            </a:r>
            <a:r>
              <a:rPr lang="he-IL" sz="1200" kern="1200" dirty="0" err="1">
                <a:solidFill>
                  <a:schemeClr val="tx1"/>
                </a:solidFill>
                <a:effectLst/>
                <a:latin typeface="+mn-lt"/>
                <a:ea typeface="+mn-ea"/>
                <a:cs typeface="+mn-cs"/>
              </a:rPr>
              <a:t>coran</a:t>
            </a:r>
            <a:r>
              <a:rPr lang="he-IL" sz="1200" kern="1200" dirty="0">
                <a:solidFill>
                  <a:schemeClr val="tx1"/>
                </a:solidFill>
                <a:effectLst/>
                <a:latin typeface="+mn-lt"/>
                <a:ea typeface="+mn-ea"/>
                <a:cs typeface="+mn-cs"/>
              </a:rPr>
              <a:t>: חשוב לספק זרימה של לפחות 100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לדקה. המיקום של </a:t>
            </a:r>
            <a:r>
              <a:rPr lang="he-IL" sz="1200" kern="1200" dirty="0" err="1">
                <a:solidFill>
                  <a:schemeClr val="tx1"/>
                </a:solidFill>
                <a:effectLst/>
                <a:latin typeface="+mn-lt"/>
                <a:ea typeface="+mn-ea"/>
                <a:cs typeface="+mn-cs"/>
              </a:rPr>
              <a:t>הקנולות</a:t>
            </a:r>
            <a:r>
              <a:rPr lang="he-IL" sz="1200" kern="1200" dirty="0">
                <a:solidFill>
                  <a:schemeClr val="tx1"/>
                </a:solidFill>
                <a:effectLst/>
                <a:latin typeface="+mn-lt"/>
                <a:ea typeface="+mn-ea"/>
                <a:cs typeface="+mn-cs"/>
              </a:rPr>
              <a:t> הוא בכניסה </a:t>
            </a:r>
            <a:r>
              <a:rPr lang="he-IL" sz="1200" kern="1200" dirty="0" err="1">
                <a:solidFill>
                  <a:schemeClr val="tx1"/>
                </a:solidFill>
                <a:effectLst/>
                <a:latin typeface="+mn-lt"/>
                <a:ea typeface="+mn-ea"/>
                <a:cs typeface="+mn-cs"/>
              </a:rPr>
              <a:t>לברכיוצפליק</a:t>
            </a:r>
            <a:r>
              <a:rPr lang="he-IL" sz="1200" kern="1200" dirty="0">
                <a:solidFill>
                  <a:schemeClr val="tx1"/>
                </a:solidFill>
                <a:effectLst/>
                <a:latin typeface="+mn-lt"/>
                <a:ea typeface="+mn-ea"/>
                <a:cs typeface="+mn-cs"/>
              </a:rPr>
              <a:t> והעליה הימנית. מכונת הנשמה מתוכננת לערכים מינימליים עם fio2 מתחת ל- 40 ו- </a:t>
            </a:r>
            <a:r>
              <a:rPr lang="he-IL" sz="1200" kern="1200" dirty="0" err="1">
                <a:solidFill>
                  <a:schemeClr val="tx1"/>
                </a:solidFill>
                <a:effectLst/>
                <a:latin typeface="+mn-lt"/>
                <a:ea typeface="+mn-ea"/>
                <a:cs typeface="+mn-cs"/>
              </a:rPr>
              <a:t>pip</a:t>
            </a:r>
            <a:r>
              <a:rPr lang="he-IL" sz="1200" kern="1200" dirty="0">
                <a:solidFill>
                  <a:schemeClr val="tx1"/>
                </a:solidFill>
                <a:effectLst/>
                <a:latin typeface="+mn-lt"/>
                <a:ea typeface="+mn-ea"/>
                <a:cs typeface="+mn-cs"/>
              </a:rPr>
              <a:t> מתחת ל- 25. ה- </a:t>
            </a:r>
            <a:r>
              <a:rPr lang="he-IL" sz="1200" kern="1200" dirty="0" err="1">
                <a:solidFill>
                  <a:schemeClr val="tx1"/>
                </a:solidFill>
                <a:effectLst/>
                <a:latin typeface="+mn-lt"/>
                <a:ea typeface="+mn-ea"/>
                <a:cs typeface="+mn-cs"/>
              </a:rPr>
              <a:t>act</a:t>
            </a:r>
            <a:r>
              <a:rPr lang="he-IL" sz="1200" kern="1200" dirty="0">
                <a:solidFill>
                  <a:schemeClr val="tx1"/>
                </a:solidFill>
                <a:effectLst/>
                <a:latin typeface="+mn-lt"/>
                <a:ea typeface="+mn-ea"/>
                <a:cs typeface="+mn-cs"/>
              </a:rPr>
              <a:t> צריך להיות 50-60% מעל </a:t>
            </a:r>
          </a:p>
          <a:p>
            <a:pPr lvl="0" algn="just" rtl="1"/>
            <a:r>
              <a:rPr lang="he-IL" sz="1200" kern="1200" dirty="0">
                <a:solidFill>
                  <a:schemeClr val="tx1"/>
                </a:solidFill>
                <a:effectLst/>
                <a:latin typeface="+mn-lt"/>
                <a:ea typeface="+mn-ea"/>
                <a:cs typeface="+mn-cs"/>
              </a:rPr>
              <a:t>הנורמה וחשוב לשמור על </a:t>
            </a:r>
            <a:r>
              <a:rPr lang="he-IL" sz="1200" kern="1200" dirty="0" err="1">
                <a:solidFill>
                  <a:schemeClr val="tx1"/>
                </a:solidFill>
                <a:effectLst/>
                <a:latin typeface="+mn-lt"/>
                <a:ea typeface="+mn-ea"/>
                <a:cs typeface="+mn-cs"/>
              </a:rPr>
              <a:t>המטוקריט</a:t>
            </a:r>
            <a:r>
              <a:rPr lang="he-IL" sz="1200" kern="1200" dirty="0">
                <a:solidFill>
                  <a:schemeClr val="tx1"/>
                </a:solidFill>
                <a:effectLst/>
                <a:latin typeface="+mn-lt"/>
                <a:ea typeface="+mn-ea"/>
                <a:cs typeface="+mn-cs"/>
              </a:rPr>
              <a:t> מעל 45, וכן פלסמה כדי לשמור על </a:t>
            </a:r>
            <a:r>
              <a:rPr lang="he-IL" sz="1200" kern="1200" dirty="0" err="1">
                <a:solidFill>
                  <a:schemeClr val="tx1"/>
                </a:solidFill>
                <a:effectLst/>
                <a:latin typeface="+mn-lt"/>
                <a:ea typeface="+mn-ea"/>
                <a:cs typeface="+mn-cs"/>
              </a:rPr>
              <a:t>פיברינוגן</a:t>
            </a:r>
            <a:r>
              <a:rPr lang="he-IL" sz="1200" kern="1200" dirty="0">
                <a:solidFill>
                  <a:schemeClr val="tx1"/>
                </a:solidFill>
                <a:effectLst/>
                <a:latin typeface="+mn-lt"/>
                <a:ea typeface="+mn-ea"/>
                <a:cs typeface="+mn-cs"/>
              </a:rPr>
              <a:t> מעל 200.</a:t>
            </a:r>
          </a:p>
          <a:p>
            <a:pPr lvl="0" algn="just" rtl="1"/>
            <a:endParaRPr lang="he-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פרק 24- הרניה </a:t>
            </a:r>
            <a:r>
              <a:rPr lang="he-IL" sz="1200" b="1" kern="1200" dirty="0" err="1">
                <a:solidFill>
                  <a:schemeClr val="tx1"/>
                </a:solidFill>
                <a:effectLst/>
                <a:latin typeface="+mn-lt"/>
                <a:ea typeface="+mn-ea"/>
                <a:cs typeface="+mn-cs"/>
              </a:rPr>
              <a:t>סרעפתית</a:t>
            </a:r>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ההיארעות היא סביב 1:3000, עדיין מקושר עם תמותה בין 20-30%, כשעל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התמותה יכולה להגיע ל- 50%. יותר בבנים, 80% מצד שמאל, 19% מצד ימין.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מבחינה גנטית: מקושר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- 70 תסמונות שונות, </a:t>
            </a:r>
            <a:r>
              <a:rPr lang="he-IL" sz="1200" kern="1200" dirty="0" err="1">
                <a:solidFill>
                  <a:schemeClr val="tx1"/>
                </a:solidFill>
                <a:effectLst/>
                <a:latin typeface="+mn-lt"/>
                <a:ea typeface="+mn-ea"/>
                <a:cs typeface="+mn-cs"/>
              </a:rPr>
              <a:t>טריזומיות</a:t>
            </a:r>
            <a:r>
              <a:rPr lang="he-IL" sz="1200" kern="1200" dirty="0">
                <a:solidFill>
                  <a:schemeClr val="tx1"/>
                </a:solidFill>
                <a:effectLst/>
                <a:latin typeface="+mn-lt"/>
                <a:ea typeface="+mn-ea"/>
                <a:cs typeface="+mn-cs"/>
              </a:rPr>
              <a:t>, בכל מיני צורות הורשה.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- 60% מגיע ללא אנומליות נוספות. המומים המקושרים- הכי הרבה </a:t>
            </a:r>
            <a:r>
              <a:rPr lang="he-IL" sz="1200" kern="1200" dirty="0" err="1">
                <a:solidFill>
                  <a:schemeClr val="tx1"/>
                </a:solidFill>
                <a:effectLst/>
                <a:latin typeface="+mn-lt"/>
                <a:ea typeface="+mn-ea"/>
                <a:cs typeface="+mn-cs"/>
              </a:rPr>
              <a:t>קרדיוווסקולרים</a:t>
            </a:r>
            <a:r>
              <a:rPr lang="he-IL" sz="1200" kern="1200" dirty="0">
                <a:solidFill>
                  <a:schemeClr val="tx1"/>
                </a:solidFill>
                <a:effectLst/>
                <a:latin typeface="+mn-lt"/>
                <a:ea typeface="+mn-ea"/>
                <a:cs typeface="+mn-cs"/>
              </a:rPr>
              <a:t>, סביב 27%, לאחר מכן </a:t>
            </a:r>
            <a:r>
              <a:rPr lang="he-IL" sz="1200" kern="1200" dirty="0" err="1">
                <a:solidFill>
                  <a:schemeClr val="tx1"/>
                </a:solidFill>
                <a:effectLst/>
                <a:latin typeface="+mn-lt"/>
                <a:ea typeface="+mn-ea"/>
                <a:cs typeface="+mn-cs"/>
              </a:rPr>
              <a:t>אורוגנטיליים</a:t>
            </a:r>
            <a:r>
              <a:rPr lang="he-IL" sz="1200" kern="1200" dirty="0">
                <a:solidFill>
                  <a:schemeClr val="tx1"/>
                </a:solidFill>
                <a:effectLst/>
                <a:latin typeface="+mn-lt"/>
                <a:ea typeface="+mn-ea"/>
                <a:cs typeface="+mn-cs"/>
              </a:rPr>
              <a:t> – 17% ושריר שלד- 15%. בנוסף מערכת העצבים.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אמבריולוגיה: התפתחות הסרעפת מורכבת מאיחוי של ארבעה מרכיבים </a:t>
            </a:r>
            <a:r>
              <a:rPr lang="he-IL" sz="1200" kern="1200" dirty="0" err="1">
                <a:solidFill>
                  <a:schemeClr val="tx1"/>
                </a:solidFill>
                <a:effectLst/>
                <a:latin typeface="+mn-lt"/>
                <a:ea typeface="+mn-ea"/>
                <a:cs typeface="+mn-cs"/>
              </a:rPr>
              <a:t>אמבריונליים</a:t>
            </a:r>
            <a:r>
              <a:rPr lang="he-IL" sz="1200" kern="1200" dirty="0">
                <a:solidFill>
                  <a:schemeClr val="tx1"/>
                </a:solidFill>
                <a:effectLst/>
                <a:latin typeface="+mn-lt"/>
                <a:ea typeface="+mn-ea"/>
                <a:cs typeface="+mn-cs"/>
              </a:rPr>
              <a:t>- יש לנו את </a:t>
            </a:r>
            <a:r>
              <a:rPr lang="he-IL" sz="1200" kern="1200" dirty="0" err="1">
                <a:solidFill>
                  <a:schemeClr val="tx1"/>
                </a:solidFill>
                <a:effectLst/>
                <a:latin typeface="+mn-lt"/>
                <a:ea typeface="+mn-ea"/>
                <a:cs typeface="+mn-cs"/>
              </a:rPr>
              <a:t>המזנטריום</a:t>
            </a:r>
            <a:r>
              <a:rPr lang="he-IL" sz="1200" kern="1200" dirty="0">
                <a:solidFill>
                  <a:schemeClr val="tx1"/>
                </a:solidFill>
                <a:effectLst/>
                <a:latin typeface="+mn-lt"/>
                <a:ea typeface="+mn-ea"/>
                <a:cs typeface="+mn-cs"/>
              </a:rPr>
              <a:t> של הוושט, יש את ה- </a:t>
            </a:r>
            <a:r>
              <a:rPr lang="he-IL" sz="1200" kern="1200" dirty="0" err="1">
                <a:solidFill>
                  <a:schemeClr val="tx1"/>
                </a:solidFill>
                <a:effectLst/>
                <a:latin typeface="+mn-lt"/>
                <a:ea typeface="+mn-ea"/>
                <a:cs typeface="+mn-cs"/>
              </a:rPr>
              <a:t>ספטום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טרנסברסום</a:t>
            </a:r>
            <a:r>
              <a:rPr lang="he-IL" sz="1200" kern="1200" dirty="0">
                <a:solidFill>
                  <a:schemeClr val="tx1"/>
                </a:solidFill>
                <a:effectLst/>
                <a:latin typeface="+mn-lt"/>
                <a:ea typeface="+mn-ea"/>
                <a:cs typeface="+mn-cs"/>
              </a:rPr>
              <a:t>, ה- </a:t>
            </a:r>
            <a:r>
              <a:rPr lang="he-IL" sz="1200" kern="1200" dirty="0" err="1">
                <a:solidFill>
                  <a:schemeClr val="tx1"/>
                </a:solidFill>
                <a:effectLst/>
                <a:latin typeface="+mn-lt"/>
                <a:ea typeface="+mn-ea"/>
                <a:cs typeface="+mn-cs"/>
              </a:rPr>
              <a:t>dorsolaterl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folds</a:t>
            </a:r>
            <a:r>
              <a:rPr lang="he-IL" sz="1200" kern="1200" dirty="0">
                <a:solidFill>
                  <a:schemeClr val="tx1"/>
                </a:solidFill>
                <a:effectLst/>
                <a:latin typeface="+mn-lt"/>
                <a:ea typeface="+mn-ea"/>
                <a:cs typeface="+mn-cs"/>
              </a:rPr>
              <a:t>. בכל מקרה יש שתי תיאוריות עיקריות- הראשונה אומרת שמההתחלה אין איחוי טוב של הסרעפת, </a:t>
            </a:r>
            <a:r>
              <a:rPr lang="he-IL" sz="1200" kern="1200" dirty="0" err="1">
                <a:solidFill>
                  <a:schemeClr val="tx1"/>
                </a:solidFill>
                <a:effectLst/>
                <a:latin typeface="+mn-lt"/>
                <a:ea typeface="+mn-ea"/>
                <a:cs typeface="+mn-cs"/>
              </a:rPr>
              <a:t>השניה</a:t>
            </a:r>
            <a:r>
              <a:rPr lang="he-IL" sz="1200" kern="1200" dirty="0">
                <a:solidFill>
                  <a:schemeClr val="tx1"/>
                </a:solidFill>
                <a:effectLst/>
                <a:latin typeface="+mn-lt"/>
                <a:ea typeface="+mn-ea"/>
                <a:cs typeface="+mn-cs"/>
              </a:rPr>
              <a:t> אומרת שאין אין התפתחות של </a:t>
            </a:r>
            <a:r>
              <a:rPr lang="he-IL" sz="1200" kern="1200" dirty="0" err="1">
                <a:solidFill>
                  <a:schemeClr val="tx1"/>
                </a:solidFill>
                <a:effectLst/>
                <a:latin typeface="+mn-lt"/>
                <a:ea typeface="+mn-ea"/>
                <a:cs typeface="+mn-cs"/>
              </a:rPr>
              <a:t>מוסקולוריזציה</a:t>
            </a:r>
            <a:r>
              <a:rPr lang="he-IL" sz="1200" kern="1200" dirty="0">
                <a:solidFill>
                  <a:schemeClr val="tx1"/>
                </a:solidFill>
                <a:effectLst/>
                <a:latin typeface="+mn-lt"/>
                <a:ea typeface="+mn-ea"/>
                <a:cs typeface="+mn-cs"/>
              </a:rPr>
              <a:t> של הסרעפת </a:t>
            </a:r>
            <a:r>
              <a:rPr lang="he-IL" sz="1200" kern="1200" dirty="0" err="1">
                <a:solidFill>
                  <a:schemeClr val="tx1"/>
                </a:solidFill>
                <a:effectLst/>
                <a:latin typeface="+mn-lt"/>
                <a:ea typeface="+mn-ea"/>
                <a:cs typeface="+mn-cs"/>
              </a:rPr>
              <a:t>הפרימטיבית</a:t>
            </a:r>
            <a:r>
              <a:rPr lang="he-IL" sz="1200" kern="1200" dirty="0">
                <a:solidFill>
                  <a:schemeClr val="tx1"/>
                </a:solidFill>
                <a:effectLst/>
                <a:latin typeface="+mn-lt"/>
                <a:ea typeface="+mn-ea"/>
                <a:cs typeface="+mn-cs"/>
              </a:rPr>
              <a:t>. יש תיאוריה נוספת שאומרת שמראש הבעיה היא לא רק של איחוי הסרעפת אלא גם </a:t>
            </a:r>
            <a:r>
              <a:rPr lang="he-IL" sz="1200" kern="1200" dirty="0" err="1">
                <a:solidFill>
                  <a:schemeClr val="tx1"/>
                </a:solidFill>
                <a:effectLst/>
                <a:latin typeface="+mn-lt"/>
                <a:ea typeface="+mn-ea"/>
                <a:cs typeface="+mn-cs"/>
              </a:rPr>
              <a:t>היפופלזיה</a:t>
            </a:r>
            <a:r>
              <a:rPr lang="he-IL" sz="1200" kern="1200" dirty="0">
                <a:solidFill>
                  <a:schemeClr val="tx1"/>
                </a:solidFill>
                <a:effectLst/>
                <a:latin typeface="+mn-lt"/>
                <a:ea typeface="+mn-ea"/>
                <a:cs typeface="+mn-cs"/>
              </a:rPr>
              <a:t> של הריאה, שמביאה כשלעצמה לבעיה באיחוי הסרעפת, כלומר שיש פה כמה מנגנונים שחוברים ביחד.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מבחינת התפתחות עוברית-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שלב </a:t>
            </a:r>
            <a:r>
              <a:rPr lang="he-IL" sz="1200" kern="1200" dirty="0" err="1">
                <a:solidFill>
                  <a:schemeClr val="tx1"/>
                </a:solidFill>
                <a:effectLst/>
                <a:latin typeface="+mn-lt"/>
                <a:ea typeface="+mn-ea"/>
                <a:cs typeface="+mn-cs"/>
              </a:rPr>
              <a:t>אמבריונלי</a:t>
            </a:r>
            <a:r>
              <a:rPr lang="he-IL" sz="1200" kern="1200" dirty="0">
                <a:solidFill>
                  <a:schemeClr val="tx1"/>
                </a:solidFill>
                <a:effectLst/>
                <a:latin typeface="+mn-lt"/>
                <a:ea typeface="+mn-ea"/>
                <a:cs typeface="+mn-cs"/>
              </a:rPr>
              <a:t>, אחר כך </a:t>
            </a:r>
            <a:r>
              <a:rPr lang="he-IL" sz="1200" kern="1200" dirty="0" err="1">
                <a:solidFill>
                  <a:schemeClr val="tx1"/>
                </a:solidFill>
                <a:effectLst/>
                <a:latin typeface="+mn-lt"/>
                <a:ea typeface="+mn-ea"/>
                <a:cs typeface="+mn-cs"/>
              </a:rPr>
              <a:t>פסאודו-גלנדולרי</a:t>
            </a:r>
            <a:r>
              <a:rPr lang="he-IL" sz="1200" kern="1200" dirty="0">
                <a:solidFill>
                  <a:schemeClr val="tx1"/>
                </a:solidFill>
                <a:effectLst/>
                <a:latin typeface="+mn-lt"/>
                <a:ea typeface="+mn-ea"/>
                <a:cs typeface="+mn-cs"/>
              </a:rPr>
              <a:t>, אחר כך </a:t>
            </a:r>
            <a:r>
              <a:rPr lang="he-IL" sz="1200" kern="1200" dirty="0" err="1">
                <a:solidFill>
                  <a:schemeClr val="tx1"/>
                </a:solidFill>
                <a:effectLst/>
                <a:latin typeface="+mn-lt"/>
                <a:ea typeface="+mn-ea"/>
                <a:cs typeface="+mn-cs"/>
              </a:rPr>
              <a:t>קנליקולרי</a:t>
            </a:r>
            <a:r>
              <a:rPr lang="he-IL" sz="1200" kern="1200" dirty="0">
                <a:solidFill>
                  <a:schemeClr val="tx1"/>
                </a:solidFill>
                <a:effectLst/>
                <a:latin typeface="+mn-lt"/>
                <a:ea typeface="+mn-ea"/>
                <a:cs typeface="+mn-cs"/>
              </a:rPr>
              <a:t>, סקולרי </a:t>
            </a:r>
            <a:r>
              <a:rPr lang="he-IL" sz="1200" kern="1200" dirty="0" err="1">
                <a:solidFill>
                  <a:schemeClr val="tx1"/>
                </a:solidFill>
                <a:effectLst/>
                <a:latin typeface="+mn-lt"/>
                <a:ea typeface="+mn-ea"/>
                <a:cs typeface="+mn-cs"/>
              </a:rPr>
              <a:t>ואלבואולרי</a:t>
            </a:r>
            <a:r>
              <a:rPr lang="he-IL" sz="1200" kern="1200" dirty="0">
                <a:solidFill>
                  <a:schemeClr val="tx1"/>
                </a:solidFill>
                <a:effectLst/>
                <a:latin typeface="+mn-lt"/>
                <a:ea typeface="+mn-ea"/>
                <a:cs typeface="+mn-cs"/>
              </a:rPr>
              <a:t>. המנגנון של יתר לחץ דם ריאתי מוסבר בעליה במרכיב </a:t>
            </a:r>
            <a:r>
              <a:rPr lang="he-IL" sz="1200" kern="1200" dirty="0" err="1">
                <a:solidFill>
                  <a:schemeClr val="tx1"/>
                </a:solidFill>
                <a:effectLst/>
                <a:latin typeface="+mn-lt"/>
                <a:ea typeface="+mn-ea"/>
                <a:cs typeface="+mn-cs"/>
              </a:rPr>
              <a:t>המסקולרי</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ארטריולות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כשהוכוח</a:t>
            </a:r>
            <a:r>
              <a:rPr lang="he-IL" sz="1200" kern="1200" dirty="0">
                <a:solidFill>
                  <a:schemeClr val="tx1"/>
                </a:solidFill>
                <a:effectLst/>
                <a:latin typeface="+mn-lt"/>
                <a:ea typeface="+mn-ea"/>
                <a:cs typeface="+mn-cs"/>
              </a:rPr>
              <a:t> שתינוקות שהצליחו לנרמל את יתר הלחץ הדם </a:t>
            </a:r>
            <a:r>
              <a:rPr lang="he-IL" sz="1200" kern="1200" dirty="0" err="1">
                <a:solidFill>
                  <a:schemeClr val="tx1"/>
                </a:solidFill>
                <a:effectLst/>
                <a:latin typeface="+mn-lt"/>
                <a:ea typeface="+mn-ea"/>
                <a:cs typeface="+mn-cs"/>
              </a:rPr>
              <a:t>הריאתי</a:t>
            </a:r>
            <a:r>
              <a:rPr lang="he-IL" sz="1200" kern="1200" dirty="0">
                <a:solidFill>
                  <a:schemeClr val="tx1"/>
                </a:solidFill>
                <a:effectLst/>
                <a:latin typeface="+mn-lt"/>
                <a:ea typeface="+mn-ea"/>
                <a:cs typeface="+mn-cs"/>
              </a:rPr>
              <a:t> בימים הראשונים לחיים הוכיחו שרידות טובה.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אבחנה טרום לידתית- יש אבחנה מבדלת שכוללת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אבנטרציה</a:t>
            </a:r>
            <a:r>
              <a:rPr lang="he-IL" sz="1200" kern="1200" dirty="0">
                <a:solidFill>
                  <a:schemeClr val="tx1"/>
                </a:solidFill>
                <a:effectLst/>
                <a:latin typeface="+mn-lt"/>
                <a:ea typeface="+mn-ea"/>
                <a:cs typeface="+mn-cs"/>
              </a:rPr>
              <a:t>, ציסטה </a:t>
            </a:r>
            <a:r>
              <a:rPr lang="he-IL" sz="1200" kern="1200" dirty="0" err="1">
                <a:solidFill>
                  <a:schemeClr val="tx1"/>
                </a:solidFill>
                <a:effectLst/>
                <a:latin typeface="+mn-lt"/>
                <a:ea typeface="+mn-ea"/>
                <a:cs typeface="+mn-cs"/>
              </a:rPr>
              <a:t>ברונכוגנית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סקווסטרציה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ברנוכיאל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או גושים </a:t>
            </a:r>
            <a:r>
              <a:rPr lang="he-IL" sz="1200" kern="1200" dirty="0" err="1">
                <a:solidFill>
                  <a:schemeClr val="tx1"/>
                </a:solidFill>
                <a:effectLst/>
                <a:latin typeface="+mn-lt"/>
                <a:ea typeface="+mn-ea"/>
                <a:cs typeface="+mn-cs"/>
              </a:rPr>
              <a:t>במדיאסטינום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במי שפיר אנחנו נראה- ריבוי מי שפיר, לולאות בבית החזה, מסה אקוגנית, סטיית </a:t>
            </a:r>
            <a:r>
              <a:rPr lang="he-IL" sz="1200" kern="1200" dirty="0" err="1">
                <a:solidFill>
                  <a:schemeClr val="tx1"/>
                </a:solidFill>
                <a:effectLst/>
                <a:latin typeface="+mn-lt"/>
                <a:ea typeface="+mn-ea"/>
                <a:cs typeface="+mn-cs"/>
              </a:rPr>
              <a:t>מדיאסטינום</a:t>
            </a:r>
            <a:r>
              <a:rPr lang="he-IL" sz="1200" kern="1200" dirty="0">
                <a:solidFill>
                  <a:schemeClr val="tx1"/>
                </a:solidFill>
                <a:effectLst/>
                <a:latin typeface="+mn-lt"/>
                <a:ea typeface="+mn-ea"/>
                <a:cs typeface="+mn-cs"/>
              </a:rPr>
              <a:t>, קיבה בבית החזה, כבד, לב בצד ימין עקב הדחיקה.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מדדים באבחון טרום לידתי- יש שניים שהכי מקושרים בפרוגנוזה-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מודדים את שטח הריאה </a:t>
            </a:r>
            <a:r>
              <a:rPr lang="he-IL" sz="1200" kern="1200" dirty="0" err="1">
                <a:solidFill>
                  <a:schemeClr val="tx1"/>
                </a:solidFill>
                <a:effectLst/>
                <a:latin typeface="+mn-lt"/>
                <a:ea typeface="+mn-ea"/>
                <a:cs typeface="+mn-cs"/>
              </a:rPr>
              <a:t>הקונטרהלטרלית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ה- 4 </a:t>
            </a:r>
            <a:r>
              <a:rPr lang="he-IL" sz="1200" kern="1200" dirty="0" err="1">
                <a:solidFill>
                  <a:schemeClr val="tx1"/>
                </a:solidFill>
                <a:effectLst/>
                <a:latin typeface="+mn-lt"/>
                <a:ea typeface="+mn-ea"/>
                <a:cs typeface="+mn-cs"/>
              </a:rPr>
              <a:t>chamber</a:t>
            </a:r>
            <a:r>
              <a:rPr lang="he-IL" sz="1200" kern="1200" dirty="0">
                <a:solidFill>
                  <a:schemeClr val="tx1"/>
                </a:solidFill>
                <a:effectLst/>
                <a:latin typeface="+mn-lt"/>
                <a:ea typeface="+mn-ea"/>
                <a:cs typeface="+mn-cs"/>
              </a:rPr>
              <a:t>) ומחלקים להיקף הראש, זהו מדד </a:t>
            </a:r>
            <a:r>
              <a:rPr lang="he-IL" sz="1200" kern="1200" dirty="0" err="1">
                <a:solidFill>
                  <a:schemeClr val="tx1"/>
                </a:solidFill>
                <a:effectLst/>
                <a:latin typeface="+mn-lt"/>
                <a:ea typeface="+mn-ea"/>
                <a:cs typeface="+mn-cs"/>
              </a:rPr>
              <a:t>lhr</a:t>
            </a:r>
            <a:r>
              <a:rPr lang="he-IL" sz="1200" kern="1200" dirty="0">
                <a:solidFill>
                  <a:schemeClr val="tx1"/>
                </a:solidFill>
                <a:effectLst/>
                <a:latin typeface="+mn-lt"/>
                <a:ea typeface="+mn-ea"/>
                <a:cs typeface="+mn-cs"/>
              </a:rPr>
              <a:t>, מתחת ל- 0.6 אין הישרדות, מעל 1.35 יש הישרדות של 100%, בין לבין- הישרדות של 60%.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כבד למעלה- אפשר לנסות להעריך עם </a:t>
            </a:r>
            <a:r>
              <a:rPr lang="he-IL" sz="1200" kern="1200" dirty="0" err="1">
                <a:solidFill>
                  <a:schemeClr val="tx1"/>
                </a:solidFill>
                <a:effectLst/>
                <a:latin typeface="+mn-lt"/>
                <a:ea typeface="+mn-ea"/>
                <a:cs typeface="+mn-cs"/>
              </a:rPr>
              <a:t>mri</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טיפול עוברי- מכניסים פלאג </a:t>
            </a:r>
            <a:r>
              <a:rPr lang="he-IL" sz="1200" kern="1200" dirty="0" err="1">
                <a:solidFill>
                  <a:schemeClr val="tx1"/>
                </a:solidFill>
                <a:effectLst/>
                <a:latin typeface="+mn-lt"/>
                <a:ea typeface="+mn-ea"/>
                <a:cs typeface="+mn-cs"/>
              </a:rPr>
              <a:t>לטרכיאה</a:t>
            </a:r>
            <a:r>
              <a:rPr lang="he-IL" sz="1200" kern="1200" dirty="0">
                <a:solidFill>
                  <a:schemeClr val="tx1"/>
                </a:solidFill>
                <a:effectLst/>
                <a:latin typeface="+mn-lt"/>
                <a:ea typeface="+mn-ea"/>
                <a:cs typeface="+mn-cs"/>
              </a:rPr>
              <a:t> בשבוע 26-28, מוציאים בשבוע 32-34. האינדיקציות הן כשה- </a:t>
            </a:r>
            <a:r>
              <a:rPr lang="he-IL" sz="1200" kern="1200" dirty="0" err="1">
                <a:solidFill>
                  <a:schemeClr val="tx1"/>
                </a:solidFill>
                <a:effectLst/>
                <a:latin typeface="+mn-lt"/>
                <a:ea typeface="+mn-ea"/>
                <a:cs typeface="+mn-cs"/>
              </a:rPr>
              <a:t>lhr</a:t>
            </a:r>
            <a:r>
              <a:rPr lang="he-IL" sz="1200" kern="1200" dirty="0">
                <a:solidFill>
                  <a:schemeClr val="tx1"/>
                </a:solidFill>
                <a:effectLst/>
                <a:latin typeface="+mn-lt"/>
                <a:ea typeface="+mn-ea"/>
                <a:cs typeface="+mn-cs"/>
              </a:rPr>
              <a:t> נמוך מ- 1 יחד עם כבד למעלה.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ניהול ילוד עם הרניה </a:t>
            </a:r>
            <a:r>
              <a:rPr lang="he-IL" sz="1200" kern="1200" dirty="0" err="1">
                <a:solidFill>
                  <a:schemeClr val="tx1"/>
                </a:solidFill>
                <a:effectLst/>
                <a:latin typeface="+mn-lt"/>
                <a:ea typeface="+mn-ea"/>
                <a:cs typeface="+mn-cs"/>
              </a:rPr>
              <a:t>סרעפתית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אינטובציה בלי </a:t>
            </a:r>
            <a:r>
              <a:rPr lang="he-IL" sz="1200" kern="1200" dirty="0" err="1">
                <a:solidFill>
                  <a:schemeClr val="tx1"/>
                </a:solidFill>
                <a:effectLst/>
                <a:latin typeface="+mn-lt"/>
                <a:ea typeface="+mn-ea"/>
                <a:cs typeface="+mn-cs"/>
              </a:rPr>
              <a:t>bag</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זונדה</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ליינים</a:t>
            </a:r>
            <a:r>
              <a:rPr lang="he-IL" sz="1200" kern="1200" dirty="0">
                <a:solidFill>
                  <a:schemeClr val="tx1"/>
                </a:solidFill>
                <a:effectLst/>
                <a:latin typeface="+mn-lt"/>
                <a:ea typeface="+mn-ea"/>
                <a:cs typeface="+mn-cs"/>
              </a:rPr>
              <a:t> טובים עורקי וורידי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מטרות </a:t>
            </a:r>
            <a:r>
              <a:rPr lang="he-IL" sz="1200" kern="1200" dirty="0" err="1">
                <a:solidFill>
                  <a:schemeClr val="tx1"/>
                </a:solidFill>
                <a:effectLst/>
                <a:latin typeface="+mn-lt"/>
                <a:ea typeface="+mn-ea"/>
                <a:cs typeface="+mn-cs"/>
              </a:rPr>
              <a:t>בסטורציה</a:t>
            </a:r>
            <a:r>
              <a:rPr lang="he-IL" sz="1200" kern="1200" dirty="0">
                <a:solidFill>
                  <a:schemeClr val="tx1"/>
                </a:solidFill>
                <a:effectLst/>
                <a:latin typeface="+mn-lt"/>
                <a:ea typeface="+mn-ea"/>
                <a:cs typeface="+mn-cs"/>
              </a:rPr>
              <a:t> פרה-</a:t>
            </a:r>
            <a:r>
              <a:rPr lang="he-IL" sz="1200" kern="1200" dirty="0" err="1">
                <a:solidFill>
                  <a:schemeClr val="tx1"/>
                </a:solidFill>
                <a:effectLst/>
                <a:latin typeface="+mn-lt"/>
                <a:ea typeface="+mn-ea"/>
                <a:cs typeface="+mn-cs"/>
              </a:rPr>
              <a:t>דוקטלית</a:t>
            </a:r>
            <a:r>
              <a:rPr lang="he-IL" sz="1200" kern="1200" dirty="0">
                <a:solidFill>
                  <a:schemeClr val="tx1"/>
                </a:solidFill>
                <a:effectLst/>
                <a:latin typeface="+mn-lt"/>
                <a:ea typeface="+mn-ea"/>
                <a:cs typeface="+mn-cs"/>
              </a:rPr>
              <a:t>- 80-90%. הפרש מעל 10% מראה על שאנט ימין- שמאל.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לשמור על רמות פחמן דו חמצני עד 70, בתנאי ש- </a:t>
            </a:r>
            <a:r>
              <a:rPr lang="he-IL" sz="1200" kern="1200" dirty="0" err="1">
                <a:solidFill>
                  <a:schemeClr val="tx1"/>
                </a:solidFill>
                <a:effectLst/>
                <a:latin typeface="+mn-lt"/>
                <a:ea typeface="+mn-ea"/>
                <a:cs typeface="+mn-cs"/>
              </a:rPr>
              <a:t>ph</a:t>
            </a:r>
            <a:r>
              <a:rPr lang="he-IL" sz="1200" kern="1200" dirty="0">
                <a:solidFill>
                  <a:schemeClr val="tx1"/>
                </a:solidFill>
                <a:effectLst/>
                <a:latin typeface="+mn-lt"/>
                <a:ea typeface="+mn-ea"/>
                <a:cs typeface="+mn-cs"/>
              </a:rPr>
              <a:t> מעל 7.2</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אקו לב להשלים ב-6-12 שעות ראשונות לחיים, סמנים ליתר לחץ ריאתי מוגבר כוללים התכווצות ירודה של חדר ימין, השטחה של </a:t>
            </a:r>
            <a:r>
              <a:rPr lang="he-IL" sz="1200" kern="1200" dirty="0" err="1">
                <a:solidFill>
                  <a:schemeClr val="tx1"/>
                </a:solidFill>
                <a:effectLst/>
                <a:latin typeface="+mn-lt"/>
                <a:ea typeface="+mn-ea"/>
                <a:cs typeface="+mn-cs"/>
              </a:rPr>
              <a:t>הספטום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רגורגיטציה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טריקוספידלי</a:t>
            </a:r>
            <a:r>
              <a:rPr lang="he-IL" sz="1200" kern="1200" dirty="0">
                <a:solidFill>
                  <a:schemeClr val="tx1"/>
                </a:solidFill>
                <a:effectLst/>
                <a:latin typeface="+mn-lt"/>
                <a:ea typeface="+mn-ea"/>
                <a:cs typeface="+mn-cs"/>
              </a:rPr>
              <a:t>, חדר ימין מורחב.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הטיפול בילוד עם הרניה </a:t>
            </a:r>
            <a:r>
              <a:rPr lang="he-IL" sz="1200" kern="1200" dirty="0" err="1">
                <a:solidFill>
                  <a:schemeClr val="tx1"/>
                </a:solidFill>
                <a:effectLst/>
                <a:latin typeface="+mn-lt"/>
                <a:ea typeface="+mn-ea"/>
                <a:cs typeface="+mn-cs"/>
              </a:rPr>
              <a:t>סרעפתית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הנשמה- המטרה היא </a:t>
            </a:r>
            <a:r>
              <a:rPr lang="he-IL" sz="1200" kern="1200" dirty="0" err="1">
                <a:solidFill>
                  <a:schemeClr val="tx1"/>
                </a:solidFill>
                <a:effectLst/>
                <a:latin typeface="+mn-lt"/>
                <a:ea typeface="+mn-ea"/>
                <a:cs typeface="+mn-cs"/>
              </a:rPr>
              <a:t>סטורציה</a:t>
            </a:r>
            <a:r>
              <a:rPr lang="he-IL" sz="1200" kern="1200" dirty="0">
                <a:solidFill>
                  <a:schemeClr val="tx1"/>
                </a:solidFill>
                <a:effectLst/>
                <a:latin typeface="+mn-lt"/>
                <a:ea typeface="+mn-ea"/>
                <a:cs typeface="+mn-cs"/>
              </a:rPr>
              <a:t> בין 80-85 פרה-</a:t>
            </a:r>
            <a:r>
              <a:rPr lang="he-IL" sz="1200" kern="1200" dirty="0" err="1">
                <a:solidFill>
                  <a:schemeClr val="tx1"/>
                </a:solidFill>
                <a:effectLst/>
                <a:latin typeface="+mn-lt"/>
                <a:ea typeface="+mn-ea"/>
                <a:cs typeface="+mn-cs"/>
              </a:rPr>
              <a:t>דוקטלית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ph</a:t>
            </a:r>
            <a:r>
              <a:rPr lang="he-IL" sz="1200" kern="1200" dirty="0">
                <a:solidFill>
                  <a:schemeClr val="tx1"/>
                </a:solidFill>
                <a:effectLst/>
                <a:latin typeface="+mn-lt"/>
                <a:ea typeface="+mn-ea"/>
                <a:cs typeface="+mn-cs"/>
              </a:rPr>
              <a:t> מעל 7.2 (נמוך מביא להחמרת יתר לחץ ריאתי), </a:t>
            </a:r>
            <a:r>
              <a:rPr lang="he-IL" sz="1200" kern="1200" dirty="0" err="1">
                <a:solidFill>
                  <a:schemeClr val="tx1"/>
                </a:solidFill>
                <a:effectLst/>
                <a:latin typeface="+mn-lt"/>
                <a:ea typeface="+mn-ea"/>
                <a:cs typeface="+mn-cs"/>
              </a:rPr>
              <a:t>pip</a:t>
            </a:r>
            <a:r>
              <a:rPr lang="he-IL" sz="1200" kern="1200" dirty="0">
                <a:solidFill>
                  <a:schemeClr val="tx1"/>
                </a:solidFill>
                <a:effectLst/>
                <a:latin typeface="+mn-lt"/>
                <a:ea typeface="+mn-ea"/>
                <a:cs typeface="+mn-cs"/>
              </a:rPr>
              <a:t> נמוך מ- 25, מנסים ללא שיתוק.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מבחינת תרופות- </a:t>
            </a:r>
            <a:r>
              <a:rPr lang="he-IL" sz="1200" kern="1200" dirty="0" err="1">
                <a:solidFill>
                  <a:schemeClr val="tx1"/>
                </a:solidFill>
                <a:effectLst/>
                <a:latin typeface="+mn-lt"/>
                <a:ea typeface="+mn-ea"/>
                <a:cs typeface="+mn-cs"/>
              </a:rPr>
              <a:t>פרוסטגנלדין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סופרקטנט</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אפינפרין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no</a:t>
            </a:r>
            <a:r>
              <a:rPr lang="he-IL" sz="1200" kern="1200" dirty="0">
                <a:solidFill>
                  <a:schemeClr val="tx1"/>
                </a:solidFill>
                <a:effectLst/>
                <a:latin typeface="+mn-lt"/>
                <a:ea typeface="+mn-ea"/>
                <a:cs typeface="+mn-cs"/>
              </a:rPr>
              <a:t>- לא הוכחו. ויאגרה- משתמשים.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ניתוח- המון מחקרים על הטיימינג הנכון. בגדול כשהמטופל יציב נשימתית, יש </a:t>
            </a:r>
            <a:r>
              <a:rPr lang="he-IL" sz="1200" kern="1200" dirty="0" err="1">
                <a:solidFill>
                  <a:schemeClr val="tx1"/>
                </a:solidFill>
                <a:effectLst/>
                <a:latin typeface="+mn-lt"/>
                <a:ea typeface="+mn-ea"/>
                <a:cs typeface="+mn-cs"/>
              </a:rPr>
              <a:t>איזשהוא</a:t>
            </a:r>
            <a:r>
              <a:rPr lang="he-IL" sz="1200" kern="1200" dirty="0">
                <a:solidFill>
                  <a:schemeClr val="tx1"/>
                </a:solidFill>
                <a:effectLst/>
                <a:latin typeface="+mn-lt"/>
                <a:ea typeface="+mn-ea"/>
                <a:cs typeface="+mn-cs"/>
              </a:rPr>
              <a:t> קונצנזוס שמטופלים על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 עדיף ב- 3 הימים הראשונים כי </a:t>
            </a:r>
            <a:r>
              <a:rPr lang="he-IL" sz="1200" kern="1200" dirty="0" err="1">
                <a:solidFill>
                  <a:schemeClr val="tx1"/>
                </a:solidFill>
                <a:effectLst/>
                <a:latin typeface="+mn-lt"/>
                <a:ea typeface="+mn-ea"/>
                <a:cs typeface="+mn-cs"/>
              </a:rPr>
              <a:t>אחכ</a:t>
            </a:r>
            <a:r>
              <a:rPr lang="he-IL" sz="1200" kern="1200" dirty="0">
                <a:solidFill>
                  <a:schemeClr val="tx1"/>
                </a:solidFill>
                <a:effectLst/>
                <a:latin typeface="+mn-lt"/>
                <a:ea typeface="+mn-ea"/>
                <a:cs typeface="+mn-cs"/>
              </a:rPr>
              <a:t> יש בצקות, ובמטופלים כשזה </a:t>
            </a:r>
            <a:r>
              <a:rPr lang="he-IL" sz="1200" kern="1200" dirty="0" err="1">
                <a:solidFill>
                  <a:schemeClr val="tx1"/>
                </a:solidFill>
                <a:effectLst/>
                <a:latin typeface="+mn-lt"/>
                <a:ea typeface="+mn-ea"/>
                <a:cs typeface="+mn-cs"/>
              </a:rPr>
              <a:t>סהכ</a:t>
            </a:r>
            <a:r>
              <a:rPr lang="he-IL" sz="1200" kern="1200" dirty="0">
                <a:solidFill>
                  <a:schemeClr val="tx1"/>
                </a:solidFill>
                <a:effectLst/>
                <a:latin typeface="+mn-lt"/>
                <a:ea typeface="+mn-ea"/>
                <a:cs typeface="+mn-cs"/>
              </a:rPr>
              <a:t> לא חמור עדיף לחכות מעט עד להתייצבות מלאה.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מבחינת גודל הדפקט- מחולק ל- 4, כשדרגה 1- תוך שרירי, מעל 90% סרעפת, דרגה 2- סרעפת סביב 50-75% , הדפקט מערב פחות מ- 50%, דרגה 3- יש פחות מ- 50% סרעפת, ודרגה 4- לרוב יש רק </a:t>
            </a:r>
            <a:r>
              <a:rPr lang="he-IL" sz="1200" kern="1200" dirty="0" err="1">
                <a:solidFill>
                  <a:schemeClr val="tx1"/>
                </a:solidFill>
                <a:effectLst/>
                <a:latin typeface="+mn-lt"/>
                <a:ea typeface="+mn-ea"/>
                <a:cs typeface="+mn-cs"/>
              </a:rPr>
              <a:t>רים</a:t>
            </a:r>
            <a:r>
              <a:rPr lang="he-IL" sz="1200" kern="1200" dirty="0">
                <a:solidFill>
                  <a:schemeClr val="tx1"/>
                </a:solidFill>
                <a:effectLst/>
                <a:latin typeface="+mn-lt"/>
                <a:ea typeface="+mn-ea"/>
                <a:cs typeface="+mn-cs"/>
              </a:rPr>
              <a:t> קטן </a:t>
            </a:r>
            <a:r>
              <a:rPr lang="he-IL" sz="1200" kern="1200" dirty="0" err="1">
                <a:solidFill>
                  <a:schemeClr val="tx1"/>
                </a:solidFill>
                <a:effectLst/>
                <a:latin typeface="+mn-lt"/>
                <a:ea typeface="+mn-ea"/>
                <a:cs typeface="+mn-cs"/>
              </a:rPr>
              <a:t>אנטריורי</a:t>
            </a:r>
            <a:r>
              <a:rPr lang="he-IL" sz="1200" kern="1200" dirty="0">
                <a:solidFill>
                  <a:schemeClr val="tx1"/>
                </a:solidFill>
                <a:effectLst/>
                <a:latin typeface="+mn-lt"/>
                <a:ea typeface="+mn-ea"/>
                <a:cs typeface="+mn-cs"/>
              </a:rPr>
              <a:t>, יש פחות מ- 10% סרעפת.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הסיבוכים שאחרי-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ריאות- אסתמה, </a:t>
            </a:r>
            <a:r>
              <a:rPr lang="he-IL" sz="1200" kern="1200" dirty="0" err="1">
                <a:solidFill>
                  <a:schemeClr val="tx1"/>
                </a:solidFill>
                <a:effectLst/>
                <a:latin typeface="+mn-lt"/>
                <a:ea typeface="+mn-ea"/>
                <a:cs typeface="+mn-cs"/>
              </a:rPr>
              <a:t>ברונכוספאזם</a:t>
            </a:r>
            <a:r>
              <a:rPr lang="he-IL" sz="1200" kern="1200" dirty="0">
                <a:solidFill>
                  <a:schemeClr val="tx1"/>
                </a:solidFill>
                <a:effectLst/>
                <a:latin typeface="+mn-lt"/>
                <a:ea typeface="+mn-ea"/>
                <a:cs typeface="+mn-cs"/>
              </a:rPr>
              <a:t>, דלקות ריאה- בעיקר </a:t>
            </a:r>
            <a:r>
              <a:rPr lang="he-IL" sz="1200" kern="1200" dirty="0" err="1">
                <a:solidFill>
                  <a:schemeClr val="tx1"/>
                </a:solidFill>
                <a:effectLst/>
                <a:latin typeface="+mn-lt"/>
                <a:ea typeface="+mn-ea"/>
                <a:cs typeface="+mn-cs"/>
              </a:rPr>
              <a:t>rsv</a:t>
            </a:r>
            <a:r>
              <a:rPr lang="he-IL" sz="1200" kern="1200" dirty="0">
                <a:solidFill>
                  <a:schemeClr val="tx1"/>
                </a:solidFill>
                <a:effectLst/>
                <a:latin typeface="+mn-lt"/>
                <a:ea typeface="+mn-ea"/>
                <a:cs typeface="+mn-cs"/>
              </a:rPr>
              <a:t>, חלק קטן- </a:t>
            </a:r>
            <a:r>
              <a:rPr lang="he-IL" sz="1200" kern="1200" dirty="0" err="1">
                <a:solidFill>
                  <a:schemeClr val="tx1"/>
                </a:solidFill>
                <a:effectLst/>
                <a:latin typeface="+mn-lt"/>
                <a:ea typeface="+mn-ea"/>
                <a:cs typeface="+mn-cs"/>
              </a:rPr>
              <a:t>טרכאוסטום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מערכת עיכול- </a:t>
            </a:r>
            <a:r>
              <a:rPr lang="he-IL" sz="1200" kern="1200" dirty="0" err="1">
                <a:solidFill>
                  <a:schemeClr val="tx1"/>
                </a:solidFill>
                <a:effectLst/>
                <a:latin typeface="+mn-lt"/>
                <a:ea typeface="+mn-ea"/>
                <a:cs typeface="+mn-cs"/>
              </a:rPr>
              <a:t>ריפלוקס</a:t>
            </a:r>
            <a:r>
              <a:rPr lang="he-IL" sz="1200" kern="1200" dirty="0">
                <a:solidFill>
                  <a:schemeClr val="tx1"/>
                </a:solidFill>
                <a:effectLst/>
                <a:latin typeface="+mn-lt"/>
                <a:ea typeface="+mn-ea"/>
                <a:cs typeface="+mn-cs"/>
              </a:rPr>
              <a:t>, הישנות של הבקע, חסימות מעי, </a:t>
            </a:r>
            <a:r>
              <a:rPr lang="he-IL" sz="1200" kern="1200" dirty="0" err="1">
                <a:solidFill>
                  <a:schemeClr val="tx1"/>
                </a:solidFill>
                <a:effectLst/>
                <a:latin typeface="+mn-lt"/>
                <a:ea typeface="+mn-ea"/>
                <a:cs typeface="+mn-cs"/>
              </a:rPr>
              <a:t>ftt</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נוירו- בעיות נוירולוגיות, קושי בלימודים, דמם מוחי ופרכוסים (</a:t>
            </a:r>
            <a:r>
              <a:rPr lang="he-IL" sz="1200" kern="1200" dirty="0" err="1">
                <a:solidFill>
                  <a:schemeClr val="tx1"/>
                </a:solidFill>
                <a:effectLst/>
                <a:latin typeface="+mn-lt"/>
                <a:ea typeface="+mn-ea"/>
                <a:cs typeface="+mn-cs"/>
              </a:rPr>
              <a:t>אקמו</a:t>
            </a:r>
            <a:r>
              <a:rPr lang="he-IL" sz="1200" kern="1200" dirty="0">
                <a:solidFill>
                  <a:schemeClr val="tx1"/>
                </a:solidFill>
                <a:effectLst/>
                <a:latin typeface="+mn-lt"/>
                <a:ea typeface="+mn-ea"/>
                <a:cs typeface="+mn-cs"/>
              </a:rPr>
              <a:t>)</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שריר שלד- </a:t>
            </a:r>
            <a:r>
              <a:rPr lang="he-IL" sz="1200" kern="1200" dirty="0" err="1">
                <a:solidFill>
                  <a:schemeClr val="tx1"/>
                </a:solidFill>
                <a:effectLst/>
                <a:latin typeface="+mn-lt"/>
                <a:ea typeface="+mn-ea"/>
                <a:cs typeface="+mn-cs"/>
              </a:rPr>
              <a:t>פקטוס</a:t>
            </a:r>
            <a:r>
              <a:rPr lang="he-IL" sz="1200" kern="1200" dirty="0">
                <a:solidFill>
                  <a:schemeClr val="tx1"/>
                </a:solidFill>
                <a:effectLst/>
                <a:latin typeface="+mn-lt"/>
                <a:ea typeface="+mn-ea"/>
                <a:cs typeface="+mn-cs"/>
              </a:rPr>
              <a:t> ליין, </a:t>
            </a:r>
            <a:r>
              <a:rPr lang="he-IL" sz="1200" kern="1200" dirty="0" err="1">
                <a:solidFill>
                  <a:schemeClr val="tx1"/>
                </a:solidFill>
                <a:effectLst/>
                <a:latin typeface="+mn-lt"/>
                <a:ea typeface="+mn-ea"/>
                <a:cs typeface="+mn-cs"/>
              </a:rPr>
              <a:t>סקוליוזיס</a:t>
            </a:r>
            <a:r>
              <a:rPr lang="he-IL" sz="1200" kern="1200" dirty="0">
                <a:solidFill>
                  <a:schemeClr val="tx1"/>
                </a:solidFill>
                <a:effectLst/>
                <a:latin typeface="+mn-lt"/>
                <a:ea typeface="+mn-ea"/>
                <a:cs typeface="+mn-cs"/>
              </a:rPr>
              <a:t>, אסימטריה.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3</a:t>
            </a:fld>
            <a:endParaRPr lang="en-IL"/>
          </a:p>
        </p:txBody>
      </p:sp>
    </p:spTree>
    <p:extLst>
      <p:ext uri="{BB962C8B-B14F-4D97-AF65-F5344CB8AC3E}">
        <p14:creationId xmlns:p14="http://schemas.microsoft.com/office/powerpoint/2010/main" val="30164962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b="1" kern="1200" dirty="0">
                <a:solidFill>
                  <a:schemeClr val="tx1"/>
                </a:solidFill>
                <a:effectLst/>
                <a:latin typeface="+mn-lt"/>
                <a:ea typeface="+mn-ea"/>
                <a:cs typeface="+mn-cs"/>
              </a:rPr>
              <a:t>בלוטות אדרנל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האדרנל נצפה כבר בשבוע 4-6 לחיים. אצל העובר הקורטקס העוברי אחראי לגודל המשמעותי של בלוטת האדרנל, כאשר האדרנל גדול פי 4 מאשר הכליה בתחילת ההתפתחות. הקורטקס העוברי קטן משמעותית בגודלו בתוך שעות מהלידה ונעלם במהלך השנה הראשונה לחיים. התאים בקורטקס הפרמננטי מחולקים לשלושה- </a:t>
            </a:r>
            <a:r>
              <a:rPr lang="he-IL" sz="1200" kern="1200" dirty="0" err="1">
                <a:solidFill>
                  <a:schemeClr val="tx1"/>
                </a:solidFill>
                <a:effectLst/>
                <a:latin typeface="+mn-lt"/>
                <a:ea typeface="+mn-ea"/>
                <a:cs typeface="+mn-cs"/>
              </a:rPr>
              <a:t>הגלומרולוסה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הפסיקולטה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והרטיקולריס</a:t>
            </a:r>
            <a:r>
              <a:rPr lang="he-IL" sz="1200" kern="1200" dirty="0">
                <a:solidFill>
                  <a:schemeClr val="tx1"/>
                </a:solidFill>
                <a:effectLst/>
                <a:latin typeface="+mn-lt"/>
                <a:ea typeface="+mn-ea"/>
                <a:cs typeface="+mn-cs"/>
              </a:rPr>
              <a:t>. בלוטת אדרנל אצל אדם בוגר היא בערך 3-5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באורך </a:t>
            </a:r>
            <a:r>
              <a:rPr lang="he-IL" sz="1200" kern="1200" dirty="0" err="1">
                <a:solidFill>
                  <a:schemeClr val="tx1"/>
                </a:solidFill>
                <a:effectLst/>
                <a:latin typeface="+mn-lt"/>
                <a:ea typeface="+mn-ea"/>
                <a:cs typeface="+mn-cs"/>
              </a:rPr>
              <a:t>וכ</a:t>
            </a:r>
            <a:r>
              <a:rPr lang="he-IL" sz="1200" kern="1200" dirty="0">
                <a:solidFill>
                  <a:schemeClr val="tx1"/>
                </a:solidFill>
                <a:effectLst/>
                <a:latin typeface="+mn-lt"/>
                <a:ea typeface="+mn-ea"/>
                <a:cs typeface="+mn-cs"/>
              </a:rPr>
              <a:t>- 4- 6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בעובי, והיא מקבלת אספקת דם משמעותית- מספר כלי דם מהאאורטה, </a:t>
            </a:r>
            <a:r>
              <a:rPr lang="he-IL" sz="1200" kern="1200" dirty="0" err="1">
                <a:solidFill>
                  <a:schemeClr val="tx1"/>
                </a:solidFill>
                <a:effectLst/>
                <a:latin typeface="+mn-lt"/>
                <a:ea typeface="+mn-ea"/>
                <a:cs typeface="+mn-cs"/>
              </a:rPr>
              <a:t>מהאינפריור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פרניק</a:t>
            </a:r>
            <a:r>
              <a:rPr lang="he-IL" sz="1200" kern="1200" dirty="0">
                <a:solidFill>
                  <a:schemeClr val="tx1"/>
                </a:solidFill>
                <a:effectLst/>
                <a:latin typeface="+mn-lt"/>
                <a:ea typeface="+mn-ea"/>
                <a:cs typeface="+mn-cs"/>
              </a:rPr>
              <a:t>, והעורק הכליה. יש וריד אחד שמנקז כל בלוטת אדרנל- מימין הוריד </a:t>
            </a:r>
            <a:r>
              <a:rPr lang="he-IL" sz="1200" kern="1200" dirty="0" err="1">
                <a:solidFill>
                  <a:schemeClr val="tx1"/>
                </a:solidFill>
                <a:effectLst/>
                <a:latin typeface="+mn-lt"/>
                <a:ea typeface="+mn-ea"/>
                <a:cs typeface="+mn-cs"/>
              </a:rPr>
              <a:t>האדרנלי</a:t>
            </a:r>
            <a:r>
              <a:rPr lang="he-IL" sz="1200" kern="1200" dirty="0">
                <a:solidFill>
                  <a:schemeClr val="tx1"/>
                </a:solidFill>
                <a:effectLst/>
                <a:latin typeface="+mn-lt"/>
                <a:ea typeface="+mn-ea"/>
                <a:cs typeface="+mn-cs"/>
              </a:rPr>
              <a:t> מתנקז לווריד הנבוב התחתון, ומשמאל לתוך וריד הכליה. לעיתים נמצא את בלוטת האדרנל במספר מיקומים אנומליים- למשל, מאחורי הקפסולה של הכליה, או הקפסולה של הכבד. לעיתים יש רקמת אדרנל הנקראת </a:t>
            </a:r>
            <a:r>
              <a:rPr lang="he-IL" sz="1200" kern="1200" dirty="0" err="1">
                <a:solidFill>
                  <a:schemeClr val="tx1"/>
                </a:solidFill>
                <a:effectLst/>
                <a:latin typeface="+mn-lt"/>
                <a:ea typeface="+mn-ea"/>
                <a:cs typeface="+mn-cs"/>
              </a:rPr>
              <a:t>adrenal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rest</a:t>
            </a:r>
            <a:r>
              <a:rPr lang="he-IL" sz="1200" kern="1200" dirty="0">
                <a:solidFill>
                  <a:schemeClr val="tx1"/>
                </a:solidFill>
                <a:effectLst/>
                <a:latin typeface="+mn-lt"/>
                <a:ea typeface="+mn-ea"/>
                <a:cs typeface="+mn-cs"/>
              </a:rPr>
              <a:t> הממוקמת </a:t>
            </a:r>
            <a:r>
              <a:rPr lang="he-IL" sz="1200" kern="1200" dirty="0" err="1">
                <a:solidFill>
                  <a:schemeClr val="tx1"/>
                </a:solidFill>
                <a:effectLst/>
                <a:latin typeface="+mn-lt"/>
                <a:ea typeface="+mn-ea"/>
                <a:cs typeface="+mn-cs"/>
              </a:rPr>
              <a:t>היכנשהוא</a:t>
            </a:r>
            <a:r>
              <a:rPr lang="he-IL" sz="1200" kern="1200" dirty="0">
                <a:solidFill>
                  <a:schemeClr val="tx1"/>
                </a:solidFill>
                <a:effectLst/>
                <a:latin typeface="+mn-lt"/>
                <a:ea typeface="+mn-ea"/>
                <a:cs typeface="+mn-cs"/>
              </a:rPr>
              <a:t> לאורך </a:t>
            </a:r>
            <a:r>
              <a:rPr lang="he-IL" sz="1200" kern="1200" dirty="0" err="1">
                <a:solidFill>
                  <a:schemeClr val="tx1"/>
                </a:solidFill>
                <a:effectLst/>
                <a:latin typeface="+mn-lt"/>
                <a:ea typeface="+mn-ea"/>
                <a:cs typeface="+mn-cs"/>
              </a:rPr>
              <a:t>הדורסל</a:t>
            </a:r>
            <a:r>
              <a:rPr lang="he-IL" sz="1200" kern="1200" dirty="0">
                <a:solidFill>
                  <a:schemeClr val="tx1"/>
                </a:solidFill>
                <a:effectLst/>
                <a:latin typeface="+mn-lt"/>
                <a:ea typeface="+mn-ea"/>
                <a:cs typeface="+mn-cs"/>
              </a:rPr>
              <a:t> רוט </a:t>
            </a:r>
            <a:r>
              <a:rPr lang="he-IL" sz="1200" kern="1200" dirty="0" err="1">
                <a:solidFill>
                  <a:schemeClr val="tx1"/>
                </a:solidFill>
                <a:effectLst/>
                <a:latin typeface="+mn-lt"/>
                <a:ea typeface="+mn-ea"/>
                <a:cs typeface="+mn-cs"/>
              </a:rPr>
              <a:t>גנגליה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מבחינה </a:t>
            </a:r>
            <a:r>
              <a:rPr lang="he-IL" sz="1200" kern="1200" dirty="0" err="1">
                <a:solidFill>
                  <a:schemeClr val="tx1"/>
                </a:solidFill>
                <a:effectLst/>
                <a:latin typeface="+mn-lt"/>
                <a:ea typeface="+mn-ea"/>
                <a:cs typeface="+mn-cs"/>
              </a:rPr>
              <a:t>פיזילוגית</a:t>
            </a:r>
            <a:r>
              <a:rPr lang="he-IL" sz="1200" kern="1200" dirty="0">
                <a:solidFill>
                  <a:schemeClr val="tx1"/>
                </a:solidFill>
                <a:effectLst/>
                <a:latin typeface="+mn-lt"/>
                <a:ea typeface="+mn-ea"/>
                <a:cs typeface="+mn-cs"/>
              </a:rPr>
              <a:t>, קורטקס האדרנל מייצר שלושה הורמונים- </a:t>
            </a:r>
            <a:r>
              <a:rPr lang="he-IL" sz="1200" kern="1200" dirty="0" err="1">
                <a:solidFill>
                  <a:schemeClr val="tx1"/>
                </a:solidFill>
                <a:effectLst/>
                <a:latin typeface="+mn-lt"/>
                <a:ea typeface="+mn-ea"/>
                <a:cs typeface="+mn-cs"/>
              </a:rPr>
              <a:t>אלדוסטרון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קורטזול</a:t>
            </a:r>
            <a:r>
              <a:rPr lang="he-IL" sz="1200" kern="1200" dirty="0">
                <a:solidFill>
                  <a:schemeClr val="tx1"/>
                </a:solidFill>
                <a:effectLst/>
                <a:latin typeface="+mn-lt"/>
                <a:ea typeface="+mn-ea"/>
                <a:cs typeface="+mn-cs"/>
              </a:rPr>
              <a:t> ואנדרוגנים. </a:t>
            </a:r>
            <a:r>
              <a:rPr lang="he-IL" sz="1200" kern="1200" dirty="0" err="1">
                <a:solidFill>
                  <a:schemeClr val="tx1"/>
                </a:solidFill>
                <a:effectLst/>
                <a:latin typeface="+mn-lt"/>
                <a:ea typeface="+mn-ea"/>
                <a:cs typeface="+mn-cs"/>
              </a:rPr>
              <a:t>אלדוסטרון</a:t>
            </a:r>
            <a:r>
              <a:rPr lang="he-IL" sz="1200" kern="1200" dirty="0">
                <a:solidFill>
                  <a:schemeClr val="tx1"/>
                </a:solidFill>
                <a:effectLst/>
                <a:latin typeface="+mn-lt"/>
                <a:ea typeface="+mn-ea"/>
                <a:cs typeface="+mn-cs"/>
              </a:rPr>
              <a:t> מיוצר </a:t>
            </a:r>
            <a:r>
              <a:rPr lang="he-IL" sz="1200" kern="1200" dirty="0" err="1">
                <a:solidFill>
                  <a:schemeClr val="tx1"/>
                </a:solidFill>
                <a:effectLst/>
                <a:latin typeface="+mn-lt"/>
                <a:ea typeface="+mn-ea"/>
                <a:cs typeface="+mn-cs"/>
              </a:rPr>
              <a:t>בגלומרולוסה</a:t>
            </a:r>
            <a:r>
              <a:rPr lang="he-IL" sz="1200" kern="1200" dirty="0">
                <a:solidFill>
                  <a:schemeClr val="tx1"/>
                </a:solidFill>
                <a:effectLst/>
                <a:latin typeface="+mn-lt"/>
                <a:ea typeface="+mn-ea"/>
                <a:cs typeface="+mn-cs"/>
              </a:rPr>
              <a:t> והוא אחראי לנפח חוץ תאי, נתרן ואשלגן- כשיש הפרשת </a:t>
            </a:r>
            <a:r>
              <a:rPr lang="he-IL" sz="1200" kern="1200" dirty="0" err="1">
                <a:solidFill>
                  <a:schemeClr val="tx1"/>
                </a:solidFill>
                <a:effectLst/>
                <a:latin typeface="+mn-lt"/>
                <a:ea typeface="+mn-ea"/>
                <a:cs typeface="+mn-cs"/>
              </a:rPr>
              <a:t>אלדוסטרון</a:t>
            </a:r>
            <a:r>
              <a:rPr lang="he-IL" sz="1200" kern="1200" dirty="0">
                <a:solidFill>
                  <a:schemeClr val="tx1"/>
                </a:solidFill>
                <a:effectLst/>
                <a:latin typeface="+mn-lt"/>
                <a:ea typeface="+mn-ea"/>
                <a:cs typeface="+mn-cs"/>
              </a:rPr>
              <a:t> הוא מביא בכליה לספיגה מחדש של נתרן בתמורה להפרשת אשלגן ומימן, ובכך מעלה את הספיגה של מים בגוף ומעלה את הנפח התוך </a:t>
            </a:r>
            <a:r>
              <a:rPr lang="he-IL" sz="1200" kern="1200" dirty="0" err="1">
                <a:solidFill>
                  <a:schemeClr val="tx1"/>
                </a:solidFill>
                <a:effectLst/>
                <a:latin typeface="+mn-lt"/>
                <a:ea typeface="+mn-ea"/>
                <a:cs typeface="+mn-cs"/>
              </a:rPr>
              <a:t>ווסקולרי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קורטיזול</a:t>
            </a:r>
            <a:r>
              <a:rPr lang="he-IL" sz="1200" kern="1200" dirty="0">
                <a:solidFill>
                  <a:schemeClr val="tx1"/>
                </a:solidFill>
                <a:effectLst/>
                <a:latin typeface="+mn-lt"/>
                <a:ea typeface="+mn-ea"/>
                <a:cs typeface="+mn-cs"/>
              </a:rPr>
              <a:t> מופרש </a:t>
            </a:r>
            <a:r>
              <a:rPr lang="he-IL" sz="1200" kern="1200" dirty="0" err="1">
                <a:solidFill>
                  <a:schemeClr val="tx1"/>
                </a:solidFill>
                <a:effectLst/>
                <a:latin typeface="+mn-lt"/>
                <a:ea typeface="+mn-ea"/>
                <a:cs typeface="+mn-cs"/>
              </a:rPr>
              <a:t>בפסיקולטה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וברטיקולריס</a:t>
            </a:r>
            <a:r>
              <a:rPr lang="he-IL" sz="1200" kern="1200" dirty="0">
                <a:solidFill>
                  <a:schemeClr val="tx1"/>
                </a:solidFill>
                <a:effectLst/>
                <a:latin typeface="+mn-lt"/>
                <a:ea typeface="+mn-ea"/>
                <a:cs typeface="+mn-cs"/>
              </a:rPr>
              <a:t> והוא אחראי </a:t>
            </a:r>
            <a:r>
              <a:rPr lang="he-IL" sz="1200" kern="1200" dirty="0" err="1">
                <a:solidFill>
                  <a:schemeClr val="tx1"/>
                </a:solidFill>
                <a:effectLst/>
                <a:latin typeface="+mn-lt"/>
                <a:ea typeface="+mn-ea"/>
                <a:cs typeface="+mn-cs"/>
              </a:rPr>
              <a:t>לגלוקונאוגנזיס</a:t>
            </a:r>
            <a:r>
              <a:rPr lang="he-IL" sz="1200" kern="1200" dirty="0">
                <a:solidFill>
                  <a:schemeClr val="tx1"/>
                </a:solidFill>
                <a:effectLst/>
                <a:latin typeface="+mn-lt"/>
                <a:ea typeface="+mn-ea"/>
                <a:cs typeface="+mn-cs"/>
              </a:rPr>
              <a:t>, עיכוב ביצור פרוטאין, עליה </a:t>
            </a:r>
            <a:r>
              <a:rPr lang="he-IL" sz="1200" kern="1200" dirty="0" err="1">
                <a:solidFill>
                  <a:schemeClr val="tx1"/>
                </a:solidFill>
                <a:effectLst/>
                <a:latin typeface="+mn-lt"/>
                <a:ea typeface="+mn-ea"/>
                <a:cs typeface="+mn-cs"/>
              </a:rPr>
              <a:t>בקטבוליזם</a:t>
            </a:r>
            <a:r>
              <a:rPr lang="he-IL" sz="1200" kern="1200" dirty="0">
                <a:solidFill>
                  <a:schemeClr val="tx1"/>
                </a:solidFill>
                <a:effectLst/>
                <a:latin typeface="+mn-lt"/>
                <a:ea typeface="+mn-ea"/>
                <a:cs typeface="+mn-cs"/>
              </a:rPr>
              <a:t> של חלבון, ופירוק של רקמת שומן. הוא גם מביא </a:t>
            </a:r>
            <a:r>
              <a:rPr lang="he-IL" sz="1200" kern="1200" dirty="0" err="1">
                <a:solidFill>
                  <a:schemeClr val="tx1"/>
                </a:solidFill>
                <a:effectLst/>
                <a:latin typeface="+mn-lt"/>
                <a:ea typeface="+mn-ea"/>
                <a:cs typeface="+mn-cs"/>
              </a:rPr>
              <a:t>לפריקו</a:t>
            </a:r>
            <a:r>
              <a:rPr lang="he-IL" sz="1200" kern="1200" dirty="0">
                <a:solidFill>
                  <a:schemeClr val="tx1"/>
                </a:solidFill>
                <a:effectLst/>
                <a:latin typeface="+mn-lt"/>
                <a:ea typeface="+mn-ea"/>
                <a:cs typeface="+mn-cs"/>
              </a:rPr>
              <a:t> של קולגן, בעיה בהחלמת פצע על ידי הפחתת פעילות </a:t>
            </a:r>
            <a:r>
              <a:rPr lang="he-IL" sz="1200" kern="1200" dirty="0" err="1">
                <a:solidFill>
                  <a:schemeClr val="tx1"/>
                </a:solidFill>
                <a:effectLst/>
                <a:latin typeface="+mn-lt"/>
                <a:ea typeface="+mn-ea"/>
                <a:cs typeface="+mn-cs"/>
              </a:rPr>
              <a:t>פיברובלסטים</a:t>
            </a:r>
            <a:r>
              <a:rPr lang="he-IL" sz="1200" kern="1200" dirty="0">
                <a:solidFill>
                  <a:schemeClr val="tx1"/>
                </a:solidFill>
                <a:effectLst/>
                <a:latin typeface="+mn-lt"/>
                <a:ea typeface="+mn-ea"/>
                <a:cs typeface="+mn-cs"/>
              </a:rPr>
              <a:t>, ויצירת אוסטאופורוזיס דרך משק הסידן. אנדרוגנים המיוצרים באדרנל כוללים את </a:t>
            </a:r>
            <a:r>
              <a:rPr lang="he-IL" sz="1200" kern="1200" dirty="0" err="1">
                <a:solidFill>
                  <a:schemeClr val="tx1"/>
                </a:solidFill>
                <a:effectLst/>
                <a:latin typeface="+mn-lt"/>
                <a:ea typeface="+mn-ea"/>
                <a:cs typeface="+mn-cs"/>
              </a:rPr>
              <a:t>dhea</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dhea-s</a:t>
            </a:r>
            <a:r>
              <a:rPr lang="he-IL" sz="1200" kern="1200" dirty="0">
                <a:solidFill>
                  <a:schemeClr val="tx1"/>
                </a:solidFill>
                <a:effectLst/>
                <a:latin typeface="+mn-lt"/>
                <a:ea typeface="+mn-ea"/>
                <a:cs typeface="+mn-cs"/>
              </a:rPr>
              <a:t>. הורמונים אלו הופכים פריפרית לטסטוסטרון </a:t>
            </a:r>
            <a:r>
              <a:rPr lang="he-IL" sz="1200" kern="1200" dirty="0" err="1">
                <a:solidFill>
                  <a:schemeClr val="tx1"/>
                </a:solidFill>
                <a:effectLst/>
                <a:latin typeface="+mn-lt"/>
                <a:ea typeface="+mn-ea"/>
                <a:cs typeface="+mn-cs"/>
              </a:rPr>
              <a:t>ולדהידרוטסטוסרון</a:t>
            </a:r>
            <a:r>
              <a:rPr lang="he-IL" sz="1200" kern="1200" dirty="0">
                <a:solidFill>
                  <a:schemeClr val="tx1"/>
                </a:solidFill>
                <a:effectLst/>
                <a:latin typeface="+mn-lt"/>
                <a:ea typeface="+mn-ea"/>
                <a:cs typeface="+mn-cs"/>
              </a:rPr>
              <a:t>. זה מתבטא קלינית למשל במצבים של </a:t>
            </a:r>
            <a:r>
              <a:rPr lang="he-IL" sz="1200" kern="1200" dirty="0" err="1">
                <a:solidFill>
                  <a:schemeClr val="tx1"/>
                </a:solidFill>
                <a:effectLst/>
                <a:latin typeface="+mn-lt"/>
                <a:ea typeface="+mn-ea"/>
                <a:cs typeface="+mn-cs"/>
              </a:rPr>
              <a:t>congenital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adrenal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hyperplasia</a:t>
            </a:r>
            <a:r>
              <a:rPr lang="he-IL" sz="1200" kern="1200" dirty="0">
                <a:solidFill>
                  <a:schemeClr val="tx1"/>
                </a:solidFill>
                <a:effectLst/>
                <a:latin typeface="+mn-lt"/>
                <a:ea typeface="+mn-ea"/>
                <a:cs typeface="+mn-cs"/>
              </a:rPr>
              <a:t>- קבוצה של מחלות רצסיביות שמתבטאות בהצטברות אנדרוגנים כאמור, </a:t>
            </a:r>
            <a:r>
              <a:rPr lang="he-IL" sz="1200" kern="1200" dirty="0" err="1">
                <a:solidFill>
                  <a:schemeClr val="tx1"/>
                </a:solidFill>
                <a:effectLst/>
                <a:latin typeface="+mn-lt"/>
                <a:ea typeface="+mn-ea"/>
                <a:cs typeface="+mn-cs"/>
              </a:rPr>
              <a:t>ויריליזציה</a:t>
            </a:r>
            <a:r>
              <a:rPr lang="he-IL" sz="1200" kern="1200" dirty="0">
                <a:solidFill>
                  <a:schemeClr val="tx1"/>
                </a:solidFill>
                <a:effectLst/>
                <a:latin typeface="+mn-lt"/>
                <a:ea typeface="+mn-ea"/>
                <a:cs typeface="+mn-cs"/>
              </a:rPr>
              <a:t>, תופעה של </a:t>
            </a:r>
            <a:r>
              <a:rPr lang="he-IL" sz="1200" kern="1200" dirty="0" err="1">
                <a:solidFill>
                  <a:schemeClr val="tx1"/>
                </a:solidFill>
                <a:effectLst/>
                <a:latin typeface="+mn-lt"/>
                <a:ea typeface="+mn-ea"/>
                <a:cs typeface="+mn-cs"/>
              </a:rPr>
              <a:t>salt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wasting</a:t>
            </a:r>
            <a:r>
              <a:rPr lang="he-IL" sz="1200" kern="1200" dirty="0">
                <a:solidFill>
                  <a:schemeClr val="tx1"/>
                </a:solidFill>
                <a:effectLst/>
                <a:latin typeface="+mn-lt"/>
                <a:ea typeface="+mn-ea"/>
                <a:cs typeface="+mn-cs"/>
              </a:rPr>
              <a:t> כתוצאה מאי הפרשת </a:t>
            </a:r>
            <a:r>
              <a:rPr lang="he-IL" sz="1200" kern="1200" dirty="0" err="1">
                <a:solidFill>
                  <a:schemeClr val="tx1"/>
                </a:solidFill>
                <a:effectLst/>
                <a:latin typeface="+mn-lt"/>
                <a:ea typeface="+mn-ea"/>
                <a:cs typeface="+mn-cs"/>
              </a:rPr>
              <a:t>אלדוסטרון</a:t>
            </a:r>
            <a:r>
              <a:rPr lang="he-IL" sz="1200" kern="1200" dirty="0">
                <a:solidFill>
                  <a:schemeClr val="tx1"/>
                </a:solidFill>
                <a:effectLst/>
                <a:latin typeface="+mn-lt"/>
                <a:ea typeface="+mn-ea"/>
                <a:cs typeface="+mn-cs"/>
              </a:rPr>
              <a:t> מספקת.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גידולים באדרנל</a:t>
            </a:r>
            <a:r>
              <a:rPr lang="he-IL" sz="1200" kern="1200" dirty="0">
                <a:solidFill>
                  <a:schemeClr val="tx1"/>
                </a:solidFill>
                <a:effectLst/>
                <a:latin typeface="+mn-lt"/>
                <a:ea typeface="+mn-ea"/>
                <a:cs typeface="+mn-cs"/>
              </a:rPr>
              <a:t>- מחולקים לגידולים </a:t>
            </a:r>
            <a:r>
              <a:rPr lang="he-IL" sz="1200" kern="1200" dirty="0" err="1">
                <a:solidFill>
                  <a:schemeClr val="tx1"/>
                </a:solidFill>
                <a:effectLst/>
                <a:latin typeface="+mn-lt"/>
                <a:ea typeface="+mn-ea"/>
                <a:cs typeface="+mn-cs"/>
              </a:rPr>
              <a:t>פונקציונלים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אדנומה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אדרנוקורטיקל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קרצינומה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פאוכרומוציטומה</a:t>
            </a:r>
            <a:r>
              <a:rPr lang="he-IL" sz="1200" kern="1200" dirty="0">
                <a:solidFill>
                  <a:schemeClr val="tx1"/>
                </a:solidFill>
                <a:effectLst/>
                <a:latin typeface="+mn-lt"/>
                <a:ea typeface="+mn-ea"/>
                <a:cs typeface="+mn-cs"/>
              </a:rPr>
              <a:t>), לא </a:t>
            </a:r>
            <a:r>
              <a:rPr lang="he-IL" sz="1200" kern="1200" dirty="0" err="1">
                <a:solidFill>
                  <a:schemeClr val="tx1"/>
                </a:solidFill>
                <a:effectLst/>
                <a:latin typeface="+mn-lt"/>
                <a:ea typeface="+mn-ea"/>
                <a:cs typeface="+mn-cs"/>
              </a:rPr>
              <a:t>פונקציונלים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נוירובלסטומה</a:t>
            </a:r>
            <a:r>
              <a:rPr lang="he-IL" sz="1200" kern="1200" dirty="0">
                <a:solidFill>
                  <a:schemeClr val="tx1"/>
                </a:solidFill>
                <a:effectLst/>
                <a:latin typeface="+mn-lt"/>
                <a:ea typeface="+mn-ea"/>
                <a:cs typeface="+mn-cs"/>
              </a:rPr>
              <a:t>- הגידול העיקרי באדרנל!, ציסטה, </a:t>
            </a:r>
            <a:r>
              <a:rPr lang="he-IL" sz="1200" kern="1200" dirty="0" err="1">
                <a:solidFill>
                  <a:schemeClr val="tx1"/>
                </a:solidFill>
                <a:effectLst/>
                <a:latin typeface="+mn-lt"/>
                <a:ea typeface="+mn-ea"/>
                <a:cs typeface="+mn-cs"/>
              </a:rPr>
              <a:t>המנגיומה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ליומיומה</a:t>
            </a:r>
            <a:r>
              <a:rPr lang="he-IL" sz="1200" kern="1200" dirty="0">
                <a:solidFill>
                  <a:schemeClr val="tx1"/>
                </a:solidFill>
                <a:effectLst/>
                <a:latin typeface="+mn-lt"/>
                <a:ea typeface="+mn-ea"/>
                <a:cs typeface="+mn-cs"/>
              </a:rPr>
              <a:t>, לימפומה נון </a:t>
            </a:r>
            <a:r>
              <a:rPr lang="he-IL" sz="1200" kern="1200" dirty="0" err="1">
                <a:solidFill>
                  <a:schemeClr val="tx1"/>
                </a:solidFill>
                <a:effectLst/>
                <a:latin typeface="+mn-lt"/>
                <a:ea typeface="+mn-ea"/>
                <a:cs typeface="+mn-cs"/>
              </a:rPr>
              <a:t>הודג׳קין</a:t>
            </a:r>
            <a:r>
              <a:rPr lang="he-IL" sz="1200" kern="1200" dirty="0">
                <a:solidFill>
                  <a:schemeClr val="tx1"/>
                </a:solidFill>
                <a:effectLst/>
                <a:latin typeface="+mn-lt"/>
                <a:ea typeface="+mn-ea"/>
                <a:cs typeface="+mn-cs"/>
              </a:rPr>
              <a:t>, מלנומה), גרורות לאדרנל (מהריאה, </a:t>
            </a:r>
            <a:r>
              <a:rPr lang="he-IL" sz="1200" kern="1200" dirty="0" err="1">
                <a:solidFill>
                  <a:schemeClr val="tx1"/>
                </a:solidFill>
                <a:effectLst/>
                <a:latin typeface="+mn-lt"/>
                <a:ea typeface="+mn-ea"/>
                <a:cs typeface="+mn-cs"/>
              </a:rPr>
              <a:t>מהפטוצלולר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קרצינומה</a:t>
            </a:r>
            <a:r>
              <a:rPr lang="he-IL" sz="1200" kern="1200" dirty="0">
                <a:solidFill>
                  <a:schemeClr val="tx1"/>
                </a:solidFill>
                <a:effectLst/>
                <a:latin typeface="+mn-lt"/>
                <a:ea typeface="+mn-ea"/>
                <a:cs typeface="+mn-cs"/>
              </a:rPr>
              <a:t> או מהשד), ודמם באדרנל (לאחר הלידה, התעללות, טראומה). </a:t>
            </a:r>
            <a:r>
              <a:rPr lang="he-IL" sz="1200" kern="1200" dirty="0" err="1">
                <a:solidFill>
                  <a:schemeClr val="tx1"/>
                </a:solidFill>
                <a:effectLst/>
                <a:latin typeface="+mn-lt"/>
                <a:ea typeface="+mn-ea"/>
                <a:cs typeface="+mn-cs"/>
              </a:rPr>
              <a:t>נוירובלסטומה</a:t>
            </a:r>
            <a:r>
              <a:rPr lang="he-IL" sz="1200" kern="1200" dirty="0">
                <a:solidFill>
                  <a:schemeClr val="tx1"/>
                </a:solidFill>
                <a:effectLst/>
                <a:latin typeface="+mn-lt"/>
                <a:ea typeface="+mn-ea"/>
                <a:cs typeface="+mn-cs"/>
              </a:rPr>
              <a:t> מהווה מעל 90% מהמסות באדרנל, כאשר מסה המתגלה במקרה- </a:t>
            </a:r>
            <a:r>
              <a:rPr lang="he-IL" sz="1200" kern="1200" dirty="0" err="1">
                <a:solidFill>
                  <a:schemeClr val="tx1"/>
                </a:solidFill>
                <a:effectLst/>
                <a:latin typeface="+mn-lt"/>
                <a:ea typeface="+mn-ea"/>
                <a:cs typeface="+mn-cs"/>
              </a:rPr>
              <a:t>אינסידנטלית</a:t>
            </a:r>
            <a:r>
              <a:rPr lang="he-IL" sz="1200" kern="1200" dirty="0">
                <a:solidFill>
                  <a:schemeClr val="tx1"/>
                </a:solidFill>
                <a:effectLst/>
                <a:latin typeface="+mn-lt"/>
                <a:ea typeface="+mn-ea"/>
                <a:cs typeface="+mn-cs"/>
              </a:rPr>
              <a:t>- צריכה לעבור בדיקות הורמונים של </a:t>
            </a:r>
            <a:r>
              <a:rPr lang="he-IL" sz="1200" kern="1200" dirty="0" err="1">
                <a:solidFill>
                  <a:schemeClr val="tx1"/>
                </a:solidFill>
                <a:effectLst/>
                <a:latin typeface="+mn-lt"/>
                <a:ea typeface="+mn-ea"/>
                <a:cs typeface="+mn-cs"/>
              </a:rPr>
              <a:t>אלדוסטרון</a:t>
            </a:r>
            <a:r>
              <a:rPr lang="he-IL" sz="1200" kern="1200" dirty="0">
                <a:solidFill>
                  <a:schemeClr val="tx1"/>
                </a:solidFill>
                <a:effectLst/>
                <a:latin typeface="+mn-lt"/>
                <a:ea typeface="+mn-ea"/>
                <a:cs typeface="+mn-cs"/>
              </a:rPr>
              <a:t>, ורמות </a:t>
            </a:r>
            <a:r>
              <a:rPr lang="he-IL" sz="1200" kern="1200" dirty="0" err="1">
                <a:solidFill>
                  <a:schemeClr val="tx1"/>
                </a:solidFill>
                <a:effectLst/>
                <a:latin typeface="+mn-lt"/>
                <a:ea typeface="+mn-ea"/>
                <a:cs typeface="+mn-cs"/>
              </a:rPr>
              <a:t>מטנפרינים</a:t>
            </a:r>
            <a:r>
              <a:rPr lang="he-IL" sz="1200" kern="1200" dirty="0">
                <a:solidFill>
                  <a:schemeClr val="tx1"/>
                </a:solidFill>
                <a:effectLst/>
                <a:latin typeface="+mn-lt"/>
                <a:ea typeface="+mn-ea"/>
                <a:cs typeface="+mn-cs"/>
              </a:rPr>
              <a:t> וכן מבחן דיכוי </a:t>
            </a:r>
            <a:r>
              <a:rPr lang="he-IL" sz="1200" kern="1200" dirty="0" err="1">
                <a:solidFill>
                  <a:schemeClr val="tx1"/>
                </a:solidFill>
                <a:effectLst/>
                <a:latin typeface="+mn-lt"/>
                <a:ea typeface="+mn-ea"/>
                <a:cs typeface="+mn-cs"/>
              </a:rPr>
              <a:t>דקסמתזון</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en-US"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קושינג</a:t>
            </a:r>
            <a:r>
              <a:rPr lang="he-IL" sz="1200" kern="1200" dirty="0">
                <a:solidFill>
                  <a:schemeClr val="tx1"/>
                </a:solidFill>
                <a:effectLst/>
                <a:latin typeface="+mn-lt"/>
                <a:ea typeface="+mn-ea"/>
                <a:cs typeface="+mn-cs"/>
              </a:rPr>
              <a:t> סינדרום- נובע מהפרשת יתר של </a:t>
            </a:r>
            <a:r>
              <a:rPr lang="he-IL" sz="1200" kern="1200" dirty="0" err="1">
                <a:solidFill>
                  <a:schemeClr val="tx1"/>
                </a:solidFill>
                <a:effectLst/>
                <a:latin typeface="+mn-lt"/>
                <a:ea typeface="+mn-ea"/>
                <a:cs typeface="+mn-cs"/>
              </a:rPr>
              <a:t>קורטיקוסטרואידים</a:t>
            </a:r>
            <a:r>
              <a:rPr lang="he-IL" sz="1200" kern="1200" dirty="0">
                <a:solidFill>
                  <a:schemeClr val="tx1"/>
                </a:solidFill>
                <a:effectLst/>
                <a:latin typeface="+mn-lt"/>
                <a:ea typeface="+mn-ea"/>
                <a:cs typeface="+mn-cs"/>
              </a:rPr>
              <a:t>. יכול לנבוע מגידול כמו </a:t>
            </a:r>
            <a:r>
              <a:rPr lang="he-IL" sz="1200" kern="1200" dirty="0" err="1">
                <a:solidFill>
                  <a:schemeClr val="tx1"/>
                </a:solidFill>
                <a:effectLst/>
                <a:latin typeface="+mn-lt"/>
                <a:ea typeface="+mn-ea"/>
                <a:cs typeface="+mn-cs"/>
              </a:rPr>
              <a:t>אדנומה</a:t>
            </a:r>
            <a:r>
              <a:rPr lang="he-IL" sz="1200" kern="1200" dirty="0">
                <a:solidFill>
                  <a:schemeClr val="tx1"/>
                </a:solidFill>
                <a:effectLst/>
                <a:latin typeface="+mn-lt"/>
                <a:ea typeface="+mn-ea"/>
                <a:cs typeface="+mn-cs"/>
              </a:rPr>
              <a:t>, או ממצבים אחרים כמו </a:t>
            </a:r>
            <a:r>
              <a:rPr lang="he-IL" sz="1200" kern="1200" dirty="0" err="1">
                <a:solidFill>
                  <a:schemeClr val="tx1"/>
                </a:solidFill>
                <a:effectLst/>
                <a:latin typeface="+mn-lt"/>
                <a:ea typeface="+mn-ea"/>
                <a:cs typeface="+mn-cs"/>
              </a:rPr>
              <a:t>קרצינואיד</a:t>
            </a:r>
            <a:r>
              <a:rPr lang="he-IL" sz="1200" kern="1200" dirty="0">
                <a:solidFill>
                  <a:schemeClr val="tx1"/>
                </a:solidFill>
                <a:effectLst/>
                <a:latin typeface="+mn-lt"/>
                <a:ea typeface="+mn-ea"/>
                <a:cs typeface="+mn-cs"/>
              </a:rPr>
              <a:t>. מבחינת אבחנה מבדלת זה מחולק או לסיבות אקסוגניות שפועלות על הבלוטה- הפרשה </a:t>
            </a:r>
            <a:r>
              <a:rPr lang="he-IL" sz="1200" kern="1200" dirty="0" err="1">
                <a:solidFill>
                  <a:schemeClr val="tx1"/>
                </a:solidFill>
                <a:effectLst/>
                <a:latin typeface="+mn-lt"/>
                <a:ea typeface="+mn-ea"/>
                <a:cs typeface="+mn-cs"/>
              </a:rPr>
              <a:t>אקטופית</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acth</a:t>
            </a:r>
            <a:r>
              <a:rPr lang="he-IL" sz="1200" kern="1200" dirty="0">
                <a:solidFill>
                  <a:schemeClr val="tx1"/>
                </a:solidFill>
                <a:effectLst/>
                <a:latin typeface="+mn-lt"/>
                <a:ea typeface="+mn-ea"/>
                <a:cs typeface="+mn-cs"/>
              </a:rPr>
              <a:t>, סוגים שונים של גידולים המפרישים סטרואידים, </a:t>
            </a:r>
            <a:r>
              <a:rPr lang="he-IL" sz="1200" kern="1200" dirty="0" err="1">
                <a:solidFill>
                  <a:schemeClr val="tx1"/>
                </a:solidFill>
                <a:effectLst/>
                <a:latin typeface="+mn-lt"/>
                <a:ea typeface="+mn-ea"/>
                <a:cs typeface="+mn-cs"/>
              </a:rPr>
              <a:t>אדנומה</a:t>
            </a:r>
            <a:r>
              <a:rPr lang="he-IL" sz="1200" kern="1200" dirty="0">
                <a:solidFill>
                  <a:schemeClr val="tx1"/>
                </a:solidFill>
                <a:effectLst/>
                <a:latin typeface="+mn-lt"/>
                <a:ea typeface="+mn-ea"/>
                <a:cs typeface="+mn-cs"/>
              </a:rPr>
              <a:t> בהיפופיזה, או סיבות הקשורות לאדרנל- </a:t>
            </a:r>
            <a:r>
              <a:rPr lang="he-IL" sz="1200" kern="1200" dirty="0" err="1">
                <a:solidFill>
                  <a:schemeClr val="tx1"/>
                </a:solidFill>
                <a:effectLst/>
                <a:latin typeface="+mn-lt"/>
                <a:ea typeface="+mn-ea"/>
                <a:cs typeface="+mn-cs"/>
              </a:rPr>
              <a:t>היפרפלסיה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אדנומה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אדנוקורטיקל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קרצינומה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פאוכרומוציטומה</a:t>
            </a:r>
            <a:r>
              <a:rPr lang="he-IL" sz="1200" kern="1200" dirty="0">
                <a:solidFill>
                  <a:schemeClr val="tx1"/>
                </a:solidFill>
                <a:effectLst/>
                <a:latin typeface="+mn-lt"/>
                <a:ea typeface="+mn-ea"/>
                <a:cs typeface="+mn-cs"/>
              </a:rPr>
              <a:t>. בקליניקה לא תמיד רואים את כל הסמנים </a:t>
            </a:r>
            <a:r>
              <a:rPr lang="he-IL" sz="1200" kern="1200" dirty="0" err="1">
                <a:solidFill>
                  <a:schemeClr val="tx1"/>
                </a:solidFill>
                <a:effectLst/>
                <a:latin typeface="+mn-lt"/>
                <a:ea typeface="+mn-ea"/>
                <a:cs typeface="+mn-cs"/>
              </a:rPr>
              <a:t>הקושינגואידיים</a:t>
            </a:r>
            <a:r>
              <a:rPr lang="he-IL" sz="1200" kern="1200" dirty="0">
                <a:solidFill>
                  <a:schemeClr val="tx1"/>
                </a:solidFill>
                <a:effectLst/>
                <a:latin typeface="+mn-lt"/>
                <a:ea typeface="+mn-ea"/>
                <a:cs typeface="+mn-cs"/>
              </a:rPr>
              <a:t> היות ולוקח להם זמן להתפתח- הסמנים הכי נפוצים הם עליה במשקל ובעיה בגדילה- ילד שמן שמפסיק לגדול צריך לעבור הערכה </a:t>
            </a:r>
            <a:r>
              <a:rPr lang="he-IL" sz="1200" kern="1200" dirty="0" err="1">
                <a:solidFill>
                  <a:schemeClr val="tx1"/>
                </a:solidFill>
                <a:effectLst/>
                <a:latin typeface="+mn-lt"/>
                <a:ea typeface="+mn-ea"/>
                <a:cs typeface="+mn-cs"/>
              </a:rPr>
              <a:t>לקושינג</a:t>
            </a:r>
            <a:r>
              <a:rPr lang="he-IL" sz="1200" kern="1200" dirty="0">
                <a:solidFill>
                  <a:schemeClr val="tx1"/>
                </a:solidFill>
                <a:effectLst/>
                <a:latin typeface="+mn-lt"/>
                <a:ea typeface="+mn-ea"/>
                <a:cs typeface="+mn-cs"/>
              </a:rPr>
              <a:t>. לוקחים רמות </a:t>
            </a:r>
            <a:r>
              <a:rPr lang="he-IL" sz="1200" kern="1200" dirty="0" err="1">
                <a:solidFill>
                  <a:schemeClr val="tx1"/>
                </a:solidFill>
                <a:effectLst/>
                <a:latin typeface="+mn-lt"/>
                <a:ea typeface="+mn-ea"/>
                <a:cs typeface="+mn-cs"/>
              </a:rPr>
              <a:t>קורטיזול</a:t>
            </a:r>
            <a:r>
              <a:rPr lang="he-IL" sz="1200" kern="1200" dirty="0">
                <a:solidFill>
                  <a:schemeClr val="tx1"/>
                </a:solidFill>
                <a:effectLst/>
                <a:latin typeface="+mn-lt"/>
                <a:ea typeface="+mn-ea"/>
                <a:cs typeface="+mn-cs"/>
              </a:rPr>
              <a:t> בשעות מסוימות- 8 בבוקר ו- 6 בערב, או שניתן לבדוק הפרשת </a:t>
            </a:r>
            <a:r>
              <a:rPr lang="he-IL" sz="1200" kern="1200" dirty="0" err="1">
                <a:solidFill>
                  <a:schemeClr val="tx1"/>
                </a:solidFill>
                <a:effectLst/>
                <a:latin typeface="+mn-lt"/>
                <a:ea typeface="+mn-ea"/>
                <a:cs typeface="+mn-cs"/>
              </a:rPr>
              <a:t>קורטיזול</a:t>
            </a:r>
            <a:r>
              <a:rPr lang="he-IL" sz="1200" kern="1200" dirty="0">
                <a:solidFill>
                  <a:schemeClr val="tx1"/>
                </a:solidFill>
                <a:effectLst/>
                <a:latin typeface="+mn-lt"/>
                <a:ea typeface="+mn-ea"/>
                <a:cs typeface="+mn-cs"/>
              </a:rPr>
              <a:t> בשתן למשך 24 שעות (אצל חולים עם </a:t>
            </a:r>
            <a:r>
              <a:rPr lang="he-IL" sz="1200" kern="1200" dirty="0" err="1">
                <a:solidFill>
                  <a:schemeClr val="tx1"/>
                </a:solidFill>
                <a:effectLst/>
                <a:latin typeface="+mn-lt"/>
                <a:ea typeface="+mn-ea"/>
                <a:cs typeface="+mn-cs"/>
              </a:rPr>
              <a:t>קושינג</a:t>
            </a:r>
            <a:r>
              <a:rPr lang="he-IL" sz="1200" kern="1200" dirty="0">
                <a:solidFill>
                  <a:schemeClr val="tx1"/>
                </a:solidFill>
                <a:effectLst/>
                <a:latin typeface="+mn-lt"/>
                <a:ea typeface="+mn-ea"/>
                <a:cs typeface="+mn-cs"/>
              </a:rPr>
              <a:t>- זה יהיה מעל 150 מג ליום). ברגע שמוכחות רמות מוגברות של </a:t>
            </a:r>
            <a:r>
              <a:rPr lang="he-IL" sz="1200" kern="1200" dirty="0" err="1">
                <a:solidFill>
                  <a:schemeClr val="tx1"/>
                </a:solidFill>
                <a:effectLst/>
                <a:latin typeface="+mn-lt"/>
                <a:ea typeface="+mn-ea"/>
                <a:cs typeface="+mn-cs"/>
              </a:rPr>
              <a:t>קורטיזול</a:t>
            </a:r>
            <a:r>
              <a:rPr lang="he-IL" sz="1200" kern="1200" dirty="0">
                <a:solidFill>
                  <a:schemeClr val="tx1"/>
                </a:solidFill>
                <a:effectLst/>
                <a:latin typeface="+mn-lt"/>
                <a:ea typeface="+mn-ea"/>
                <a:cs typeface="+mn-cs"/>
              </a:rPr>
              <a:t>, יש להעריך האם זה ממקור של בלוטת ההיפופיזה או לא על ידי מבחן דיכוי </a:t>
            </a:r>
            <a:r>
              <a:rPr lang="he-IL" sz="1200" kern="1200" dirty="0" err="1">
                <a:solidFill>
                  <a:schemeClr val="tx1"/>
                </a:solidFill>
                <a:effectLst/>
                <a:latin typeface="+mn-lt"/>
                <a:ea typeface="+mn-ea"/>
                <a:cs typeface="+mn-cs"/>
              </a:rPr>
              <a:t>דקסמתזון</a:t>
            </a:r>
            <a:r>
              <a:rPr lang="he-IL" sz="1200" kern="1200" dirty="0">
                <a:solidFill>
                  <a:schemeClr val="tx1"/>
                </a:solidFill>
                <a:effectLst/>
                <a:latin typeface="+mn-lt"/>
                <a:ea typeface="+mn-ea"/>
                <a:cs typeface="+mn-cs"/>
              </a:rPr>
              <a:t>. אצל מרבית הילדים עם מחלת </a:t>
            </a:r>
            <a:r>
              <a:rPr lang="he-IL" sz="1200" kern="1200" dirty="0" err="1">
                <a:solidFill>
                  <a:schemeClr val="tx1"/>
                </a:solidFill>
                <a:effectLst/>
                <a:latin typeface="+mn-lt"/>
                <a:ea typeface="+mn-ea"/>
                <a:cs typeface="+mn-cs"/>
              </a:rPr>
              <a:t>קושינג</a:t>
            </a:r>
            <a:r>
              <a:rPr lang="he-IL" sz="1200" kern="1200" dirty="0">
                <a:solidFill>
                  <a:schemeClr val="tx1"/>
                </a:solidFill>
                <a:effectLst/>
                <a:latin typeface="+mn-lt"/>
                <a:ea typeface="+mn-ea"/>
                <a:cs typeface="+mn-cs"/>
              </a:rPr>
              <a:t>, הסיבה הינה </a:t>
            </a:r>
            <a:r>
              <a:rPr lang="he-IL" sz="1200" kern="1200" dirty="0" err="1">
                <a:solidFill>
                  <a:schemeClr val="tx1"/>
                </a:solidFill>
                <a:effectLst/>
                <a:latin typeface="+mn-lt"/>
                <a:ea typeface="+mn-ea"/>
                <a:cs typeface="+mn-cs"/>
              </a:rPr>
              <a:t>מיקרואדנומה</a:t>
            </a:r>
            <a:r>
              <a:rPr lang="he-IL" sz="1200" kern="1200" dirty="0">
                <a:solidFill>
                  <a:schemeClr val="tx1"/>
                </a:solidFill>
                <a:effectLst/>
                <a:latin typeface="+mn-lt"/>
                <a:ea typeface="+mn-ea"/>
                <a:cs typeface="+mn-cs"/>
              </a:rPr>
              <a:t> בהיפופיזה.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היפראלדוסטרוניזם</a:t>
            </a:r>
            <a:r>
              <a:rPr lang="he-IL" sz="1200" kern="1200" dirty="0">
                <a:solidFill>
                  <a:schemeClr val="tx1"/>
                </a:solidFill>
                <a:effectLst/>
                <a:latin typeface="+mn-lt"/>
                <a:ea typeface="+mn-ea"/>
                <a:cs typeface="+mn-cs"/>
              </a:rPr>
              <a:t> ראשוני- הסיבה הכי שכיחה אצל ילדים זה </a:t>
            </a:r>
            <a:r>
              <a:rPr lang="he-IL" sz="1200" kern="1200" dirty="0" err="1">
                <a:solidFill>
                  <a:schemeClr val="tx1"/>
                </a:solidFill>
                <a:effectLst/>
                <a:latin typeface="+mn-lt"/>
                <a:ea typeface="+mn-ea"/>
                <a:cs typeface="+mn-cs"/>
              </a:rPr>
              <a:t>היפרפלזיה</a:t>
            </a:r>
            <a:r>
              <a:rPr lang="he-IL" sz="1200" kern="1200" dirty="0">
                <a:solidFill>
                  <a:schemeClr val="tx1"/>
                </a:solidFill>
                <a:effectLst/>
                <a:latin typeface="+mn-lt"/>
                <a:ea typeface="+mn-ea"/>
                <a:cs typeface="+mn-cs"/>
              </a:rPr>
              <a:t> של האדרנל, למשל בתסמונת men1. התסמינים זה יתר לחץ דם, </a:t>
            </a:r>
            <a:r>
              <a:rPr lang="he-IL" sz="1200" kern="1200" dirty="0" err="1">
                <a:solidFill>
                  <a:schemeClr val="tx1"/>
                </a:solidFill>
                <a:effectLst/>
                <a:latin typeface="+mn-lt"/>
                <a:ea typeface="+mn-ea"/>
                <a:cs typeface="+mn-cs"/>
              </a:rPr>
              <a:t>פולידיפסיה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פוליאוריה</a:t>
            </a:r>
            <a:r>
              <a:rPr lang="he-IL" sz="1200" kern="1200" dirty="0">
                <a:solidFill>
                  <a:schemeClr val="tx1"/>
                </a:solidFill>
                <a:effectLst/>
                <a:latin typeface="+mn-lt"/>
                <a:ea typeface="+mn-ea"/>
                <a:cs typeface="+mn-cs"/>
              </a:rPr>
              <a:t>- יש עודף בנוזל חוץ תאי, ויש </a:t>
            </a:r>
            <a:r>
              <a:rPr lang="he-IL" sz="1200" kern="1200" dirty="0" err="1">
                <a:solidFill>
                  <a:schemeClr val="tx1"/>
                </a:solidFill>
                <a:effectLst/>
                <a:latin typeface="+mn-lt"/>
                <a:ea typeface="+mn-ea"/>
                <a:cs typeface="+mn-cs"/>
              </a:rPr>
              <a:t>היפוקלמיה</a:t>
            </a:r>
            <a:r>
              <a:rPr lang="he-IL" sz="1200" kern="1200" dirty="0">
                <a:solidFill>
                  <a:schemeClr val="tx1"/>
                </a:solidFill>
                <a:effectLst/>
                <a:latin typeface="+mn-lt"/>
                <a:ea typeface="+mn-ea"/>
                <a:cs typeface="+mn-cs"/>
              </a:rPr>
              <a:t>. לכן, ילד עם יתר לחץ דם </a:t>
            </a:r>
            <a:r>
              <a:rPr lang="he-IL" sz="1200" kern="1200" dirty="0" err="1">
                <a:solidFill>
                  <a:schemeClr val="tx1"/>
                </a:solidFill>
                <a:effectLst/>
                <a:latin typeface="+mn-lt"/>
                <a:ea typeface="+mn-ea"/>
                <a:cs typeface="+mn-cs"/>
              </a:rPr>
              <a:t>והיפוקלמיה</a:t>
            </a:r>
            <a:r>
              <a:rPr lang="he-IL" sz="1200" kern="1200" dirty="0">
                <a:solidFill>
                  <a:schemeClr val="tx1"/>
                </a:solidFill>
                <a:effectLst/>
                <a:latin typeface="+mn-lt"/>
                <a:ea typeface="+mn-ea"/>
                <a:cs typeface="+mn-cs"/>
              </a:rPr>
              <a:t> צריך להיחשד עם היפר-</a:t>
            </a:r>
            <a:r>
              <a:rPr lang="he-IL" sz="1200" kern="1200" dirty="0" err="1">
                <a:solidFill>
                  <a:schemeClr val="tx1"/>
                </a:solidFill>
                <a:effectLst/>
                <a:latin typeface="+mn-lt"/>
                <a:ea typeface="+mn-ea"/>
                <a:cs typeface="+mn-cs"/>
              </a:rPr>
              <a:t>אלדוסטרוניזם</a:t>
            </a:r>
            <a:r>
              <a:rPr lang="he-IL" sz="1200" kern="1200" dirty="0">
                <a:solidFill>
                  <a:schemeClr val="tx1"/>
                </a:solidFill>
                <a:effectLst/>
                <a:latin typeface="+mn-lt"/>
                <a:ea typeface="+mn-ea"/>
                <a:cs typeface="+mn-cs"/>
              </a:rPr>
              <a:t>. האבחנה היא למשל בביצוע מתן </a:t>
            </a:r>
            <a:r>
              <a:rPr lang="he-IL" sz="1200" kern="1200" dirty="0" err="1">
                <a:solidFill>
                  <a:schemeClr val="tx1"/>
                </a:solidFill>
                <a:effectLst/>
                <a:latin typeface="+mn-lt"/>
                <a:ea typeface="+mn-ea"/>
                <a:cs typeface="+mn-cs"/>
              </a:rPr>
              <a:t>בולוס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סליין</a:t>
            </a:r>
            <a:r>
              <a:rPr lang="he-IL" sz="1200" kern="1200" dirty="0">
                <a:solidFill>
                  <a:schemeClr val="tx1"/>
                </a:solidFill>
                <a:effectLst/>
                <a:latin typeface="+mn-lt"/>
                <a:ea typeface="+mn-ea"/>
                <a:cs typeface="+mn-cs"/>
              </a:rPr>
              <a:t> שאמור להוריד את רמות </a:t>
            </a:r>
            <a:r>
              <a:rPr lang="he-IL" sz="1200" kern="1200" dirty="0" err="1">
                <a:solidFill>
                  <a:schemeClr val="tx1"/>
                </a:solidFill>
                <a:effectLst/>
                <a:latin typeface="+mn-lt"/>
                <a:ea typeface="+mn-ea"/>
                <a:cs typeface="+mn-cs"/>
              </a:rPr>
              <a:t>האלדוסטרון</a:t>
            </a:r>
            <a:r>
              <a:rPr lang="he-IL" sz="1200" kern="1200" dirty="0">
                <a:solidFill>
                  <a:schemeClr val="tx1"/>
                </a:solidFill>
                <a:effectLst/>
                <a:latin typeface="+mn-lt"/>
                <a:ea typeface="+mn-ea"/>
                <a:cs typeface="+mn-cs"/>
              </a:rPr>
              <a:t> המופרש ובהמשך להשלים סיטי, במידה וזה נגע בודד אזי כריתה לפרוסקופית.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אדרנוקורטיקל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קרצינומה</a:t>
            </a:r>
            <a:r>
              <a:rPr lang="he-IL" sz="1200" kern="1200" dirty="0">
                <a:solidFill>
                  <a:schemeClr val="tx1"/>
                </a:solidFill>
                <a:effectLst/>
                <a:latin typeface="+mn-lt"/>
                <a:ea typeface="+mn-ea"/>
                <a:cs typeface="+mn-cs"/>
              </a:rPr>
              <a:t>- נדירה, פי 2 יותר בבנות, כשמחצית מהגידולים מתרחשים מתחת לגיל 5. מרבית הגידולים הם פונקציונליים ומפרישים, מקושרים בלי </a:t>
            </a:r>
            <a:r>
              <a:rPr lang="he-IL" sz="1200" kern="1200" dirty="0" err="1">
                <a:solidFill>
                  <a:schemeClr val="tx1"/>
                </a:solidFill>
                <a:effectLst/>
                <a:latin typeface="+mn-lt"/>
                <a:ea typeface="+mn-ea"/>
                <a:cs typeface="+mn-cs"/>
              </a:rPr>
              <a:t>פראומני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סרקומות</a:t>
            </a:r>
            <a:r>
              <a:rPr lang="he-IL" sz="1200" kern="1200" dirty="0">
                <a:solidFill>
                  <a:schemeClr val="tx1"/>
                </a:solidFill>
                <a:effectLst/>
                <a:latin typeface="+mn-lt"/>
                <a:ea typeface="+mn-ea"/>
                <a:cs typeface="+mn-cs"/>
              </a:rPr>
              <a:t> למשל במשפחה, סרטן השד, מוח </a:t>
            </a:r>
            <a:r>
              <a:rPr lang="he-IL" sz="1200" kern="1200" dirty="0" err="1">
                <a:solidFill>
                  <a:schemeClr val="tx1"/>
                </a:solidFill>
                <a:effectLst/>
                <a:latin typeface="+mn-lt"/>
                <a:ea typeface="+mn-ea"/>
                <a:cs typeface="+mn-cs"/>
              </a:rPr>
              <a:t>ולויקומיה</a:t>
            </a:r>
            <a:r>
              <a:rPr lang="he-IL" sz="1200" kern="1200" dirty="0">
                <a:solidFill>
                  <a:schemeClr val="tx1"/>
                </a:solidFill>
                <a:effectLst/>
                <a:latin typeface="+mn-lt"/>
                <a:ea typeface="+mn-ea"/>
                <a:cs typeface="+mn-cs"/>
              </a:rPr>
              <a:t>. כך גם לעניין </a:t>
            </a:r>
            <a:r>
              <a:rPr lang="he-IL" sz="1200" kern="1200" dirty="0" err="1">
                <a:solidFill>
                  <a:schemeClr val="tx1"/>
                </a:solidFill>
                <a:effectLst/>
                <a:latin typeface="+mn-lt"/>
                <a:ea typeface="+mn-ea"/>
                <a:cs typeface="+mn-cs"/>
              </a:rPr>
              <a:t>בקויד</a:t>
            </a:r>
            <a:r>
              <a:rPr lang="he-IL" sz="1200" kern="1200" dirty="0">
                <a:solidFill>
                  <a:schemeClr val="tx1"/>
                </a:solidFill>
                <a:effectLst/>
                <a:latin typeface="+mn-lt"/>
                <a:ea typeface="+mn-ea"/>
                <a:cs typeface="+mn-cs"/>
              </a:rPr>
              <a:t> וידמן. קליניקה מאופיינת </a:t>
            </a:r>
            <a:r>
              <a:rPr lang="he-IL" sz="1200" kern="1200" dirty="0" err="1">
                <a:solidFill>
                  <a:schemeClr val="tx1"/>
                </a:solidFill>
                <a:effectLst/>
                <a:latin typeface="+mn-lt"/>
                <a:ea typeface="+mn-ea"/>
                <a:cs typeface="+mn-cs"/>
              </a:rPr>
              <a:t>בויריליזציה</a:t>
            </a:r>
            <a:r>
              <a:rPr lang="he-IL" sz="1200" kern="1200" dirty="0">
                <a:solidFill>
                  <a:schemeClr val="tx1"/>
                </a:solidFill>
                <a:effectLst/>
                <a:latin typeface="+mn-lt"/>
                <a:ea typeface="+mn-ea"/>
                <a:cs typeface="+mn-cs"/>
              </a:rPr>
              <a:t> ולאחר מכן בתסמינים </a:t>
            </a:r>
            <a:r>
              <a:rPr lang="he-IL" sz="1200" kern="1200" dirty="0" err="1">
                <a:solidFill>
                  <a:schemeClr val="tx1"/>
                </a:solidFill>
                <a:effectLst/>
                <a:latin typeface="+mn-lt"/>
                <a:ea typeface="+mn-ea"/>
                <a:cs typeface="+mn-cs"/>
              </a:rPr>
              <a:t>קושינגואידים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הוורקאפ</a:t>
            </a:r>
            <a:r>
              <a:rPr lang="he-IL" sz="1200" kern="1200" dirty="0">
                <a:solidFill>
                  <a:schemeClr val="tx1"/>
                </a:solidFill>
                <a:effectLst/>
                <a:latin typeface="+mn-lt"/>
                <a:ea typeface="+mn-ea"/>
                <a:cs typeface="+mn-cs"/>
              </a:rPr>
              <a:t> כולל נטילת כל ההורמונים בדם והשלמת הדמיה- סונר ראשוני וכן סיטי שיודע לזהות נגעים מעל חצי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ולעיתים מיפוי. אם יש גידול אקסטנסיבי מומלצת כריתה </a:t>
            </a:r>
            <a:r>
              <a:rPr lang="he-IL" sz="1200" kern="1200" dirty="0" err="1">
                <a:solidFill>
                  <a:schemeClr val="tx1"/>
                </a:solidFill>
                <a:effectLst/>
                <a:latin typeface="+mn-lt"/>
                <a:ea typeface="+mn-ea"/>
                <a:cs typeface="+mn-cs"/>
              </a:rPr>
              <a:t>אנבלוק</a:t>
            </a:r>
            <a:r>
              <a:rPr lang="he-IL" sz="1200" kern="1200" dirty="0">
                <a:solidFill>
                  <a:schemeClr val="tx1"/>
                </a:solidFill>
                <a:effectLst/>
                <a:latin typeface="+mn-lt"/>
                <a:ea typeface="+mn-ea"/>
                <a:cs typeface="+mn-cs"/>
              </a:rPr>
              <a:t> עם בלוטות לימפה וגם איברים סמוכים אם צריך. לטיפול </a:t>
            </a:r>
            <a:r>
              <a:rPr lang="he-IL" sz="1200" kern="1200" dirty="0" err="1">
                <a:solidFill>
                  <a:schemeClr val="tx1"/>
                </a:solidFill>
                <a:effectLst/>
                <a:latin typeface="+mn-lt"/>
                <a:ea typeface="+mn-ea"/>
                <a:cs typeface="+mn-cs"/>
              </a:rPr>
              <a:t>אדגובנטי</a:t>
            </a:r>
            <a:r>
              <a:rPr lang="he-IL" sz="1200" kern="1200" dirty="0">
                <a:solidFill>
                  <a:schemeClr val="tx1"/>
                </a:solidFill>
                <a:effectLst/>
                <a:latin typeface="+mn-lt"/>
                <a:ea typeface="+mn-ea"/>
                <a:cs typeface="+mn-cs"/>
              </a:rPr>
              <a:t> יש תועלת שולית- נותנים </a:t>
            </a:r>
            <a:r>
              <a:rPr lang="he-IL" sz="1200" kern="1200" dirty="0" err="1">
                <a:solidFill>
                  <a:schemeClr val="tx1"/>
                </a:solidFill>
                <a:effectLst/>
                <a:latin typeface="+mn-lt"/>
                <a:ea typeface="+mn-ea"/>
                <a:cs typeface="+mn-cs"/>
              </a:rPr>
              <a:t>מיטוטאן</a:t>
            </a:r>
            <a:r>
              <a:rPr lang="he-IL" sz="1200" kern="1200" dirty="0">
                <a:solidFill>
                  <a:schemeClr val="tx1"/>
                </a:solidFill>
                <a:effectLst/>
                <a:latin typeface="+mn-lt"/>
                <a:ea typeface="+mn-ea"/>
                <a:cs typeface="+mn-cs"/>
              </a:rPr>
              <a:t>. מטופלים ללא טיפול בקושי שורדים- מספר מועט של חודשים, כאשר הגידולים שלא מפרישים הם הגידולים הפרוגנוסטיים הגרועים ביותר. יש חשיבות גדולה גם לגיל המטופל ולמידת הכריתה- מתחת לגיל שנתיים, וגידול שנכרת במלואו מעלים את הפרוגנוזה משמעותית.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פאוכרומוציטומה</a:t>
            </a:r>
            <a:r>
              <a:rPr lang="he-IL" sz="1200" kern="1200" dirty="0">
                <a:solidFill>
                  <a:schemeClr val="tx1"/>
                </a:solidFill>
                <a:effectLst/>
                <a:latin typeface="+mn-lt"/>
                <a:ea typeface="+mn-ea"/>
                <a:cs typeface="+mn-cs"/>
              </a:rPr>
              <a:t>- גידול </a:t>
            </a:r>
            <a:r>
              <a:rPr lang="he-IL" sz="1200" kern="1200" dirty="0" err="1">
                <a:solidFill>
                  <a:schemeClr val="tx1"/>
                </a:solidFill>
                <a:effectLst/>
                <a:latin typeface="+mn-lt"/>
                <a:ea typeface="+mn-ea"/>
                <a:cs typeface="+mn-cs"/>
              </a:rPr>
              <a:t>נוירואנדוקריני</a:t>
            </a:r>
            <a:r>
              <a:rPr lang="he-IL" sz="1200" kern="1200" dirty="0">
                <a:solidFill>
                  <a:schemeClr val="tx1"/>
                </a:solidFill>
                <a:effectLst/>
                <a:latin typeface="+mn-lt"/>
                <a:ea typeface="+mn-ea"/>
                <a:cs typeface="+mn-cs"/>
              </a:rPr>
              <a:t> הנובע מתאי </a:t>
            </a:r>
            <a:r>
              <a:rPr lang="he-IL" sz="1200" kern="1200" dirty="0" err="1">
                <a:solidFill>
                  <a:schemeClr val="tx1"/>
                </a:solidFill>
                <a:effectLst/>
                <a:latin typeface="+mn-lt"/>
                <a:ea typeface="+mn-ea"/>
                <a:cs typeface="+mn-cs"/>
              </a:rPr>
              <a:t>כרומפין</a:t>
            </a:r>
            <a:r>
              <a:rPr lang="he-IL" sz="1200" kern="1200" dirty="0">
                <a:solidFill>
                  <a:schemeClr val="tx1"/>
                </a:solidFill>
                <a:effectLst/>
                <a:latin typeface="+mn-lt"/>
                <a:ea typeface="+mn-ea"/>
                <a:cs typeface="+mn-cs"/>
              </a:rPr>
              <a:t>. במהלך ההתפתחות העוברית, תאי </a:t>
            </a:r>
            <a:r>
              <a:rPr lang="he-IL" sz="1200" kern="1200" dirty="0" err="1">
                <a:solidFill>
                  <a:schemeClr val="tx1"/>
                </a:solidFill>
                <a:effectLst/>
                <a:latin typeface="+mn-lt"/>
                <a:ea typeface="+mn-ea"/>
                <a:cs typeface="+mn-cs"/>
              </a:rPr>
              <a:t>כרומפין</a:t>
            </a:r>
            <a:r>
              <a:rPr lang="he-IL" sz="1200" kern="1200" dirty="0">
                <a:solidFill>
                  <a:schemeClr val="tx1"/>
                </a:solidFill>
                <a:effectLst/>
                <a:latin typeface="+mn-lt"/>
                <a:ea typeface="+mn-ea"/>
                <a:cs typeface="+mn-cs"/>
              </a:rPr>
              <a:t> נודדים </a:t>
            </a:r>
            <a:r>
              <a:rPr lang="he-IL" sz="1200" kern="1200" dirty="0" err="1">
                <a:solidFill>
                  <a:schemeClr val="tx1"/>
                </a:solidFill>
                <a:effectLst/>
                <a:latin typeface="+mn-lt"/>
                <a:ea typeface="+mn-ea"/>
                <a:cs typeface="+mn-cs"/>
              </a:rPr>
              <a:t>למדולת</a:t>
            </a:r>
            <a:r>
              <a:rPr lang="he-IL" sz="1200" kern="1200" dirty="0">
                <a:solidFill>
                  <a:schemeClr val="tx1"/>
                </a:solidFill>
                <a:effectLst/>
                <a:latin typeface="+mn-lt"/>
                <a:ea typeface="+mn-ea"/>
                <a:cs typeface="+mn-cs"/>
              </a:rPr>
              <a:t> האדרנל דרך </a:t>
            </a:r>
            <a:r>
              <a:rPr lang="he-IL" sz="1200" kern="1200" dirty="0" err="1">
                <a:solidFill>
                  <a:schemeClr val="tx1"/>
                </a:solidFill>
                <a:effectLst/>
                <a:latin typeface="+mn-lt"/>
                <a:ea typeface="+mn-ea"/>
                <a:cs typeface="+mn-cs"/>
              </a:rPr>
              <a:t>איזורים</a:t>
            </a:r>
            <a:r>
              <a:rPr lang="he-IL" sz="1200" kern="1200" dirty="0">
                <a:solidFill>
                  <a:schemeClr val="tx1"/>
                </a:solidFill>
                <a:effectLst/>
                <a:latin typeface="+mn-lt"/>
                <a:ea typeface="+mn-ea"/>
                <a:cs typeface="+mn-cs"/>
              </a:rPr>
              <a:t> כגון </a:t>
            </a:r>
            <a:r>
              <a:rPr lang="he-IL" sz="1200" kern="1200" dirty="0" err="1">
                <a:solidFill>
                  <a:schemeClr val="tx1"/>
                </a:solidFill>
                <a:effectLst/>
                <a:latin typeface="+mn-lt"/>
                <a:ea typeface="+mn-ea"/>
                <a:cs typeface="+mn-cs"/>
              </a:rPr>
              <a:t>הקרוטיד</a:t>
            </a:r>
            <a:r>
              <a:rPr lang="he-IL" sz="1200" kern="1200" dirty="0">
                <a:solidFill>
                  <a:schemeClr val="tx1"/>
                </a:solidFill>
                <a:effectLst/>
                <a:latin typeface="+mn-lt"/>
                <a:ea typeface="+mn-ea"/>
                <a:cs typeface="+mn-cs"/>
              </a:rPr>
              <a:t>, האאורטה </a:t>
            </a:r>
            <a:r>
              <a:rPr lang="he-IL" sz="1200" kern="1200" dirty="0" err="1">
                <a:solidFill>
                  <a:schemeClr val="tx1"/>
                </a:solidFill>
                <a:effectLst/>
                <a:latin typeface="+mn-lt"/>
                <a:ea typeface="+mn-ea"/>
                <a:cs typeface="+mn-cs"/>
              </a:rPr>
              <a:t>הבטנית</a:t>
            </a:r>
            <a:r>
              <a:rPr lang="he-IL" sz="1200" kern="1200" dirty="0">
                <a:solidFill>
                  <a:schemeClr val="tx1"/>
                </a:solidFill>
                <a:effectLst/>
                <a:latin typeface="+mn-lt"/>
                <a:ea typeface="+mn-ea"/>
                <a:cs typeface="+mn-cs"/>
              </a:rPr>
              <a:t> והגנגליון הסימפתטי. בכל </a:t>
            </a:r>
            <a:r>
              <a:rPr lang="he-IL" sz="1200" kern="1200" dirty="0" err="1">
                <a:solidFill>
                  <a:schemeClr val="tx1"/>
                </a:solidFill>
                <a:effectLst/>
                <a:latin typeface="+mn-lt"/>
                <a:ea typeface="+mn-ea"/>
                <a:cs typeface="+mn-cs"/>
              </a:rPr>
              <a:t>האיזורים</a:t>
            </a:r>
            <a:r>
              <a:rPr lang="he-IL" sz="1200" kern="1200" dirty="0">
                <a:solidFill>
                  <a:schemeClr val="tx1"/>
                </a:solidFill>
                <a:effectLst/>
                <a:latin typeface="+mn-lt"/>
                <a:ea typeface="+mn-ea"/>
                <a:cs typeface="+mn-cs"/>
              </a:rPr>
              <a:t> הללו יכול להתפתח </a:t>
            </a:r>
            <a:r>
              <a:rPr lang="he-IL" sz="1200" kern="1200" dirty="0" err="1">
                <a:solidFill>
                  <a:schemeClr val="tx1"/>
                </a:solidFill>
                <a:effectLst/>
                <a:latin typeface="+mn-lt"/>
                <a:ea typeface="+mn-ea"/>
                <a:cs typeface="+mn-cs"/>
              </a:rPr>
              <a:t>פאוכרומוציטומה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אקסרה-אדרנלית</a:t>
            </a:r>
            <a:r>
              <a:rPr lang="he-IL" sz="1200" kern="1200" dirty="0">
                <a:solidFill>
                  <a:schemeClr val="tx1"/>
                </a:solidFill>
                <a:effectLst/>
                <a:latin typeface="+mn-lt"/>
                <a:ea typeface="+mn-ea"/>
                <a:cs typeface="+mn-cs"/>
              </a:rPr>
              <a:t>, כאשר אצל ילדים יש שיעור גבוה יותר – 30%- של </a:t>
            </a:r>
            <a:r>
              <a:rPr lang="he-IL" sz="1200" kern="1200" dirty="0" err="1">
                <a:solidFill>
                  <a:schemeClr val="tx1"/>
                </a:solidFill>
                <a:effectLst/>
                <a:latin typeface="+mn-lt"/>
                <a:ea typeface="+mn-ea"/>
                <a:cs typeface="+mn-cs"/>
              </a:rPr>
              <a:t>פאוכרמוציטומה</a:t>
            </a:r>
            <a:r>
              <a:rPr lang="he-IL" sz="1200" kern="1200" dirty="0">
                <a:solidFill>
                  <a:schemeClr val="tx1"/>
                </a:solidFill>
                <a:effectLst/>
                <a:latin typeface="+mn-lt"/>
                <a:ea typeface="+mn-ea"/>
                <a:cs typeface="+mn-cs"/>
              </a:rPr>
              <a:t> שהיא מחוץ לבלוטת האדרנל. ההסתמנות הקלינית הינה יתר לחץ דם, כאבי </a:t>
            </a:r>
            <a:r>
              <a:rPr lang="he-IL" sz="1200" kern="1200" dirty="0" err="1">
                <a:solidFill>
                  <a:schemeClr val="tx1"/>
                </a:solidFill>
                <a:effectLst/>
                <a:latin typeface="+mn-lt"/>
                <a:ea typeface="+mn-ea"/>
                <a:cs typeface="+mn-cs"/>
              </a:rPr>
              <a:t>רא</a:t>
            </a:r>
            <a:r>
              <a:rPr lang="he-IL" sz="1200" kern="1200" dirty="0">
                <a:solidFill>
                  <a:schemeClr val="tx1"/>
                </a:solidFill>
                <a:effectLst/>
                <a:latin typeface="+mn-lt"/>
                <a:ea typeface="+mn-ea"/>
                <a:cs typeface="+mn-cs"/>
              </a:rPr>
              <a:t>, הזעה, תלונות על ראיה, בחילות, ירידה במשקל, </a:t>
            </a:r>
            <a:r>
              <a:rPr lang="he-IL" sz="1200" kern="1200" dirty="0" err="1">
                <a:solidFill>
                  <a:schemeClr val="tx1"/>
                </a:solidFill>
                <a:effectLst/>
                <a:latin typeface="+mn-lt"/>
                <a:ea typeface="+mn-ea"/>
                <a:cs typeface="+mn-cs"/>
              </a:rPr>
              <a:t>פולידיפסיה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ופוליאוריה</a:t>
            </a:r>
            <a:r>
              <a:rPr lang="he-IL" sz="1200" kern="1200" dirty="0">
                <a:solidFill>
                  <a:schemeClr val="tx1"/>
                </a:solidFill>
                <a:effectLst/>
                <a:latin typeface="+mn-lt"/>
                <a:ea typeface="+mn-ea"/>
                <a:cs typeface="+mn-cs"/>
              </a:rPr>
              <a:t>. למעשה, כל ילד </a:t>
            </a:r>
            <a:r>
              <a:rPr lang="he-IL" sz="1200" kern="1200" dirty="0" err="1">
                <a:solidFill>
                  <a:schemeClr val="tx1"/>
                </a:solidFill>
                <a:effectLst/>
                <a:latin typeface="+mn-lt"/>
                <a:ea typeface="+mn-ea"/>
                <a:cs typeface="+mn-cs"/>
              </a:rPr>
              <a:t>המתייצג</a:t>
            </a:r>
            <a:r>
              <a:rPr lang="he-IL" sz="1200" kern="1200" dirty="0">
                <a:solidFill>
                  <a:schemeClr val="tx1"/>
                </a:solidFill>
                <a:effectLst/>
                <a:latin typeface="+mn-lt"/>
                <a:ea typeface="+mn-ea"/>
                <a:cs typeface="+mn-cs"/>
              </a:rPr>
              <a:t> עם יתר לחץ דם צריך לעבור הערכה לעניין </a:t>
            </a:r>
            <a:r>
              <a:rPr lang="he-IL" sz="1200" kern="1200" dirty="0" err="1">
                <a:solidFill>
                  <a:schemeClr val="tx1"/>
                </a:solidFill>
                <a:effectLst/>
                <a:latin typeface="+mn-lt"/>
                <a:ea typeface="+mn-ea"/>
                <a:cs typeface="+mn-cs"/>
              </a:rPr>
              <a:t>פאוכרומוציטומה</a:t>
            </a:r>
            <a:r>
              <a:rPr lang="he-IL" sz="1200" kern="1200" dirty="0">
                <a:solidFill>
                  <a:schemeClr val="tx1"/>
                </a:solidFill>
                <a:effectLst/>
                <a:latin typeface="+mn-lt"/>
                <a:ea typeface="+mn-ea"/>
                <a:cs typeface="+mn-cs"/>
              </a:rPr>
              <a:t>. ההערכה כוללת בדיקות רמת </a:t>
            </a:r>
            <a:r>
              <a:rPr lang="he-IL" sz="1200" kern="1200" dirty="0" err="1">
                <a:solidFill>
                  <a:schemeClr val="tx1"/>
                </a:solidFill>
                <a:effectLst/>
                <a:latin typeface="+mn-lt"/>
                <a:ea typeface="+mn-ea"/>
                <a:cs typeface="+mn-cs"/>
              </a:rPr>
              <a:t>מטנפרינים</a:t>
            </a:r>
            <a:r>
              <a:rPr lang="he-IL" sz="1200" kern="1200" dirty="0">
                <a:solidFill>
                  <a:schemeClr val="tx1"/>
                </a:solidFill>
                <a:effectLst/>
                <a:latin typeface="+mn-lt"/>
                <a:ea typeface="+mn-ea"/>
                <a:cs typeface="+mn-cs"/>
              </a:rPr>
              <a:t> בדם, או בשתן, וכן השלמת </a:t>
            </a:r>
            <a:r>
              <a:rPr lang="he-IL" sz="1200" kern="1200" dirty="0" err="1">
                <a:solidFill>
                  <a:schemeClr val="tx1"/>
                </a:solidFill>
                <a:effectLst/>
                <a:latin typeface="+mn-lt"/>
                <a:ea typeface="+mn-ea"/>
                <a:cs typeface="+mn-cs"/>
              </a:rPr>
              <a:t>ct</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mri</a:t>
            </a:r>
            <a:r>
              <a:rPr lang="he-IL" sz="1200" kern="1200" dirty="0">
                <a:solidFill>
                  <a:schemeClr val="tx1"/>
                </a:solidFill>
                <a:effectLst/>
                <a:latin typeface="+mn-lt"/>
                <a:ea typeface="+mn-ea"/>
                <a:cs typeface="+mn-cs"/>
              </a:rPr>
              <a:t>, וכן מיפוי </a:t>
            </a:r>
            <a:r>
              <a:rPr lang="he-IL" sz="1200" kern="1200" dirty="0" err="1">
                <a:solidFill>
                  <a:schemeClr val="tx1"/>
                </a:solidFill>
                <a:effectLst/>
                <a:latin typeface="+mn-lt"/>
                <a:ea typeface="+mn-ea"/>
                <a:cs typeface="+mn-cs"/>
              </a:rPr>
              <a:t>mibg</a:t>
            </a:r>
            <a:r>
              <a:rPr lang="he-IL" sz="1200" kern="1200" dirty="0">
                <a:solidFill>
                  <a:schemeClr val="tx1"/>
                </a:solidFill>
                <a:effectLst/>
                <a:latin typeface="+mn-lt"/>
                <a:ea typeface="+mn-ea"/>
                <a:cs typeface="+mn-cs"/>
              </a:rPr>
              <a:t>. ל- </a:t>
            </a:r>
            <a:r>
              <a:rPr lang="he-IL" sz="1200" kern="1200" dirty="0" err="1">
                <a:solidFill>
                  <a:schemeClr val="tx1"/>
                </a:solidFill>
                <a:effectLst/>
                <a:latin typeface="+mn-lt"/>
                <a:ea typeface="+mn-ea"/>
                <a:cs typeface="+mn-cs"/>
              </a:rPr>
              <a:t>mri</a:t>
            </a:r>
            <a:r>
              <a:rPr lang="he-IL" sz="1200" kern="1200" dirty="0">
                <a:solidFill>
                  <a:schemeClr val="tx1"/>
                </a:solidFill>
                <a:effectLst/>
                <a:latin typeface="+mn-lt"/>
                <a:ea typeface="+mn-ea"/>
                <a:cs typeface="+mn-cs"/>
              </a:rPr>
              <a:t> יש רגישות גבוהה יותר והוא מועדף על פני ביצוע </a:t>
            </a:r>
            <a:r>
              <a:rPr lang="he-IL" sz="1200" kern="1200" dirty="0" err="1">
                <a:solidFill>
                  <a:schemeClr val="tx1"/>
                </a:solidFill>
                <a:effectLst/>
                <a:latin typeface="+mn-lt"/>
                <a:ea typeface="+mn-ea"/>
                <a:cs typeface="+mn-cs"/>
              </a:rPr>
              <a:t>ct</a:t>
            </a:r>
            <a:r>
              <a:rPr lang="he-IL" sz="1200" kern="1200" dirty="0">
                <a:solidFill>
                  <a:schemeClr val="tx1"/>
                </a:solidFill>
                <a:effectLst/>
                <a:latin typeface="+mn-lt"/>
                <a:ea typeface="+mn-ea"/>
                <a:cs typeface="+mn-cs"/>
              </a:rPr>
              <a:t>, וביצוע מיפוי הוא מאוד רגיש למקרים של מחלה </a:t>
            </a:r>
            <a:r>
              <a:rPr lang="he-IL" sz="1200" kern="1200" dirty="0" err="1">
                <a:solidFill>
                  <a:schemeClr val="tx1"/>
                </a:solidFill>
                <a:effectLst/>
                <a:latin typeface="+mn-lt"/>
                <a:ea typeface="+mn-ea"/>
                <a:cs typeface="+mn-cs"/>
              </a:rPr>
              <a:t>מטסטטית</a:t>
            </a:r>
            <a:r>
              <a:rPr lang="he-IL" sz="1200" kern="1200" dirty="0">
                <a:solidFill>
                  <a:schemeClr val="tx1"/>
                </a:solidFill>
                <a:effectLst/>
                <a:latin typeface="+mn-lt"/>
                <a:ea typeface="+mn-ea"/>
                <a:cs typeface="+mn-cs"/>
              </a:rPr>
              <a:t> או חוזרת. רוב </a:t>
            </a:r>
            <a:r>
              <a:rPr lang="he-IL" sz="1200" kern="1200" dirty="0" err="1">
                <a:solidFill>
                  <a:schemeClr val="tx1"/>
                </a:solidFill>
                <a:effectLst/>
                <a:latin typeface="+mn-lt"/>
                <a:ea typeface="+mn-ea"/>
                <a:cs typeface="+mn-cs"/>
              </a:rPr>
              <a:t>הפראגנגליומות</a:t>
            </a:r>
            <a:r>
              <a:rPr lang="he-IL" sz="1200" kern="1200" dirty="0">
                <a:solidFill>
                  <a:schemeClr val="tx1"/>
                </a:solidFill>
                <a:effectLst/>
                <a:latin typeface="+mn-lt"/>
                <a:ea typeface="+mn-ea"/>
                <a:cs typeface="+mn-cs"/>
              </a:rPr>
              <a:t> נמצאות בבטן ובאגן. טרם ניתוח חשוב לבצע הכנה טובה- מתן בלוקרים לאלפא (</a:t>
            </a:r>
            <a:r>
              <a:rPr lang="he-IL" sz="1200" kern="1200" dirty="0" err="1">
                <a:solidFill>
                  <a:schemeClr val="tx1"/>
                </a:solidFill>
                <a:effectLst/>
                <a:latin typeface="+mn-lt"/>
                <a:ea typeface="+mn-ea"/>
                <a:cs typeface="+mn-cs"/>
              </a:rPr>
              <a:t>פרזוצין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דוקסזוצין</a:t>
            </a:r>
            <a:r>
              <a:rPr lang="he-IL" sz="1200" kern="1200" dirty="0">
                <a:solidFill>
                  <a:schemeClr val="tx1"/>
                </a:solidFill>
                <a:effectLst/>
                <a:latin typeface="+mn-lt"/>
                <a:ea typeface="+mn-ea"/>
                <a:cs typeface="+mn-cs"/>
              </a:rPr>
              <a:t>), לפחות שבועיים לפני הניתוח, וכן מתן בטא בלוקרים רק עד שהושג בלוק טוב לאלפא. אפשר גם לתת חוסמי תעלות סידן. בניתוח חשוב לקשור את וריד האדרנל בשלב מוקדם.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- 25% מהמקרים </a:t>
            </a:r>
            <a:r>
              <a:rPr lang="he-IL" sz="1200" kern="1200" dirty="0" err="1">
                <a:solidFill>
                  <a:schemeClr val="tx1"/>
                </a:solidFill>
                <a:effectLst/>
                <a:latin typeface="+mn-lt"/>
                <a:ea typeface="+mn-ea"/>
                <a:cs typeface="+mn-cs"/>
              </a:rPr>
              <a:t>פאוכרומוציטומה</a:t>
            </a:r>
            <a:r>
              <a:rPr lang="he-IL" sz="1200" kern="1200" dirty="0">
                <a:solidFill>
                  <a:schemeClr val="tx1"/>
                </a:solidFill>
                <a:effectLst/>
                <a:latin typeface="+mn-lt"/>
                <a:ea typeface="+mn-ea"/>
                <a:cs typeface="+mn-cs"/>
              </a:rPr>
              <a:t> הינה משפחתית ומקושרת בתסמונות שונות, ואז גם הסיכון להסתמנות בילטרלית עולה, ובמקרה כזה ישנן כל מיני אופציות כגון ניתוח עם </a:t>
            </a:r>
            <a:r>
              <a:rPr lang="he-IL" sz="1200" kern="1200" dirty="0" err="1">
                <a:solidFill>
                  <a:schemeClr val="tx1"/>
                </a:solidFill>
                <a:effectLst/>
                <a:latin typeface="+mn-lt"/>
                <a:ea typeface="+mn-ea"/>
                <a:cs typeface="+mn-cs"/>
              </a:rPr>
              <a:t>cortical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sparing</a:t>
            </a:r>
            <a:r>
              <a:rPr lang="he-IL" sz="1200" kern="1200" dirty="0">
                <a:solidFill>
                  <a:schemeClr val="tx1"/>
                </a:solidFill>
                <a:effectLst/>
                <a:latin typeface="+mn-lt"/>
                <a:ea typeface="+mn-ea"/>
                <a:cs typeface="+mn-cs"/>
              </a:rPr>
              <a:t>. למטופלים עם מחלה </a:t>
            </a:r>
            <a:r>
              <a:rPr lang="he-IL" sz="1200" kern="1200" dirty="0" err="1">
                <a:solidFill>
                  <a:schemeClr val="tx1"/>
                </a:solidFill>
                <a:effectLst/>
                <a:latin typeface="+mn-lt"/>
                <a:ea typeface="+mn-ea"/>
                <a:cs typeface="+mn-cs"/>
              </a:rPr>
              <a:t>מטסטטית</a:t>
            </a:r>
            <a:r>
              <a:rPr lang="he-IL" sz="1200" kern="1200" dirty="0">
                <a:solidFill>
                  <a:schemeClr val="tx1"/>
                </a:solidFill>
                <a:effectLst/>
                <a:latin typeface="+mn-lt"/>
                <a:ea typeface="+mn-ea"/>
                <a:cs typeface="+mn-cs"/>
              </a:rPr>
              <a:t> ניתן לשקול מיפוי וכימותרפיה בהמשך.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21</a:t>
            </a:fld>
            <a:endParaRPr lang="en-IL"/>
          </a:p>
        </p:txBody>
      </p:sp>
    </p:spTree>
    <p:extLst>
      <p:ext uri="{BB962C8B-B14F-4D97-AF65-F5344CB8AC3E}">
        <p14:creationId xmlns:p14="http://schemas.microsoft.com/office/powerpoint/2010/main" val="7403861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22</a:t>
            </a:fld>
            <a:endParaRPr lang="en-IL"/>
          </a:p>
        </p:txBody>
      </p:sp>
    </p:spTree>
    <p:extLst>
      <p:ext uri="{BB962C8B-B14F-4D97-AF65-F5344CB8AC3E}">
        <p14:creationId xmlns:p14="http://schemas.microsoft.com/office/powerpoint/2010/main" val="7012843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פרק 34- מחלת </a:t>
            </a:r>
            <a:r>
              <a:rPr lang="he-IL" sz="1200" b="1" kern="1200" dirty="0" err="1">
                <a:solidFill>
                  <a:schemeClr val="tx1"/>
                </a:solidFill>
                <a:effectLst/>
                <a:latin typeface="+mn-lt"/>
                <a:ea typeface="+mn-ea"/>
                <a:cs typeface="+mn-cs"/>
              </a:rPr>
              <a:t>הירשפרונג</a:t>
            </a:r>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ההגדרה- היעדר גנגליונים </a:t>
            </a:r>
            <a:r>
              <a:rPr lang="he-IL" sz="1200" kern="1200" dirty="0" err="1">
                <a:solidFill>
                  <a:schemeClr val="tx1"/>
                </a:solidFill>
                <a:effectLst/>
                <a:latin typeface="+mn-lt"/>
                <a:ea typeface="+mn-ea"/>
                <a:cs typeface="+mn-cs"/>
              </a:rPr>
              <a:t>בפלקסוס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המיינטרי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והסוב-מוקוזלי</a:t>
            </a:r>
            <a:r>
              <a:rPr lang="he-IL" sz="1200" kern="1200" dirty="0">
                <a:solidFill>
                  <a:schemeClr val="tx1"/>
                </a:solidFill>
                <a:effectLst/>
                <a:latin typeface="+mn-lt"/>
                <a:ea typeface="+mn-ea"/>
                <a:cs typeface="+mn-cs"/>
              </a:rPr>
              <a:t>. המחלה מתרחשת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- 1:5000 לידות, כאשר אצל 80%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המעבר הינו רקטום או </a:t>
            </a:r>
            <a:r>
              <a:rPr lang="he-IL" sz="1200" kern="1200" dirty="0" err="1">
                <a:solidFill>
                  <a:schemeClr val="tx1"/>
                </a:solidFill>
                <a:effectLst/>
                <a:latin typeface="+mn-lt"/>
                <a:ea typeface="+mn-ea"/>
                <a:cs typeface="+mn-cs"/>
              </a:rPr>
              <a:t>ברקטו</a:t>
            </a:r>
            <a:r>
              <a:rPr lang="he-IL" sz="1200" kern="1200" dirty="0">
                <a:solidFill>
                  <a:schemeClr val="tx1"/>
                </a:solidFill>
                <a:effectLst/>
                <a:latin typeface="+mn-lt"/>
                <a:ea typeface="+mn-ea"/>
                <a:cs typeface="+mn-cs"/>
              </a:rPr>
              <a:t>-סיגמא, לעוד 10% יש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מעורבות </a:t>
            </a:r>
            <a:r>
              <a:rPr lang="he-IL" sz="1200" kern="1200" dirty="0" err="1">
                <a:solidFill>
                  <a:schemeClr val="tx1"/>
                </a:solidFill>
                <a:effectLst/>
                <a:latin typeface="+mn-lt"/>
                <a:ea typeface="+mn-ea"/>
                <a:cs typeface="+mn-cs"/>
              </a:rPr>
              <a:t>פרוקסימלית</a:t>
            </a:r>
            <a:r>
              <a:rPr lang="he-IL" sz="1200" kern="1200" dirty="0">
                <a:solidFill>
                  <a:schemeClr val="tx1"/>
                </a:solidFill>
                <a:effectLst/>
                <a:latin typeface="+mn-lt"/>
                <a:ea typeface="+mn-ea"/>
                <a:cs typeface="+mn-cs"/>
              </a:rPr>
              <a:t>, ולעוד 5-10% יש מעורבות של כל הקולון עם מעורבות משתנה של המעי הדק. במקרים נדירים מאוד, יש מעורבות של כל המעי. יש מספר תסמונות שקשורות </a:t>
            </a:r>
            <a:r>
              <a:rPr lang="he-IL" sz="1200" kern="1200" dirty="0" err="1">
                <a:solidFill>
                  <a:schemeClr val="tx1"/>
                </a:solidFill>
                <a:effectLst/>
                <a:latin typeface="+mn-lt"/>
                <a:ea typeface="+mn-ea"/>
                <a:cs typeface="+mn-cs"/>
              </a:rPr>
              <a:t>להירשפרונג</a:t>
            </a:r>
            <a:r>
              <a:rPr lang="he-IL" sz="1200" kern="1200" dirty="0">
                <a:solidFill>
                  <a:schemeClr val="tx1"/>
                </a:solidFill>
                <a:effectLst/>
                <a:latin typeface="+mn-lt"/>
                <a:ea typeface="+mn-ea"/>
                <a:cs typeface="+mn-cs"/>
              </a:rPr>
              <a:t> ובהן </a:t>
            </a:r>
            <a:r>
              <a:rPr lang="he-IL" sz="1200" kern="1200" dirty="0" err="1">
                <a:solidFill>
                  <a:schemeClr val="tx1"/>
                </a:solidFill>
                <a:effectLst/>
                <a:latin typeface="+mn-lt"/>
                <a:ea typeface="+mn-ea"/>
                <a:cs typeface="+mn-cs"/>
              </a:rPr>
              <a:t>טריזומיה</a:t>
            </a:r>
            <a:r>
              <a:rPr lang="he-IL" sz="1200" kern="1200" dirty="0">
                <a:solidFill>
                  <a:schemeClr val="tx1"/>
                </a:solidFill>
                <a:effectLst/>
                <a:latin typeface="+mn-lt"/>
                <a:ea typeface="+mn-ea"/>
                <a:cs typeface="+mn-cs"/>
              </a:rPr>
              <a:t> 21, </a:t>
            </a:r>
            <a:r>
              <a:rPr lang="he-IL" sz="1200" kern="1200" dirty="0" err="1">
                <a:solidFill>
                  <a:schemeClr val="tx1"/>
                </a:solidFill>
                <a:effectLst/>
                <a:latin typeface="+mn-lt"/>
                <a:ea typeface="+mn-ea"/>
                <a:cs typeface="+mn-cs"/>
              </a:rPr>
              <a:t>נוירובלסטומה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נוירופיברומטוזיס</a:t>
            </a:r>
            <a:r>
              <a:rPr lang="he-IL" sz="1200" kern="1200" dirty="0">
                <a:solidFill>
                  <a:schemeClr val="tx1"/>
                </a:solidFill>
                <a:effectLst/>
                <a:latin typeface="+mn-lt"/>
                <a:ea typeface="+mn-ea"/>
                <a:cs typeface="+mn-cs"/>
              </a:rPr>
              <a:t> ועוד.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אטיולוגיה וגנטיקה: תאי גנגליון נודדים מה- </a:t>
            </a:r>
            <a:r>
              <a:rPr lang="he-IL" sz="1200" kern="1200" dirty="0" err="1">
                <a:solidFill>
                  <a:schemeClr val="tx1"/>
                </a:solidFill>
                <a:effectLst/>
                <a:latin typeface="+mn-lt"/>
                <a:ea typeface="+mn-ea"/>
                <a:cs typeface="+mn-cs"/>
              </a:rPr>
              <a:t>neural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crest</a:t>
            </a:r>
            <a:r>
              <a:rPr lang="he-IL" sz="1200" kern="1200" dirty="0">
                <a:solidFill>
                  <a:schemeClr val="tx1"/>
                </a:solidFill>
                <a:effectLst/>
                <a:latin typeface="+mn-lt"/>
                <a:ea typeface="+mn-ea"/>
                <a:cs typeface="+mn-cs"/>
              </a:rPr>
              <a:t>. בשבוע ה- 13 הם מבצעים מיגרציה מהמעי </a:t>
            </a:r>
            <a:r>
              <a:rPr lang="he-IL" sz="1200" kern="1200" dirty="0" err="1">
                <a:solidFill>
                  <a:schemeClr val="tx1"/>
                </a:solidFill>
                <a:effectLst/>
                <a:latin typeface="+mn-lt"/>
                <a:ea typeface="+mn-ea"/>
                <a:cs typeface="+mn-cs"/>
              </a:rPr>
              <a:t>הפרוקסימלי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לדיסטלי</a:t>
            </a:r>
            <a:r>
              <a:rPr lang="he-IL" sz="1200" kern="1200" dirty="0">
                <a:solidFill>
                  <a:schemeClr val="tx1"/>
                </a:solidFill>
                <a:effectLst/>
                <a:latin typeface="+mn-lt"/>
                <a:ea typeface="+mn-ea"/>
                <a:cs typeface="+mn-cs"/>
              </a:rPr>
              <a:t> ואז עוברים </a:t>
            </a:r>
            <a:r>
              <a:rPr lang="he-IL" sz="1200" kern="1200" dirty="0" err="1">
                <a:solidFill>
                  <a:schemeClr val="tx1"/>
                </a:solidFill>
                <a:effectLst/>
                <a:latin typeface="+mn-lt"/>
                <a:ea typeface="+mn-ea"/>
                <a:cs typeface="+mn-cs"/>
              </a:rPr>
              <a:t>מטורציה</a:t>
            </a:r>
            <a:r>
              <a:rPr lang="he-IL" sz="1200" kern="1200" dirty="0">
                <a:solidFill>
                  <a:schemeClr val="tx1"/>
                </a:solidFill>
                <a:effectLst/>
                <a:latin typeface="+mn-lt"/>
                <a:ea typeface="+mn-ea"/>
                <a:cs typeface="+mn-cs"/>
              </a:rPr>
              <a:t> לתאי גנגליון בשלים. כאן עומדת ההנחה לעניין מחלת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הראשונה, היא שמראש תאי גנגליון לא מגיעים </a:t>
            </a:r>
            <a:r>
              <a:rPr lang="he-IL" sz="1200" kern="1200" dirty="0" err="1">
                <a:solidFill>
                  <a:schemeClr val="tx1"/>
                </a:solidFill>
                <a:effectLst/>
                <a:latin typeface="+mn-lt"/>
                <a:ea typeface="+mn-ea"/>
                <a:cs typeface="+mn-cs"/>
              </a:rPr>
              <a:t>לאיזור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הדיסטלי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והשניה</a:t>
            </a:r>
            <a:r>
              <a:rPr lang="he-IL" sz="1200" kern="1200" dirty="0">
                <a:solidFill>
                  <a:schemeClr val="tx1"/>
                </a:solidFill>
                <a:effectLst/>
                <a:latin typeface="+mn-lt"/>
                <a:ea typeface="+mn-ea"/>
                <a:cs typeface="+mn-cs"/>
              </a:rPr>
              <a:t>- שהם לא עברו </a:t>
            </a:r>
            <a:r>
              <a:rPr lang="he-IL" sz="1200" kern="1200" dirty="0" err="1">
                <a:solidFill>
                  <a:schemeClr val="tx1"/>
                </a:solidFill>
                <a:effectLst/>
                <a:latin typeface="+mn-lt"/>
                <a:ea typeface="+mn-ea"/>
                <a:cs typeface="+mn-cs"/>
              </a:rPr>
              <a:t>מטורציה</a:t>
            </a:r>
            <a:r>
              <a:rPr lang="he-IL" sz="1200" kern="1200" dirty="0">
                <a:solidFill>
                  <a:schemeClr val="tx1"/>
                </a:solidFill>
                <a:effectLst/>
                <a:latin typeface="+mn-lt"/>
                <a:ea typeface="+mn-ea"/>
                <a:cs typeface="+mn-cs"/>
              </a:rPr>
              <a:t>. מבחינת בסיס גנטי- זה יותר שכיח במשפחות ויש אסוציאציה לתסמונת דאון ולתסמונות אחרות. הגן שהכי קשור זה ה- </a:t>
            </a:r>
            <a:r>
              <a:rPr lang="he-IL" sz="1200" kern="1200" dirty="0" err="1">
                <a:solidFill>
                  <a:schemeClr val="tx1"/>
                </a:solidFill>
                <a:effectLst/>
                <a:latin typeface="+mn-lt"/>
                <a:ea typeface="+mn-ea"/>
                <a:cs typeface="+mn-cs"/>
              </a:rPr>
              <a:t>ret</a:t>
            </a:r>
            <a:r>
              <a:rPr lang="he-IL" sz="1200" kern="1200" dirty="0">
                <a:solidFill>
                  <a:schemeClr val="tx1"/>
                </a:solidFill>
                <a:effectLst/>
                <a:latin typeface="+mn-lt"/>
                <a:ea typeface="+mn-ea"/>
                <a:cs typeface="+mn-cs"/>
              </a:rPr>
              <a:t> שמקודד רצפטור </a:t>
            </a:r>
            <a:r>
              <a:rPr lang="he-IL" sz="1200" kern="1200" dirty="0" err="1">
                <a:solidFill>
                  <a:schemeClr val="tx1"/>
                </a:solidFill>
                <a:effectLst/>
                <a:latin typeface="+mn-lt"/>
                <a:ea typeface="+mn-ea"/>
                <a:cs typeface="+mn-cs"/>
              </a:rPr>
              <a:t>לטירוזין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קינאז</a:t>
            </a:r>
            <a:r>
              <a:rPr lang="he-IL" sz="1200" kern="1200" dirty="0">
                <a:solidFill>
                  <a:schemeClr val="tx1"/>
                </a:solidFill>
                <a:effectLst/>
                <a:latin typeface="+mn-lt"/>
                <a:ea typeface="+mn-ea"/>
                <a:cs typeface="+mn-cs"/>
              </a:rPr>
              <a:t>, ומוטציות בו התגלו בעיקר במצבים של מחלה משפחתית או מחלה המערבת מקטע ארוך של מעי.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קליניקה- מרבית המקרים מאותרים בתקופה </a:t>
            </a:r>
            <a:r>
              <a:rPr lang="he-IL" sz="1200" kern="1200" dirty="0" err="1">
                <a:solidFill>
                  <a:schemeClr val="tx1"/>
                </a:solidFill>
                <a:effectLst/>
                <a:latin typeface="+mn-lt"/>
                <a:ea typeface="+mn-ea"/>
                <a:cs typeface="+mn-cs"/>
              </a:rPr>
              <a:t>הנאונטלית</a:t>
            </a:r>
            <a:r>
              <a:rPr lang="he-IL" sz="1200" kern="1200" dirty="0">
                <a:solidFill>
                  <a:schemeClr val="tx1"/>
                </a:solidFill>
                <a:effectLst/>
                <a:latin typeface="+mn-lt"/>
                <a:ea typeface="+mn-ea"/>
                <a:cs typeface="+mn-cs"/>
              </a:rPr>
              <a:t> עם תפיחות </a:t>
            </a:r>
            <a:r>
              <a:rPr lang="he-IL" sz="1200" kern="1200" dirty="0" err="1">
                <a:solidFill>
                  <a:schemeClr val="tx1"/>
                </a:solidFill>
                <a:effectLst/>
                <a:latin typeface="+mn-lt"/>
                <a:ea typeface="+mn-ea"/>
                <a:cs typeface="+mn-cs"/>
              </a:rPr>
              <a:t>בטנית</a:t>
            </a:r>
            <a:r>
              <a:rPr lang="he-IL" sz="1200" kern="1200" dirty="0">
                <a:solidFill>
                  <a:schemeClr val="tx1"/>
                </a:solidFill>
                <a:effectLst/>
                <a:latin typeface="+mn-lt"/>
                <a:ea typeface="+mn-ea"/>
                <a:cs typeface="+mn-cs"/>
              </a:rPr>
              <a:t>, הקאות </a:t>
            </a:r>
            <a:r>
              <a:rPr lang="he-IL" sz="1200" kern="1200" dirty="0" err="1">
                <a:solidFill>
                  <a:schemeClr val="tx1"/>
                </a:solidFill>
                <a:effectLst/>
                <a:latin typeface="+mn-lt"/>
                <a:ea typeface="+mn-ea"/>
                <a:cs typeface="+mn-cs"/>
              </a:rPr>
              <a:t>מרתית</a:t>
            </a:r>
            <a:r>
              <a:rPr lang="he-IL" sz="1200" kern="1200" dirty="0">
                <a:solidFill>
                  <a:schemeClr val="tx1"/>
                </a:solidFill>
                <a:effectLst/>
                <a:latin typeface="+mn-lt"/>
                <a:ea typeface="+mn-ea"/>
                <a:cs typeface="+mn-cs"/>
              </a:rPr>
              <a:t> וקשיי אכילה. אצל 90% מהתינוקות יש איחור בהעברת </a:t>
            </a:r>
            <a:r>
              <a:rPr lang="he-IL" sz="1200" kern="1200" dirty="0" err="1">
                <a:solidFill>
                  <a:schemeClr val="tx1"/>
                </a:solidFill>
                <a:effectLst/>
                <a:latin typeface="+mn-lt"/>
                <a:ea typeface="+mn-ea"/>
                <a:cs typeface="+mn-cs"/>
              </a:rPr>
              <a:t>מקוניום</a:t>
            </a:r>
            <a:r>
              <a:rPr lang="he-IL" sz="1200" kern="1200" dirty="0">
                <a:solidFill>
                  <a:schemeClr val="tx1"/>
                </a:solidFill>
                <a:effectLst/>
                <a:latin typeface="+mn-lt"/>
                <a:ea typeface="+mn-ea"/>
                <a:cs typeface="+mn-cs"/>
              </a:rPr>
              <a:t>, ולעיתים יש </a:t>
            </a:r>
            <a:r>
              <a:rPr lang="he-IL" sz="1200" kern="1200" dirty="0" err="1">
                <a:solidFill>
                  <a:schemeClr val="tx1"/>
                </a:solidFill>
                <a:effectLst/>
                <a:latin typeface="+mn-lt"/>
                <a:ea typeface="+mn-ea"/>
                <a:cs typeface="+mn-cs"/>
              </a:rPr>
              <a:t>פרפורציה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הצקום</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האפנדיקס</a:t>
            </a:r>
            <a:r>
              <a:rPr lang="he-IL" sz="1200" kern="1200" dirty="0">
                <a:solidFill>
                  <a:schemeClr val="tx1"/>
                </a:solidFill>
                <a:effectLst/>
                <a:latin typeface="+mn-lt"/>
                <a:ea typeface="+mn-ea"/>
                <a:cs typeface="+mn-cs"/>
              </a:rPr>
              <a:t> כאירוע ראשון. כשיש תינוק כאמור עם צילום בטן המדגים לולאות מעי מורחבות בכל הבטן השלב הבא הינו ביצוע חוקן שיקוף- הממצא </a:t>
            </a:r>
            <a:r>
              <a:rPr lang="he-IL" sz="1200" kern="1200" dirty="0" err="1">
                <a:solidFill>
                  <a:schemeClr val="tx1"/>
                </a:solidFill>
                <a:effectLst/>
                <a:latin typeface="+mn-lt"/>
                <a:ea typeface="+mn-ea"/>
                <a:cs typeface="+mn-cs"/>
              </a:rPr>
              <a:t>הפתוגנומוני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בהירשפרונג</a:t>
            </a:r>
            <a:r>
              <a:rPr lang="he-IL" sz="1200" kern="1200" dirty="0">
                <a:solidFill>
                  <a:schemeClr val="tx1"/>
                </a:solidFill>
                <a:effectLst/>
                <a:latin typeface="+mn-lt"/>
                <a:ea typeface="+mn-ea"/>
                <a:cs typeface="+mn-cs"/>
              </a:rPr>
              <a:t> הינו הדגמת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מעבר. בילדים עם מחלה של </a:t>
            </a:r>
            <a:r>
              <a:rPr lang="he-IL" sz="1200" kern="1200" dirty="0" err="1">
                <a:solidFill>
                  <a:schemeClr val="tx1"/>
                </a:solidFill>
                <a:effectLst/>
                <a:latin typeface="+mn-lt"/>
                <a:ea typeface="+mn-ea"/>
                <a:cs typeface="+mn-cs"/>
              </a:rPr>
              <a:t>הרקטוסיגמא</a:t>
            </a:r>
            <a:r>
              <a:rPr lang="he-IL" sz="1200" kern="1200" dirty="0">
                <a:solidFill>
                  <a:schemeClr val="tx1"/>
                </a:solidFill>
                <a:effectLst/>
                <a:latin typeface="+mn-lt"/>
                <a:ea typeface="+mn-ea"/>
                <a:cs typeface="+mn-cs"/>
              </a:rPr>
              <a:t>, ממצא זה נראה הכי טוב בצילום לטרלי. היעדר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מעבר לא שולל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ואצל 10% מהתינוקות לא נדגים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מעבר. חשוב גם לבצע צילום 24 שעות לאחר מכן- היעדר התרוקנות מחשיד מאוד למחלת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ברגע שיש חשד סביר כאמור יש להמשיך עם ביופסיה- </a:t>
            </a:r>
            <a:r>
              <a:rPr lang="he-IL" sz="1200" kern="1200" dirty="0" err="1">
                <a:solidFill>
                  <a:schemeClr val="tx1"/>
                </a:solidFill>
                <a:effectLst/>
                <a:latin typeface="+mn-lt"/>
                <a:ea typeface="+mn-ea"/>
                <a:cs typeface="+mn-cs"/>
              </a:rPr>
              <a:t>suction</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full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thickness</a:t>
            </a:r>
            <a:r>
              <a:rPr lang="he-IL" sz="1200" kern="1200" dirty="0">
                <a:solidFill>
                  <a:schemeClr val="tx1"/>
                </a:solidFill>
                <a:effectLst/>
                <a:latin typeface="+mn-lt"/>
                <a:ea typeface="+mn-ea"/>
                <a:cs typeface="+mn-cs"/>
              </a:rPr>
              <a:t>. מטופלים </a:t>
            </a:r>
            <a:r>
              <a:rPr lang="he-IL" sz="1200" kern="1200" dirty="0" err="1">
                <a:solidFill>
                  <a:schemeClr val="tx1"/>
                </a:solidFill>
                <a:effectLst/>
                <a:latin typeface="+mn-lt"/>
                <a:ea typeface="+mn-ea"/>
                <a:cs typeface="+mn-cs"/>
              </a:rPr>
              <a:t>המתייצגים</a:t>
            </a:r>
            <a:r>
              <a:rPr lang="he-IL" sz="1200" kern="1200" dirty="0">
                <a:solidFill>
                  <a:schemeClr val="tx1"/>
                </a:solidFill>
                <a:effectLst/>
                <a:latin typeface="+mn-lt"/>
                <a:ea typeface="+mn-ea"/>
                <a:cs typeface="+mn-cs"/>
              </a:rPr>
              <a:t> לאחר מכן בתקופת הילדות לרוב סובלים מעצירות משמעותית וכרונית. כדי להבדיל מצב זה מול עצירות פונקציונלית צריך להתמקד באנמנזה לאחר הלידה, בבדיקת בטן יש תפיחות </a:t>
            </a:r>
            <a:r>
              <a:rPr lang="he-IL" sz="1200" kern="1200" dirty="0" err="1">
                <a:solidFill>
                  <a:schemeClr val="tx1"/>
                </a:solidFill>
                <a:effectLst/>
                <a:latin typeface="+mn-lt"/>
                <a:ea typeface="+mn-ea"/>
                <a:cs typeface="+mn-cs"/>
              </a:rPr>
              <a:t>בטנית</a:t>
            </a:r>
            <a:r>
              <a:rPr lang="he-IL" sz="1200" kern="1200" dirty="0">
                <a:solidFill>
                  <a:schemeClr val="tx1"/>
                </a:solidFill>
                <a:effectLst/>
                <a:latin typeface="+mn-lt"/>
                <a:ea typeface="+mn-ea"/>
                <a:cs typeface="+mn-cs"/>
              </a:rPr>
              <a:t> ואין כל כך אנקופרזיס. גם פה חוקן יכול להטעות לפעמים- כמו במשל של מגה-</a:t>
            </a:r>
            <a:r>
              <a:rPr lang="he-IL" sz="1200" kern="1200" dirty="0" err="1">
                <a:solidFill>
                  <a:schemeClr val="tx1"/>
                </a:solidFill>
                <a:effectLst/>
                <a:latin typeface="+mn-lt"/>
                <a:ea typeface="+mn-ea"/>
                <a:cs typeface="+mn-cs"/>
              </a:rPr>
              <a:t>רקטו</a:t>
            </a:r>
            <a:r>
              <a:rPr lang="he-IL" sz="1200" kern="1200" dirty="0">
                <a:solidFill>
                  <a:schemeClr val="tx1"/>
                </a:solidFill>
                <a:effectLst/>
                <a:latin typeface="+mn-lt"/>
                <a:ea typeface="+mn-ea"/>
                <a:cs typeface="+mn-cs"/>
              </a:rPr>
              <a:t> סיגמא עם מקטע חולה קצר, אבל צילום חוזר לאחר 24 שעות יתמוך באבחנה. ביצוע </a:t>
            </a:r>
            <a:r>
              <a:rPr lang="he-IL" sz="1200" kern="1200" dirty="0" err="1">
                <a:solidFill>
                  <a:schemeClr val="tx1"/>
                </a:solidFill>
                <a:effectLst/>
                <a:latin typeface="+mn-lt"/>
                <a:ea typeface="+mn-ea"/>
                <a:cs typeface="+mn-cs"/>
              </a:rPr>
              <a:t>מנומטריה</a:t>
            </a:r>
            <a:r>
              <a:rPr lang="he-IL" sz="1200" kern="1200" dirty="0">
                <a:solidFill>
                  <a:schemeClr val="tx1"/>
                </a:solidFill>
                <a:effectLst/>
                <a:latin typeface="+mn-lt"/>
                <a:ea typeface="+mn-ea"/>
                <a:cs typeface="+mn-cs"/>
              </a:rPr>
              <a:t> הינה כלי נוסף ויעיל הבודק את הנוכחות של הרפלקס </a:t>
            </a:r>
            <a:r>
              <a:rPr lang="he-IL" sz="1200" kern="1200" dirty="0" err="1">
                <a:solidFill>
                  <a:schemeClr val="tx1"/>
                </a:solidFill>
                <a:effectLst/>
                <a:latin typeface="+mn-lt"/>
                <a:ea typeface="+mn-ea"/>
                <a:cs typeface="+mn-cs"/>
              </a:rPr>
              <a:t>האינהיבטורי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rair</a:t>
            </a:r>
            <a:r>
              <a:rPr lang="he-IL" sz="1200" kern="1200" dirty="0">
                <a:solidFill>
                  <a:schemeClr val="tx1"/>
                </a:solidFill>
                <a:effectLst/>
                <a:latin typeface="+mn-lt"/>
                <a:ea typeface="+mn-ea"/>
                <a:cs typeface="+mn-cs"/>
              </a:rPr>
              <a:t>, שזה רפלקס </a:t>
            </a:r>
            <a:r>
              <a:rPr lang="he-IL" sz="1200" kern="1200" dirty="0" err="1">
                <a:solidFill>
                  <a:schemeClr val="tx1"/>
                </a:solidFill>
                <a:effectLst/>
                <a:latin typeface="+mn-lt"/>
                <a:ea typeface="+mn-ea"/>
                <a:cs typeface="+mn-cs"/>
              </a:rPr>
              <a:t>הרלקסציה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בספינקטר</a:t>
            </a:r>
            <a:r>
              <a:rPr lang="he-IL" sz="1200" kern="1200" dirty="0">
                <a:solidFill>
                  <a:schemeClr val="tx1"/>
                </a:solidFill>
                <a:effectLst/>
                <a:latin typeface="+mn-lt"/>
                <a:ea typeface="+mn-ea"/>
                <a:cs typeface="+mn-cs"/>
              </a:rPr>
              <a:t> הפנימי בתגובה לניפוח בלון ברקטום: אצל ילדים ללא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הלחץ </a:t>
            </a:r>
            <a:r>
              <a:rPr lang="he-IL" sz="1200" kern="1200" dirty="0" err="1">
                <a:solidFill>
                  <a:schemeClr val="tx1"/>
                </a:solidFill>
                <a:effectLst/>
                <a:latin typeface="+mn-lt"/>
                <a:ea typeface="+mn-ea"/>
                <a:cs typeface="+mn-cs"/>
              </a:rPr>
              <a:t>בספינקטר</a:t>
            </a:r>
            <a:r>
              <a:rPr lang="he-IL" sz="1200" kern="1200" dirty="0">
                <a:solidFill>
                  <a:schemeClr val="tx1"/>
                </a:solidFill>
                <a:effectLst/>
                <a:latin typeface="+mn-lt"/>
                <a:ea typeface="+mn-ea"/>
                <a:cs typeface="+mn-cs"/>
              </a:rPr>
              <a:t> הפנימי צונח בתגובה לניפוח הרקטום, בעוד שאצל מטופלים עם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הוא עולה. </a:t>
            </a:r>
            <a:r>
              <a:rPr lang="he-IL" sz="1200" kern="1200" dirty="0" err="1">
                <a:solidFill>
                  <a:schemeClr val="tx1"/>
                </a:solidFill>
                <a:effectLst/>
                <a:latin typeface="+mn-lt"/>
                <a:ea typeface="+mn-ea"/>
                <a:cs typeface="+mn-cs"/>
              </a:rPr>
              <a:t>מנומטריה</a:t>
            </a:r>
            <a:r>
              <a:rPr lang="he-IL" sz="1200" kern="1200" dirty="0">
                <a:solidFill>
                  <a:schemeClr val="tx1"/>
                </a:solidFill>
                <a:effectLst/>
                <a:latin typeface="+mn-lt"/>
                <a:ea typeface="+mn-ea"/>
                <a:cs typeface="+mn-cs"/>
              </a:rPr>
              <a:t> טובה יכולה למנוע את הצורך בביצוע ביופסיה אצל ילדים גדולים. כ- 10% מהתינוקות </a:t>
            </a:r>
            <a:r>
              <a:rPr lang="he-IL" sz="1200" kern="1200" dirty="0" err="1">
                <a:solidFill>
                  <a:schemeClr val="tx1"/>
                </a:solidFill>
                <a:effectLst/>
                <a:latin typeface="+mn-lt"/>
                <a:ea typeface="+mn-ea"/>
                <a:cs typeface="+mn-cs"/>
              </a:rPr>
              <a:t>יתייצגו</a:t>
            </a:r>
            <a:r>
              <a:rPr lang="he-IL" sz="1200" kern="1200" dirty="0">
                <a:solidFill>
                  <a:schemeClr val="tx1"/>
                </a:solidFill>
                <a:effectLst/>
                <a:latin typeface="+mn-lt"/>
                <a:ea typeface="+mn-ea"/>
                <a:cs typeface="+mn-cs"/>
              </a:rPr>
              <a:t> עם חום, תפיחות </a:t>
            </a:r>
            <a:r>
              <a:rPr lang="he-IL" sz="1200" kern="1200" dirty="0" err="1">
                <a:solidFill>
                  <a:schemeClr val="tx1"/>
                </a:solidFill>
                <a:effectLst/>
                <a:latin typeface="+mn-lt"/>
                <a:ea typeface="+mn-ea"/>
                <a:cs typeface="+mn-cs"/>
              </a:rPr>
              <a:t>בטנית</a:t>
            </a:r>
            <a:r>
              <a:rPr lang="he-IL" sz="1200" kern="1200" dirty="0">
                <a:solidFill>
                  <a:schemeClr val="tx1"/>
                </a:solidFill>
                <a:effectLst/>
                <a:latin typeface="+mn-lt"/>
                <a:ea typeface="+mn-ea"/>
                <a:cs typeface="+mn-cs"/>
              </a:rPr>
              <a:t> ושלשול כתוצאה </a:t>
            </a:r>
            <a:r>
              <a:rPr lang="he-IL" sz="1200" kern="1200" dirty="0" err="1">
                <a:solidFill>
                  <a:schemeClr val="tx1"/>
                </a:solidFill>
                <a:effectLst/>
                <a:latin typeface="+mn-lt"/>
                <a:ea typeface="+mn-ea"/>
                <a:cs typeface="+mn-cs"/>
              </a:rPr>
              <a:t>מאנטרוקוליטיס</a:t>
            </a:r>
            <a:r>
              <a:rPr lang="he-IL" sz="1200" kern="1200" dirty="0">
                <a:solidFill>
                  <a:schemeClr val="tx1"/>
                </a:solidFill>
                <a:effectLst/>
                <a:latin typeface="+mn-lt"/>
                <a:ea typeface="+mn-ea"/>
                <a:cs typeface="+mn-cs"/>
              </a:rPr>
              <a:t>. מאחר </a:t>
            </a:r>
            <a:r>
              <a:rPr lang="he-IL" sz="1200" kern="1200" dirty="0" err="1">
                <a:solidFill>
                  <a:schemeClr val="tx1"/>
                </a:solidFill>
                <a:effectLst/>
                <a:latin typeface="+mn-lt"/>
                <a:ea typeface="+mn-ea"/>
                <a:cs typeface="+mn-cs"/>
              </a:rPr>
              <a:t>והירשפרונג</a:t>
            </a:r>
            <a:r>
              <a:rPr lang="he-IL" sz="1200" kern="1200" dirty="0">
                <a:solidFill>
                  <a:schemeClr val="tx1"/>
                </a:solidFill>
                <a:effectLst/>
                <a:latin typeface="+mn-lt"/>
                <a:ea typeface="+mn-ea"/>
                <a:cs typeface="+mn-cs"/>
              </a:rPr>
              <a:t> מביא לעצירות, תמונה קלינית זו יכולה לבלבל ולא להביא לאבחון בזמן של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הבדיקה שמאוששת את האבחנה הינה היעדר </a:t>
            </a:r>
            <a:r>
              <a:rPr lang="he-IL" sz="1200" kern="1200" dirty="0" err="1">
                <a:solidFill>
                  <a:schemeClr val="tx1"/>
                </a:solidFill>
                <a:effectLst/>
                <a:latin typeface="+mn-lt"/>
                <a:ea typeface="+mn-ea"/>
                <a:cs typeface="+mn-cs"/>
              </a:rPr>
              <a:t>גנגנליונים</a:t>
            </a:r>
            <a:r>
              <a:rPr lang="he-IL" sz="1200" kern="1200" dirty="0">
                <a:solidFill>
                  <a:schemeClr val="tx1"/>
                </a:solidFill>
                <a:effectLst/>
                <a:latin typeface="+mn-lt"/>
                <a:ea typeface="+mn-ea"/>
                <a:cs typeface="+mn-cs"/>
              </a:rPr>
              <a:t> בשכבה </a:t>
            </a:r>
            <a:r>
              <a:rPr lang="he-IL" sz="1200" kern="1200" dirty="0" err="1">
                <a:solidFill>
                  <a:schemeClr val="tx1"/>
                </a:solidFill>
                <a:effectLst/>
                <a:latin typeface="+mn-lt"/>
                <a:ea typeface="+mn-ea"/>
                <a:cs typeface="+mn-cs"/>
              </a:rPr>
              <a:t>הסוב-מוקוזלית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והמיינטרית</a:t>
            </a:r>
            <a:r>
              <a:rPr lang="he-IL" sz="1200" kern="1200" dirty="0">
                <a:solidFill>
                  <a:schemeClr val="tx1"/>
                </a:solidFill>
                <a:effectLst/>
                <a:latin typeface="+mn-lt"/>
                <a:ea typeface="+mn-ea"/>
                <a:cs typeface="+mn-cs"/>
              </a:rPr>
              <a:t> בהיסטולוגיה. לעיתים תהיה גם היפרטרופיה של סיבי עצב, אם כי ממצא זה לא תמיד נוכח- במיוחד אצל ילדים עם מחלה </a:t>
            </a:r>
            <a:r>
              <a:rPr lang="he-IL" sz="1200" kern="1200" dirty="0" err="1">
                <a:solidFill>
                  <a:schemeClr val="tx1"/>
                </a:solidFill>
                <a:effectLst/>
                <a:latin typeface="+mn-lt"/>
                <a:ea typeface="+mn-ea"/>
                <a:cs typeface="+mn-cs"/>
              </a:rPr>
              <a:t>קולונית</a:t>
            </a:r>
            <a:r>
              <a:rPr lang="he-IL" sz="1200" kern="1200" dirty="0">
                <a:solidFill>
                  <a:schemeClr val="tx1"/>
                </a:solidFill>
                <a:effectLst/>
                <a:latin typeface="+mn-lt"/>
                <a:ea typeface="+mn-ea"/>
                <a:cs typeface="+mn-cs"/>
              </a:rPr>
              <a:t> מלאה או לחלופין עם מקטע קצר. מאחר ויש מספר של גנגליונים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שנמצא כ- 0.5- 1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מעל הקו המשונן, חשוב לקחת ביופסיות לפחות 1-1.5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מעל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זה- אבל לא לקחת </a:t>
            </a:r>
            <a:r>
              <a:rPr lang="he-IL" sz="1200" kern="1200" dirty="0" err="1">
                <a:solidFill>
                  <a:schemeClr val="tx1"/>
                </a:solidFill>
                <a:effectLst/>
                <a:latin typeface="+mn-lt"/>
                <a:ea typeface="+mn-ea"/>
                <a:cs typeface="+mn-cs"/>
              </a:rPr>
              <a:t>פרוקסימלית</a:t>
            </a:r>
            <a:r>
              <a:rPr lang="he-IL" sz="1200" kern="1200" dirty="0">
                <a:solidFill>
                  <a:schemeClr val="tx1"/>
                </a:solidFill>
                <a:effectLst/>
                <a:latin typeface="+mn-lt"/>
                <a:ea typeface="+mn-ea"/>
                <a:cs typeface="+mn-cs"/>
              </a:rPr>
              <a:t> מדי כדי לא לפספס מחלה עם סגמנט קצר. הצביעות של ההיסטולוגיה מתבצעות </a:t>
            </a:r>
            <a:r>
              <a:rPr lang="he-IL" sz="1200" kern="1200" dirty="0" err="1">
                <a:solidFill>
                  <a:schemeClr val="tx1"/>
                </a:solidFill>
                <a:effectLst/>
                <a:latin typeface="+mn-lt"/>
                <a:ea typeface="+mn-ea"/>
                <a:cs typeface="+mn-cs"/>
              </a:rPr>
              <a:t>להמטוקסילין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אאוזין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קלרטינן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ואצטילכולין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אסתרז</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לגבי האלגוריתם של האבחנה עצמה- אם אין גנגליונים אבל לא מדובר </a:t>
            </a:r>
            <a:r>
              <a:rPr lang="he-IL" sz="1200" kern="1200" dirty="0" err="1">
                <a:solidFill>
                  <a:schemeClr val="tx1"/>
                </a:solidFill>
                <a:effectLst/>
                <a:latin typeface="+mn-lt"/>
                <a:ea typeface="+mn-ea"/>
                <a:cs typeface="+mn-cs"/>
              </a:rPr>
              <a:t>במוקוזה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קולורקטלית</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שהמוקוזה</a:t>
            </a:r>
            <a:r>
              <a:rPr lang="he-IL" sz="1200" kern="1200" dirty="0">
                <a:solidFill>
                  <a:schemeClr val="tx1"/>
                </a:solidFill>
                <a:effectLst/>
                <a:latin typeface="+mn-lt"/>
                <a:ea typeface="+mn-ea"/>
                <a:cs typeface="+mn-cs"/>
              </a:rPr>
              <a:t> היא </a:t>
            </a:r>
            <a:r>
              <a:rPr lang="he-IL" sz="1200" kern="1200" dirty="0" err="1">
                <a:solidFill>
                  <a:schemeClr val="tx1"/>
                </a:solidFill>
                <a:effectLst/>
                <a:latin typeface="+mn-lt"/>
                <a:ea typeface="+mn-ea"/>
                <a:cs typeface="+mn-cs"/>
              </a:rPr>
              <a:t>קולורקטלית</a:t>
            </a:r>
            <a:r>
              <a:rPr lang="he-IL" sz="1200" kern="1200" dirty="0">
                <a:solidFill>
                  <a:schemeClr val="tx1"/>
                </a:solidFill>
                <a:effectLst/>
                <a:latin typeface="+mn-lt"/>
                <a:ea typeface="+mn-ea"/>
                <a:cs typeface="+mn-cs"/>
              </a:rPr>
              <a:t> אולם לא בעובי מספק- מדובר בביופסיה לא מספקת. אם מדובר </a:t>
            </a:r>
            <a:r>
              <a:rPr lang="he-IL" sz="1200" kern="1200" dirty="0" err="1">
                <a:solidFill>
                  <a:schemeClr val="tx1"/>
                </a:solidFill>
                <a:effectLst/>
                <a:latin typeface="+mn-lt"/>
                <a:ea typeface="+mn-ea"/>
                <a:cs typeface="+mn-cs"/>
              </a:rPr>
              <a:t>במוקוזה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קולורקטלית</a:t>
            </a:r>
            <a:r>
              <a:rPr lang="he-IL" sz="1200" kern="1200" dirty="0">
                <a:solidFill>
                  <a:schemeClr val="tx1"/>
                </a:solidFill>
                <a:effectLst/>
                <a:latin typeface="+mn-lt"/>
                <a:ea typeface="+mn-ea"/>
                <a:cs typeface="+mn-cs"/>
              </a:rPr>
              <a:t> בעובי מספק ואין עדות להיפרטרופיה של סיבי עצב, או שהצביעות </a:t>
            </a:r>
            <a:r>
              <a:rPr lang="he-IL" sz="1200" kern="1200" dirty="0" err="1">
                <a:solidFill>
                  <a:schemeClr val="tx1"/>
                </a:solidFill>
                <a:effectLst/>
                <a:latin typeface="+mn-lt"/>
                <a:ea typeface="+mn-ea"/>
                <a:cs typeface="+mn-cs"/>
              </a:rPr>
              <a:t>לאצטילכולין</a:t>
            </a:r>
            <a:r>
              <a:rPr lang="he-IL" sz="1200" kern="1200" dirty="0">
                <a:solidFill>
                  <a:schemeClr val="tx1"/>
                </a:solidFill>
                <a:effectLst/>
                <a:latin typeface="+mn-lt"/>
                <a:ea typeface="+mn-ea"/>
                <a:cs typeface="+mn-cs"/>
              </a:rPr>
              <a:t> תקינות, או </a:t>
            </a:r>
            <a:r>
              <a:rPr lang="he-IL" sz="1200" kern="1200" dirty="0" err="1">
                <a:solidFill>
                  <a:schemeClr val="tx1"/>
                </a:solidFill>
                <a:effectLst/>
                <a:latin typeface="+mn-lt"/>
                <a:ea typeface="+mn-ea"/>
                <a:cs typeface="+mn-cs"/>
              </a:rPr>
              <a:t>שקלרטינין</a:t>
            </a:r>
            <a:r>
              <a:rPr lang="he-IL" sz="1200" kern="1200" dirty="0">
                <a:solidFill>
                  <a:schemeClr val="tx1"/>
                </a:solidFill>
                <a:effectLst/>
                <a:latin typeface="+mn-lt"/>
                <a:ea typeface="+mn-ea"/>
                <a:cs typeface="+mn-cs"/>
              </a:rPr>
              <a:t> חיובי- מדובר בביופסיה לא מספקת. רק כאשר מוכיחים חסר גנגליונים, ברקמה </a:t>
            </a:r>
            <a:r>
              <a:rPr lang="he-IL" sz="1200" kern="1200" dirty="0" err="1">
                <a:solidFill>
                  <a:schemeClr val="tx1"/>
                </a:solidFill>
                <a:effectLst/>
                <a:latin typeface="+mn-lt"/>
                <a:ea typeface="+mn-ea"/>
                <a:cs typeface="+mn-cs"/>
              </a:rPr>
              <a:t>קולורקטלית</a:t>
            </a:r>
            <a:r>
              <a:rPr lang="he-IL" sz="1200" kern="1200" dirty="0">
                <a:solidFill>
                  <a:schemeClr val="tx1"/>
                </a:solidFill>
                <a:effectLst/>
                <a:latin typeface="+mn-lt"/>
                <a:ea typeface="+mn-ea"/>
                <a:cs typeface="+mn-cs"/>
              </a:rPr>
              <a:t> בעובי טוב עם סיבי עצב </a:t>
            </a:r>
            <a:r>
              <a:rPr lang="he-IL" sz="1200" kern="1200" dirty="0" err="1">
                <a:solidFill>
                  <a:schemeClr val="tx1"/>
                </a:solidFill>
                <a:effectLst/>
                <a:latin typeface="+mn-lt"/>
                <a:ea typeface="+mn-ea"/>
                <a:cs typeface="+mn-cs"/>
              </a:rPr>
              <a:t>היפרטרופיים</a:t>
            </a:r>
            <a:r>
              <a:rPr lang="he-IL" sz="1200" kern="1200" dirty="0">
                <a:solidFill>
                  <a:schemeClr val="tx1"/>
                </a:solidFill>
                <a:effectLst/>
                <a:latin typeface="+mn-lt"/>
                <a:ea typeface="+mn-ea"/>
                <a:cs typeface="+mn-cs"/>
              </a:rPr>
              <a:t>, וצביעות שמדגימות יותר </a:t>
            </a:r>
            <a:r>
              <a:rPr lang="he-IL" sz="1200" kern="1200" dirty="0" err="1">
                <a:solidFill>
                  <a:schemeClr val="tx1"/>
                </a:solidFill>
                <a:effectLst/>
                <a:latin typeface="+mn-lt"/>
                <a:ea typeface="+mn-ea"/>
                <a:cs typeface="+mn-cs"/>
              </a:rPr>
              <a:t>אצטילכוליןאסתרז</a:t>
            </a:r>
            <a:r>
              <a:rPr lang="he-IL" sz="1200" kern="1200" dirty="0">
                <a:solidFill>
                  <a:schemeClr val="tx1"/>
                </a:solidFill>
                <a:effectLst/>
                <a:latin typeface="+mn-lt"/>
                <a:ea typeface="+mn-ea"/>
                <a:cs typeface="+mn-cs"/>
              </a:rPr>
              <a:t> וצביעות שליליות </a:t>
            </a:r>
            <a:r>
              <a:rPr lang="he-IL" sz="1200" kern="1200" dirty="0" err="1">
                <a:solidFill>
                  <a:schemeClr val="tx1"/>
                </a:solidFill>
                <a:effectLst/>
                <a:latin typeface="+mn-lt"/>
                <a:ea typeface="+mn-ea"/>
                <a:cs typeface="+mn-cs"/>
              </a:rPr>
              <a:t>לקלרטינין</a:t>
            </a:r>
            <a:r>
              <a:rPr lang="he-IL" sz="1200" kern="1200" dirty="0">
                <a:solidFill>
                  <a:schemeClr val="tx1"/>
                </a:solidFill>
                <a:effectLst/>
                <a:latin typeface="+mn-lt"/>
                <a:ea typeface="+mn-ea"/>
                <a:cs typeface="+mn-cs"/>
              </a:rPr>
              <a:t>- יש אבחנה סופית של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כשיש אבחנה של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יש לטפל בהתאם למצבו הקליני של המטופל- זונדה, שטיפות, אנטיביוטיקה ונוזלים. ניתן לקבוע תור לניתוח סמי-אלקטיבי ובינתיים להמשיך </a:t>
            </a:r>
            <a:r>
              <a:rPr lang="he-IL" sz="1200" kern="1200" dirty="0" err="1">
                <a:solidFill>
                  <a:schemeClr val="tx1"/>
                </a:solidFill>
                <a:effectLst/>
                <a:latin typeface="+mn-lt"/>
                <a:ea typeface="+mn-ea"/>
                <a:cs typeface="+mn-cs"/>
              </a:rPr>
              <a:t>באיריגציות</a:t>
            </a:r>
            <a:r>
              <a:rPr lang="he-IL" sz="1200" kern="1200" dirty="0">
                <a:solidFill>
                  <a:schemeClr val="tx1"/>
                </a:solidFill>
                <a:effectLst/>
                <a:latin typeface="+mn-lt"/>
                <a:ea typeface="+mn-ea"/>
                <a:cs typeface="+mn-cs"/>
              </a:rPr>
              <a:t> ובמיוחד אצל ילדים גדולים לחכות שקוטר הקולון ירד בהדרגה (אם אין מנוס יש אופציה להוציא </a:t>
            </a:r>
            <a:r>
              <a:rPr lang="he-IL" sz="1200" kern="1200" dirty="0" err="1">
                <a:solidFill>
                  <a:schemeClr val="tx1"/>
                </a:solidFill>
                <a:effectLst/>
                <a:latin typeface="+mn-lt"/>
                <a:ea typeface="+mn-ea"/>
                <a:cs typeface="+mn-cs"/>
              </a:rPr>
              <a:t>קולוסטומיה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שיטות הניתוח-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סוונסון</a:t>
            </a:r>
            <a:r>
              <a:rPr lang="he-IL" sz="1200" kern="1200" dirty="0">
                <a:solidFill>
                  <a:schemeClr val="tx1"/>
                </a:solidFill>
                <a:effectLst/>
                <a:latin typeface="+mn-lt"/>
                <a:ea typeface="+mn-ea"/>
                <a:cs typeface="+mn-cs"/>
              </a:rPr>
              <a:t>- המטרה היא להסיר את כל המקטע הא-</a:t>
            </a:r>
            <a:r>
              <a:rPr lang="he-IL" sz="1200" kern="1200" dirty="0" err="1">
                <a:solidFill>
                  <a:schemeClr val="tx1"/>
                </a:solidFill>
                <a:effectLst/>
                <a:latin typeface="+mn-lt"/>
                <a:ea typeface="+mn-ea"/>
                <a:cs typeface="+mn-cs"/>
              </a:rPr>
              <a:t>גנגליוני</a:t>
            </a:r>
            <a:r>
              <a:rPr lang="he-IL" sz="1200" kern="1200" dirty="0">
                <a:solidFill>
                  <a:schemeClr val="tx1"/>
                </a:solidFill>
                <a:effectLst/>
                <a:latin typeface="+mn-lt"/>
                <a:ea typeface="+mn-ea"/>
                <a:cs typeface="+mn-cs"/>
              </a:rPr>
              <a:t> עם השקה קצה לקצה מעל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האנאלי. חשוב לעשות את </a:t>
            </a:r>
            <a:r>
              <a:rPr lang="he-IL" sz="1200" kern="1200" dirty="0" err="1">
                <a:solidFill>
                  <a:schemeClr val="tx1"/>
                </a:solidFill>
                <a:effectLst/>
                <a:latin typeface="+mn-lt"/>
                <a:ea typeface="+mn-ea"/>
                <a:cs typeface="+mn-cs"/>
              </a:rPr>
              <a:t>הדיסקציה</a:t>
            </a:r>
            <a:r>
              <a:rPr lang="he-IL" sz="1200" kern="1200" dirty="0">
                <a:solidFill>
                  <a:schemeClr val="tx1"/>
                </a:solidFill>
                <a:effectLst/>
                <a:latin typeface="+mn-lt"/>
                <a:ea typeface="+mn-ea"/>
                <a:cs typeface="+mn-cs"/>
              </a:rPr>
              <a:t> קרוב לקיר הרקטום כדי למנוע פגיעה בעצבים, כלי דם ומבנים נוספים כגון פרוסטטה, </a:t>
            </a:r>
            <a:r>
              <a:rPr lang="he-IL" sz="1200" kern="1200" dirty="0" err="1">
                <a:solidFill>
                  <a:schemeClr val="tx1"/>
                </a:solidFill>
                <a:effectLst/>
                <a:latin typeface="+mn-lt"/>
                <a:ea typeface="+mn-ea"/>
                <a:cs typeface="+mn-cs"/>
              </a:rPr>
              <a:t>ווס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דפרנס</a:t>
            </a:r>
            <a:r>
              <a:rPr lang="he-IL" sz="1200" kern="1200" dirty="0">
                <a:solidFill>
                  <a:schemeClr val="tx1"/>
                </a:solidFill>
                <a:effectLst/>
                <a:latin typeface="+mn-lt"/>
                <a:ea typeface="+mn-ea"/>
                <a:cs typeface="+mn-cs"/>
              </a:rPr>
              <a:t> ווגינה למשל.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soave</a:t>
            </a:r>
            <a:r>
              <a:rPr lang="he-IL" sz="1200" kern="1200" dirty="0">
                <a:solidFill>
                  <a:schemeClr val="tx1"/>
                </a:solidFill>
                <a:effectLst/>
                <a:latin typeface="+mn-lt"/>
                <a:ea typeface="+mn-ea"/>
                <a:cs typeface="+mn-cs"/>
              </a:rPr>
              <a:t>- ניתוח שתוכנן כדי לנסות להימנע מפגיעה עצבית כאמור ובו מתחילים את </a:t>
            </a:r>
            <a:r>
              <a:rPr lang="he-IL" sz="1200" kern="1200" dirty="0" err="1">
                <a:solidFill>
                  <a:schemeClr val="tx1"/>
                </a:solidFill>
                <a:effectLst/>
                <a:latin typeface="+mn-lt"/>
                <a:ea typeface="+mn-ea"/>
                <a:cs typeface="+mn-cs"/>
              </a:rPr>
              <a:t>הדיסקציה</a:t>
            </a:r>
            <a:r>
              <a:rPr lang="he-IL" sz="1200" kern="1200" dirty="0">
                <a:solidFill>
                  <a:schemeClr val="tx1"/>
                </a:solidFill>
                <a:effectLst/>
                <a:latin typeface="+mn-lt"/>
                <a:ea typeface="+mn-ea"/>
                <a:cs typeface="+mn-cs"/>
              </a:rPr>
              <a:t> ברמה </a:t>
            </a:r>
            <a:r>
              <a:rPr lang="he-IL" sz="1200" kern="1200" dirty="0" err="1">
                <a:solidFill>
                  <a:schemeClr val="tx1"/>
                </a:solidFill>
                <a:effectLst/>
                <a:latin typeface="+mn-lt"/>
                <a:ea typeface="+mn-ea"/>
                <a:cs typeface="+mn-cs"/>
              </a:rPr>
              <a:t>הסוב-מוקוזלית</a:t>
            </a:r>
            <a:r>
              <a:rPr lang="he-IL" sz="1200" kern="1200" dirty="0">
                <a:solidFill>
                  <a:schemeClr val="tx1"/>
                </a:solidFill>
                <a:effectLst/>
                <a:latin typeface="+mn-lt"/>
                <a:ea typeface="+mn-ea"/>
                <a:cs typeface="+mn-cs"/>
              </a:rPr>
              <a:t> ויוצרים </a:t>
            </a:r>
            <a:r>
              <a:rPr lang="he-IL" sz="1200" kern="1200" dirty="0" err="1">
                <a:solidFill>
                  <a:schemeClr val="tx1"/>
                </a:solidFill>
                <a:effectLst/>
                <a:latin typeface="+mn-lt"/>
                <a:ea typeface="+mn-ea"/>
                <a:cs typeface="+mn-cs"/>
              </a:rPr>
              <a:t>cuff</a:t>
            </a:r>
            <a:r>
              <a:rPr lang="he-IL" sz="1200" kern="1200" dirty="0">
                <a:solidFill>
                  <a:schemeClr val="tx1"/>
                </a:solidFill>
                <a:effectLst/>
                <a:latin typeface="+mn-lt"/>
                <a:ea typeface="+mn-ea"/>
                <a:cs typeface="+mn-cs"/>
              </a:rPr>
              <a:t>, כאשר מקטע המעי התקין מושק בין ה- </a:t>
            </a:r>
            <a:r>
              <a:rPr lang="he-IL" sz="1200" kern="1200" dirty="0" err="1">
                <a:solidFill>
                  <a:schemeClr val="tx1"/>
                </a:solidFill>
                <a:effectLst/>
                <a:latin typeface="+mn-lt"/>
                <a:ea typeface="+mn-ea"/>
                <a:cs typeface="+mn-cs"/>
              </a:rPr>
              <a:t>cuff</a:t>
            </a:r>
            <a:r>
              <a:rPr lang="he-IL" sz="1200" kern="1200" dirty="0">
                <a:solidFill>
                  <a:schemeClr val="tx1"/>
                </a:solidFill>
                <a:effectLst/>
                <a:latin typeface="+mn-lt"/>
                <a:ea typeface="+mn-ea"/>
                <a:cs typeface="+mn-cs"/>
              </a:rPr>
              <a:t>. לעיתים יש עצירויות כתוצאה מכריתה לא מלאה של הרקטום הא-</a:t>
            </a:r>
            <a:r>
              <a:rPr lang="he-IL" sz="1200" kern="1200" dirty="0" err="1">
                <a:solidFill>
                  <a:schemeClr val="tx1"/>
                </a:solidFill>
                <a:effectLst/>
                <a:latin typeface="+mn-lt"/>
                <a:ea typeface="+mn-ea"/>
                <a:cs typeface="+mn-cs"/>
              </a:rPr>
              <a:t>גנגליוני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ניתוח </a:t>
            </a:r>
            <a:r>
              <a:rPr lang="he-IL" sz="1200" kern="1200" dirty="0" err="1">
                <a:solidFill>
                  <a:schemeClr val="tx1"/>
                </a:solidFill>
                <a:effectLst/>
                <a:latin typeface="+mn-lt"/>
                <a:ea typeface="+mn-ea"/>
                <a:cs typeface="+mn-cs"/>
              </a:rPr>
              <a:t>דואמל</a:t>
            </a:r>
            <a:r>
              <a:rPr lang="he-IL" sz="1200" kern="1200" dirty="0">
                <a:solidFill>
                  <a:schemeClr val="tx1"/>
                </a:solidFill>
                <a:effectLst/>
                <a:latin typeface="+mn-lt"/>
                <a:ea typeface="+mn-ea"/>
                <a:cs typeface="+mn-cs"/>
              </a:rPr>
              <a:t>- מעקב הבאת מקטע קולון תקין במישור שבין הרקטום </a:t>
            </a:r>
            <a:r>
              <a:rPr lang="he-IL" sz="1200" kern="1200" dirty="0" err="1">
                <a:solidFill>
                  <a:schemeClr val="tx1"/>
                </a:solidFill>
                <a:effectLst/>
                <a:latin typeface="+mn-lt"/>
                <a:ea typeface="+mn-ea"/>
                <a:cs typeface="+mn-cs"/>
              </a:rPr>
              <a:t>והסקרום</a:t>
            </a:r>
            <a:r>
              <a:rPr lang="he-IL" sz="1200" kern="1200" dirty="0">
                <a:solidFill>
                  <a:schemeClr val="tx1"/>
                </a:solidFill>
                <a:effectLst/>
                <a:latin typeface="+mn-lt"/>
                <a:ea typeface="+mn-ea"/>
                <a:cs typeface="+mn-cs"/>
              </a:rPr>
              <a:t> וחיבור בין המקטע הלא </a:t>
            </a:r>
            <a:r>
              <a:rPr lang="he-IL" sz="1200" kern="1200" dirty="0" err="1">
                <a:solidFill>
                  <a:schemeClr val="tx1"/>
                </a:solidFill>
                <a:effectLst/>
                <a:latin typeface="+mn-lt"/>
                <a:ea typeface="+mn-ea"/>
                <a:cs typeface="+mn-cs"/>
              </a:rPr>
              <a:t>גנגליוני</a:t>
            </a:r>
            <a:r>
              <a:rPr lang="he-IL" sz="1200" kern="1200" dirty="0">
                <a:solidFill>
                  <a:schemeClr val="tx1"/>
                </a:solidFill>
                <a:effectLst/>
                <a:latin typeface="+mn-lt"/>
                <a:ea typeface="+mn-ea"/>
                <a:cs typeface="+mn-cs"/>
              </a:rPr>
              <a:t> באופן בו </a:t>
            </a:r>
            <a:r>
              <a:rPr lang="he-IL" sz="1200" kern="1200" dirty="0" err="1">
                <a:solidFill>
                  <a:schemeClr val="tx1"/>
                </a:solidFill>
                <a:effectLst/>
                <a:latin typeface="+mn-lt"/>
                <a:ea typeface="+mn-ea"/>
                <a:cs typeface="+mn-cs"/>
              </a:rPr>
              <a:t>הלומן</a:t>
            </a:r>
            <a:r>
              <a:rPr lang="he-IL" sz="1200" kern="1200" dirty="0">
                <a:solidFill>
                  <a:schemeClr val="tx1"/>
                </a:solidFill>
                <a:effectLst/>
                <a:latin typeface="+mn-lt"/>
                <a:ea typeface="+mn-ea"/>
                <a:cs typeface="+mn-cs"/>
              </a:rPr>
              <a:t> החדש מורכב ממקטע </a:t>
            </a:r>
            <a:r>
              <a:rPr lang="he-IL" sz="1200" kern="1200" dirty="0" err="1">
                <a:solidFill>
                  <a:schemeClr val="tx1"/>
                </a:solidFill>
                <a:effectLst/>
                <a:latin typeface="+mn-lt"/>
                <a:ea typeface="+mn-ea"/>
                <a:cs typeface="+mn-cs"/>
              </a:rPr>
              <a:t>אנטריורי</a:t>
            </a:r>
            <a:r>
              <a:rPr lang="he-IL" sz="1200" kern="1200" dirty="0">
                <a:solidFill>
                  <a:schemeClr val="tx1"/>
                </a:solidFill>
                <a:effectLst/>
                <a:latin typeface="+mn-lt"/>
                <a:ea typeface="+mn-ea"/>
                <a:cs typeface="+mn-cs"/>
              </a:rPr>
              <a:t> א-</a:t>
            </a:r>
            <a:r>
              <a:rPr lang="he-IL" sz="1200" kern="1200" dirty="0" err="1">
                <a:solidFill>
                  <a:schemeClr val="tx1"/>
                </a:solidFill>
                <a:effectLst/>
                <a:latin typeface="+mn-lt"/>
                <a:ea typeface="+mn-ea"/>
                <a:cs typeface="+mn-cs"/>
              </a:rPr>
              <a:t>גנגליוני</a:t>
            </a:r>
            <a:r>
              <a:rPr lang="he-IL" sz="1200" kern="1200" dirty="0">
                <a:solidFill>
                  <a:schemeClr val="tx1"/>
                </a:solidFill>
                <a:effectLst/>
                <a:latin typeface="+mn-lt"/>
                <a:ea typeface="+mn-ea"/>
                <a:cs typeface="+mn-cs"/>
              </a:rPr>
              <a:t> ומקטע </a:t>
            </a:r>
            <a:r>
              <a:rPr lang="he-IL" sz="1200" kern="1200" dirty="0" err="1">
                <a:solidFill>
                  <a:schemeClr val="tx1"/>
                </a:solidFill>
                <a:effectLst/>
                <a:latin typeface="+mn-lt"/>
                <a:ea typeface="+mn-ea"/>
                <a:cs typeface="+mn-cs"/>
              </a:rPr>
              <a:t>פוסטריורי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מעוצבב</a:t>
            </a:r>
            <a:r>
              <a:rPr lang="he-IL" sz="1200" kern="1200" dirty="0">
                <a:solidFill>
                  <a:schemeClr val="tx1"/>
                </a:solidFill>
                <a:effectLst/>
                <a:latin typeface="+mn-lt"/>
                <a:ea typeface="+mn-ea"/>
                <a:cs typeface="+mn-cs"/>
              </a:rPr>
              <a:t> היטב- היתרונות הם </a:t>
            </a:r>
            <a:r>
              <a:rPr lang="he-IL" sz="1200" kern="1200" dirty="0" err="1">
                <a:solidFill>
                  <a:schemeClr val="tx1"/>
                </a:solidFill>
                <a:effectLst/>
                <a:latin typeface="+mn-lt"/>
                <a:ea typeface="+mn-ea"/>
                <a:cs typeface="+mn-cs"/>
              </a:rPr>
              <a:t>אנסטמוזה</a:t>
            </a:r>
            <a:r>
              <a:rPr lang="he-IL" sz="1200" kern="1200" dirty="0">
                <a:solidFill>
                  <a:schemeClr val="tx1"/>
                </a:solidFill>
                <a:effectLst/>
                <a:latin typeface="+mn-lt"/>
                <a:ea typeface="+mn-ea"/>
                <a:cs typeface="+mn-cs"/>
              </a:rPr>
              <a:t> רחבה וניתוח מהיר וקל יותר, אולם בכמה מחקרים מצביעים על תוצאות פחות טובות בהשוואה לאופציות האחרות.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ניתוח </a:t>
            </a:r>
            <a:r>
              <a:rPr lang="he-IL" sz="1200" kern="1200" dirty="0" err="1">
                <a:solidFill>
                  <a:schemeClr val="tx1"/>
                </a:solidFill>
                <a:effectLst/>
                <a:latin typeface="+mn-lt"/>
                <a:ea typeface="+mn-ea"/>
                <a:cs typeface="+mn-cs"/>
              </a:rPr>
              <a:t>טרנסאנאלי</a:t>
            </a:r>
            <a:r>
              <a:rPr lang="he-IL" sz="1200" kern="1200" dirty="0">
                <a:solidFill>
                  <a:schemeClr val="tx1"/>
                </a:solidFill>
                <a:effectLst/>
                <a:latin typeface="+mn-lt"/>
                <a:ea typeface="+mn-ea"/>
                <a:cs typeface="+mn-cs"/>
              </a:rPr>
              <a:t> מתחיל כ- 0.5-1 ס״מ מעל הקו המשונן, ובהתאם </a:t>
            </a:r>
            <a:r>
              <a:rPr lang="he-IL" sz="1200" kern="1200" dirty="0" err="1">
                <a:solidFill>
                  <a:schemeClr val="tx1"/>
                </a:solidFill>
                <a:effectLst/>
                <a:latin typeface="+mn-lt"/>
                <a:ea typeface="+mn-ea"/>
                <a:cs typeface="+mn-cs"/>
              </a:rPr>
              <a:t>הדיסקציה</a:t>
            </a:r>
            <a:r>
              <a:rPr lang="he-IL" sz="1200" kern="1200" dirty="0">
                <a:solidFill>
                  <a:schemeClr val="tx1"/>
                </a:solidFill>
                <a:effectLst/>
                <a:latin typeface="+mn-lt"/>
                <a:ea typeface="+mn-ea"/>
                <a:cs typeface="+mn-cs"/>
              </a:rPr>
              <a:t> מתבצעת או לכל העובי (</a:t>
            </a:r>
            <a:r>
              <a:rPr lang="he-IL" sz="1200" kern="1200" dirty="0" err="1">
                <a:solidFill>
                  <a:schemeClr val="tx1"/>
                </a:solidFill>
                <a:effectLst/>
                <a:latin typeface="+mn-lt"/>
                <a:ea typeface="+mn-ea"/>
                <a:cs typeface="+mn-cs"/>
              </a:rPr>
              <a:t>סוונסון</a:t>
            </a:r>
            <a:r>
              <a:rPr lang="he-IL" sz="1200" kern="1200" dirty="0">
                <a:solidFill>
                  <a:schemeClr val="tx1"/>
                </a:solidFill>
                <a:effectLst/>
                <a:latin typeface="+mn-lt"/>
                <a:ea typeface="+mn-ea"/>
                <a:cs typeface="+mn-cs"/>
              </a:rPr>
              <a:t>) או סוב </a:t>
            </a:r>
            <a:r>
              <a:rPr lang="he-IL" sz="1200" kern="1200" dirty="0" err="1">
                <a:solidFill>
                  <a:schemeClr val="tx1"/>
                </a:solidFill>
                <a:effectLst/>
                <a:latin typeface="+mn-lt"/>
                <a:ea typeface="+mn-ea"/>
                <a:cs typeface="+mn-cs"/>
              </a:rPr>
              <a:t>מוקוזלית</a:t>
            </a:r>
            <a:r>
              <a:rPr lang="he-IL" sz="1200" kern="1200" dirty="0">
                <a:solidFill>
                  <a:schemeClr val="tx1"/>
                </a:solidFill>
                <a:effectLst/>
                <a:latin typeface="+mn-lt"/>
                <a:ea typeface="+mn-ea"/>
                <a:cs typeface="+mn-cs"/>
              </a:rPr>
              <a:t> בהתחלה (סואבה). כאשר מגיעים </a:t>
            </a:r>
            <a:r>
              <a:rPr lang="he-IL" sz="1200" kern="1200" dirty="0" err="1">
                <a:solidFill>
                  <a:schemeClr val="tx1"/>
                </a:solidFill>
                <a:effectLst/>
                <a:latin typeface="+mn-lt"/>
                <a:ea typeface="+mn-ea"/>
                <a:cs typeface="+mn-cs"/>
              </a:rPr>
              <a:t>לאיזור</a:t>
            </a:r>
            <a:r>
              <a:rPr lang="he-IL" sz="1200" kern="1200" dirty="0">
                <a:solidFill>
                  <a:schemeClr val="tx1"/>
                </a:solidFill>
                <a:effectLst/>
                <a:latin typeface="+mn-lt"/>
                <a:ea typeface="+mn-ea"/>
                <a:cs typeface="+mn-cs"/>
              </a:rPr>
              <a:t> המעבר יש ויכוח לעניין האם צריך להשיג </a:t>
            </a:r>
            <a:r>
              <a:rPr lang="he-IL" sz="1200" kern="1200" dirty="0" err="1">
                <a:solidFill>
                  <a:schemeClr val="tx1"/>
                </a:solidFill>
                <a:effectLst/>
                <a:latin typeface="+mn-lt"/>
                <a:ea typeface="+mn-ea"/>
                <a:cs typeface="+mn-cs"/>
              </a:rPr>
              <a:t>ביופסית</a:t>
            </a:r>
            <a:r>
              <a:rPr lang="he-IL" sz="1200" kern="1200" dirty="0">
                <a:solidFill>
                  <a:schemeClr val="tx1"/>
                </a:solidFill>
                <a:effectLst/>
                <a:latin typeface="+mn-lt"/>
                <a:ea typeface="+mn-ea"/>
                <a:cs typeface="+mn-cs"/>
              </a:rPr>
              <a:t> רקמה טרם הניתוח היות </a:t>
            </a:r>
            <a:r>
              <a:rPr lang="he-IL" sz="1200" kern="1200" dirty="0" err="1">
                <a:solidFill>
                  <a:schemeClr val="tx1"/>
                </a:solidFill>
                <a:effectLst/>
                <a:latin typeface="+mn-lt"/>
                <a:ea typeface="+mn-ea"/>
                <a:cs typeface="+mn-cs"/>
              </a:rPr>
              <a:t>ובכ</a:t>
            </a:r>
            <a:r>
              <a:rPr lang="he-IL" sz="1200" kern="1200" dirty="0">
                <a:solidFill>
                  <a:schemeClr val="tx1"/>
                </a:solidFill>
                <a:effectLst/>
                <a:latin typeface="+mn-lt"/>
                <a:ea typeface="+mn-ea"/>
                <a:cs typeface="+mn-cs"/>
              </a:rPr>
              <a:t>- 10% מהמטופלים יש למעשה מקטע ארוך יותר של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מעבר לעומת זה שהודגם בחוקן שיקוף. כאשר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המעבר הינו </a:t>
            </a:r>
            <a:r>
              <a:rPr lang="he-IL" sz="1200" kern="1200" dirty="0" err="1">
                <a:solidFill>
                  <a:schemeClr val="tx1"/>
                </a:solidFill>
                <a:effectLst/>
                <a:latin typeface="+mn-lt"/>
                <a:ea typeface="+mn-ea"/>
                <a:cs typeface="+mn-cs"/>
              </a:rPr>
              <a:t>פרוקסימלי</a:t>
            </a:r>
            <a:r>
              <a:rPr lang="he-IL" sz="1200" kern="1200" dirty="0">
                <a:solidFill>
                  <a:schemeClr val="tx1"/>
                </a:solidFill>
                <a:effectLst/>
                <a:latin typeface="+mn-lt"/>
                <a:ea typeface="+mn-ea"/>
                <a:cs typeface="+mn-cs"/>
              </a:rPr>
              <a:t> לאמצע הסיגמא, צריך לייצר </a:t>
            </a:r>
            <a:r>
              <a:rPr lang="he-IL" sz="1200" kern="1200" dirty="0" err="1">
                <a:solidFill>
                  <a:schemeClr val="tx1"/>
                </a:solidFill>
                <a:effectLst/>
                <a:latin typeface="+mn-lt"/>
                <a:ea typeface="+mn-ea"/>
                <a:cs typeface="+mn-cs"/>
              </a:rPr>
              <a:t>pedicled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colon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flap</a:t>
            </a:r>
            <a:r>
              <a:rPr lang="he-IL" sz="1200" kern="1200" dirty="0">
                <a:solidFill>
                  <a:schemeClr val="tx1"/>
                </a:solidFill>
                <a:effectLst/>
                <a:latin typeface="+mn-lt"/>
                <a:ea typeface="+mn-ea"/>
                <a:cs typeface="+mn-cs"/>
              </a:rPr>
              <a:t> לצורך ה- </a:t>
            </a:r>
            <a:r>
              <a:rPr lang="he-IL" sz="1200" kern="1200" dirty="0" err="1">
                <a:solidFill>
                  <a:schemeClr val="tx1"/>
                </a:solidFill>
                <a:effectLst/>
                <a:latin typeface="+mn-lt"/>
                <a:ea typeface="+mn-ea"/>
                <a:cs typeface="+mn-cs"/>
              </a:rPr>
              <a:t>pullthrough</a:t>
            </a:r>
            <a:r>
              <a:rPr lang="he-IL" sz="1200" kern="1200" dirty="0">
                <a:solidFill>
                  <a:schemeClr val="tx1"/>
                </a:solidFill>
                <a:effectLst/>
                <a:latin typeface="+mn-lt"/>
                <a:ea typeface="+mn-ea"/>
                <a:cs typeface="+mn-cs"/>
              </a:rPr>
              <a:t>- במקרה כזה חלק הקולון האמור יקבל את אספקת הדם שלו מה- </a:t>
            </a:r>
            <a:r>
              <a:rPr lang="he-IL" sz="1200" kern="1200" dirty="0" err="1">
                <a:solidFill>
                  <a:schemeClr val="tx1"/>
                </a:solidFill>
                <a:effectLst/>
                <a:latin typeface="+mn-lt"/>
                <a:ea typeface="+mn-ea"/>
                <a:cs typeface="+mn-cs"/>
              </a:rPr>
              <a:t>marginal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artery</a:t>
            </a:r>
            <a:r>
              <a:rPr lang="he-IL" sz="1200" kern="1200" dirty="0">
                <a:solidFill>
                  <a:schemeClr val="tx1"/>
                </a:solidFill>
                <a:effectLst/>
                <a:latin typeface="+mn-lt"/>
                <a:ea typeface="+mn-ea"/>
                <a:cs typeface="+mn-cs"/>
              </a:rPr>
              <a:t>, וחשוב בהתאם לסגור את העורק ה- </a:t>
            </a:r>
            <a:r>
              <a:rPr lang="he-IL" sz="1200" kern="1200" dirty="0" err="1">
                <a:solidFill>
                  <a:schemeClr val="tx1"/>
                </a:solidFill>
                <a:effectLst/>
                <a:latin typeface="+mn-lt"/>
                <a:ea typeface="+mn-ea"/>
                <a:cs typeface="+mn-cs"/>
              </a:rPr>
              <a:t>left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colic</a:t>
            </a:r>
            <a:r>
              <a:rPr lang="he-IL" sz="1200" kern="1200" dirty="0">
                <a:solidFill>
                  <a:schemeClr val="tx1"/>
                </a:solidFill>
                <a:effectLst/>
                <a:latin typeface="+mn-lt"/>
                <a:ea typeface="+mn-ea"/>
                <a:cs typeface="+mn-cs"/>
              </a:rPr>
              <a:t> בדיוק כשהוא יוצא מה- </a:t>
            </a:r>
            <a:r>
              <a:rPr lang="he-IL" sz="1200" kern="1200" dirty="0" err="1">
                <a:solidFill>
                  <a:schemeClr val="tx1"/>
                </a:solidFill>
                <a:effectLst/>
                <a:latin typeface="+mn-lt"/>
                <a:ea typeface="+mn-ea"/>
                <a:cs typeface="+mn-cs"/>
              </a:rPr>
              <a:t>inferior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mesenteric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artery</a:t>
            </a:r>
            <a:r>
              <a:rPr lang="he-IL" sz="1200" kern="1200" dirty="0">
                <a:solidFill>
                  <a:schemeClr val="tx1"/>
                </a:solidFill>
                <a:effectLst/>
                <a:latin typeface="+mn-lt"/>
                <a:ea typeface="+mn-ea"/>
                <a:cs typeface="+mn-cs"/>
              </a:rPr>
              <a:t> או לחלופין את ה- </a:t>
            </a:r>
            <a:r>
              <a:rPr lang="he-IL" sz="1200" kern="1200" dirty="0" err="1">
                <a:solidFill>
                  <a:schemeClr val="tx1"/>
                </a:solidFill>
                <a:effectLst/>
                <a:latin typeface="+mn-lt"/>
                <a:ea typeface="+mn-ea"/>
                <a:cs typeface="+mn-cs"/>
              </a:rPr>
              <a:t>ima</a:t>
            </a:r>
            <a:r>
              <a:rPr lang="he-IL" sz="1200" kern="1200" dirty="0">
                <a:solidFill>
                  <a:schemeClr val="tx1"/>
                </a:solidFill>
                <a:effectLst/>
                <a:latin typeface="+mn-lt"/>
                <a:ea typeface="+mn-ea"/>
                <a:cs typeface="+mn-cs"/>
              </a:rPr>
              <a:t> בדיוק במוצא שלו, כדי לא לחתוך בטעות את </a:t>
            </a:r>
            <a:r>
              <a:rPr lang="he-IL" sz="1200" kern="1200" dirty="0" err="1">
                <a:solidFill>
                  <a:schemeClr val="tx1"/>
                </a:solidFill>
                <a:effectLst/>
                <a:latin typeface="+mn-lt"/>
                <a:ea typeface="+mn-ea"/>
                <a:cs typeface="+mn-cs"/>
              </a:rPr>
              <a:t>המרגינל</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מחלה שהיא </a:t>
            </a:r>
            <a:r>
              <a:rPr lang="he-IL" sz="1200" kern="1200" dirty="0" err="1">
                <a:solidFill>
                  <a:schemeClr val="tx1"/>
                </a:solidFill>
                <a:effectLst/>
                <a:latin typeface="+mn-lt"/>
                <a:ea typeface="+mn-ea"/>
                <a:cs typeface="+mn-cs"/>
              </a:rPr>
              <a:t>long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segment</a:t>
            </a:r>
            <a:r>
              <a:rPr lang="he-IL" sz="1200" kern="1200" dirty="0">
                <a:solidFill>
                  <a:schemeClr val="tx1"/>
                </a:solidFill>
                <a:effectLst/>
                <a:latin typeface="+mn-lt"/>
                <a:ea typeface="+mn-ea"/>
                <a:cs typeface="+mn-cs"/>
              </a:rPr>
              <a:t>- מוגדר כמחלה שהיא </a:t>
            </a:r>
            <a:r>
              <a:rPr lang="he-IL" sz="1200" kern="1200" dirty="0" err="1">
                <a:solidFill>
                  <a:schemeClr val="tx1"/>
                </a:solidFill>
                <a:effectLst/>
                <a:latin typeface="+mn-lt"/>
                <a:ea typeface="+mn-ea"/>
                <a:cs typeface="+mn-cs"/>
              </a:rPr>
              <a:t>פרוקסימלית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לטרנסברס</a:t>
            </a:r>
            <a:r>
              <a:rPr lang="he-IL" sz="1200" kern="1200" dirty="0">
                <a:solidFill>
                  <a:schemeClr val="tx1"/>
                </a:solidFill>
                <a:effectLst/>
                <a:latin typeface="+mn-lt"/>
                <a:ea typeface="+mn-ea"/>
                <a:cs typeface="+mn-cs"/>
              </a:rPr>
              <a:t> אמצעי. לעיתים </a:t>
            </a:r>
            <a:r>
              <a:rPr lang="he-IL" sz="1200" kern="1200" dirty="0" err="1">
                <a:solidFill>
                  <a:schemeClr val="tx1"/>
                </a:solidFill>
                <a:effectLst/>
                <a:latin typeface="+mn-lt"/>
                <a:ea typeface="+mn-ea"/>
                <a:cs typeface="+mn-cs"/>
              </a:rPr>
              <a:t>ההתייצגות</a:t>
            </a:r>
            <a:r>
              <a:rPr lang="he-IL" sz="1200" kern="1200" dirty="0">
                <a:solidFill>
                  <a:schemeClr val="tx1"/>
                </a:solidFill>
                <a:effectLst/>
                <a:latin typeface="+mn-lt"/>
                <a:ea typeface="+mn-ea"/>
                <a:cs typeface="+mn-cs"/>
              </a:rPr>
              <a:t> הקלינית לא תהיה ישר לאחר הלידה אלא בהמשך עם תהליך הגמילה מחלב אם. הקולון יראה כמו ״סימן שאלה״ בשיקוף, ולעיתים בביופסיה לא רואים היפרטרופיה של סיבי עצב או צביעה בעייתית של </a:t>
            </a:r>
            <a:r>
              <a:rPr lang="he-IL" sz="1200" kern="1200" dirty="0" err="1">
                <a:solidFill>
                  <a:schemeClr val="tx1"/>
                </a:solidFill>
                <a:effectLst/>
                <a:latin typeface="+mn-lt"/>
                <a:ea typeface="+mn-ea"/>
                <a:cs typeface="+mn-cs"/>
              </a:rPr>
              <a:t>אצטילכולין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אסתטרז</a:t>
            </a:r>
            <a:r>
              <a:rPr lang="he-IL" sz="1200" kern="1200" dirty="0">
                <a:solidFill>
                  <a:schemeClr val="tx1"/>
                </a:solidFill>
                <a:effectLst/>
                <a:latin typeface="+mn-lt"/>
                <a:ea typeface="+mn-ea"/>
                <a:cs typeface="+mn-cs"/>
              </a:rPr>
              <a:t>. ברגע שיש אבחנה על ידי ביצוע </a:t>
            </a:r>
            <a:r>
              <a:rPr lang="he-IL" sz="1200" kern="1200" dirty="0" err="1">
                <a:solidFill>
                  <a:schemeClr val="tx1"/>
                </a:solidFill>
                <a:effectLst/>
                <a:latin typeface="+mn-lt"/>
                <a:ea typeface="+mn-ea"/>
                <a:cs typeface="+mn-cs"/>
              </a:rPr>
              <a:t>leveling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biopsies</a:t>
            </a:r>
            <a:r>
              <a:rPr lang="he-IL" sz="1200" kern="1200" dirty="0">
                <a:solidFill>
                  <a:schemeClr val="tx1"/>
                </a:solidFill>
                <a:effectLst/>
                <a:latin typeface="+mn-lt"/>
                <a:ea typeface="+mn-ea"/>
                <a:cs typeface="+mn-cs"/>
              </a:rPr>
              <a:t>, מרבית הכירורגים מבצעים </a:t>
            </a:r>
            <a:r>
              <a:rPr lang="he-IL" sz="1200" kern="1200" dirty="0" err="1">
                <a:solidFill>
                  <a:schemeClr val="tx1"/>
                </a:solidFill>
                <a:effectLst/>
                <a:latin typeface="+mn-lt"/>
                <a:ea typeface="+mn-ea"/>
                <a:cs typeface="+mn-cs"/>
              </a:rPr>
              <a:t>סטומה</a:t>
            </a:r>
            <a:r>
              <a:rPr lang="he-IL" sz="1200" kern="1200" dirty="0">
                <a:solidFill>
                  <a:schemeClr val="tx1"/>
                </a:solidFill>
                <a:effectLst/>
                <a:latin typeface="+mn-lt"/>
                <a:ea typeface="+mn-ea"/>
                <a:cs typeface="+mn-cs"/>
              </a:rPr>
              <a:t>, מחכים לתשובות סופיות בהמשך (ולא ל- </a:t>
            </a:r>
            <a:r>
              <a:rPr lang="he-IL" sz="1200" kern="1200" dirty="0" err="1">
                <a:solidFill>
                  <a:schemeClr val="tx1"/>
                </a:solidFill>
                <a:effectLst/>
                <a:latin typeface="+mn-lt"/>
                <a:ea typeface="+mn-ea"/>
                <a:cs typeface="+mn-cs"/>
              </a:rPr>
              <a:t>frozen</a:t>
            </a:r>
            <a:r>
              <a:rPr lang="he-IL" sz="1200" kern="1200" dirty="0">
                <a:solidFill>
                  <a:schemeClr val="tx1"/>
                </a:solidFill>
                <a:effectLst/>
                <a:latin typeface="+mn-lt"/>
                <a:ea typeface="+mn-ea"/>
                <a:cs typeface="+mn-cs"/>
              </a:rPr>
              <a:t>) ואז מבצעים את הניתוח </a:t>
            </a:r>
            <a:r>
              <a:rPr lang="he-IL" sz="1200" kern="1200" dirty="0" err="1">
                <a:solidFill>
                  <a:schemeClr val="tx1"/>
                </a:solidFill>
                <a:effectLst/>
                <a:latin typeface="+mn-lt"/>
                <a:ea typeface="+mn-ea"/>
                <a:cs typeface="+mn-cs"/>
              </a:rPr>
              <a:t>הדפנטיבי</a:t>
            </a:r>
            <a:r>
              <a:rPr lang="he-IL" sz="1200" kern="1200" dirty="0">
                <a:solidFill>
                  <a:schemeClr val="tx1"/>
                </a:solidFill>
                <a:effectLst/>
                <a:latin typeface="+mn-lt"/>
                <a:ea typeface="+mn-ea"/>
                <a:cs typeface="+mn-cs"/>
              </a:rPr>
              <a:t>. יש שלושה סוגים של ניתוחים הרלוונטיים לילדים עם מקטע ארוך- מה שתואר קודם לכן, שימוש ב- </a:t>
            </a:r>
            <a:r>
              <a:rPr lang="he-IL" sz="1200" kern="1200" dirty="0" err="1">
                <a:solidFill>
                  <a:schemeClr val="tx1"/>
                </a:solidFill>
                <a:effectLst/>
                <a:latin typeface="+mn-lt"/>
                <a:ea typeface="+mn-ea"/>
                <a:cs typeface="+mn-cs"/>
              </a:rPr>
              <a:t>patch</a:t>
            </a:r>
            <a:r>
              <a:rPr lang="he-IL" sz="1200" kern="1200" dirty="0">
                <a:solidFill>
                  <a:schemeClr val="tx1"/>
                </a:solidFill>
                <a:effectLst/>
                <a:latin typeface="+mn-lt"/>
                <a:ea typeface="+mn-ea"/>
                <a:cs typeface="+mn-cs"/>
              </a:rPr>
              <a:t> של הקולון (מרטין/קימורה), או ביצוע </a:t>
            </a:r>
            <a:r>
              <a:rPr lang="he-IL" sz="1200" kern="1200" dirty="0" err="1">
                <a:solidFill>
                  <a:schemeClr val="tx1"/>
                </a:solidFill>
                <a:effectLst/>
                <a:latin typeface="+mn-lt"/>
                <a:ea typeface="+mn-ea"/>
                <a:cs typeface="+mn-cs"/>
              </a:rPr>
              <a:t>j</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pouch</a:t>
            </a:r>
            <a:r>
              <a:rPr lang="he-IL" sz="1200" kern="1200" dirty="0">
                <a:solidFill>
                  <a:schemeClr val="tx1"/>
                </a:solidFill>
                <a:effectLst/>
                <a:latin typeface="+mn-lt"/>
                <a:ea typeface="+mn-ea"/>
                <a:cs typeface="+mn-cs"/>
              </a:rPr>
              <a:t>. במצבים נדירים כמעט כל המעי מעורב- נשאר רק עשרות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בודדים. במקרים כאלו יש תלות בהזנה על ורידית, יש להוציא </a:t>
            </a:r>
            <a:r>
              <a:rPr lang="he-IL" sz="1200" kern="1200" dirty="0" err="1">
                <a:solidFill>
                  <a:schemeClr val="tx1"/>
                </a:solidFill>
                <a:effectLst/>
                <a:latin typeface="+mn-lt"/>
                <a:ea typeface="+mn-ea"/>
                <a:cs typeface="+mn-cs"/>
              </a:rPr>
              <a:t>סטומה</a:t>
            </a:r>
            <a:r>
              <a:rPr lang="he-IL" sz="1200" kern="1200" dirty="0">
                <a:solidFill>
                  <a:schemeClr val="tx1"/>
                </a:solidFill>
                <a:effectLst/>
                <a:latin typeface="+mn-lt"/>
                <a:ea typeface="+mn-ea"/>
                <a:cs typeface="+mn-cs"/>
              </a:rPr>
              <a:t> ולעשות </a:t>
            </a:r>
            <a:r>
              <a:rPr lang="he-IL" sz="1200" kern="1200" dirty="0" err="1">
                <a:solidFill>
                  <a:schemeClr val="tx1"/>
                </a:solidFill>
                <a:effectLst/>
                <a:latin typeface="+mn-lt"/>
                <a:ea typeface="+mn-ea"/>
                <a:cs typeface="+mn-cs"/>
              </a:rPr>
              <a:t>גסטרוסטומיה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סיבוכים שלאחר ניתוח כוללים את הבאים- </a:t>
            </a:r>
            <a:r>
              <a:rPr lang="he-IL" sz="1200" kern="1200" dirty="0" err="1">
                <a:solidFill>
                  <a:schemeClr val="tx1"/>
                </a:solidFill>
                <a:effectLst/>
                <a:latin typeface="+mn-lt"/>
                <a:ea typeface="+mn-ea"/>
                <a:cs typeface="+mn-cs"/>
              </a:rPr>
              <a:t>אנטרוקוליטיס</a:t>
            </a:r>
            <a:r>
              <a:rPr lang="he-IL" sz="1200" kern="1200" dirty="0">
                <a:solidFill>
                  <a:schemeClr val="tx1"/>
                </a:solidFill>
                <a:effectLst/>
                <a:latin typeface="+mn-lt"/>
                <a:ea typeface="+mn-ea"/>
                <a:cs typeface="+mn-cs"/>
              </a:rPr>
              <a:t>, תלונות חסימתיות, ו- </a:t>
            </a:r>
            <a:r>
              <a:rPr lang="he-IL" sz="1200" kern="1200" dirty="0" err="1">
                <a:solidFill>
                  <a:schemeClr val="tx1"/>
                </a:solidFill>
                <a:effectLst/>
                <a:latin typeface="+mn-lt"/>
                <a:ea typeface="+mn-ea"/>
                <a:cs typeface="+mn-cs"/>
              </a:rPr>
              <a:t>soiling</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תלונות חסימתיות- יכול להיות בכמה צורות- עצירות חמורה, הקאות, תפיחות </a:t>
            </a:r>
            <a:r>
              <a:rPr lang="he-IL" sz="1200" kern="1200" dirty="0" err="1">
                <a:solidFill>
                  <a:schemeClr val="tx1"/>
                </a:solidFill>
                <a:effectLst/>
                <a:latin typeface="+mn-lt"/>
                <a:ea typeface="+mn-ea"/>
                <a:cs typeface="+mn-cs"/>
              </a:rPr>
              <a:t>בטנית</a:t>
            </a:r>
            <a:r>
              <a:rPr lang="he-IL" sz="1200" kern="1200" dirty="0">
                <a:solidFill>
                  <a:schemeClr val="tx1"/>
                </a:solidFill>
                <a:effectLst/>
                <a:latin typeface="+mn-lt"/>
                <a:ea typeface="+mn-ea"/>
                <a:cs typeface="+mn-cs"/>
              </a:rPr>
              <a:t> וכדומה. כדי לאבחן יש פרוטוקול מסודר שמתחיל קודם כל בבדיקה </a:t>
            </a:r>
            <a:r>
              <a:rPr lang="he-IL" sz="1200" kern="1200" dirty="0" err="1">
                <a:solidFill>
                  <a:schemeClr val="tx1"/>
                </a:solidFill>
                <a:effectLst/>
                <a:latin typeface="+mn-lt"/>
                <a:ea typeface="+mn-ea"/>
                <a:cs typeface="+mn-cs"/>
              </a:rPr>
              <a:t>רקטלית</a:t>
            </a:r>
            <a:r>
              <a:rPr lang="he-IL" sz="1200" kern="1200" dirty="0">
                <a:solidFill>
                  <a:schemeClr val="tx1"/>
                </a:solidFill>
                <a:effectLst/>
                <a:latin typeface="+mn-lt"/>
                <a:ea typeface="+mn-ea"/>
                <a:cs typeface="+mn-cs"/>
              </a:rPr>
              <a:t> ובחוקן שיקוף. במידה ובבדיקה יש עדות להיצרות, טוויסט או </a:t>
            </a:r>
            <a:r>
              <a:rPr lang="he-IL" sz="1200" kern="1200" dirty="0" err="1">
                <a:solidFill>
                  <a:schemeClr val="tx1"/>
                </a:solidFill>
                <a:effectLst/>
                <a:latin typeface="+mn-lt"/>
                <a:ea typeface="+mn-ea"/>
                <a:cs typeface="+mn-cs"/>
              </a:rPr>
              <a:t>איזושהיא</a:t>
            </a:r>
            <a:r>
              <a:rPr lang="he-IL" sz="1200" kern="1200" dirty="0">
                <a:solidFill>
                  <a:schemeClr val="tx1"/>
                </a:solidFill>
                <a:effectLst/>
                <a:latin typeface="+mn-lt"/>
                <a:ea typeface="+mn-ea"/>
                <a:cs typeface="+mn-cs"/>
              </a:rPr>
              <a:t> חסימה מכנית </a:t>
            </a:r>
            <a:r>
              <a:rPr lang="he-IL" sz="1200" kern="1200" dirty="0" err="1">
                <a:solidFill>
                  <a:schemeClr val="tx1"/>
                </a:solidFill>
                <a:effectLst/>
                <a:latin typeface="+mn-lt"/>
                <a:ea typeface="+mn-ea"/>
                <a:cs typeface="+mn-cs"/>
              </a:rPr>
              <a:t>אמיתית</a:t>
            </a:r>
            <a:r>
              <a:rPr lang="he-IL" sz="1200" kern="1200" dirty="0">
                <a:solidFill>
                  <a:schemeClr val="tx1"/>
                </a:solidFill>
                <a:effectLst/>
                <a:latin typeface="+mn-lt"/>
                <a:ea typeface="+mn-ea"/>
                <a:cs typeface="+mn-cs"/>
              </a:rPr>
              <a:t>- צריך לנתח או לבצע הרחבות. במידה ואין עדות לחסימה מכנית מבצעים ביופסיה </a:t>
            </a:r>
            <a:r>
              <a:rPr lang="he-IL" sz="1200" kern="1200" dirty="0" err="1">
                <a:solidFill>
                  <a:schemeClr val="tx1"/>
                </a:solidFill>
                <a:effectLst/>
                <a:latin typeface="+mn-lt"/>
                <a:ea typeface="+mn-ea"/>
                <a:cs typeface="+mn-cs"/>
              </a:rPr>
              <a:t>רקטלית</a:t>
            </a:r>
            <a:r>
              <a:rPr lang="he-IL" sz="1200" kern="1200" dirty="0">
                <a:solidFill>
                  <a:schemeClr val="tx1"/>
                </a:solidFill>
                <a:effectLst/>
                <a:latin typeface="+mn-lt"/>
                <a:ea typeface="+mn-ea"/>
                <a:cs typeface="+mn-cs"/>
              </a:rPr>
              <a:t> ואם אין עדות לגנגליונים צריך לעשות </a:t>
            </a:r>
            <a:r>
              <a:rPr lang="he-IL" sz="1200" kern="1200" dirty="0" err="1">
                <a:solidFill>
                  <a:schemeClr val="tx1"/>
                </a:solidFill>
                <a:effectLst/>
                <a:latin typeface="+mn-lt"/>
                <a:ea typeface="+mn-ea"/>
                <a:cs typeface="+mn-cs"/>
              </a:rPr>
              <a:t>redo</a:t>
            </a:r>
            <a:r>
              <a:rPr lang="he-IL" sz="1200" kern="1200" dirty="0">
                <a:solidFill>
                  <a:schemeClr val="tx1"/>
                </a:solidFill>
                <a:effectLst/>
                <a:latin typeface="+mn-lt"/>
                <a:ea typeface="+mn-ea"/>
                <a:cs typeface="+mn-cs"/>
              </a:rPr>
              <a:t>. אם יש גנגליונים- מתקדמים להזרקות בוטוקס. אם ההזרקות לא עוזרות מבצעים בדיקת </a:t>
            </a:r>
            <a:r>
              <a:rPr lang="he-IL" sz="1200" kern="1200" dirty="0" err="1">
                <a:solidFill>
                  <a:schemeClr val="tx1"/>
                </a:solidFill>
                <a:effectLst/>
                <a:latin typeface="+mn-lt"/>
                <a:ea typeface="+mn-ea"/>
                <a:cs typeface="+mn-cs"/>
              </a:rPr>
              <a:t>מוטיליות</a:t>
            </a:r>
            <a:r>
              <a:rPr lang="he-IL" sz="1200" kern="1200" dirty="0">
                <a:solidFill>
                  <a:schemeClr val="tx1"/>
                </a:solidFill>
                <a:effectLst/>
                <a:latin typeface="+mn-lt"/>
                <a:ea typeface="+mn-ea"/>
                <a:cs typeface="+mn-cs"/>
              </a:rPr>
              <a:t>- אם </a:t>
            </a:r>
            <a:r>
              <a:rPr lang="he-IL" sz="1200" kern="1200" dirty="0" err="1">
                <a:solidFill>
                  <a:schemeClr val="tx1"/>
                </a:solidFill>
                <a:effectLst/>
                <a:latin typeface="+mn-lt"/>
                <a:ea typeface="+mn-ea"/>
                <a:cs typeface="+mn-cs"/>
              </a:rPr>
              <a:t>המוטיליות</a:t>
            </a:r>
            <a:r>
              <a:rPr lang="he-IL" sz="1200" kern="1200" dirty="0">
                <a:solidFill>
                  <a:schemeClr val="tx1"/>
                </a:solidFill>
                <a:effectLst/>
                <a:latin typeface="+mn-lt"/>
                <a:ea typeface="+mn-ea"/>
                <a:cs typeface="+mn-cs"/>
              </a:rPr>
              <a:t> תקינה ניתן לעשות </a:t>
            </a:r>
            <a:r>
              <a:rPr lang="he-IL" sz="1200" kern="1200" dirty="0" err="1">
                <a:solidFill>
                  <a:schemeClr val="tx1"/>
                </a:solidFill>
                <a:effectLst/>
                <a:latin typeface="+mn-lt"/>
                <a:ea typeface="+mn-ea"/>
                <a:cs typeface="+mn-cs"/>
              </a:rPr>
              <a:t>תוכנית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bowel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management</a:t>
            </a:r>
            <a:r>
              <a:rPr lang="he-IL" sz="1200" kern="1200" dirty="0">
                <a:solidFill>
                  <a:schemeClr val="tx1"/>
                </a:solidFill>
                <a:effectLst/>
                <a:latin typeface="+mn-lt"/>
                <a:ea typeface="+mn-ea"/>
                <a:cs typeface="+mn-cs"/>
              </a:rPr>
              <a:t>, אם היא פוקאלית ניתן לשקול כריתת מעי </a:t>
            </a:r>
            <a:r>
              <a:rPr lang="he-IL" sz="1200" kern="1200" dirty="0" err="1">
                <a:solidFill>
                  <a:schemeClr val="tx1"/>
                </a:solidFill>
                <a:effectLst/>
                <a:latin typeface="+mn-lt"/>
                <a:ea typeface="+mn-ea"/>
                <a:cs typeface="+mn-cs"/>
              </a:rPr>
              <a:t>סגמנטלית</a:t>
            </a:r>
            <a:r>
              <a:rPr lang="he-IL" sz="1200" kern="1200" dirty="0">
                <a:solidFill>
                  <a:schemeClr val="tx1"/>
                </a:solidFill>
                <a:effectLst/>
                <a:latin typeface="+mn-lt"/>
                <a:ea typeface="+mn-ea"/>
                <a:cs typeface="+mn-cs"/>
              </a:rPr>
              <a:t>. פירוט חמש הסיבות העיקריות לתלונות חסימתיות-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חסימה מכנית- הסיבה הכי נפוצה הינה היצרות בהשקה, זה פחות נפוץ </a:t>
            </a:r>
            <a:r>
              <a:rPr lang="he-IL" sz="1200" kern="1200" dirty="0" err="1">
                <a:solidFill>
                  <a:schemeClr val="tx1"/>
                </a:solidFill>
                <a:effectLst/>
                <a:latin typeface="+mn-lt"/>
                <a:ea typeface="+mn-ea"/>
                <a:cs typeface="+mn-cs"/>
              </a:rPr>
              <a:t>בדוהמל</a:t>
            </a:r>
            <a:r>
              <a:rPr lang="he-IL" sz="1200" kern="1200" dirty="0">
                <a:solidFill>
                  <a:schemeClr val="tx1"/>
                </a:solidFill>
                <a:effectLst/>
                <a:latin typeface="+mn-lt"/>
                <a:ea typeface="+mn-ea"/>
                <a:cs typeface="+mn-cs"/>
              </a:rPr>
              <a:t>. הטיפול כולל הרחבות ושימוש לעיתים בהזרקת סטרואידים, </a:t>
            </a:r>
            <a:r>
              <a:rPr lang="he-IL" sz="1200" kern="1200" dirty="0" err="1">
                <a:solidFill>
                  <a:schemeClr val="tx1"/>
                </a:solidFill>
                <a:effectLst/>
                <a:latin typeface="+mn-lt"/>
                <a:ea typeface="+mn-ea"/>
                <a:cs typeface="+mn-cs"/>
              </a:rPr>
              <a:t>מיטומיצין</a:t>
            </a:r>
            <a:r>
              <a:rPr lang="he-IL" sz="1200" kern="1200" dirty="0">
                <a:solidFill>
                  <a:schemeClr val="tx1"/>
                </a:solidFill>
                <a:effectLst/>
                <a:latin typeface="+mn-lt"/>
                <a:ea typeface="+mn-ea"/>
                <a:cs typeface="+mn-cs"/>
              </a:rPr>
              <a:t> ועוד. מצבים של טוויסט או </a:t>
            </a:r>
            <a:r>
              <a:rPr lang="he-IL" sz="1200" kern="1200" dirty="0" err="1">
                <a:solidFill>
                  <a:schemeClr val="tx1"/>
                </a:solidFill>
                <a:effectLst/>
                <a:latin typeface="+mn-lt"/>
                <a:ea typeface="+mn-ea"/>
                <a:cs typeface="+mn-cs"/>
              </a:rPr>
              <a:t>narrowed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cuff</a:t>
            </a:r>
            <a:r>
              <a:rPr lang="he-IL" sz="1200" kern="1200" dirty="0">
                <a:solidFill>
                  <a:schemeClr val="tx1"/>
                </a:solidFill>
                <a:effectLst/>
                <a:latin typeface="+mn-lt"/>
                <a:ea typeface="+mn-ea"/>
                <a:cs typeface="+mn-cs"/>
              </a:rPr>
              <a:t> דורשים ניתוח חוזר. </a:t>
            </a:r>
            <a:endParaRPr lang="en-IL" sz="1200" kern="1200" dirty="0">
              <a:solidFill>
                <a:schemeClr val="tx1"/>
              </a:solidFill>
              <a:effectLst/>
              <a:latin typeface="+mn-lt"/>
              <a:ea typeface="+mn-ea"/>
              <a:cs typeface="+mn-cs"/>
            </a:endParaRPr>
          </a:p>
          <a:p>
            <a:pPr lvl="2" algn="just" rtl="1"/>
            <a:r>
              <a:rPr lang="he-IL" sz="1200" kern="1200" dirty="0" err="1">
                <a:solidFill>
                  <a:schemeClr val="tx1"/>
                </a:solidFill>
                <a:effectLst/>
                <a:latin typeface="+mn-lt"/>
                <a:ea typeface="+mn-ea"/>
                <a:cs typeface="+mn-cs"/>
              </a:rPr>
              <a:t>אגנגליוזיס</a:t>
            </a:r>
            <a:r>
              <a:rPr lang="he-IL" sz="1200" kern="1200" dirty="0">
                <a:solidFill>
                  <a:schemeClr val="tx1"/>
                </a:solidFill>
                <a:effectLst/>
                <a:latin typeface="+mn-lt"/>
                <a:ea typeface="+mn-ea"/>
                <a:cs typeface="+mn-cs"/>
              </a:rPr>
              <a:t> חוזר (</a:t>
            </a:r>
            <a:r>
              <a:rPr lang="he-IL" sz="1200" kern="1200" dirty="0" err="1">
                <a:solidFill>
                  <a:schemeClr val="tx1"/>
                </a:solidFill>
                <a:effectLst/>
                <a:latin typeface="+mn-lt"/>
                <a:ea typeface="+mn-ea"/>
                <a:cs typeface="+mn-cs"/>
              </a:rPr>
              <a:t>recurrent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or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acquired</a:t>
            </a:r>
            <a:r>
              <a:rPr lang="he-IL" sz="1200" kern="1200" dirty="0">
                <a:solidFill>
                  <a:schemeClr val="tx1"/>
                </a:solidFill>
                <a:effectLst/>
                <a:latin typeface="+mn-lt"/>
                <a:ea typeface="+mn-ea"/>
                <a:cs typeface="+mn-cs"/>
              </a:rPr>
              <a:t>) – יכול להתרחש כתוצאה מטעות בביופסיה, השקה של </a:t>
            </a:r>
            <a:r>
              <a:rPr lang="he-IL" sz="1200" kern="1200" dirty="0" err="1">
                <a:solidFill>
                  <a:schemeClr val="tx1"/>
                </a:solidFill>
                <a:effectLst/>
                <a:latin typeface="+mn-lt"/>
                <a:ea typeface="+mn-ea"/>
                <a:cs typeface="+mn-cs"/>
              </a:rPr>
              <a:t>transitional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zone</a:t>
            </a:r>
            <a:r>
              <a:rPr lang="he-IL" sz="1200" kern="1200" dirty="0">
                <a:solidFill>
                  <a:schemeClr val="tx1"/>
                </a:solidFill>
                <a:effectLst/>
                <a:latin typeface="+mn-lt"/>
                <a:ea typeface="+mn-ea"/>
                <a:cs typeface="+mn-cs"/>
              </a:rPr>
              <a:t>, או אובדן של תאי גנגליון (נדיר). חשוב לקחת ביופסיות </a:t>
            </a:r>
            <a:r>
              <a:rPr lang="he-IL" sz="1200" kern="1200" dirty="0" err="1">
                <a:solidFill>
                  <a:schemeClr val="tx1"/>
                </a:solidFill>
                <a:effectLst/>
                <a:latin typeface="+mn-lt"/>
                <a:ea typeface="+mn-ea"/>
                <a:cs typeface="+mn-cs"/>
              </a:rPr>
              <a:t>מאיזור</a:t>
            </a:r>
            <a:r>
              <a:rPr lang="he-IL" sz="1200" kern="1200" dirty="0">
                <a:solidFill>
                  <a:schemeClr val="tx1"/>
                </a:solidFill>
                <a:effectLst/>
                <a:latin typeface="+mn-lt"/>
                <a:ea typeface="+mn-ea"/>
                <a:cs typeface="+mn-cs"/>
              </a:rPr>
              <a:t> ההשקה, ובצורה מעגלית – היות ואם מדובר ב- </a:t>
            </a:r>
            <a:r>
              <a:rPr lang="he-IL" sz="1200" kern="1200" dirty="0" err="1">
                <a:solidFill>
                  <a:schemeClr val="tx1"/>
                </a:solidFill>
                <a:effectLst/>
                <a:latin typeface="+mn-lt"/>
                <a:ea typeface="+mn-ea"/>
                <a:cs typeface="+mn-cs"/>
              </a:rPr>
              <a:t>transition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zone</a:t>
            </a:r>
            <a:r>
              <a:rPr lang="he-IL" sz="1200" kern="1200" dirty="0">
                <a:solidFill>
                  <a:schemeClr val="tx1"/>
                </a:solidFill>
                <a:effectLst/>
                <a:latin typeface="+mn-lt"/>
                <a:ea typeface="+mn-ea"/>
                <a:cs typeface="+mn-cs"/>
              </a:rPr>
              <a:t> הוא לא תמיד סימטרי לכל היקפו מבחינת גנגליונים.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בעיית </a:t>
            </a:r>
            <a:r>
              <a:rPr lang="he-IL" sz="1200" kern="1200" dirty="0" err="1">
                <a:solidFill>
                  <a:schemeClr val="tx1"/>
                </a:solidFill>
                <a:effectLst/>
                <a:latin typeface="+mn-lt"/>
                <a:ea typeface="+mn-ea"/>
                <a:cs typeface="+mn-cs"/>
              </a:rPr>
              <a:t>מוטיליות</a:t>
            </a:r>
            <a:r>
              <a:rPr lang="he-IL" sz="1200" kern="1200" dirty="0">
                <a:solidFill>
                  <a:schemeClr val="tx1"/>
                </a:solidFill>
                <a:effectLst/>
                <a:latin typeface="+mn-lt"/>
                <a:ea typeface="+mn-ea"/>
                <a:cs typeface="+mn-cs"/>
              </a:rPr>
              <a:t>- ילדים עם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סובלים באופן כללי </a:t>
            </a:r>
            <a:r>
              <a:rPr lang="he-IL" sz="1200" kern="1200" dirty="0" err="1">
                <a:solidFill>
                  <a:schemeClr val="tx1"/>
                </a:solidFill>
                <a:effectLst/>
                <a:latin typeface="+mn-lt"/>
                <a:ea typeface="+mn-ea"/>
                <a:cs typeface="+mn-cs"/>
              </a:rPr>
              <a:t>ממוטיליות</a:t>
            </a:r>
            <a:r>
              <a:rPr lang="he-IL" sz="1200" kern="1200" dirty="0">
                <a:solidFill>
                  <a:schemeClr val="tx1"/>
                </a:solidFill>
                <a:effectLst/>
                <a:latin typeface="+mn-lt"/>
                <a:ea typeface="+mn-ea"/>
                <a:cs typeface="+mn-cs"/>
              </a:rPr>
              <a:t> ירודה יותר של המעי כולו שכוללת גם </a:t>
            </a:r>
            <a:r>
              <a:rPr lang="he-IL" sz="1200" kern="1200" dirty="0" err="1">
                <a:solidFill>
                  <a:schemeClr val="tx1"/>
                </a:solidFill>
                <a:effectLst/>
                <a:latin typeface="+mn-lt"/>
                <a:ea typeface="+mn-ea"/>
                <a:cs typeface="+mn-cs"/>
              </a:rPr>
              <a:t>ריפלוקס</a:t>
            </a:r>
            <a:r>
              <a:rPr lang="he-IL" sz="1200" kern="1200" dirty="0">
                <a:solidFill>
                  <a:schemeClr val="tx1"/>
                </a:solidFill>
                <a:effectLst/>
                <a:latin typeface="+mn-lt"/>
                <a:ea typeface="+mn-ea"/>
                <a:cs typeface="+mn-cs"/>
              </a:rPr>
              <a:t> ופינוי איטי יותר של הקיבה. האבחנה של </a:t>
            </a:r>
            <a:r>
              <a:rPr lang="he-IL" sz="1200" kern="1200" dirty="0" err="1">
                <a:solidFill>
                  <a:schemeClr val="tx1"/>
                </a:solidFill>
                <a:effectLst/>
                <a:latin typeface="+mn-lt"/>
                <a:ea typeface="+mn-ea"/>
                <a:cs typeface="+mn-cs"/>
              </a:rPr>
              <a:t>מוטיליות</a:t>
            </a:r>
            <a:r>
              <a:rPr lang="he-IL" sz="1200" kern="1200" dirty="0">
                <a:solidFill>
                  <a:schemeClr val="tx1"/>
                </a:solidFill>
                <a:effectLst/>
                <a:latin typeface="+mn-lt"/>
                <a:ea typeface="+mn-ea"/>
                <a:cs typeface="+mn-cs"/>
              </a:rPr>
              <a:t> נעשית בכמה דרכים- </a:t>
            </a:r>
            <a:r>
              <a:rPr lang="he-IL" sz="1200" kern="1200" dirty="0" err="1">
                <a:solidFill>
                  <a:schemeClr val="tx1"/>
                </a:solidFill>
                <a:effectLst/>
                <a:latin typeface="+mn-lt"/>
                <a:ea typeface="+mn-ea"/>
                <a:cs typeface="+mn-cs"/>
              </a:rPr>
              <a:t>מנומטריה</a:t>
            </a:r>
            <a:r>
              <a:rPr lang="he-IL" sz="1200" kern="1200" dirty="0">
                <a:solidFill>
                  <a:schemeClr val="tx1"/>
                </a:solidFill>
                <a:effectLst/>
                <a:latin typeface="+mn-lt"/>
                <a:ea typeface="+mn-ea"/>
                <a:cs typeface="+mn-cs"/>
              </a:rPr>
              <a:t>, מבחן מיפוי רדיואקטיבי וכדומה והטיפול הוא בהתאם- אם יש מקטע פוקאלי בעייתי אז יש המלצה לכריתה </a:t>
            </a:r>
            <a:r>
              <a:rPr lang="he-IL" sz="1200" kern="1200" dirty="0" err="1">
                <a:solidFill>
                  <a:schemeClr val="tx1"/>
                </a:solidFill>
                <a:effectLst/>
                <a:latin typeface="+mn-lt"/>
                <a:ea typeface="+mn-ea"/>
                <a:cs typeface="+mn-cs"/>
              </a:rPr>
              <a:t>סגמנטלית</a:t>
            </a:r>
            <a:r>
              <a:rPr lang="he-IL" sz="1200" kern="1200" dirty="0">
                <a:solidFill>
                  <a:schemeClr val="tx1"/>
                </a:solidFill>
                <a:effectLst/>
                <a:latin typeface="+mn-lt"/>
                <a:ea typeface="+mn-ea"/>
                <a:cs typeface="+mn-cs"/>
              </a:rPr>
              <a:t> של המעי, ואם לא או שכל המעי עם </a:t>
            </a:r>
            <a:r>
              <a:rPr lang="he-IL" sz="1200" kern="1200" dirty="0" err="1">
                <a:solidFill>
                  <a:schemeClr val="tx1"/>
                </a:solidFill>
                <a:effectLst/>
                <a:latin typeface="+mn-lt"/>
                <a:ea typeface="+mn-ea"/>
                <a:cs typeface="+mn-cs"/>
              </a:rPr>
              <a:t>מוטיליות</a:t>
            </a:r>
            <a:r>
              <a:rPr lang="he-IL" sz="1200" kern="1200" dirty="0">
                <a:solidFill>
                  <a:schemeClr val="tx1"/>
                </a:solidFill>
                <a:effectLst/>
                <a:latin typeface="+mn-lt"/>
                <a:ea typeface="+mn-ea"/>
                <a:cs typeface="+mn-cs"/>
              </a:rPr>
              <a:t> ירודה- ניתן להציע </a:t>
            </a:r>
            <a:r>
              <a:rPr lang="he-IL" sz="1200" kern="1200" dirty="0" err="1">
                <a:solidFill>
                  <a:schemeClr val="tx1"/>
                </a:solidFill>
                <a:effectLst/>
                <a:latin typeface="+mn-lt"/>
                <a:ea typeface="+mn-ea"/>
                <a:cs typeface="+mn-cs"/>
              </a:rPr>
              <a:t>malone</a:t>
            </a:r>
            <a:r>
              <a:rPr lang="he-IL" sz="1200" kern="1200" dirty="0">
                <a:solidFill>
                  <a:schemeClr val="tx1"/>
                </a:solidFill>
                <a:effectLst/>
                <a:latin typeface="+mn-lt"/>
                <a:ea typeface="+mn-ea"/>
                <a:cs typeface="+mn-cs"/>
              </a:rPr>
              <a:t> למשל או </a:t>
            </a:r>
            <a:r>
              <a:rPr lang="he-IL" sz="1200" kern="1200" dirty="0" err="1">
                <a:solidFill>
                  <a:schemeClr val="tx1"/>
                </a:solidFill>
                <a:effectLst/>
                <a:latin typeface="+mn-lt"/>
                <a:ea typeface="+mn-ea"/>
                <a:cs typeface="+mn-cs"/>
              </a:rPr>
              <a:t>תוכניות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bowel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management</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2" algn="just" rtl="1"/>
            <a:r>
              <a:rPr lang="he-IL" sz="1200" kern="1200" dirty="0" err="1">
                <a:solidFill>
                  <a:schemeClr val="tx1"/>
                </a:solidFill>
                <a:effectLst/>
                <a:latin typeface="+mn-lt"/>
                <a:ea typeface="+mn-ea"/>
                <a:cs typeface="+mn-cs"/>
              </a:rPr>
              <a:t>אכלזיה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הפנימי – לכל הילדים יש </a:t>
            </a:r>
            <a:r>
              <a:rPr lang="he-IL" sz="1200" kern="1200" dirty="0" err="1">
                <a:solidFill>
                  <a:schemeClr val="tx1"/>
                </a:solidFill>
                <a:effectLst/>
                <a:latin typeface="+mn-lt"/>
                <a:ea typeface="+mn-ea"/>
                <a:cs typeface="+mn-cs"/>
              </a:rPr>
              <a:t>abnormal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rair</a:t>
            </a:r>
            <a:r>
              <a:rPr lang="he-IL" sz="1200" kern="1200" dirty="0">
                <a:solidFill>
                  <a:schemeClr val="tx1"/>
                </a:solidFill>
                <a:effectLst/>
                <a:latin typeface="+mn-lt"/>
                <a:ea typeface="+mn-ea"/>
                <a:cs typeface="+mn-cs"/>
              </a:rPr>
              <a:t>- האבחנה יכולה להתבצע על ידי הזרקה של בוטוקס </a:t>
            </a:r>
            <a:r>
              <a:rPr lang="he-IL" sz="1200" kern="1200" dirty="0" err="1">
                <a:solidFill>
                  <a:schemeClr val="tx1"/>
                </a:solidFill>
                <a:effectLst/>
                <a:latin typeface="+mn-lt"/>
                <a:ea typeface="+mn-ea"/>
                <a:cs typeface="+mn-cs"/>
              </a:rPr>
              <a:t>לאיזור</a:t>
            </a:r>
            <a:r>
              <a:rPr lang="he-IL" sz="1200" kern="1200" dirty="0">
                <a:solidFill>
                  <a:schemeClr val="tx1"/>
                </a:solidFill>
                <a:effectLst/>
                <a:latin typeface="+mn-lt"/>
                <a:ea typeface="+mn-ea"/>
                <a:cs typeface="+mn-cs"/>
              </a:rPr>
              <a:t> ובהתאם לראות את ההרפיה ובהתאם גם להציע טיפול בבוטוקס. לרוב זה מסתדר עד גיל 5.</a:t>
            </a:r>
            <a:endParaRPr lang="en-IL" sz="1200" kern="1200" dirty="0">
              <a:solidFill>
                <a:schemeClr val="tx1"/>
              </a:solidFill>
              <a:effectLst/>
              <a:latin typeface="+mn-lt"/>
              <a:ea typeface="+mn-ea"/>
              <a:cs typeface="+mn-cs"/>
            </a:endParaRPr>
          </a:p>
          <a:p>
            <a:pPr lvl="2" algn="just" rtl="1"/>
            <a:r>
              <a:rPr lang="he-IL" sz="1200" kern="1200" dirty="0" err="1">
                <a:solidFill>
                  <a:schemeClr val="tx1"/>
                </a:solidFill>
                <a:effectLst/>
                <a:latin typeface="+mn-lt"/>
                <a:ea typeface="+mn-ea"/>
                <a:cs typeface="+mn-cs"/>
              </a:rPr>
              <a:t>מגהקולון</a:t>
            </a:r>
            <a:r>
              <a:rPr lang="he-IL" sz="1200" kern="1200" dirty="0">
                <a:solidFill>
                  <a:schemeClr val="tx1"/>
                </a:solidFill>
                <a:effectLst/>
                <a:latin typeface="+mn-lt"/>
                <a:ea typeface="+mn-ea"/>
                <a:cs typeface="+mn-cs"/>
              </a:rPr>
              <a:t> כתוצאה מ- </a:t>
            </a:r>
            <a:r>
              <a:rPr lang="he-IL" sz="1200" kern="1200" dirty="0" err="1">
                <a:solidFill>
                  <a:schemeClr val="tx1"/>
                </a:solidFill>
                <a:effectLst/>
                <a:latin typeface="+mn-lt"/>
                <a:ea typeface="+mn-ea"/>
                <a:cs typeface="+mn-cs"/>
              </a:rPr>
              <a:t>stool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holding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behaviour</a:t>
            </a:r>
            <a:r>
              <a:rPr lang="he-IL" sz="1200" kern="1200" dirty="0">
                <a:solidFill>
                  <a:schemeClr val="tx1"/>
                </a:solidFill>
                <a:effectLst/>
                <a:latin typeface="+mn-lt"/>
                <a:ea typeface="+mn-ea"/>
                <a:cs typeface="+mn-cs"/>
              </a:rPr>
              <a:t>- תופעה של ״החזקת צואה״ היא נפוצה אצל ילדים בריאים ועוד יותר אצל ילדים עם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זה מביא למגה-קולון וזה מטופל הכי טוב על ידי </a:t>
            </a:r>
            <a:r>
              <a:rPr lang="he-IL" sz="1200" kern="1200" dirty="0" err="1">
                <a:solidFill>
                  <a:schemeClr val="tx1"/>
                </a:solidFill>
                <a:effectLst/>
                <a:latin typeface="+mn-lt"/>
                <a:ea typeface="+mn-ea"/>
                <a:cs typeface="+mn-cs"/>
              </a:rPr>
              <a:t>תוכנית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bowel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management</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תלונות של </a:t>
            </a:r>
            <a:r>
              <a:rPr lang="he-IL" sz="1200" kern="1200" dirty="0" err="1">
                <a:solidFill>
                  <a:schemeClr val="tx1"/>
                </a:solidFill>
                <a:effectLst/>
                <a:latin typeface="+mn-lt"/>
                <a:ea typeface="+mn-ea"/>
                <a:cs typeface="+mn-cs"/>
              </a:rPr>
              <a:t>soiling</a:t>
            </a:r>
            <a:r>
              <a:rPr lang="he-IL" sz="1200" kern="1200" dirty="0">
                <a:solidFill>
                  <a:schemeClr val="tx1"/>
                </a:solidFill>
                <a:effectLst/>
                <a:latin typeface="+mn-lt"/>
                <a:ea typeface="+mn-ea"/>
                <a:cs typeface="+mn-cs"/>
              </a:rPr>
              <a:t>- יש שלוש סיבות עיקריות ל- </a:t>
            </a:r>
            <a:r>
              <a:rPr lang="he-IL" sz="1200" kern="1200" dirty="0" err="1">
                <a:solidFill>
                  <a:schemeClr val="tx1"/>
                </a:solidFill>
                <a:effectLst/>
                <a:latin typeface="+mn-lt"/>
                <a:ea typeface="+mn-ea"/>
                <a:cs typeface="+mn-cs"/>
              </a:rPr>
              <a:t>soil</a:t>
            </a:r>
            <a:r>
              <a:rPr lang="he-IL" sz="1200" kern="1200" dirty="0">
                <a:solidFill>
                  <a:schemeClr val="tx1"/>
                </a:solidFill>
                <a:effectLst/>
                <a:latin typeface="+mn-lt"/>
                <a:ea typeface="+mn-ea"/>
                <a:cs typeface="+mn-cs"/>
              </a:rPr>
              <a:t> לאחר ניתוח </a:t>
            </a:r>
            <a:r>
              <a:rPr lang="he-IL" sz="1200" kern="1200" dirty="0" err="1">
                <a:solidFill>
                  <a:schemeClr val="tx1"/>
                </a:solidFill>
                <a:effectLst/>
                <a:latin typeface="+mn-lt"/>
                <a:ea typeface="+mn-ea"/>
                <a:cs typeface="+mn-cs"/>
              </a:rPr>
              <a:t>pull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through</a:t>
            </a:r>
            <a:r>
              <a:rPr lang="he-IL" sz="1200" kern="1200" dirty="0">
                <a:solidFill>
                  <a:schemeClr val="tx1"/>
                </a:solidFill>
                <a:effectLst/>
                <a:latin typeface="+mn-lt"/>
                <a:ea typeface="+mn-ea"/>
                <a:cs typeface="+mn-cs"/>
              </a:rPr>
              <a:t>- בעיה בתפקוד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(לרוב כתוצאה מפגיעה בניתוח ומזהים על ידי </a:t>
            </a:r>
            <a:r>
              <a:rPr lang="he-IL" sz="1200" kern="1200" dirty="0" err="1">
                <a:solidFill>
                  <a:schemeClr val="tx1"/>
                </a:solidFill>
                <a:effectLst/>
                <a:latin typeface="+mn-lt"/>
                <a:ea typeface="+mn-ea"/>
                <a:cs typeface="+mn-cs"/>
              </a:rPr>
              <a:t>מנומטריה</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eus</a:t>
            </a:r>
            <a:r>
              <a:rPr lang="he-IL" sz="1200" kern="1200" dirty="0">
                <a:solidFill>
                  <a:schemeClr val="tx1"/>
                </a:solidFill>
                <a:effectLst/>
                <a:latin typeface="+mn-lt"/>
                <a:ea typeface="+mn-ea"/>
                <a:cs typeface="+mn-cs"/>
              </a:rPr>
              <a:t>. סיבה נוספת הינה תחושה לא תקינה- יכולה להיות רק אובדן תחושה בין גז לנוזל בפי הטבעת, מצב המתרחש כתוצאה מכך שההשקה בוצעה נמוך מדי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ה- </a:t>
            </a:r>
            <a:r>
              <a:rPr lang="he-IL" sz="1200" kern="1200" dirty="0" err="1">
                <a:solidFill>
                  <a:schemeClr val="tx1"/>
                </a:solidFill>
                <a:effectLst/>
                <a:latin typeface="+mn-lt"/>
                <a:ea typeface="+mn-ea"/>
                <a:cs typeface="+mn-cs"/>
              </a:rPr>
              <a:t>transition</a:t>
            </a:r>
            <a:r>
              <a:rPr lang="he-IL"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ephithel</a:t>
            </a:r>
            <a:r>
              <a:rPr lang="he-IL" sz="1200" kern="1200" dirty="0">
                <a:solidFill>
                  <a:schemeClr val="tx1"/>
                </a:solidFill>
                <a:effectLst/>
                <a:latin typeface="+mn-lt"/>
                <a:ea typeface="+mn-ea"/>
                <a:cs typeface="+mn-cs"/>
              </a:rPr>
              <a:t>, או אובחן תחושה בכל הרקטום- שיכול להיות מאובחן באמצעות </a:t>
            </a:r>
            <a:r>
              <a:rPr lang="he-IL" sz="1200" kern="1200" dirty="0" err="1">
                <a:solidFill>
                  <a:schemeClr val="tx1"/>
                </a:solidFill>
                <a:effectLst/>
                <a:latin typeface="+mn-lt"/>
                <a:ea typeface="+mn-ea"/>
                <a:cs typeface="+mn-cs"/>
              </a:rPr>
              <a:t>מנומטריה</a:t>
            </a:r>
            <a:r>
              <a:rPr lang="he-IL" sz="1200" kern="1200" dirty="0">
                <a:solidFill>
                  <a:schemeClr val="tx1"/>
                </a:solidFill>
                <a:effectLst/>
                <a:latin typeface="+mn-lt"/>
                <a:ea typeface="+mn-ea"/>
                <a:cs typeface="+mn-cs"/>
              </a:rPr>
              <a:t>. שתי הבעיות הללו שמביאות ל- </a:t>
            </a:r>
            <a:r>
              <a:rPr lang="he-IL" sz="1200" kern="1200" dirty="0" err="1">
                <a:solidFill>
                  <a:schemeClr val="tx1"/>
                </a:solidFill>
                <a:effectLst/>
                <a:latin typeface="+mn-lt"/>
                <a:ea typeface="+mn-ea"/>
                <a:cs typeface="+mn-cs"/>
              </a:rPr>
              <a:t>soiling</a:t>
            </a:r>
            <a:r>
              <a:rPr lang="he-IL" sz="1200" kern="1200" dirty="0">
                <a:solidFill>
                  <a:schemeClr val="tx1"/>
                </a:solidFill>
                <a:effectLst/>
                <a:latin typeface="+mn-lt"/>
                <a:ea typeface="+mn-ea"/>
                <a:cs typeface="+mn-cs"/>
              </a:rPr>
              <a:t> אינן ניתנות לפתרון כירורגי אלא טיפול הכולל דיאטת עצירות, </a:t>
            </a:r>
            <a:r>
              <a:rPr lang="he-IL" sz="1200" kern="1200" dirty="0" err="1">
                <a:solidFill>
                  <a:schemeClr val="tx1"/>
                </a:solidFill>
                <a:effectLst/>
                <a:latin typeface="+mn-lt"/>
                <a:ea typeface="+mn-ea"/>
                <a:cs typeface="+mn-cs"/>
              </a:rPr>
              <a:t>לקסטיביים</a:t>
            </a:r>
            <a:r>
              <a:rPr lang="he-IL" sz="1200" kern="1200" dirty="0">
                <a:solidFill>
                  <a:schemeClr val="tx1"/>
                </a:solidFill>
                <a:effectLst/>
                <a:latin typeface="+mn-lt"/>
                <a:ea typeface="+mn-ea"/>
                <a:cs typeface="+mn-cs"/>
              </a:rPr>
              <a:t>, ביופידבק ולעיתים </a:t>
            </a:r>
            <a:r>
              <a:rPr lang="he-IL" sz="1200" kern="1200" dirty="0" err="1">
                <a:solidFill>
                  <a:schemeClr val="tx1"/>
                </a:solidFill>
                <a:effectLst/>
                <a:latin typeface="+mn-lt"/>
                <a:ea typeface="+mn-ea"/>
                <a:cs typeface="+mn-cs"/>
              </a:rPr>
              <a:t>קולוסטומיה</a:t>
            </a:r>
            <a:r>
              <a:rPr lang="he-IL" sz="1200" kern="1200" dirty="0">
                <a:solidFill>
                  <a:schemeClr val="tx1"/>
                </a:solidFill>
                <a:effectLst/>
                <a:latin typeface="+mn-lt"/>
                <a:ea typeface="+mn-ea"/>
                <a:cs typeface="+mn-cs"/>
              </a:rPr>
              <a:t>. לעומת זאת, – </a:t>
            </a:r>
            <a:r>
              <a:rPr lang="he-IL" sz="1200" kern="1200" dirty="0" err="1">
                <a:solidFill>
                  <a:schemeClr val="tx1"/>
                </a:solidFill>
                <a:effectLst/>
                <a:latin typeface="+mn-lt"/>
                <a:ea typeface="+mn-ea"/>
                <a:cs typeface="+mn-cs"/>
              </a:rPr>
              <a:t>pseudo</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incontinence</a:t>
            </a:r>
            <a:r>
              <a:rPr lang="he-IL" sz="1200" kern="1200" dirty="0">
                <a:solidFill>
                  <a:schemeClr val="tx1"/>
                </a:solidFill>
                <a:effectLst/>
                <a:latin typeface="+mn-lt"/>
                <a:ea typeface="+mn-ea"/>
                <a:cs typeface="+mn-cs"/>
              </a:rPr>
              <a:t>- הינו מצב המביא ל- </a:t>
            </a:r>
            <a:r>
              <a:rPr lang="he-IL" sz="1200" kern="1200" dirty="0" err="1">
                <a:solidFill>
                  <a:schemeClr val="tx1"/>
                </a:solidFill>
                <a:effectLst/>
                <a:latin typeface="+mn-lt"/>
                <a:ea typeface="+mn-ea"/>
                <a:cs typeface="+mn-cs"/>
              </a:rPr>
              <a:t>soil</a:t>
            </a:r>
            <a:r>
              <a:rPr lang="he-IL" sz="1200" kern="1200" dirty="0">
                <a:solidFill>
                  <a:schemeClr val="tx1"/>
                </a:solidFill>
                <a:effectLst/>
                <a:latin typeface="+mn-lt"/>
                <a:ea typeface="+mn-ea"/>
                <a:cs typeface="+mn-cs"/>
              </a:rPr>
              <a:t> בהנחה שמנגנון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והתחושה שמור- זה נגרם בגלל עצירות משמעותית עם רקטום מורחב מאוד ו- </a:t>
            </a:r>
            <a:r>
              <a:rPr lang="he-IL" sz="1200" kern="1200" dirty="0" err="1">
                <a:solidFill>
                  <a:schemeClr val="tx1"/>
                </a:solidFill>
                <a:effectLst/>
                <a:latin typeface="+mn-lt"/>
                <a:ea typeface="+mn-ea"/>
                <a:cs typeface="+mn-cs"/>
              </a:rPr>
              <a:t>overflow</a:t>
            </a:r>
            <a:r>
              <a:rPr lang="he-IL" sz="1200" kern="1200" dirty="0">
                <a:solidFill>
                  <a:schemeClr val="tx1"/>
                </a:solidFill>
                <a:effectLst/>
                <a:latin typeface="+mn-lt"/>
                <a:ea typeface="+mn-ea"/>
                <a:cs typeface="+mn-cs"/>
              </a:rPr>
              <a:t> של צואה נוזלית מסביב. סיבה אחרת היא שהקליבר של הרקטום תקין אבל יש היפר-פריסטלטיקה. הדרך להבדיל בין שני הסוגים היא ביצוע חוקן שיקוף.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אנטרוקוליטיס</a:t>
            </a:r>
            <a:r>
              <a:rPr lang="he-IL" sz="1200" kern="1200" dirty="0">
                <a:solidFill>
                  <a:schemeClr val="tx1"/>
                </a:solidFill>
                <a:effectLst/>
                <a:latin typeface="+mn-lt"/>
                <a:ea typeface="+mn-ea"/>
                <a:cs typeface="+mn-cs"/>
              </a:rPr>
              <a:t>- האטיולוגיה של </a:t>
            </a:r>
            <a:r>
              <a:rPr lang="he-IL" sz="1200" kern="1200" dirty="0" err="1">
                <a:solidFill>
                  <a:schemeClr val="tx1"/>
                </a:solidFill>
                <a:effectLst/>
                <a:latin typeface="+mn-lt"/>
                <a:ea typeface="+mn-ea"/>
                <a:cs typeface="+mn-cs"/>
              </a:rPr>
              <a:t>אנטרוקוליטיס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בהירשפרונג</a:t>
            </a:r>
            <a:r>
              <a:rPr lang="he-IL" sz="1200" kern="1200" dirty="0">
                <a:solidFill>
                  <a:schemeClr val="tx1"/>
                </a:solidFill>
                <a:effectLst/>
                <a:latin typeface="+mn-lt"/>
                <a:ea typeface="+mn-ea"/>
                <a:cs typeface="+mn-cs"/>
              </a:rPr>
              <a:t> אינה ידועה והיא כנראה </a:t>
            </a:r>
            <a:r>
              <a:rPr lang="he-IL" sz="1200" kern="1200" dirty="0" err="1">
                <a:solidFill>
                  <a:schemeClr val="tx1"/>
                </a:solidFill>
                <a:effectLst/>
                <a:latin typeface="+mn-lt"/>
                <a:ea typeface="+mn-ea"/>
                <a:cs typeface="+mn-cs"/>
              </a:rPr>
              <a:t>מולטיפקטוריאלית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סטאזיס</a:t>
            </a:r>
            <a:r>
              <a:rPr lang="he-IL" sz="1200" kern="1200" dirty="0">
                <a:solidFill>
                  <a:schemeClr val="tx1"/>
                </a:solidFill>
                <a:effectLst/>
                <a:latin typeface="+mn-lt"/>
                <a:ea typeface="+mn-ea"/>
                <a:cs typeface="+mn-cs"/>
              </a:rPr>
              <a:t> הנגרם מחסימה פונקציונאלית מביא ל- </a:t>
            </a:r>
            <a:r>
              <a:rPr lang="he-IL" sz="1200" kern="1200" dirty="0" err="1">
                <a:solidFill>
                  <a:schemeClr val="tx1"/>
                </a:solidFill>
                <a:effectLst/>
                <a:latin typeface="+mn-lt"/>
                <a:ea typeface="+mn-ea"/>
                <a:cs typeface="+mn-cs"/>
              </a:rPr>
              <a:t>bacterial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overgrowth</a:t>
            </a:r>
            <a:r>
              <a:rPr lang="he-IL" sz="1200" kern="1200" dirty="0">
                <a:solidFill>
                  <a:schemeClr val="tx1"/>
                </a:solidFill>
                <a:effectLst/>
                <a:latin typeface="+mn-lt"/>
                <a:ea typeface="+mn-ea"/>
                <a:cs typeface="+mn-cs"/>
              </a:rPr>
              <a:t> עם זיהום שניוני, כשיש </a:t>
            </a:r>
            <a:r>
              <a:rPr lang="he-IL" sz="1200" kern="1200" dirty="0" err="1">
                <a:solidFill>
                  <a:schemeClr val="tx1"/>
                </a:solidFill>
                <a:effectLst/>
                <a:latin typeface="+mn-lt"/>
                <a:ea typeface="+mn-ea"/>
                <a:cs typeface="+mn-cs"/>
              </a:rPr>
              <a:t>פתוגנים</a:t>
            </a:r>
            <a:r>
              <a:rPr lang="he-IL" sz="1200" kern="1200" dirty="0">
                <a:solidFill>
                  <a:schemeClr val="tx1"/>
                </a:solidFill>
                <a:effectLst/>
                <a:latin typeface="+mn-lt"/>
                <a:ea typeface="+mn-ea"/>
                <a:cs typeface="+mn-cs"/>
              </a:rPr>
              <a:t> כמו </a:t>
            </a:r>
            <a:r>
              <a:rPr lang="he-IL" sz="1200" kern="1200" dirty="0" err="1">
                <a:solidFill>
                  <a:schemeClr val="tx1"/>
                </a:solidFill>
                <a:effectLst/>
                <a:latin typeface="+mn-lt"/>
                <a:ea typeface="+mn-ea"/>
                <a:cs typeface="+mn-cs"/>
              </a:rPr>
              <a:t>קלוסטרידיום</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רוטה</a:t>
            </a:r>
            <a:r>
              <a:rPr lang="he-IL" sz="1200" kern="1200" dirty="0">
                <a:solidFill>
                  <a:schemeClr val="tx1"/>
                </a:solidFill>
                <a:effectLst/>
                <a:latin typeface="+mn-lt"/>
                <a:ea typeface="+mn-ea"/>
                <a:cs typeface="+mn-cs"/>
              </a:rPr>
              <a:t> שנחשדו כשקשורים לכך אולם ללא אימות מספק. </a:t>
            </a:r>
            <a:r>
              <a:rPr lang="he-IL" sz="1200" kern="1200" dirty="0" err="1">
                <a:solidFill>
                  <a:schemeClr val="tx1"/>
                </a:solidFill>
                <a:effectLst/>
                <a:latin typeface="+mn-lt"/>
                <a:ea typeface="+mn-ea"/>
                <a:cs typeface="+mn-cs"/>
              </a:rPr>
              <a:t>אנטרקוליטיס</a:t>
            </a:r>
            <a:r>
              <a:rPr lang="he-IL" sz="1200" kern="1200" dirty="0">
                <a:solidFill>
                  <a:schemeClr val="tx1"/>
                </a:solidFill>
                <a:effectLst/>
                <a:latin typeface="+mn-lt"/>
                <a:ea typeface="+mn-ea"/>
                <a:cs typeface="+mn-cs"/>
              </a:rPr>
              <a:t> יותר נפוץ בילדים קטנים, במחלה שהיא </a:t>
            </a:r>
            <a:r>
              <a:rPr lang="he-IL" sz="1200" kern="1200" dirty="0" err="1">
                <a:solidFill>
                  <a:schemeClr val="tx1"/>
                </a:solidFill>
                <a:effectLst/>
                <a:latin typeface="+mn-lt"/>
                <a:ea typeface="+mn-ea"/>
                <a:cs typeface="+mn-cs"/>
              </a:rPr>
              <a:t>long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segment</a:t>
            </a:r>
            <a:r>
              <a:rPr lang="he-IL" sz="1200" kern="1200" dirty="0">
                <a:solidFill>
                  <a:schemeClr val="tx1"/>
                </a:solidFill>
                <a:effectLst/>
                <a:latin typeface="+mn-lt"/>
                <a:ea typeface="+mn-ea"/>
                <a:cs typeface="+mn-cs"/>
              </a:rPr>
              <a:t>, ובתסמונת דאון. הקליניקה כוללת חום, תפיחות </a:t>
            </a:r>
            <a:r>
              <a:rPr lang="he-IL" sz="1200" kern="1200" dirty="0" err="1">
                <a:solidFill>
                  <a:schemeClr val="tx1"/>
                </a:solidFill>
                <a:effectLst/>
                <a:latin typeface="+mn-lt"/>
                <a:ea typeface="+mn-ea"/>
                <a:cs typeface="+mn-cs"/>
              </a:rPr>
              <a:t>בטנית</a:t>
            </a:r>
            <a:r>
              <a:rPr lang="he-IL" sz="1200" kern="1200" dirty="0">
                <a:solidFill>
                  <a:schemeClr val="tx1"/>
                </a:solidFill>
                <a:effectLst/>
                <a:latin typeface="+mn-lt"/>
                <a:ea typeface="+mn-ea"/>
                <a:cs typeface="+mn-cs"/>
              </a:rPr>
              <a:t>, שלשול, עליה בלויקוציטים ועדות ללולאות מעי מעובות בצילום בטן. קיים </a:t>
            </a:r>
            <a:r>
              <a:rPr lang="he-IL" sz="1200" kern="1200" dirty="0" err="1">
                <a:solidFill>
                  <a:schemeClr val="tx1"/>
                </a:solidFill>
                <a:effectLst/>
                <a:latin typeface="+mn-lt"/>
                <a:ea typeface="+mn-ea"/>
                <a:cs typeface="+mn-cs"/>
              </a:rPr>
              <a:t>score</a:t>
            </a:r>
            <a:r>
              <a:rPr lang="he-IL" sz="1200" kern="1200" dirty="0">
                <a:solidFill>
                  <a:schemeClr val="tx1"/>
                </a:solidFill>
                <a:effectLst/>
                <a:latin typeface="+mn-lt"/>
                <a:ea typeface="+mn-ea"/>
                <a:cs typeface="+mn-cs"/>
              </a:rPr>
              <a:t> שיכול לעזור בניבוי </a:t>
            </a:r>
            <a:r>
              <a:rPr lang="he-IL" sz="1200" kern="1200" dirty="0" err="1">
                <a:solidFill>
                  <a:schemeClr val="tx1"/>
                </a:solidFill>
                <a:effectLst/>
                <a:latin typeface="+mn-lt"/>
                <a:ea typeface="+mn-ea"/>
                <a:cs typeface="+mn-cs"/>
              </a:rPr>
              <a:t>אנטרקוליטיס</a:t>
            </a:r>
            <a:r>
              <a:rPr lang="he-IL" sz="1200" kern="1200" dirty="0">
                <a:solidFill>
                  <a:schemeClr val="tx1"/>
                </a:solidFill>
                <a:effectLst/>
                <a:latin typeface="+mn-lt"/>
                <a:ea typeface="+mn-ea"/>
                <a:cs typeface="+mn-cs"/>
              </a:rPr>
              <a:t> מאחר ולעיתים מדובר </a:t>
            </a:r>
            <a:r>
              <a:rPr lang="he-IL" sz="1200" kern="1200" dirty="0" err="1">
                <a:solidFill>
                  <a:schemeClr val="tx1"/>
                </a:solidFill>
                <a:effectLst/>
                <a:latin typeface="+mn-lt"/>
                <a:ea typeface="+mn-ea"/>
                <a:cs typeface="+mn-cs"/>
              </a:rPr>
              <a:t>בגסטרואנטריטיס</a:t>
            </a:r>
            <a:r>
              <a:rPr lang="he-IL" sz="1200" kern="1200" dirty="0">
                <a:solidFill>
                  <a:schemeClr val="tx1"/>
                </a:solidFill>
                <a:effectLst/>
                <a:latin typeface="+mn-lt"/>
                <a:ea typeface="+mn-ea"/>
                <a:cs typeface="+mn-cs"/>
              </a:rPr>
              <a:t> ויש </a:t>
            </a:r>
            <a:r>
              <a:rPr lang="he-IL" sz="1200" kern="1200" dirty="0" err="1">
                <a:solidFill>
                  <a:schemeClr val="tx1"/>
                </a:solidFill>
                <a:effectLst/>
                <a:latin typeface="+mn-lt"/>
                <a:ea typeface="+mn-ea"/>
                <a:cs typeface="+mn-cs"/>
              </a:rPr>
              <a:t>איזשהוא</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overlap</a:t>
            </a:r>
            <a:r>
              <a:rPr lang="he-IL" sz="1200" kern="1200" dirty="0">
                <a:solidFill>
                  <a:schemeClr val="tx1"/>
                </a:solidFill>
                <a:effectLst/>
                <a:latin typeface="+mn-lt"/>
                <a:ea typeface="+mn-ea"/>
                <a:cs typeface="+mn-cs"/>
              </a:rPr>
              <a:t> ביניהם- הניקוד מבוסס על 4 פרמטרים עיקריים- היסטוריה (שלשול </a:t>
            </a:r>
            <a:r>
              <a:rPr lang="he-IL" sz="1200" kern="1200" dirty="0" err="1">
                <a:solidFill>
                  <a:schemeClr val="tx1"/>
                </a:solidFill>
                <a:effectLst/>
                <a:latin typeface="+mn-lt"/>
                <a:ea typeface="+mn-ea"/>
                <a:cs typeface="+mn-cs"/>
              </a:rPr>
              <a:t>אקספלוסיבי</a:t>
            </a:r>
            <a:r>
              <a:rPr lang="he-IL" sz="1200" kern="1200" dirty="0">
                <a:solidFill>
                  <a:schemeClr val="tx1"/>
                </a:solidFill>
                <a:effectLst/>
                <a:latin typeface="+mn-lt"/>
                <a:ea typeface="+mn-ea"/>
                <a:cs typeface="+mn-cs"/>
              </a:rPr>
              <a:t>, או מסריח למשל), בדיקה פיזיקלית המתאימה לכך וכוללת גם בטן תפוחה, צילום ומעבדה. </a:t>
            </a:r>
            <a:r>
              <a:rPr lang="he-IL" sz="1200" kern="1200" dirty="0" err="1">
                <a:solidFill>
                  <a:schemeClr val="tx1"/>
                </a:solidFill>
                <a:effectLst/>
                <a:latin typeface="+mn-lt"/>
                <a:ea typeface="+mn-ea"/>
                <a:cs typeface="+mn-cs"/>
              </a:rPr>
              <a:t>סהכ</a:t>
            </a:r>
            <a:r>
              <a:rPr lang="he-IL" sz="1200" kern="1200" dirty="0">
                <a:solidFill>
                  <a:schemeClr val="tx1"/>
                </a:solidFill>
                <a:effectLst/>
                <a:latin typeface="+mn-lt"/>
                <a:ea typeface="+mn-ea"/>
                <a:cs typeface="+mn-cs"/>
              </a:rPr>
              <a:t> הניקוד המקסימלי הינו 20. טיפול מניעתי יכול לכלול </a:t>
            </a:r>
            <a:r>
              <a:rPr lang="he-IL" sz="1200" kern="1200" dirty="0" err="1">
                <a:solidFill>
                  <a:schemeClr val="tx1"/>
                </a:solidFill>
                <a:effectLst/>
                <a:latin typeface="+mn-lt"/>
                <a:ea typeface="+mn-ea"/>
                <a:cs typeface="+mn-cs"/>
              </a:rPr>
              <a:t>איריגציות</a:t>
            </a:r>
            <a:r>
              <a:rPr lang="he-IL" sz="1200" kern="1200" dirty="0">
                <a:solidFill>
                  <a:schemeClr val="tx1"/>
                </a:solidFill>
                <a:effectLst/>
                <a:latin typeface="+mn-lt"/>
                <a:ea typeface="+mn-ea"/>
                <a:cs typeface="+mn-cs"/>
              </a:rPr>
              <a:t> גם לאחר הניתוח ו/או שימוש כרוני </a:t>
            </a:r>
            <a:r>
              <a:rPr lang="he-IL" sz="1200" kern="1200" dirty="0" err="1">
                <a:solidFill>
                  <a:schemeClr val="tx1"/>
                </a:solidFill>
                <a:effectLst/>
                <a:latin typeface="+mn-lt"/>
                <a:ea typeface="+mn-ea"/>
                <a:cs typeface="+mn-cs"/>
              </a:rPr>
              <a:t>בפלאגיל</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מצבים נוספים- מחלה דמוית </a:t>
            </a:r>
            <a:r>
              <a:rPr lang="he-IL" sz="1200" kern="1200" dirty="0" err="1">
                <a:solidFill>
                  <a:schemeClr val="tx1"/>
                </a:solidFill>
                <a:effectLst/>
                <a:latin typeface="+mn-lt"/>
                <a:ea typeface="+mn-ea"/>
                <a:cs typeface="+mn-cs"/>
              </a:rPr>
              <a:t>קרוהן</a:t>
            </a:r>
            <a:r>
              <a:rPr lang="he-IL" sz="1200" kern="1200" dirty="0">
                <a:solidFill>
                  <a:schemeClr val="tx1"/>
                </a:solidFill>
                <a:effectLst/>
                <a:latin typeface="+mn-lt"/>
                <a:ea typeface="+mn-ea"/>
                <a:cs typeface="+mn-cs"/>
              </a:rPr>
              <a:t> בהמשך החיים, בעיקר במקטעים ארוכים או תסמונת דאון. תרופות </a:t>
            </a:r>
            <a:r>
              <a:rPr lang="he-IL" sz="1200" kern="1200" dirty="0" err="1">
                <a:solidFill>
                  <a:schemeClr val="tx1"/>
                </a:solidFill>
                <a:effectLst/>
                <a:latin typeface="+mn-lt"/>
                <a:ea typeface="+mn-ea"/>
                <a:cs typeface="+mn-cs"/>
              </a:rPr>
              <a:t>לקרוהן</a:t>
            </a:r>
            <a:r>
              <a:rPr lang="he-IL" sz="1200" kern="1200" dirty="0">
                <a:solidFill>
                  <a:schemeClr val="tx1"/>
                </a:solidFill>
                <a:effectLst/>
                <a:latin typeface="+mn-lt"/>
                <a:ea typeface="+mn-ea"/>
                <a:cs typeface="+mn-cs"/>
              </a:rPr>
              <a:t> (ביולוגיות) לא עוזרות. בנוסף יש מצבים ״דמויי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variant</a:t>
            </a:r>
            <a:r>
              <a:rPr lang="he-IL" sz="1200" kern="1200" dirty="0">
                <a:solidFill>
                  <a:schemeClr val="tx1"/>
                </a:solidFill>
                <a:effectLst/>
                <a:latin typeface="+mn-lt"/>
                <a:ea typeface="+mn-ea"/>
                <a:cs typeface="+mn-cs"/>
              </a:rPr>
              <a:t>- שמתבטאים קלינית דומה אולם עם עדות לגנגליונים בביופסיה, מחלות אלו כוללות את הבאות-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דיספלסיה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נוירונלית</a:t>
            </a:r>
            <a:r>
              <a:rPr lang="he-IL" sz="1200" kern="1200" dirty="0">
                <a:solidFill>
                  <a:schemeClr val="tx1"/>
                </a:solidFill>
                <a:effectLst/>
                <a:latin typeface="+mn-lt"/>
                <a:ea typeface="+mn-ea"/>
                <a:cs typeface="+mn-cs"/>
              </a:rPr>
              <a:t> של המעי- </a:t>
            </a:r>
            <a:r>
              <a:rPr lang="he-IL" sz="1200" kern="1200" dirty="0" err="1">
                <a:solidFill>
                  <a:schemeClr val="tx1"/>
                </a:solidFill>
                <a:effectLst/>
                <a:latin typeface="+mn-lt"/>
                <a:ea typeface="+mn-ea"/>
                <a:cs typeface="+mn-cs"/>
              </a:rPr>
              <a:t>intestinal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neurnal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dysplasia</a:t>
            </a:r>
            <a:r>
              <a:rPr lang="he-IL" sz="1200" kern="1200" dirty="0">
                <a:solidFill>
                  <a:schemeClr val="tx1"/>
                </a:solidFill>
                <a:effectLst/>
                <a:latin typeface="+mn-lt"/>
                <a:ea typeface="+mn-ea"/>
                <a:cs typeface="+mn-cs"/>
              </a:rPr>
              <a:t>- שני סוגים, </a:t>
            </a:r>
            <a:r>
              <a:rPr lang="he-IL" sz="1200" kern="1200" dirty="0" err="1">
                <a:solidFill>
                  <a:schemeClr val="tx1"/>
                </a:solidFill>
                <a:effectLst/>
                <a:latin typeface="+mn-lt"/>
                <a:ea typeface="+mn-ea"/>
                <a:cs typeface="+mn-cs"/>
              </a:rPr>
              <a:t>a</a:t>
            </a:r>
            <a:r>
              <a:rPr lang="he-IL" sz="1200" kern="1200" dirty="0">
                <a:solidFill>
                  <a:schemeClr val="tx1"/>
                </a:solidFill>
                <a:effectLst/>
                <a:latin typeface="+mn-lt"/>
                <a:ea typeface="+mn-ea"/>
                <a:cs typeface="+mn-cs"/>
              </a:rPr>
              <a:t>- פחות נפוץ, יש בעיה בעצבוב הסימפתטי של המעי יחד עם </a:t>
            </a:r>
            <a:r>
              <a:rPr lang="he-IL" sz="1200" kern="1200" dirty="0" err="1">
                <a:solidFill>
                  <a:schemeClr val="tx1"/>
                </a:solidFill>
                <a:effectLst/>
                <a:latin typeface="+mn-lt"/>
                <a:ea typeface="+mn-ea"/>
                <a:cs typeface="+mn-cs"/>
              </a:rPr>
              <a:t>היפרפלסיה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הפלקסוס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המיינטרי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a:t>
            </a:r>
            <a:r>
              <a:rPr lang="he-IL" sz="1200" kern="1200" dirty="0">
                <a:solidFill>
                  <a:schemeClr val="tx1"/>
                </a:solidFill>
                <a:effectLst/>
                <a:latin typeface="+mn-lt"/>
                <a:ea typeface="+mn-ea"/>
                <a:cs typeface="+mn-cs"/>
              </a:rPr>
              <a:t>- יותר נפוץ וכולל </a:t>
            </a:r>
            <a:r>
              <a:rPr lang="he-IL" sz="1200" kern="1200" dirty="0" err="1">
                <a:solidFill>
                  <a:schemeClr val="tx1"/>
                </a:solidFill>
                <a:effectLst/>
                <a:latin typeface="+mn-lt"/>
                <a:ea typeface="+mn-ea"/>
                <a:cs typeface="+mn-cs"/>
              </a:rPr>
              <a:t>דיספלסיה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הפלקסוס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הסומוקוזלי</a:t>
            </a:r>
            <a:r>
              <a:rPr lang="he-IL" sz="1200" kern="1200" dirty="0">
                <a:solidFill>
                  <a:schemeClr val="tx1"/>
                </a:solidFill>
                <a:effectLst/>
                <a:latin typeface="+mn-lt"/>
                <a:ea typeface="+mn-ea"/>
                <a:cs typeface="+mn-cs"/>
              </a:rPr>
              <a:t> עם סיבי עצב מעובים. זה יכול להיות יחד עם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או בלי.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היפו-</a:t>
            </a:r>
            <a:r>
              <a:rPr lang="he-IL" sz="1200" kern="1200" dirty="0" err="1">
                <a:solidFill>
                  <a:schemeClr val="tx1"/>
                </a:solidFill>
                <a:effectLst/>
                <a:latin typeface="+mn-lt"/>
                <a:ea typeface="+mn-ea"/>
                <a:cs typeface="+mn-cs"/>
              </a:rPr>
              <a:t>גנגליוזיס</a:t>
            </a:r>
            <a:r>
              <a:rPr lang="he-IL" sz="1200" kern="1200" dirty="0">
                <a:solidFill>
                  <a:schemeClr val="tx1"/>
                </a:solidFill>
                <a:effectLst/>
                <a:latin typeface="+mn-lt"/>
                <a:ea typeface="+mn-ea"/>
                <a:cs typeface="+mn-cs"/>
              </a:rPr>
              <a:t>- יש גנגליונים קטנים יחסית ומועטים, בעיקר במעי </a:t>
            </a:r>
            <a:r>
              <a:rPr lang="he-IL" sz="1200" kern="1200" dirty="0" err="1">
                <a:solidFill>
                  <a:schemeClr val="tx1"/>
                </a:solidFill>
                <a:effectLst/>
                <a:latin typeface="+mn-lt"/>
                <a:ea typeface="+mn-ea"/>
                <a:cs typeface="+mn-cs"/>
              </a:rPr>
              <a:t>הדיסטלי</a:t>
            </a:r>
            <a:r>
              <a:rPr lang="he-IL" sz="1200" kern="1200" dirty="0">
                <a:solidFill>
                  <a:schemeClr val="tx1"/>
                </a:solidFill>
                <a:effectLst/>
                <a:latin typeface="+mn-lt"/>
                <a:ea typeface="+mn-ea"/>
                <a:cs typeface="+mn-cs"/>
              </a:rPr>
              <a:t>, ועם בעיה בצביעה של </a:t>
            </a:r>
            <a:r>
              <a:rPr lang="he-IL" sz="1200" kern="1200" dirty="0" err="1">
                <a:solidFill>
                  <a:schemeClr val="tx1"/>
                </a:solidFill>
                <a:effectLst/>
                <a:latin typeface="+mn-lt"/>
                <a:ea typeface="+mn-ea"/>
                <a:cs typeface="+mn-cs"/>
              </a:rPr>
              <a:t>אצטילכוליןאסתטרז</a:t>
            </a:r>
            <a:r>
              <a:rPr lang="he-IL" sz="1200" kern="1200" dirty="0">
                <a:solidFill>
                  <a:schemeClr val="tx1"/>
                </a:solidFill>
                <a:effectLst/>
                <a:latin typeface="+mn-lt"/>
                <a:ea typeface="+mn-ea"/>
                <a:cs typeface="+mn-cs"/>
              </a:rPr>
              <a:t>- הניתוח הוא בדומה </a:t>
            </a:r>
            <a:r>
              <a:rPr lang="he-IL" sz="1200" kern="1200" dirty="0" err="1">
                <a:solidFill>
                  <a:schemeClr val="tx1"/>
                </a:solidFill>
                <a:effectLst/>
                <a:latin typeface="+mn-lt"/>
                <a:ea typeface="+mn-ea"/>
                <a:cs typeface="+mn-cs"/>
              </a:rPr>
              <a:t>להירשפרונג</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אכלזיה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מטופלים עם גנגליונים תקינים בביופסיה אולם רפלקס </a:t>
            </a:r>
            <a:r>
              <a:rPr lang="he-IL" sz="1200" kern="1200" dirty="0" err="1">
                <a:solidFill>
                  <a:schemeClr val="tx1"/>
                </a:solidFill>
                <a:effectLst/>
                <a:latin typeface="+mn-lt"/>
                <a:ea typeface="+mn-ea"/>
                <a:cs typeface="+mn-cs"/>
              </a:rPr>
              <a:t>rair</a:t>
            </a:r>
            <a:r>
              <a:rPr lang="he-IL" sz="1200" kern="1200" dirty="0">
                <a:solidFill>
                  <a:schemeClr val="tx1"/>
                </a:solidFill>
                <a:effectLst/>
                <a:latin typeface="+mn-lt"/>
                <a:ea typeface="+mn-ea"/>
                <a:cs typeface="+mn-cs"/>
              </a:rPr>
              <a:t> לא תקין. הטיפול הראשוני הינו עם </a:t>
            </a:r>
            <a:r>
              <a:rPr lang="he-IL" sz="1200" kern="1200" dirty="0" err="1">
                <a:solidFill>
                  <a:schemeClr val="tx1"/>
                </a:solidFill>
                <a:effectLst/>
                <a:latin typeface="+mn-lt"/>
                <a:ea typeface="+mn-ea"/>
                <a:cs typeface="+mn-cs"/>
              </a:rPr>
              <a:t>bowel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management</a:t>
            </a:r>
            <a:r>
              <a:rPr lang="he-IL" sz="1200" kern="1200" dirty="0">
                <a:solidFill>
                  <a:schemeClr val="tx1"/>
                </a:solidFill>
                <a:effectLst/>
                <a:latin typeface="+mn-lt"/>
                <a:ea typeface="+mn-ea"/>
                <a:cs typeface="+mn-cs"/>
              </a:rPr>
              <a:t>, אם זה לא מצליח ניתן לשקול בוטוקס, </a:t>
            </a:r>
            <a:r>
              <a:rPr lang="he-IL" sz="1200" kern="1200" dirty="0" err="1">
                <a:solidFill>
                  <a:schemeClr val="tx1"/>
                </a:solidFill>
                <a:effectLst/>
                <a:latin typeface="+mn-lt"/>
                <a:ea typeface="+mn-ea"/>
                <a:cs typeface="+mn-cs"/>
              </a:rPr>
              <a:t>ניפדיפין</a:t>
            </a:r>
            <a:r>
              <a:rPr lang="he-IL" sz="1200" kern="1200" dirty="0">
                <a:solidFill>
                  <a:schemeClr val="tx1"/>
                </a:solidFill>
                <a:effectLst/>
                <a:latin typeface="+mn-lt"/>
                <a:ea typeface="+mn-ea"/>
                <a:cs typeface="+mn-cs"/>
              </a:rPr>
              <a:t>, לרוב בכל מקרה זה מסתדר עד גיל 5.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מחלת ״</a:t>
            </a:r>
            <a:r>
              <a:rPr lang="he-IL" sz="1200" kern="1200" dirty="0" err="1">
                <a:solidFill>
                  <a:schemeClr val="tx1"/>
                </a:solidFill>
                <a:effectLst/>
                <a:latin typeface="+mn-lt"/>
                <a:ea typeface="+mn-ea"/>
                <a:cs typeface="+mn-cs"/>
              </a:rPr>
              <a:t>ultra-short</a:t>
            </a:r>
            <a:r>
              <a:rPr lang="he-IL" sz="1200" kern="1200" dirty="0">
                <a:solidFill>
                  <a:schemeClr val="tx1"/>
                </a:solidFill>
                <a:effectLst/>
                <a:latin typeface="+mn-lt"/>
                <a:ea typeface="+mn-ea"/>
                <a:cs typeface="+mn-cs"/>
              </a:rPr>
              <a:t>״- אלו ילדים שיש להם מקטע </a:t>
            </a:r>
            <a:r>
              <a:rPr lang="he-IL" sz="1200" kern="1200" dirty="0" err="1">
                <a:solidFill>
                  <a:schemeClr val="tx1"/>
                </a:solidFill>
                <a:effectLst/>
                <a:latin typeface="+mn-lt"/>
                <a:ea typeface="+mn-ea"/>
                <a:cs typeface="+mn-cs"/>
              </a:rPr>
              <a:t>אגנגילוני</a:t>
            </a:r>
            <a:r>
              <a:rPr lang="he-IL" sz="1200" kern="1200" dirty="0">
                <a:solidFill>
                  <a:schemeClr val="tx1"/>
                </a:solidFill>
                <a:effectLst/>
                <a:latin typeface="+mn-lt"/>
                <a:ea typeface="+mn-ea"/>
                <a:cs typeface="+mn-cs"/>
              </a:rPr>
              <a:t> קצר מאוד שקטן מ- 3-4 ס״מ. הטיפול הינו קונטרוברסיאלי, חלק מציעים </a:t>
            </a:r>
            <a:r>
              <a:rPr lang="he-IL" sz="1200" kern="1200" dirty="0" err="1">
                <a:solidFill>
                  <a:schemeClr val="tx1"/>
                </a:solidFill>
                <a:effectLst/>
                <a:latin typeface="+mn-lt"/>
                <a:ea typeface="+mn-ea"/>
                <a:cs typeface="+mn-cs"/>
              </a:rPr>
              <a:t>מיקטומיה</a:t>
            </a:r>
            <a:r>
              <a:rPr lang="he-IL" sz="1200" kern="1200" dirty="0">
                <a:solidFill>
                  <a:schemeClr val="tx1"/>
                </a:solidFill>
                <a:effectLst/>
                <a:latin typeface="+mn-lt"/>
                <a:ea typeface="+mn-ea"/>
                <a:cs typeface="+mn-cs"/>
              </a:rPr>
              <a:t> וחלק </a:t>
            </a:r>
            <a:r>
              <a:rPr lang="he-IL" sz="1200" kern="1200" dirty="0" err="1">
                <a:solidFill>
                  <a:schemeClr val="tx1"/>
                </a:solidFill>
                <a:effectLst/>
                <a:latin typeface="+mn-lt"/>
                <a:ea typeface="+mn-ea"/>
                <a:cs typeface="+mn-cs"/>
              </a:rPr>
              <a:t>pull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through</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en-US"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23</a:t>
            </a:fld>
            <a:endParaRPr lang="en-IL"/>
          </a:p>
        </p:txBody>
      </p:sp>
    </p:spTree>
    <p:extLst>
      <p:ext uri="{BB962C8B-B14F-4D97-AF65-F5344CB8AC3E}">
        <p14:creationId xmlns:p14="http://schemas.microsoft.com/office/powerpoint/2010/main" val="41772084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en-US"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en-US"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פרק 35- </a:t>
            </a:r>
            <a:r>
              <a:rPr lang="he-IL" sz="1200" b="1" kern="1200" dirty="0" err="1">
                <a:solidFill>
                  <a:schemeClr val="tx1"/>
                </a:solidFill>
                <a:effectLst/>
                <a:latin typeface="+mn-lt"/>
                <a:ea typeface="+mn-ea"/>
                <a:cs typeface="+mn-cs"/>
              </a:rPr>
              <a:t>מלפורמציות</a:t>
            </a:r>
            <a:r>
              <a:rPr lang="he-IL" sz="1200" b="1" kern="1200" dirty="0">
                <a:solidFill>
                  <a:schemeClr val="tx1"/>
                </a:solidFill>
                <a:effectLst/>
                <a:latin typeface="+mn-lt"/>
                <a:ea typeface="+mn-ea"/>
                <a:cs typeface="+mn-cs"/>
              </a:rPr>
              <a:t> </a:t>
            </a:r>
            <a:r>
              <a:rPr lang="he-IL" sz="1200" b="1" kern="1200" dirty="0" err="1">
                <a:solidFill>
                  <a:schemeClr val="tx1"/>
                </a:solidFill>
                <a:effectLst/>
                <a:latin typeface="+mn-lt"/>
                <a:ea typeface="+mn-ea"/>
                <a:cs typeface="+mn-cs"/>
              </a:rPr>
              <a:t>אנורקטליות</a:t>
            </a:r>
            <a:r>
              <a:rPr lang="he-IL" sz="1200" b="1" kern="1200" dirty="0">
                <a:solidFill>
                  <a:schemeClr val="tx1"/>
                </a:solidFill>
                <a:effectLst/>
                <a:latin typeface="+mn-lt"/>
                <a:ea typeface="+mn-ea"/>
                <a:cs typeface="+mn-cs"/>
              </a:rPr>
              <a:t> </a:t>
            </a:r>
            <a:r>
              <a:rPr lang="he-IL" sz="1200" b="1" kern="1200" dirty="0" err="1">
                <a:solidFill>
                  <a:schemeClr val="tx1"/>
                </a:solidFill>
                <a:effectLst/>
                <a:latin typeface="+mn-lt"/>
                <a:ea typeface="+mn-ea"/>
                <a:cs typeface="+mn-cs"/>
              </a:rPr>
              <a:t>וקלואקה</a:t>
            </a:r>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en-US"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הקדמה: </a:t>
            </a:r>
            <a:r>
              <a:rPr lang="he-IL" sz="1200" kern="1200" dirty="0" err="1">
                <a:solidFill>
                  <a:schemeClr val="tx1"/>
                </a:solidFill>
                <a:effectLst/>
                <a:latin typeface="+mn-lt"/>
                <a:ea typeface="+mn-ea"/>
                <a:cs typeface="+mn-cs"/>
              </a:rPr>
              <a:t>מלפורמציה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אנורקטלית</a:t>
            </a:r>
            <a:r>
              <a:rPr lang="he-IL" sz="1200" kern="1200" dirty="0">
                <a:solidFill>
                  <a:schemeClr val="tx1"/>
                </a:solidFill>
                <a:effectLst/>
                <a:latin typeface="+mn-lt"/>
                <a:ea typeface="+mn-ea"/>
                <a:cs typeface="+mn-cs"/>
              </a:rPr>
              <a:t> מתרחשת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- 4000-5000 ילודים, מעט יותר בזכרים. הסיכוי של זוג להביא ילד נוסף לעולם עם </a:t>
            </a:r>
            <a:r>
              <a:rPr lang="he-IL" sz="1200" kern="1200" dirty="0" err="1">
                <a:solidFill>
                  <a:schemeClr val="tx1"/>
                </a:solidFill>
                <a:effectLst/>
                <a:latin typeface="+mn-lt"/>
                <a:ea typeface="+mn-ea"/>
                <a:cs typeface="+mn-cs"/>
              </a:rPr>
              <a:t>מלפורמציה</a:t>
            </a:r>
            <a:r>
              <a:rPr lang="he-IL" sz="1200" kern="1200" dirty="0">
                <a:solidFill>
                  <a:schemeClr val="tx1"/>
                </a:solidFill>
                <a:effectLst/>
                <a:latin typeface="+mn-lt"/>
                <a:ea typeface="+mn-ea"/>
                <a:cs typeface="+mn-cs"/>
              </a:rPr>
              <a:t> כזו עומד על 1%. המום הכי שכיח בזכרים הינו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רקטו-אורתרלית</a:t>
            </a:r>
            <a:r>
              <a:rPr lang="he-IL" sz="1200" kern="1200" dirty="0">
                <a:solidFill>
                  <a:schemeClr val="tx1"/>
                </a:solidFill>
                <a:effectLst/>
                <a:latin typeface="+mn-lt"/>
                <a:ea typeface="+mn-ea"/>
                <a:cs typeface="+mn-cs"/>
              </a:rPr>
              <a:t>, ואצל בנות-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רקטו-ווסטיבולרית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ללא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היא נדירה יחסית, מתרחשת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- 5% מהמקרים, ומקושרת עם תסמונת דאון. אצל בנות בעבר דווח על יותר מקרים עם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רקטו</a:t>
            </a:r>
            <a:r>
              <a:rPr lang="he-IL" sz="1200" kern="1200" dirty="0">
                <a:solidFill>
                  <a:schemeClr val="tx1"/>
                </a:solidFill>
                <a:effectLst/>
                <a:latin typeface="+mn-lt"/>
                <a:ea typeface="+mn-ea"/>
                <a:cs typeface="+mn-cs"/>
              </a:rPr>
              <a:t> ווגינלית אבל זה היה דיווח מוטעה, והיום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כזו היא אפילו יותר נדירה </a:t>
            </a:r>
            <a:r>
              <a:rPr lang="he-IL" sz="1200" kern="1200" dirty="0" err="1">
                <a:solidFill>
                  <a:schemeClr val="tx1"/>
                </a:solidFill>
                <a:effectLst/>
                <a:latin typeface="+mn-lt"/>
                <a:ea typeface="+mn-ea"/>
                <a:cs typeface="+mn-cs"/>
              </a:rPr>
              <a:t>מקלואקה</a:t>
            </a:r>
            <a:r>
              <a:rPr lang="he-IL" sz="1200" kern="1200" dirty="0">
                <a:solidFill>
                  <a:schemeClr val="tx1"/>
                </a:solidFill>
                <a:effectLst/>
                <a:latin typeface="+mn-lt"/>
                <a:ea typeface="+mn-ea"/>
                <a:cs typeface="+mn-cs"/>
              </a:rPr>
              <a:t>. בבנים, המום היחיד שגובהו מעל הפליקה </a:t>
            </a:r>
            <a:r>
              <a:rPr lang="he-IL" sz="1200" kern="1200" dirty="0" err="1">
                <a:solidFill>
                  <a:schemeClr val="tx1"/>
                </a:solidFill>
                <a:effectLst/>
                <a:latin typeface="+mn-lt"/>
                <a:ea typeface="+mn-ea"/>
                <a:cs typeface="+mn-cs"/>
              </a:rPr>
              <a:t>הפריטונאלית</a:t>
            </a:r>
            <a:r>
              <a:rPr lang="he-IL" sz="1200" kern="1200" dirty="0">
                <a:solidFill>
                  <a:schemeClr val="tx1"/>
                </a:solidFill>
                <a:effectLst/>
                <a:latin typeface="+mn-lt"/>
                <a:ea typeface="+mn-ea"/>
                <a:cs typeface="+mn-cs"/>
              </a:rPr>
              <a:t> הינו </a:t>
            </a:r>
            <a:r>
              <a:rPr lang="he-IL" sz="1200" kern="1200" dirty="0" err="1">
                <a:solidFill>
                  <a:schemeClr val="tx1"/>
                </a:solidFill>
                <a:effectLst/>
                <a:latin typeface="+mn-lt"/>
                <a:ea typeface="+mn-ea"/>
                <a:cs typeface="+mn-cs"/>
              </a:rPr>
              <a:t>recto-bladder-neck</a:t>
            </a:r>
            <a:r>
              <a:rPr lang="he-IL" sz="1200" kern="1200" dirty="0">
                <a:solidFill>
                  <a:schemeClr val="tx1"/>
                </a:solidFill>
                <a:effectLst/>
                <a:latin typeface="+mn-lt"/>
                <a:ea typeface="+mn-ea"/>
                <a:cs typeface="+mn-cs"/>
              </a:rPr>
              <a:t> והוא מחייב גישה אבדומינלית.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רקטלית</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סטנוזיס</a:t>
            </a:r>
            <a:r>
              <a:rPr lang="he-IL" sz="1200" kern="1200" dirty="0">
                <a:solidFill>
                  <a:schemeClr val="tx1"/>
                </a:solidFill>
                <a:effectLst/>
                <a:latin typeface="+mn-lt"/>
                <a:ea typeface="+mn-ea"/>
                <a:cs typeface="+mn-cs"/>
              </a:rPr>
              <a:t> הינה נדירה. במצבים אלו התעלה האנאלית תקינה. בעבר סיווגו את המומים לפי גבוה, אמצעי ונמוך אבל הטרמינולוגיה הזו לא מקובלת יותר.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מומים מולדים נוספים יחד עם </a:t>
            </a:r>
            <a:r>
              <a:rPr lang="he-IL" sz="1200" kern="1200" dirty="0" err="1">
                <a:solidFill>
                  <a:schemeClr val="tx1"/>
                </a:solidFill>
                <a:effectLst/>
                <a:latin typeface="+mn-lt"/>
                <a:ea typeface="+mn-ea"/>
                <a:cs typeface="+mn-cs"/>
              </a:rPr>
              <a:t>מלפורמציות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אנורקטליות</a:t>
            </a:r>
            <a:r>
              <a:rPr lang="he-IL" sz="1200" kern="1200" dirty="0">
                <a:solidFill>
                  <a:schemeClr val="tx1"/>
                </a:solidFill>
                <a:effectLst/>
                <a:latin typeface="+mn-lt"/>
                <a:ea typeface="+mn-ea"/>
                <a:cs typeface="+mn-cs"/>
              </a:rPr>
              <a:t> כוללים את הבאים וחשוב לזכור </a:t>
            </a:r>
            <a:r>
              <a:rPr lang="he-IL" sz="1200" kern="1200" dirty="0" err="1">
                <a:solidFill>
                  <a:schemeClr val="tx1"/>
                </a:solidFill>
                <a:effectLst/>
                <a:latin typeface="+mn-lt"/>
                <a:ea typeface="+mn-ea"/>
                <a:cs typeface="+mn-cs"/>
              </a:rPr>
              <a:t>אסוציאצית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vacterl</a:t>
            </a:r>
            <a:r>
              <a:rPr lang="he-IL" sz="1200" kern="1200" dirty="0">
                <a:solidFill>
                  <a:schemeClr val="tx1"/>
                </a:solidFill>
                <a:effectLst/>
                <a:latin typeface="+mn-lt"/>
                <a:ea typeface="+mn-ea"/>
                <a:cs typeface="+mn-cs"/>
              </a:rPr>
              <a:t> ולבצע סקרינינג עבורה-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מומים </a:t>
            </a:r>
            <a:r>
              <a:rPr lang="he-IL" sz="1200" kern="1200" dirty="0" err="1">
                <a:solidFill>
                  <a:schemeClr val="tx1"/>
                </a:solidFill>
                <a:effectLst/>
                <a:latin typeface="+mn-lt"/>
                <a:ea typeface="+mn-ea"/>
                <a:cs typeface="+mn-cs"/>
              </a:rPr>
              <a:t>בסאקרום</a:t>
            </a:r>
            <a:r>
              <a:rPr lang="he-IL" sz="1200" kern="1200" dirty="0">
                <a:solidFill>
                  <a:schemeClr val="tx1"/>
                </a:solidFill>
                <a:effectLst/>
                <a:latin typeface="+mn-lt"/>
                <a:ea typeface="+mn-ea"/>
                <a:cs typeface="+mn-cs"/>
              </a:rPr>
              <a:t> ובעמוד השדרה- הכי שכיח זה </a:t>
            </a:r>
            <a:r>
              <a:rPr lang="he-IL" sz="1200" kern="1200" dirty="0" err="1">
                <a:solidFill>
                  <a:schemeClr val="tx1"/>
                </a:solidFill>
                <a:effectLst/>
                <a:latin typeface="+mn-lt"/>
                <a:ea typeface="+mn-ea"/>
                <a:cs typeface="+mn-cs"/>
              </a:rPr>
              <a:t>בסאקרום</a:t>
            </a:r>
            <a:r>
              <a:rPr lang="he-IL" sz="1200" kern="1200" dirty="0">
                <a:solidFill>
                  <a:schemeClr val="tx1"/>
                </a:solidFill>
                <a:effectLst/>
                <a:latin typeface="+mn-lt"/>
                <a:ea typeface="+mn-ea"/>
                <a:cs typeface="+mn-cs"/>
              </a:rPr>
              <a:t>, לרוב חסרה חוליה אחת או יותר </a:t>
            </a:r>
            <a:r>
              <a:rPr lang="he-IL" sz="1200" kern="1200" dirty="0" err="1">
                <a:solidFill>
                  <a:schemeClr val="tx1"/>
                </a:solidFill>
                <a:effectLst/>
                <a:latin typeface="+mn-lt"/>
                <a:ea typeface="+mn-ea"/>
                <a:cs typeface="+mn-cs"/>
              </a:rPr>
              <a:t>בסאקרום</a:t>
            </a:r>
            <a:r>
              <a:rPr lang="he-IL" sz="1200" kern="1200" dirty="0">
                <a:solidFill>
                  <a:schemeClr val="tx1"/>
                </a:solidFill>
                <a:effectLst/>
                <a:latin typeface="+mn-lt"/>
                <a:ea typeface="+mn-ea"/>
                <a:cs typeface="+mn-cs"/>
              </a:rPr>
              <a:t> עצמו, לעיתים יש </a:t>
            </a:r>
            <a:r>
              <a:rPr lang="he-IL" sz="1200" kern="1200" dirty="0" err="1">
                <a:solidFill>
                  <a:schemeClr val="tx1"/>
                </a:solidFill>
                <a:effectLst/>
                <a:latin typeface="+mn-lt"/>
                <a:ea typeface="+mn-ea"/>
                <a:cs typeface="+mn-cs"/>
              </a:rPr>
              <a:t>המיסקרום</a:t>
            </a:r>
            <a:r>
              <a:rPr lang="he-IL" sz="1200" kern="1200" dirty="0">
                <a:solidFill>
                  <a:schemeClr val="tx1"/>
                </a:solidFill>
                <a:effectLst/>
                <a:latin typeface="+mn-lt"/>
                <a:ea typeface="+mn-ea"/>
                <a:cs typeface="+mn-cs"/>
              </a:rPr>
              <a:t> שמקושר עם מסה פרה-סקראלית ושליטה לא טובה ביציאות. לעיתים יש המי-</a:t>
            </a:r>
            <a:r>
              <a:rPr lang="he-IL" sz="1200" kern="1200" dirty="0" err="1">
                <a:solidFill>
                  <a:schemeClr val="tx1"/>
                </a:solidFill>
                <a:effectLst/>
                <a:latin typeface="+mn-lt"/>
                <a:ea typeface="+mn-ea"/>
                <a:cs typeface="+mn-cs"/>
              </a:rPr>
              <a:t>וורטברה</a:t>
            </a:r>
            <a:r>
              <a:rPr lang="he-IL" sz="1200" kern="1200" dirty="0">
                <a:solidFill>
                  <a:schemeClr val="tx1"/>
                </a:solidFill>
                <a:effectLst/>
                <a:latin typeface="+mn-lt"/>
                <a:ea typeface="+mn-ea"/>
                <a:cs typeface="+mn-cs"/>
              </a:rPr>
              <a:t>. אחד מהמדדים לניבוי שליטה על יציאות הינו ה- </a:t>
            </a:r>
            <a:r>
              <a:rPr lang="he-IL" sz="1200" kern="1200" dirty="0" err="1">
                <a:solidFill>
                  <a:schemeClr val="tx1"/>
                </a:solidFill>
                <a:effectLst/>
                <a:latin typeface="+mn-lt"/>
                <a:ea typeface="+mn-ea"/>
                <a:cs typeface="+mn-cs"/>
              </a:rPr>
              <a:t>sacral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ratio</a:t>
            </a:r>
            <a:r>
              <a:rPr lang="he-IL" sz="1200" kern="1200" dirty="0">
                <a:solidFill>
                  <a:schemeClr val="tx1"/>
                </a:solidFill>
                <a:effectLst/>
                <a:latin typeface="+mn-lt"/>
                <a:ea typeface="+mn-ea"/>
                <a:cs typeface="+mn-cs"/>
              </a:rPr>
              <a:t>- מדד שנע בין 0 ל- 1, כאשר מעל 0.7 זה מקושר בשליטה טובה על יציאות, ומתחת ל- 0.4- שליטה לא טובה. </a:t>
            </a:r>
            <a:r>
              <a:rPr lang="en-US" sz="1200" kern="1200" dirty="0">
                <a:solidFill>
                  <a:schemeClr val="tx1"/>
                </a:solidFill>
                <a:effectLst/>
                <a:latin typeface="+mn-lt"/>
                <a:ea typeface="+mn-ea"/>
                <a:cs typeface="+mn-cs"/>
              </a:rPr>
              <a:t>Tethered cord</a:t>
            </a:r>
            <a:r>
              <a:rPr lang="he-IL" sz="1200" kern="1200" dirty="0">
                <a:solidFill>
                  <a:schemeClr val="tx1"/>
                </a:solidFill>
                <a:effectLst/>
                <a:latin typeface="+mn-lt"/>
                <a:ea typeface="+mn-ea"/>
                <a:cs typeface="+mn-cs"/>
              </a:rPr>
              <a:t>- מקושר </a:t>
            </a:r>
            <a:r>
              <a:rPr lang="he-IL" sz="1200" kern="1200" dirty="0" err="1">
                <a:solidFill>
                  <a:schemeClr val="tx1"/>
                </a:solidFill>
                <a:effectLst/>
                <a:latin typeface="+mn-lt"/>
                <a:ea typeface="+mn-ea"/>
                <a:cs typeface="+mn-cs"/>
              </a:rPr>
              <a:t>במלפורמציה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אנורקטלית</a:t>
            </a:r>
            <a:r>
              <a:rPr lang="he-IL" sz="1200" kern="1200" dirty="0">
                <a:solidFill>
                  <a:schemeClr val="tx1"/>
                </a:solidFill>
                <a:effectLst/>
                <a:latin typeface="+mn-lt"/>
                <a:ea typeface="+mn-ea"/>
                <a:cs typeface="+mn-cs"/>
              </a:rPr>
              <a:t>- לרוב אצל מטופלים עם מום גבוה, סקרום לא תקין או ספינה </a:t>
            </a:r>
            <a:r>
              <a:rPr lang="he-IL" sz="1200" kern="1200" dirty="0" err="1">
                <a:solidFill>
                  <a:schemeClr val="tx1"/>
                </a:solidFill>
                <a:effectLst/>
                <a:latin typeface="+mn-lt"/>
                <a:ea typeface="+mn-ea"/>
                <a:cs typeface="+mn-cs"/>
              </a:rPr>
              <a:t>ביפידה</a:t>
            </a:r>
            <a:r>
              <a:rPr lang="he-IL" sz="1200" kern="1200" dirty="0">
                <a:solidFill>
                  <a:schemeClr val="tx1"/>
                </a:solidFill>
                <a:effectLst/>
                <a:latin typeface="+mn-lt"/>
                <a:ea typeface="+mn-ea"/>
                <a:cs typeface="+mn-cs"/>
              </a:rPr>
              <a:t>- לא ברור האם זה הגורם לבעיה הפונקציונלית, גם לא ידוע אם הניתוח לשחרורו עוזר לרמת השליטה ביציאות אולם זה כן עוזר מבחינת תפקוד של השתן וכן מונע התדרדרות מוטורית וסנסורית של הגפיים התחתונות.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מומים </a:t>
            </a:r>
            <a:r>
              <a:rPr lang="he-IL" sz="1200" kern="1200" dirty="0" err="1">
                <a:solidFill>
                  <a:schemeClr val="tx1"/>
                </a:solidFill>
                <a:effectLst/>
                <a:latin typeface="+mn-lt"/>
                <a:ea typeface="+mn-ea"/>
                <a:cs typeface="+mn-cs"/>
              </a:rPr>
              <a:t>גניטו-אורינאריים</a:t>
            </a:r>
            <a:r>
              <a:rPr lang="he-IL" sz="1200" kern="1200" dirty="0">
                <a:solidFill>
                  <a:schemeClr val="tx1"/>
                </a:solidFill>
                <a:effectLst/>
                <a:latin typeface="+mn-lt"/>
                <a:ea typeface="+mn-ea"/>
                <a:cs typeface="+mn-cs"/>
              </a:rPr>
              <a:t>- השכיחות נעה בין 20-54%, כאשר ככל שהמום גבוה יותר כך יהיו יותר בעיות אורולוגיות. אצל מטופלים עם </a:t>
            </a:r>
            <a:r>
              <a:rPr lang="he-IL" sz="1200" kern="1200" dirty="0" err="1">
                <a:solidFill>
                  <a:schemeClr val="tx1"/>
                </a:solidFill>
                <a:effectLst/>
                <a:latin typeface="+mn-lt"/>
                <a:ea typeface="+mn-ea"/>
                <a:cs typeface="+mn-cs"/>
              </a:rPr>
              <a:t>קלואקה</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של צוואר השלפוחית יש 90% סיכוי למומים </a:t>
            </a:r>
            <a:r>
              <a:rPr lang="he-IL" sz="1200" kern="1200" dirty="0" err="1">
                <a:solidFill>
                  <a:schemeClr val="tx1"/>
                </a:solidFill>
                <a:effectLst/>
                <a:latin typeface="+mn-lt"/>
                <a:ea typeface="+mn-ea"/>
                <a:cs typeface="+mn-cs"/>
              </a:rPr>
              <a:t>גניטואורינריים</a:t>
            </a:r>
            <a:r>
              <a:rPr lang="he-IL" sz="1200" kern="1200" dirty="0">
                <a:solidFill>
                  <a:schemeClr val="tx1"/>
                </a:solidFill>
                <a:effectLst/>
                <a:latin typeface="+mn-lt"/>
                <a:ea typeface="+mn-ea"/>
                <a:cs typeface="+mn-cs"/>
              </a:rPr>
              <a:t>. יש </a:t>
            </a:r>
            <a:r>
              <a:rPr lang="he-IL" sz="1200" kern="1200" dirty="0" err="1">
                <a:solidFill>
                  <a:schemeClr val="tx1"/>
                </a:solidFill>
                <a:effectLst/>
                <a:latin typeface="+mn-lt"/>
                <a:ea typeface="+mn-ea"/>
                <a:cs typeface="+mn-cs"/>
              </a:rPr>
              <a:t>הידרונפרוזיס</a:t>
            </a:r>
            <a:r>
              <a:rPr lang="he-IL" sz="1200" kern="1200" dirty="0">
                <a:solidFill>
                  <a:schemeClr val="tx1"/>
                </a:solidFill>
                <a:effectLst/>
                <a:latin typeface="+mn-lt"/>
                <a:ea typeface="+mn-ea"/>
                <a:cs typeface="+mn-cs"/>
              </a:rPr>
              <a:t>, זיהומי דרכי שתן </a:t>
            </a:r>
            <a:r>
              <a:rPr lang="he-IL" sz="1200" kern="1200" dirty="0" err="1">
                <a:solidFill>
                  <a:schemeClr val="tx1"/>
                </a:solidFill>
                <a:effectLst/>
                <a:latin typeface="+mn-lt"/>
                <a:ea typeface="+mn-ea"/>
                <a:cs typeface="+mn-cs"/>
              </a:rPr>
              <a:t>ואצידוזיס</a:t>
            </a:r>
            <a:r>
              <a:rPr lang="he-IL" sz="1200" kern="1200" dirty="0">
                <a:solidFill>
                  <a:schemeClr val="tx1"/>
                </a:solidFill>
                <a:effectLst/>
                <a:latin typeface="+mn-lt"/>
                <a:ea typeface="+mn-ea"/>
                <a:cs typeface="+mn-cs"/>
              </a:rPr>
              <a:t> מטבולי כתוצאה מתפקוד ירוד של הכליות. על כן חשוב לבצע הערכה אורולוגית מלאה, בעיקר במומים גבוהים.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מומים לבביים- עד כשליש מהמטופלים, אולם רק 10% ידרשו טיפול.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אטרזיות</a:t>
            </a:r>
            <a:r>
              <a:rPr lang="he-IL" sz="1200" kern="1200" dirty="0">
                <a:solidFill>
                  <a:schemeClr val="tx1"/>
                </a:solidFill>
                <a:effectLst/>
                <a:latin typeface="+mn-lt"/>
                <a:ea typeface="+mn-ea"/>
                <a:cs typeface="+mn-cs"/>
              </a:rPr>
              <a:t> של וושט, תריסריון ומומים נוספים במערכת העיכול.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מומים </a:t>
            </a:r>
            <a:r>
              <a:rPr lang="he-IL" sz="1200" kern="1200" dirty="0" err="1">
                <a:solidFill>
                  <a:schemeClr val="tx1"/>
                </a:solidFill>
                <a:effectLst/>
                <a:latin typeface="+mn-lt"/>
                <a:ea typeface="+mn-ea"/>
                <a:cs typeface="+mn-cs"/>
              </a:rPr>
              <a:t>אנורקטליים</a:t>
            </a:r>
            <a:r>
              <a:rPr lang="he-IL" sz="1200" kern="1200" dirty="0">
                <a:solidFill>
                  <a:schemeClr val="tx1"/>
                </a:solidFill>
                <a:effectLst/>
                <a:latin typeface="+mn-lt"/>
                <a:ea typeface="+mn-ea"/>
                <a:cs typeface="+mn-cs"/>
              </a:rPr>
              <a:t> בבנים מחולקים לבאים-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רקטו-פרינאלית</a:t>
            </a:r>
            <a:r>
              <a:rPr lang="he-IL" sz="1200" kern="1200" dirty="0">
                <a:solidFill>
                  <a:schemeClr val="tx1"/>
                </a:solidFill>
                <a:effectLst/>
                <a:latin typeface="+mn-lt"/>
                <a:ea typeface="+mn-ea"/>
                <a:cs typeface="+mn-cs"/>
              </a:rPr>
              <a:t>: מדובר במום הכי נמוך- הרקטום ממוקם כמעט כולו בתוך המכניזם </a:t>
            </a:r>
            <a:r>
              <a:rPr lang="he-IL" sz="1200" kern="1200" dirty="0" err="1">
                <a:solidFill>
                  <a:schemeClr val="tx1"/>
                </a:solidFill>
                <a:effectLst/>
                <a:latin typeface="+mn-lt"/>
                <a:ea typeface="+mn-ea"/>
                <a:cs typeface="+mn-cs"/>
              </a:rPr>
              <a:t>הספינקטרי</a:t>
            </a:r>
            <a:r>
              <a:rPr lang="he-IL" sz="1200" kern="1200" dirty="0">
                <a:solidFill>
                  <a:schemeClr val="tx1"/>
                </a:solidFill>
                <a:effectLst/>
                <a:latin typeface="+mn-lt"/>
                <a:ea typeface="+mn-ea"/>
                <a:cs typeface="+mn-cs"/>
              </a:rPr>
              <a:t> למעט חלקו התחתון, שממוקם </a:t>
            </a:r>
            <a:r>
              <a:rPr lang="he-IL" sz="1200" kern="1200" dirty="0" err="1">
                <a:solidFill>
                  <a:schemeClr val="tx1"/>
                </a:solidFill>
                <a:effectLst/>
                <a:latin typeface="+mn-lt"/>
                <a:ea typeface="+mn-ea"/>
                <a:cs typeface="+mn-cs"/>
              </a:rPr>
              <a:t>אנטריורית</a:t>
            </a:r>
            <a:r>
              <a:rPr lang="he-IL" sz="1200" kern="1200" dirty="0">
                <a:solidFill>
                  <a:schemeClr val="tx1"/>
                </a:solidFill>
                <a:effectLst/>
                <a:latin typeface="+mn-lt"/>
                <a:ea typeface="+mn-ea"/>
                <a:cs typeface="+mn-cs"/>
              </a:rPr>
              <a:t>. לעיתים, </a:t>
            </a:r>
            <a:r>
              <a:rPr lang="he-IL" sz="1200" kern="1200" dirty="0" err="1">
                <a:solidFill>
                  <a:schemeClr val="tx1"/>
                </a:solidFill>
                <a:effectLst/>
                <a:latin typeface="+mn-lt"/>
                <a:ea typeface="+mn-ea"/>
                <a:cs typeface="+mn-cs"/>
              </a:rPr>
              <a:t>הפיסטולה</a:t>
            </a:r>
            <a:r>
              <a:rPr lang="he-IL" sz="1200" kern="1200" dirty="0">
                <a:solidFill>
                  <a:schemeClr val="tx1"/>
                </a:solidFill>
                <a:effectLst/>
                <a:latin typeface="+mn-lt"/>
                <a:ea typeface="+mn-ea"/>
                <a:cs typeface="+mn-cs"/>
              </a:rPr>
              <a:t> לא נפתחת </a:t>
            </a:r>
            <a:r>
              <a:rPr lang="he-IL" sz="1200" kern="1200" dirty="0" err="1">
                <a:solidFill>
                  <a:schemeClr val="tx1"/>
                </a:solidFill>
                <a:effectLst/>
                <a:latin typeface="+mn-lt"/>
                <a:ea typeface="+mn-ea"/>
                <a:cs typeface="+mn-cs"/>
              </a:rPr>
              <a:t>לפרינאום</a:t>
            </a:r>
            <a:r>
              <a:rPr lang="he-IL" sz="1200" kern="1200" dirty="0">
                <a:solidFill>
                  <a:schemeClr val="tx1"/>
                </a:solidFill>
                <a:effectLst/>
                <a:latin typeface="+mn-lt"/>
                <a:ea typeface="+mn-ea"/>
                <a:cs typeface="+mn-cs"/>
              </a:rPr>
              <a:t> אלא הולכת </a:t>
            </a:r>
            <a:r>
              <a:rPr lang="he-IL" sz="1200" kern="1200" dirty="0" err="1">
                <a:solidFill>
                  <a:schemeClr val="tx1"/>
                </a:solidFill>
                <a:effectLst/>
                <a:latin typeface="+mn-lt"/>
                <a:ea typeface="+mn-ea"/>
                <a:cs typeface="+mn-cs"/>
              </a:rPr>
              <a:t>לטראקט</a:t>
            </a:r>
            <a:r>
              <a:rPr lang="he-IL" sz="1200" kern="1200" dirty="0">
                <a:solidFill>
                  <a:schemeClr val="tx1"/>
                </a:solidFill>
                <a:effectLst/>
                <a:latin typeface="+mn-lt"/>
                <a:ea typeface="+mn-ea"/>
                <a:cs typeface="+mn-cs"/>
              </a:rPr>
              <a:t> סוב-</a:t>
            </a:r>
            <a:r>
              <a:rPr lang="he-IL" sz="1200" kern="1200" dirty="0" err="1">
                <a:solidFill>
                  <a:schemeClr val="tx1"/>
                </a:solidFill>
                <a:effectLst/>
                <a:latin typeface="+mn-lt"/>
                <a:ea typeface="+mn-ea"/>
                <a:cs typeface="+mn-cs"/>
              </a:rPr>
              <a:t>אפיתליאלי</a:t>
            </a:r>
            <a:r>
              <a:rPr lang="he-IL" sz="1200" kern="1200" dirty="0">
                <a:solidFill>
                  <a:schemeClr val="tx1"/>
                </a:solidFill>
                <a:effectLst/>
                <a:latin typeface="+mn-lt"/>
                <a:ea typeface="+mn-ea"/>
                <a:cs typeface="+mn-cs"/>
              </a:rPr>
              <a:t>, ונפתח לאורך ה- </a:t>
            </a:r>
            <a:r>
              <a:rPr lang="he-IL" sz="1200" kern="1200" dirty="0" err="1">
                <a:solidFill>
                  <a:schemeClr val="tx1"/>
                </a:solidFill>
                <a:effectLst/>
                <a:latin typeface="+mn-lt"/>
                <a:ea typeface="+mn-ea"/>
                <a:cs typeface="+mn-cs"/>
              </a:rPr>
              <a:t>midline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perineal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raphe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סקרוטום</a:t>
            </a:r>
            <a:r>
              <a:rPr lang="he-IL" sz="1200" kern="1200" dirty="0">
                <a:solidFill>
                  <a:schemeClr val="tx1"/>
                </a:solidFill>
                <a:effectLst/>
                <a:latin typeface="+mn-lt"/>
                <a:ea typeface="+mn-ea"/>
                <a:cs typeface="+mn-cs"/>
              </a:rPr>
              <a:t> או אפילו בסיס הפין. האבחנה של </a:t>
            </a:r>
            <a:r>
              <a:rPr lang="he-IL" sz="1200" kern="1200" dirty="0" err="1">
                <a:solidFill>
                  <a:schemeClr val="tx1"/>
                </a:solidFill>
                <a:effectLst/>
                <a:latin typeface="+mn-lt"/>
                <a:ea typeface="+mn-ea"/>
                <a:cs typeface="+mn-cs"/>
              </a:rPr>
              <a:t>מלפורמציה</a:t>
            </a:r>
            <a:r>
              <a:rPr lang="he-IL" sz="1200" kern="1200" dirty="0">
                <a:solidFill>
                  <a:schemeClr val="tx1"/>
                </a:solidFill>
                <a:effectLst/>
                <a:latin typeface="+mn-lt"/>
                <a:ea typeface="+mn-ea"/>
                <a:cs typeface="+mn-cs"/>
              </a:rPr>
              <a:t> זו היא בהתבוננות </a:t>
            </a:r>
            <a:r>
              <a:rPr lang="he-IL" sz="1200" kern="1200" dirty="0" err="1">
                <a:solidFill>
                  <a:schemeClr val="tx1"/>
                </a:solidFill>
                <a:effectLst/>
                <a:latin typeface="+mn-lt"/>
                <a:ea typeface="+mn-ea"/>
                <a:cs typeface="+mn-cs"/>
              </a:rPr>
              <a:t>בפרינאום</a:t>
            </a:r>
            <a:r>
              <a:rPr lang="he-IL" sz="1200" kern="1200" dirty="0">
                <a:solidFill>
                  <a:schemeClr val="tx1"/>
                </a:solidFill>
                <a:effectLst/>
                <a:latin typeface="+mn-lt"/>
                <a:ea typeface="+mn-ea"/>
                <a:cs typeface="+mn-cs"/>
              </a:rPr>
              <a:t> ושמות נוספים לסוג זה של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הינה </a:t>
            </a:r>
            <a:r>
              <a:rPr lang="he-IL" sz="1200" kern="1200" dirty="0" err="1">
                <a:solidFill>
                  <a:schemeClr val="tx1"/>
                </a:solidFill>
                <a:effectLst/>
                <a:latin typeface="+mn-lt"/>
                <a:ea typeface="+mn-ea"/>
                <a:cs typeface="+mn-cs"/>
              </a:rPr>
              <a:t>anterior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mislocated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anus</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bucket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handle</a:t>
            </a:r>
            <a:r>
              <a:rPr lang="he-IL" sz="1200" kern="1200" dirty="0">
                <a:solidFill>
                  <a:schemeClr val="tx1"/>
                </a:solidFill>
                <a:effectLst/>
                <a:latin typeface="+mn-lt"/>
                <a:ea typeface="+mn-ea"/>
                <a:cs typeface="+mn-cs"/>
              </a:rPr>
              <a:t>. </a:t>
            </a:r>
            <a:r>
              <a:rPr lang="he-IL" sz="1200" u="sng" kern="1200" dirty="0">
                <a:solidFill>
                  <a:schemeClr val="tx1"/>
                </a:solidFill>
                <a:effectLst/>
                <a:latin typeface="+mn-lt"/>
                <a:ea typeface="+mn-ea"/>
                <a:cs typeface="+mn-cs"/>
              </a:rPr>
              <a:t>הניתוח</a:t>
            </a:r>
            <a:r>
              <a:rPr lang="he-IL" sz="1200" kern="1200" dirty="0">
                <a:solidFill>
                  <a:schemeClr val="tx1"/>
                </a:solidFill>
                <a:effectLst/>
                <a:latin typeface="+mn-lt"/>
                <a:ea typeface="+mn-ea"/>
                <a:cs typeface="+mn-cs"/>
              </a:rPr>
              <a:t>- מתבצע בהכנסת קתטר, מזהים את </a:t>
            </a:r>
            <a:r>
              <a:rPr lang="he-IL" sz="1200" kern="1200" dirty="0" err="1">
                <a:solidFill>
                  <a:schemeClr val="tx1"/>
                </a:solidFill>
                <a:effectLst/>
                <a:latin typeface="+mn-lt"/>
                <a:ea typeface="+mn-ea"/>
                <a:cs typeface="+mn-cs"/>
              </a:rPr>
              <a:t>הספינקטרים</a:t>
            </a:r>
            <a:r>
              <a:rPr lang="he-IL" sz="1200" kern="1200" dirty="0">
                <a:solidFill>
                  <a:schemeClr val="tx1"/>
                </a:solidFill>
                <a:effectLst/>
                <a:latin typeface="+mn-lt"/>
                <a:ea typeface="+mn-ea"/>
                <a:cs typeface="+mn-cs"/>
              </a:rPr>
              <a:t> ושמים מספר תפרי משי סביב </a:t>
            </a:r>
            <a:r>
              <a:rPr lang="he-IL" sz="1200" kern="1200" dirty="0" err="1">
                <a:solidFill>
                  <a:schemeClr val="tx1"/>
                </a:solidFill>
                <a:effectLst/>
                <a:latin typeface="+mn-lt"/>
                <a:ea typeface="+mn-ea"/>
                <a:cs typeface="+mn-cs"/>
              </a:rPr>
              <a:t>הפיסטולה</a:t>
            </a:r>
            <a:r>
              <a:rPr lang="he-IL" sz="1200" kern="1200" dirty="0">
                <a:solidFill>
                  <a:schemeClr val="tx1"/>
                </a:solidFill>
                <a:effectLst/>
                <a:latin typeface="+mn-lt"/>
                <a:ea typeface="+mn-ea"/>
                <a:cs typeface="+mn-cs"/>
              </a:rPr>
              <a:t>, וכן חתך המחלק את </a:t>
            </a:r>
            <a:r>
              <a:rPr lang="he-IL" sz="1200" kern="1200" dirty="0" err="1">
                <a:solidFill>
                  <a:schemeClr val="tx1"/>
                </a:solidFill>
                <a:effectLst/>
                <a:latin typeface="+mn-lt"/>
                <a:ea typeface="+mn-ea"/>
                <a:cs typeface="+mn-cs"/>
              </a:rPr>
              <a:t>הספינקטרים</a:t>
            </a:r>
            <a:r>
              <a:rPr lang="he-IL" sz="1200" kern="1200" dirty="0">
                <a:solidFill>
                  <a:schemeClr val="tx1"/>
                </a:solidFill>
                <a:effectLst/>
                <a:latin typeface="+mn-lt"/>
                <a:ea typeface="+mn-ea"/>
                <a:cs typeface="+mn-cs"/>
              </a:rPr>
              <a:t> ומבוצע </a:t>
            </a:r>
            <a:r>
              <a:rPr lang="he-IL" sz="1200" kern="1200" dirty="0" err="1">
                <a:solidFill>
                  <a:schemeClr val="tx1"/>
                </a:solidFill>
                <a:effectLst/>
                <a:latin typeface="+mn-lt"/>
                <a:ea typeface="+mn-ea"/>
                <a:cs typeface="+mn-cs"/>
              </a:rPr>
              <a:t>פוסטריורית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לפיסטולה</a:t>
            </a:r>
            <a:r>
              <a:rPr lang="he-IL" sz="1200" kern="1200" dirty="0">
                <a:solidFill>
                  <a:schemeClr val="tx1"/>
                </a:solidFill>
                <a:effectLst/>
                <a:latin typeface="+mn-lt"/>
                <a:ea typeface="+mn-ea"/>
                <a:cs typeface="+mn-cs"/>
              </a:rPr>
              <a:t>- לרוב החתך במום זה הינו קטן -2 ס״מ, והוא מסתיימים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האנופלסטיה</a:t>
            </a:r>
            <a:r>
              <a:rPr lang="he-IL" sz="1200" kern="1200" dirty="0">
                <a:solidFill>
                  <a:schemeClr val="tx1"/>
                </a:solidFill>
                <a:effectLst/>
                <a:latin typeface="+mn-lt"/>
                <a:ea typeface="+mn-ea"/>
                <a:cs typeface="+mn-cs"/>
              </a:rPr>
              <a:t> המתוכננת.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החיצוני מחולק, והרקטום </a:t>
            </a:r>
            <a:r>
              <a:rPr lang="he-IL" sz="1200" kern="1200" dirty="0" err="1">
                <a:solidFill>
                  <a:schemeClr val="tx1"/>
                </a:solidFill>
                <a:effectLst/>
                <a:latin typeface="+mn-lt"/>
                <a:ea typeface="+mn-ea"/>
                <a:cs typeface="+mn-cs"/>
              </a:rPr>
              <a:t>הפוסטריורי</a:t>
            </a:r>
            <a:r>
              <a:rPr lang="he-IL" sz="1200" kern="1200" dirty="0">
                <a:solidFill>
                  <a:schemeClr val="tx1"/>
                </a:solidFill>
                <a:effectLst/>
                <a:latin typeface="+mn-lt"/>
                <a:ea typeface="+mn-ea"/>
                <a:cs typeface="+mn-cs"/>
              </a:rPr>
              <a:t> מזוהה לפי המראה שלו- </a:t>
            </a:r>
            <a:r>
              <a:rPr lang="he-IL" sz="1200" kern="1200" dirty="0" err="1">
                <a:solidFill>
                  <a:schemeClr val="tx1"/>
                </a:solidFill>
                <a:effectLst/>
                <a:latin typeface="+mn-lt"/>
                <a:ea typeface="+mn-ea"/>
                <a:cs typeface="+mn-cs"/>
              </a:rPr>
              <a:t>הדיסקציה</a:t>
            </a:r>
            <a:r>
              <a:rPr lang="he-IL" sz="1200" kern="1200" dirty="0">
                <a:solidFill>
                  <a:schemeClr val="tx1"/>
                </a:solidFill>
                <a:effectLst/>
                <a:latin typeface="+mn-lt"/>
                <a:ea typeface="+mn-ea"/>
                <a:cs typeface="+mn-cs"/>
              </a:rPr>
              <a:t> ממשיכה לטרלית ובסוף מפרידים את הקיר </a:t>
            </a:r>
            <a:r>
              <a:rPr lang="he-IL" sz="1200" kern="1200" dirty="0" err="1">
                <a:solidFill>
                  <a:schemeClr val="tx1"/>
                </a:solidFill>
                <a:effectLst/>
                <a:latin typeface="+mn-lt"/>
                <a:ea typeface="+mn-ea"/>
                <a:cs typeface="+mn-cs"/>
              </a:rPr>
              <a:t>האנטריורי</a:t>
            </a:r>
            <a:r>
              <a:rPr lang="he-IL" sz="1200" kern="1200" dirty="0">
                <a:solidFill>
                  <a:schemeClr val="tx1"/>
                </a:solidFill>
                <a:effectLst/>
                <a:latin typeface="+mn-lt"/>
                <a:ea typeface="+mn-ea"/>
                <a:cs typeface="+mn-cs"/>
              </a:rPr>
              <a:t> של הרקטום מחיבורו </a:t>
            </a:r>
            <a:r>
              <a:rPr lang="he-IL" sz="1200" kern="1200" dirty="0" err="1">
                <a:solidFill>
                  <a:schemeClr val="tx1"/>
                </a:solidFill>
                <a:effectLst/>
                <a:latin typeface="+mn-lt"/>
                <a:ea typeface="+mn-ea"/>
                <a:cs typeface="+mn-cs"/>
              </a:rPr>
              <a:t>לאורתרה</a:t>
            </a:r>
            <a:r>
              <a:rPr lang="he-IL" sz="1200" kern="1200" dirty="0">
                <a:solidFill>
                  <a:schemeClr val="tx1"/>
                </a:solidFill>
                <a:effectLst/>
                <a:latin typeface="+mn-lt"/>
                <a:ea typeface="+mn-ea"/>
                <a:cs typeface="+mn-cs"/>
              </a:rPr>
              <a:t>. הסיבוך מסוכן הינו פתיחת </a:t>
            </a:r>
            <a:r>
              <a:rPr lang="he-IL" sz="1200" kern="1200" dirty="0" err="1">
                <a:solidFill>
                  <a:schemeClr val="tx1"/>
                </a:solidFill>
                <a:effectLst/>
                <a:latin typeface="+mn-lt"/>
                <a:ea typeface="+mn-ea"/>
                <a:cs typeface="+mn-cs"/>
              </a:rPr>
              <a:t>האורתרה</a:t>
            </a:r>
            <a:r>
              <a:rPr lang="he-IL" sz="1200" kern="1200" dirty="0">
                <a:solidFill>
                  <a:schemeClr val="tx1"/>
                </a:solidFill>
                <a:effectLst/>
                <a:latin typeface="+mn-lt"/>
                <a:ea typeface="+mn-ea"/>
                <a:cs typeface="+mn-cs"/>
              </a:rPr>
              <a:t>- חשוב לזכור שהקיר הוא משותף ולמעשה יוצרים שני קירות מקיר אחד.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רקטו-אורתרלית</a:t>
            </a:r>
            <a:r>
              <a:rPr lang="he-IL" sz="1200" kern="1200" dirty="0">
                <a:solidFill>
                  <a:schemeClr val="tx1"/>
                </a:solidFill>
                <a:effectLst/>
                <a:latin typeface="+mn-lt"/>
                <a:ea typeface="+mn-ea"/>
                <a:cs typeface="+mn-cs"/>
              </a:rPr>
              <a:t>- זהו המום הכי נפוץ אצל בנים- זה יכול להיות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הבולברי</a:t>
            </a:r>
            <a:r>
              <a:rPr lang="he-IL" sz="1200" kern="1200" dirty="0">
                <a:solidFill>
                  <a:schemeClr val="tx1"/>
                </a:solidFill>
                <a:effectLst/>
                <a:latin typeface="+mn-lt"/>
                <a:ea typeface="+mn-ea"/>
                <a:cs typeface="+mn-cs"/>
              </a:rPr>
              <a:t> (נמוך יותר) או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הפרוסטטי</a:t>
            </a:r>
            <a:r>
              <a:rPr lang="he-IL" sz="1200" kern="1200" dirty="0">
                <a:solidFill>
                  <a:schemeClr val="tx1"/>
                </a:solidFill>
                <a:effectLst/>
                <a:latin typeface="+mn-lt"/>
                <a:ea typeface="+mn-ea"/>
                <a:cs typeface="+mn-cs"/>
              </a:rPr>
              <a:t> (הגבוה יותר) </a:t>
            </a:r>
            <a:r>
              <a:rPr lang="he-IL" sz="1200" kern="1200" dirty="0" err="1">
                <a:solidFill>
                  <a:schemeClr val="tx1"/>
                </a:solidFill>
                <a:effectLst/>
                <a:latin typeface="+mn-lt"/>
                <a:ea typeface="+mn-ea"/>
                <a:cs typeface="+mn-cs"/>
              </a:rPr>
              <a:t>באורתרה</a:t>
            </a:r>
            <a:r>
              <a:rPr lang="he-IL" sz="1200" kern="1200" dirty="0">
                <a:solidFill>
                  <a:schemeClr val="tx1"/>
                </a:solidFill>
                <a:effectLst/>
                <a:latin typeface="+mn-lt"/>
                <a:ea typeface="+mn-ea"/>
                <a:cs typeface="+mn-cs"/>
              </a:rPr>
              <a:t>, כאשר מיד מעל </a:t>
            </a:r>
            <a:r>
              <a:rPr lang="he-IL" sz="1200" kern="1200" dirty="0" err="1">
                <a:solidFill>
                  <a:schemeClr val="tx1"/>
                </a:solidFill>
                <a:effectLst/>
                <a:latin typeface="+mn-lt"/>
                <a:ea typeface="+mn-ea"/>
                <a:cs typeface="+mn-cs"/>
              </a:rPr>
              <a:t>הפיסטולה</a:t>
            </a:r>
            <a:r>
              <a:rPr lang="he-IL" sz="1200" kern="1200" dirty="0">
                <a:solidFill>
                  <a:schemeClr val="tx1"/>
                </a:solidFill>
                <a:effectLst/>
                <a:latin typeface="+mn-lt"/>
                <a:ea typeface="+mn-ea"/>
                <a:cs typeface="+mn-cs"/>
              </a:rPr>
              <a:t>, הרקטום </a:t>
            </a:r>
            <a:r>
              <a:rPr lang="he-IL" sz="1200" kern="1200" dirty="0" err="1">
                <a:solidFill>
                  <a:schemeClr val="tx1"/>
                </a:solidFill>
                <a:effectLst/>
                <a:latin typeface="+mn-lt"/>
                <a:ea typeface="+mn-ea"/>
                <a:cs typeface="+mn-cs"/>
              </a:rPr>
              <a:t>והאורתרה</a:t>
            </a:r>
            <a:r>
              <a:rPr lang="he-IL" sz="1200" kern="1200" dirty="0">
                <a:solidFill>
                  <a:schemeClr val="tx1"/>
                </a:solidFill>
                <a:effectLst/>
                <a:latin typeface="+mn-lt"/>
                <a:ea typeface="+mn-ea"/>
                <a:cs typeface="+mn-cs"/>
              </a:rPr>
              <a:t> חולקים קיר משותף. ככל </a:t>
            </a:r>
            <a:r>
              <a:rPr lang="he-IL" sz="1200" kern="1200" dirty="0" err="1">
                <a:solidFill>
                  <a:schemeClr val="tx1"/>
                </a:solidFill>
                <a:effectLst/>
                <a:latin typeface="+mn-lt"/>
                <a:ea typeface="+mn-ea"/>
                <a:cs typeface="+mn-cs"/>
              </a:rPr>
              <a:t>שהפיסטולה</a:t>
            </a:r>
            <a:r>
              <a:rPr lang="he-IL" sz="1200" kern="1200" dirty="0">
                <a:solidFill>
                  <a:schemeClr val="tx1"/>
                </a:solidFill>
                <a:effectLst/>
                <a:latin typeface="+mn-lt"/>
                <a:ea typeface="+mn-ea"/>
                <a:cs typeface="+mn-cs"/>
              </a:rPr>
              <a:t> נמוכה יותר, כך הקיר המשותף ארוך יותר וזה מתווה את מהלך הניתוח. לרוב הרקטום מורחב ועטוף לטרלית </a:t>
            </a:r>
            <a:r>
              <a:rPr lang="he-IL" sz="1200" kern="1200" dirty="0" err="1">
                <a:solidFill>
                  <a:schemeClr val="tx1"/>
                </a:solidFill>
                <a:effectLst/>
                <a:latin typeface="+mn-lt"/>
                <a:ea typeface="+mn-ea"/>
                <a:cs typeface="+mn-cs"/>
              </a:rPr>
              <a:t>ופוסטריורית</a:t>
            </a:r>
            <a:r>
              <a:rPr lang="he-IL" sz="1200" kern="1200" dirty="0">
                <a:solidFill>
                  <a:schemeClr val="tx1"/>
                </a:solidFill>
                <a:effectLst/>
                <a:latin typeface="+mn-lt"/>
                <a:ea typeface="+mn-ea"/>
                <a:cs typeface="+mn-cs"/>
              </a:rPr>
              <a:t> על ידי שרירי </a:t>
            </a:r>
            <a:r>
              <a:rPr lang="he-IL" sz="1200" kern="1200" dirty="0" err="1">
                <a:solidFill>
                  <a:schemeClr val="tx1"/>
                </a:solidFill>
                <a:effectLst/>
                <a:latin typeface="+mn-lt"/>
                <a:ea typeface="+mn-ea"/>
                <a:cs typeface="+mn-cs"/>
              </a:rPr>
              <a:t>הלבטור</a:t>
            </a:r>
            <a:r>
              <a:rPr lang="he-IL" sz="1200" kern="1200" dirty="0">
                <a:solidFill>
                  <a:schemeClr val="tx1"/>
                </a:solidFill>
                <a:effectLst/>
                <a:latin typeface="+mn-lt"/>
                <a:ea typeface="+mn-ea"/>
                <a:cs typeface="+mn-cs"/>
              </a:rPr>
              <a:t>. בין הרקטום ובין </a:t>
            </a:r>
            <a:r>
              <a:rPr lang="he-IL" sz="1200" kern="1200" dirty="0" err="1">
                <a:solidFill>
                  <a:schemeClr val="tx1"/>
                </a:solidFill>
                <a:effectLst/>
                <a:latin typeface="+mn-lt"/>
                <a:ea typeface="+mn-ea"/>
                <a:cs typeface="+mn-cs"/>
              </a:rPr>
              <a:t>הפרינאום</a:t>
            </a:r>
            <a:r>
              <a:rPr lang="he-IL" sz="1200" kern="1200" dirty="0">
                <a:solidFill>
                  <a:schemeClr val="tx1"/>
                </a:solidFill>
                <a:effectLst/>
                <a:latin typeface="+mn-lt"/>
                <a:ea typeface="+mn-ea"/>
                <a:cs typeface="+mn-cs"/>
              </a:rPr>
              <a:t> יש שרירים וולונטריים שהם ה- </a:t>
            </a:r>
            <a:r>
              <a:rPr lang="he-IL" sz="1200" kern="1200" dirty="0" err="1">
                <a:solidFill>
                  <a:schemeClr val="tx1"/>
                </a:solidFill>
                <a:effectLst/>
                <a:latin typeface="+mn-lt"/>
                <a:ea typeface="+mn-ea"/>
                <a:cs typeface="+mn-cs"/>
              </a:rPr>
              <a:t>muscle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complex</a:t>
            </a:r>
            <a:r>
              <a:rPr lang="he-IL" sz="1200" kern="1200" dirty="0">
                <a:solidFill>
                  <a:schemeClr val="tx1"/>
                </a:solidFill>
                <a:effectLst/>
                <a:latin typeface="+mn-lt"/>
                <a:ea typeface="+mn-ea"/>
                <a:cs typeface="+mn-cs"/>
              </a:rPr>
              <a:t>, והתכווצותם מרימה את העור של ה- </a:t>
            </a:r>
            <a:r>
              <a:rPr lang="he-IL" sz="1200" kern="1200" dirty="0" err="1">
                <a:solidFill>
                  <a:schemeClr val="tx1"/>
                </a:solidFill>
                <a:effectLst/>
                <a:latin typeface="+mn-lt"/>
                <a:ea typeface="+mn-ea"/>
                <a:cs typeface="+mn-cs"/>
              </a:rPr>
              <a:t>anal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dimple</a:t>
            </a:r>
            <a:r>
              <a:rPr lang="he-IL" sz="1200" kern="1200" dirty="0">
                <a:solidFill>
                  <a:schemeClr val="tx1"/>
                </a:solidFill>
                <a:effectLst/>
                <a:latin typeface="+mn-lt"/>
                <a:ea typeface="+mn-ea"/>
                <a:cs typeface="+mn-cs"/>
              </a:rPr>
              <a:t>. ברמת העור עצמו, יש קבוצה של סיבי שריר שנקראים סיבים </a:t>
            </a:r>
            <a:r>
              <a:rPr lang="he-IL" sz="1200" kern="1200" dirty="0" err="1">
                <a:solidFill>
                  <a:schemeClr val="tx1"/>
                </a:solidFill>
                <a:effectLst/>
                <a:latin typeface="+mn-lt"/>
                <a:ea typeface="+mn-ea"/>
                <a:cs typeface="+mn-cs"/>
              </a:rPr>
              <a:t>פראסגיטליים</a:t>
            </a:r>
            <a:r>
              <a:rPr lang="he-IL" sz="1200" kern="1200" dirty="0">
                <a:solidFill>
                  <a:schemeClr val="tx1"/>
                </a:solidFill>
                <a:effectLst/>
                <a:latin typeface="+mn-lt"/>
                <a:ea typeface="+mn-ea"/>
                <a:cs typeface="+mn-cs"/>
              </a:rPr>
              <a:t>- הממוקמים משני </a:t>
            </a:r>
            <a:r>
              <a:rPr lang="he-IL" sz="1200" kern="1200" dirty="0" err="1">
                <a:solidFill>
                  <a:schemeClr val="tx1"/>
                </a:solidFill>
                <a:effectLst/>
                <a:latin typeface="+mn-lt"/>
                <a:ea typeface="+mn-ea"/>
                <a:cs typeface="+mn-cs"/>
              </a:rPr>
              <a:t>צידי</a:t>
            </a:r>
            <a:r>
              <a:rPr lang="he-IL" sz="1200" kern="1200" dirty="0">
                <a:solidFill>
                  <a:schemeClr val="tx1"/>
                </a:solidFill>
                <a:effectLst/>
                <a:latin typeface="+mn-lt"/>
                <a:ea typeface="+mn-ea"/>
                <a:cs typeface="+mn-cs"/>
              </a:rPr>
              <a:t> קו האמצע- </a:t>
            </a:r>
            <a:r>
              <a:rPr lang="he-IL" sz="1200" kern="1200" dirty="0" err="1">
                <a:solidFill>
                  <a:schemeClr val="tx1"/>
                </a:solidFill>
                <a:effectLst/>
                <a:latin typeface="+mn-lt"/>
                <a:ea typeface="+mn-ea"/>
                <a:cs typeface="+mn-cs"/>
              </a:rPr>
              <a:t>פיסטולות</a:t>
            </a:r>
            <a:r>
              <a:rPr lang="he-IL" sz="1200" kern="1200" dirty="0">
                <a:solidFill>
                  <a:schemeClr val="tx1"/>
                </a:solidFill>
                <a:effectLst/>
                <a:latin typeface="+mn-lt"/>
                <a:ea typeface="+mn-ea"/>
                <a:cs typeface="+mn-cs"/>
              </a:rPr>
              <a:t> נמוכות </a:t>
            </a:r>
            <a:r>
              <a:rPr lang="he-IL" sz="1200" kern="1200" dirty="0" err="1">
                <a:solidFill>
                  <a:schemeClr val="tx1"/>
                </a:solidFill>
                <a:effectLst/>
                <a:latin typeface="+mn-lt"/>
                <a:ea typeface="+mn-ea"/>
                <a:cs typeface="+mn-cs"/>
              </a:rPr>
              <a:t>לאורתרה</a:t>
            </a:r>
            <a:r>
              <a:rPr lang="he-IL" sz="1200" kern="1200" dirty="0">
                <a:solidFill>
                  <a:schemeClr val="tx1"/>
                </a:solidFill>
                <a:effectLst/>
                <a:latin typeface="+mn-lt"/>
                <a:ea typeface="+mn-ea"/>
                <a:cs typeface="+mn-cs"/>
              </a:rPr>
              <a:t> מקושרות עם שרירים באיכות טובה, סקרום מפותח היטב וגרוב מפותח היטב וכן </a:t>
            </a:r>
            <a:r>
              <a:rPr lang="he-IL" sz="1200" kern="1200" dirty="0" err="1">
                <a:solidFill>
                  <a:schemeClr val="tx1"/>
                </a:solidFill>
                <a:effectLst/>
                <a:latin typeface="+mn-lt"/>
                <a:ea typeface="+mn-ea"/>
                <a:cs typeface="+mn-cs"/>
              </a:rPr>
              <a:t>אנאל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דימפל</a:t>
            </a:r>
            <a:r>
              <a:rPr lang="he-IL" sz="1200" kern="1200" dirty="0">
                <a:solidFill>
                  <a:schemeClr val="tx1"/>
                </a:solidFill>
                <a:effectLst/>
                <a:latin typeface="+mn-lt"/>
                <a:ea typeface="+mn-ea"/>
                <a:cs typeface="+mn-cs"/>
              </a:rPr>
              <a:t> מפותח. </a:t>
            </a:r>
            <a:r>
              <a:rPr lang="he-IL" sz="1200" kern="1200" dirty="0" err="1">
                <a:solidFill>
                  <a:schemeClr val="tx1"/>
                </a:solidFill>
                <a:effectLst/>
                <a:latin typeface="+mn-lt"/>
                <a:ea typeface="+mn-ea"/>
                <a:cs typeface="+mn-cs"/>
              </a:rPr>
              <a:t>פיסטולות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אורתרליות</a:t>
            </a:r>
            <a:r>
              <a:rPr lang="he-IL" sz="1200" kern="1200" dirty="0">
                <a:solidFill>
                  <a:schemeClr val="tx1"/>
                </a:solidFill>
                <a:effectLst/>
                <a:latin typeface="+mn-lt"/>
                <a:ea typeface="+mn-ea"/>
                <a:cs typeface="+mn-cs"/>
              </a:rPr>
              <a:t> גבוהות יותר מקושרות עם שרירים באיכות נמוכה יותר, סקרום פחות מפותח, </a:t>
            </a:r>
            <a:r>
              <a:rPr lang="he-IL" sz="1200" kern="1200" dirty="0" err="1">
                <a:solidFill>
                  <a:schemeClr val="tx1"/>
                </a:solidFill>
                <a:effectLst/>
                <a:latin typeface="+mn-lt"/>
                <a:ea typeface="+mn-ea"/>
                <a:cs typeface="+mn-cs"/>
              </a:rPr>
              <a:t>פרינאום</a:t>
            </a:r>
            <a:r>
              <a:rPr lang="he-IL" sz="1200" kern="1200" dirty="0">
                <a:solidFill>
                  <a:schemeClr val="tx1"/>
                </a:solidFill>
                <a:effectLst/>
                <a:latin typeface="+mn-lt"/>
                <a:ea typeface="+mn-ea"/>
                <a:cs typeface="+mn-cs"/>
              </a:rPr>
              <a:t> שטוח והיעדר עדות כמעט ל- </a:t>
            </a:r>
            <a:r>
              <a:rPr lang="he-IL" sz="1200" kern="1200" dirty="0" err="1">
                <a:solidFill>
                  <a:schemeClr val="tx1"/>
                </a:solidFill>
                <a:effectLst/>
                <a:latin typeface="+mn-lt"/>
                <a:ea typeface="+mn-ea"/>
                <a:cs typeface="+mn-cs"/>
              </a:rPr>
              <a:t>anal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dimple</a:t>
            </a:r>
            <a:r>
              <a:rPr lang="he-IL" sz="1200" kern="1200" dirty="0">
                <a:solidFill>
                  <a:schemeClr val="tx1"/>
                </a:solidFill>
                <a:effectLst/>
                <a:latin typeface="+mn-lt"/>
                <a:ea typeface="+mn-ea"/>
                <a:cs typeface="+mn-cs"/>
              </a:rPr>
              <a:t>. לעיתים, המטופל מעביר </a:t>
            </a:r>
            <a:r>
              <a:rPr lang="he-IL" sz="1200" kern="1200" dirty="0" err="1">
                <a:solidFill>
                  <a:schemeClr val="tx1"/>
                </a:solidFill>
                <a:effectLst/>
                <a:latin typeface="+mn-lt"/>
                <a:ea typeface="+mn-ea"/>
                <a:cs typeface="+mn-cs"/>
              </a:rPr>
              <a:t>מקוניום</a:t>
            </a:r>
            <a:r>
              <a:rPr lang="he-IL" sz="1200" kern="1200" dirty="0">
                <a:solidFill>
                  <a:schemeClr val="tx1"/>
                </a:solidFill>
                <a:effectLst/>
                <a:latin typeface="+mn-lt"/>
                <a:ea typeface="+mn-ea"/>
                <a:cs typeface="+mn-cs"/>
              </a:rPr>
              <a:t> דרך </a:t>
            </a:r>
            <a:r>
              <a:rPr lang="he-IL" sz="1200" kern="1200" dirty="0" err="1">
                <a:solidFill>
                  <a:schemeClr val="tx1"/>
                </a:solidFill>
                <a:effectLst/>
                <a:latin typeface="+mn-lt"/>
                <a:ea typeface="+mn-ea"/>
                <a:cs typeface="+mn-cs"/>
              </a:rPr>
              <a:t>האורתרה</a:t>
            </a:r>
            <a:r>
              <a:rPr lang="he-IL" sz="1200" kern="1200" dirty="0">
                <a:solidFill>
                  <a:schemeClr val="tx1"/>
                </a:solidFill>
                <a:effectLst/>
                <a:latin typeface="+mn-lt"/>
                <a:ea typeface="+mn-ea"/>
                <a:cs typeface="+mn-cs"/>
              </a:rPr>
              <a:t> שזה עדות </a:t>
            </a:r>
            <a:r>
              <a:rPr lang="he-IL" sz="1200" kern="1200" dirty="0" err="1">
                <a:solidFill>
                  <a:schemeClr val="tx1"/>
                </a:solidFill>
                <a:effectLst/>
                <a:latin typeface="+mn-lt"/>
                <a:ea typeface="+mn-ea"/>
                <a:cs typeface="+mn-cs"/>
              </a:rPr>
              <a:t>לפיסטולה</a:t>
            </a:r>
            <a:r>
              <a:rPr lang="he-IL" sz="1200" kern="1200" dirty="0">
                <a:solidFill>
                  <a:schemeClr val="tx1"/>
                </a:solidFill>
                <a:effectLst/>
                <a:latin typeface="+mn-lt"/>
                <a:ea typeface="+mn-ea"/>
                <a:cs typeface="+mn-cs"/>
              </a:rPr>
              <a:t> כאמור. </a:t>
            </a:r>
            <a:r>
              <a:rPr lang="he-IL" sz="1200" u="sng" kern="1200" dirty="0">
                <a:solidFill>
                  <a:schemeClr val="tx1"/>
                </a:solidFill>
                <a:effectLst/>
                <a:latin typeface="+mn-lt"/>
                <a:ea typeface="+mn-ea"/>
                <a:cs typeface="+mn-cs"/>
              </a:rPr>
              <a:t>הניתוח</a:t>
            </a:r>
            <a:r>
              <a:rPr lang="he-IL" sz="1200" kern="1200" dirty="0">
                <a:solidFill>
                  <a:schemeClr val="tx1"/>
                </a:solidFill>
                <a:effectLst/>
                <a:latin typeface="+mn-lt"/>
                <a:ea typeface="+mn-ea"/>
                <a:cs typeface="+mn-cs"/>
              </a:rPr>
              <a:t>- לאחר הכנסת קתטר (עדיף מסוג </a:t>
            </a:r>
            <a:r>
              <a:rPr lang="he-IL" sz="1200" kern="1200" dirty="0" err="1">
                <a:solidFill>
                  <a:schemeClr val="tx1"/>
                </a:solidFill>
                <a:effectLst/>
                <a:latin typeface="+mn-lt"/>
                <a:ea typeface="+mn-ea"/>
                <a:cs typeface="+mn-cs"/>
              </a:rPr>
              <a:t>coude</a:t>
            </a:r>
            <a:r>
              <a:rPr lang="he-IL" sz="1200" kern="1200" dirty="0">
                <a:solidFill>
                  <a:schemeClr val="tx1"/>
                </a:solidFill>
                <a:effectLst/>
                <a:latin typeface="+mn-lt"/>
                <a:ea typeface="+mn-ea"/>
                <a:cs typeface="+mn-cs"/>
              </a:rPr>
              <a:t>)- עושים חלוקה של השרירים בקו האמצע עד </a:t>
            </a:r>
            <a:r>
              <a:rPr lang="he-IL" sz="1200" kern="1200" dirty="0" err="1">
                <a:solidFill>
                  <a:schemeClr val="tx1"/>
                </a:solidFill>
                <a:effectLst/>
                <a:latin typeface="+mn-lt"/>
                <a:ea typeface="+mn-ea"/>
                <a:cs typeface="+mn-cs"/>
              </a:rPr>
              <a:t>הקוקסיקס</a:t>
            </a:r>
            <a:r>
              <a:rPr lang="he-IL" sz="1200" kern="1200" dirty="0">
                <a:solidFill>
                  <a:schemeClr val="tx1"/>
                </a:solidFill>
                <a:effectLst/>
                <a:latin typeface="+mn-lt"/>
                <a:ea typeface="+mn-ea"/>
                <a:cs typeface="+mn-cs"/>
              </a:rPr>
              <a:t>. מזהים את הרקטום כאשר בהתאם </a:t>
            </a:r>
            <a:r>
              <a:rPr lang="he-IL" sz="1200" kern="1200" dirty="0" err="1">
                <a:solidFill>
                  <a:schemeClr val="tx1"/>
                </a:solidFill>
                <a:effectLst/>
                <a:latin typeface="+mn-lt"/>
                <a:ea typeface="+mn-ea"/>
                <a:cs typeface="+mn-cs"/>
              </a:rPr>
              <a:t>לקולוסטוגראם</a:t>
            </a:r>
            <a:r>
              <a:rPr lang="he-IL" sz="1200" kern="1200" dirty="0">
                <a:solidFill>
                  <a:schemeClr val="tx1"/>
                </a:solidFill>
                <a:effectLst/>
                <a:latin typeface="+mn-lt"/>
                <a:ea typeface="+mn-ea"/>
                <a:cs typeface="+mn-cs"/>
              </a:rPr>
              <a:t> ניתן לנסות ולנחש היכן תהיה </a:t>
            </a:r>
            <a:r>
              <a:rPr lang="he-IL" sz="1200" kern="1200" dirty="0" err="1">
                <a:solidFill>
                  <a:schemeClr val="tx1"/>
                </a:solidFill>
                <a:effectLst/>
                <a:latin typeface="+mn-lt"/>
                <a:ea typeface="+mn-ea"/>
                <a:cs typeface="+mn-cs"/>
              </a:rPr>
              <a:t>הפיסטולה</a:t>
            </a:r>
            <a:r>
              <a:rPr lang="he-IL" sz="1200" kern="1200" dirty="0">
                <a:solidFill>
                  <a:schemeClr val="tx1"/>
                </a:solidFill>
                <a:effectLst/>
                <a:latin typeface="+mn-lt"/>
                <a:ea typeface="+mn-ea"/>
                <a:cs typeface="+mn-cs"/>
              </a:rPr>
              <a:t>- אם </a:t>
            </a:r>
            <a:r>
              <a:rPr lang="he-IL" sz="1200" kern="1200" dirty="0" err="1">
                <a:solidFill>
                  <a:schemeClr val="tx1"/>
                </a:solidFill>
                <a:effectLst/>
                <a:latin typeface="+mn-lt"/>
                <a:ea typeface="+mn-ea"/>
                <a:cs typeface="+mn-cs"/>
              </a:rPr>
              <a:t>הפיסטולה</a:t>
            </a:r>
            <a:r>
              <a:rPr lang="he-IL" sz="1200" kern="1200" dirty="0">
                <a:solidFill>
                  <a:schemeClr val="tx1"/>
                </a:solidFill>
                <a:effectLst/>
                <a:latin typeface="+mn-lt"/>
                <a:ea typeface="+mn-ea"/>
                <a:cs typeface="+mn-cs"/>
              </a:rPr>
              <a:t> היא </a:t>
            </a:r>
            <a:r>
              <a:rPr lang="he-IL" sz="1200" kern="1200" dirty="0" err="1">
                <a:solidFill>
                  <a:schemeClr val="tx1"/>
                </a:solidFill>
                <a:effectLst/>
                <a:latin typeface="+mn-lt"/>
                <a:ea typeface="+mn-ea"/>
                <a:cs typeface="+mn-cs"/>
              </a:rPr>
              <a:t>בולברית</a:t>
            </a:r>
            <a:r>
              <a:rPr lang="he-IL" sz="1200" kern="1200" dirty="0">
                <a:solidFill>
                  <a:schemeClr val="tx1"/>
                </a:solidFill>
                <a:effectLst/>
                <a:latin typeface="+mn-lt"/>
                <a:ea typeface="+mn-ea"/>
                <a:cs typeface="+mn-cs"/>
              </a:rPr>
              <a:t>, אז המיקום של הרקטום יהיה מתחת </a:t>
            </a:r>
            <a:r>
              <a:rPr lang="he-IL" sz="1200" kern="1200" dirty="0" err="1">
                <a:solidFill>
                  <a:schemeClr val="tx1"/>
                </a:solidFill>
                <a:effectLst/>
                <a:latin typeface="+mn-lt"/>
                <a:ea typeface="+mn-ea"/>
                <a:cs typeface="+mn-cs"/>
              </a:rPr>
              <a:t>ללבטורים</a:t>
            </a:r>
            <a:r>
              <a:rPr lang="he-IL" sz="1200" kern="1200" dirty="0">
                <a:solidFill>
                  <a:schemeClr val="tx1"/>
                </a:solidFill>
                <a:effectLst/>
                <a:latin typeface="+mn-lt"/>
                <a:ea typeface="+mn-ea"/>
                <a:cs typeface="+mn-cs"/>
              </a:rPr>
              <a:t>. יש להפריד את הרקטום בזהירות </a:t>
            </a:r>
            <a:r>
              <a:rPr lang="he-IL" sz="1200" kern="1200" dirty="0" err="1">
                <a:solidFill>
                  <a:schemeClr val="tx1"/>
                </a:solidFill>
                <a:effectLst/>
                <a:latin typeface="+mn-lt"/>
                <a:ea typeface="+mn-ea"/>
                <a:cs typeface="+mn-cs"/>
              </a:rPr>
              <a:t>מהאורתרה</a:t>
            </a:r>
            <a:r>
              <a:rPr lang="he-IL" sz="1200" kern="1200" dirty="0">
                <a:solidFill>
                  <a:schemeClr val="tx1"/>
                </a:solidFill>
                <a:effectLst/>
                <a:latin typeface="+mn-lt"/>
                <a:ea typeface="+mn-ea"/>
                <a:cs typeface="+mn-cs"/>
              </a:rPr>
              <a:t> כדי לא להשאיר את </a:t>
            </a:r>
            <a:r>
              <a:rPr lang="he-IL" sz="1200" kern="1200" dirty="0" err="1">
                <a:solidFill>
                  <a:schemeClr val="tx1"/>
                </a:solidFill>
                <a:effectLst/>
                <a:latin typeface="+mn-lt"/>
                <a:ea typeface="+mn-ea"/>
                <a:cs typeface="+mn-cs"/>
              </a:rPr>
              <a:t>הפיסטולה</a:t>
            </a:r>
            <a:r>
              <a:rPr lang="he-IL" sz="1200" kern="1200" dirty="0">
                <a:solidFill>
                  <a:schemeClr val="tx1"/>
                </a:solidFill>
                <a:effectLst/>
                <a:latin typeface="+mn-lt"/>
                <a:ea typeface="+mn-ea"/>
                <a:cs typeface="+mn-cs"/>
              </a:rPr>
              <a:t> – מצב שנקרא </a:t>
            </a:r>
            <a:r>
              <a:rPr lang="he-IL" sz="1200" kern="1200" dirty="0" err="1">
                <a:solidFill>
                  <a:schemeClr val="tx1"/>
                </a:solidFill>
                <a:effectLst/>
                <a:latin typeface="+mn-lt"/>
                <a:ea typeface="+mn-ea"/>
                <a:cs typeface="+mn-cs"/>
              </a:rPr>
              <a:t>roof</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רמננט</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הפיסטולה</a:t>
            </a:r>
            <a:r>
              <a:rPr lang="he-IL" sz="1200" kern="1200" dirty="0">
                <a:solidFill>
                  <a:schemeClr val="tx1"/>
                </a:solidFill>
                <a:effectLst/>
                <a:latin typeface="+mn-lt"/>
                <a:ea typeface="+mn-ea"/>
                <a:cs typeface="+mn-cs"/>
              </a:rPr>
              <a:t> עצמה. במידה </a:t>
            </a:r>
            <a:r>
              <a:rPr lang="he-IL" sz="1200" kern="1200" dirty="0" err="1">
                <a:solidFill>
                  <a:schemeClr val="tx1"/>
                </a:solidFill>
                <a:effectLst/>
                <a:latin typeface="+mn-lt"/>
                <a:ea typeface="+mn-ea"/>
                <a:cs typeface="+mn-cs"/>
              </a:rPr>
              <a:t>והקולוסטוגראם</a:t>
            </a:r>
            <a:r>
              <a:rPr lang="he-IL" sz="1200" kern="1200" dirty="0">
                <a:solidFill>
                  <a:schemeClr val="tx1"/>
                </a:solidFill>
                <a:effectLst/>
                <a:latin typeface="+mn-lt"/>
                <a:ea typeface="+mn-ea"/>
                <a:cs typeface="+mn-cs"/>
              </a:rPr>
              <a:t> מצביעה על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שהיא </a:t>
            </a:r>
            <a:r>
              <a:rPr lang="he-IL" sz="1200" kern="1200" dirty="0" err="1">
                <a:solidFill>
                  <a:schemeClr val="tx1"/>
                </a:solidFill>
                <a:effectLst/>
                <a:latin typeface="+mn-lt"/>
                <a:ea typeface="+mn-ea"/>
                <a:cs typeface="+mn-cs"/>
              </a:rPr>
              <a:t>רקטופרוסטטית</a:t>
            </a:r>
            <a:r>
              <a:rPr lang="he-IL" sz="1200" kern="1200" dirty="0">
                <a:solidFill>
                  <a:schemeClr val="tx1"/>
                </a:solidFill>
                <a:effectLst/>
                <a:latin typeface="+mn-lt"/>
                <a:ea typeface="+mn-ea"/>
                <a:cs typeface="+mn-cs"/>
              </a:rPr>
              <a:t>, הרקטום מתחבר למערכת השתן בנקודה הרבה יותר גבוהה- וצריך לחפש אותו מתחת </a:t>
            </a:r>
            <a:r>
              <a:rPr lang="he-IL" sz="1200" kern="1200" dirty="0" err="1">
                <a:solidFill>
                  <a:schemeClr val="tx1"/>
                </a:solidFill>
                <a:effectLst/>
                <a:latin typeface="+mn-lt"/>
                <a:ea typeface="+mn-ea"/>
                <a:cs typeface="+mn-cs"/>
              </a:rPr>
              <a:t>לקוקסיקס</a:t>
            </a:r>
            <a:r>
              <a:rPr lang="he-IL" sz="1200" kern="1200" dirty="0">
                <a:solidFill>
                  <a:schemeClr val="tx1"/>
                </a:solidFill>
                <a:effectLst/>
                <a:latin typeface="+mn-lt"/>
                <a:ea typeface="+mn-ea"/>
                <a:cs typeface="+mn-cs"/>
              </a:rPr>
              <a:t>. חיפוש של הרקטום למטה יותר יכול להביא לפגיעה </a:t>
            </a:r>
            <a:r>
              <a:rPr lang="he-IL" sz="1200" kern="1200" dirty="0" err="1">
                <a:solidFill>
                  <a:schemeClr val="tx1"/>
                </a:solidFill>
                <a:effectLst/>
                <a:latin typeface="+mn-lt"/>
                <a:ea typeface="+mn-ea"/>
                <a:cs typeface="+mn-cs"/>
              </a:rPr>
              <a:t>באורתרה</a:t>
            </a:r>
            <a:r>
              <a:rPr lang="he-IL" sz="1200" kern="1200" dirty="0">
                <a:solidFill>
                  <a:schemeClr val="tx1"/>
                </a:solidFill>
                <a:effectLst/>
                <a:latin typeface="+mn-lt"/>
                <a:ea typeface="+mn-ea"/>
                <a:cs typeface="+mn-cs"/>
              </a:rPr>
              <a:t>. לאחר המוביליזציה הרקטום נפתח בקו האמצע, ולאחר מכן להמשיך את החתך עד הרקטום </a:t>
            </a:r>
            <a:r>
              <a:rPr lang="he-IL" sz="1200" kern="1200" dirty="0" err="1">
                <a:solidFill>
                  <a:schemeClr val="tx1"/>
                </a:solidFill>
                <a:effectLst/>
                <a:latin typeface="+mn-lt"/>
                <a:ea typeface="+mn-ea"/>
                <a:cs typeface="+mn-cs"/>
              </a:rPr>
              <a:t>הדיסטלי</a:t>
            </a:r>
            <a:r>
              <a:rPr lang="he-IL" sz="1200" kern="1200" dirty="0">
                <a:solidFill>
                  <a:schemeClr val="tx1"/>
                </a:solidFill>
                <a:effectLst/>
                <a:latin typeface="+mn-lt"/>
                <a:ea typeface="+mn-ea"/>
                <a:cs typeface="+mn-cs"/>
              </a:rPr>
              <a:t> ולחשוף את </a:t>
            </a:r>
            <a:r>
              <a:rPr lang="he-IL" sz="1200" kern="1200" dirty="0" err="1">
                <a:solidFill>
                  <a:schemeClr val="tx1"/>
                </a:solidFill>
                <a:effectLst/>
                <a:latin typeface="+mn-lt"/>
                <a:ea typeface="+mn-ea"/>
                <a:cs typeface="+mn-cs"/>
              </a:rPr>
              <a:t>הפיסטולה</a:t>
            </a:r>
            <a:r>
              <a:rPr lang="he-IL" sz="1200" kern="1200" dirty="0">
                <a:solidFill>
                  <a:schemeClr val="tx1"/>
                </a:solidFill>
                <a:effectLst/>
                <a:latin typeface="+mn-lt"/>
                <a:ea typeface="+mn-ea"/>
                <a:cs typeface="+mn-cs"/>
              </a:rPr>
              <a:t>. אחרי חשיפתה יש להניח עליה תפרי אחיזה. הקיר </a:t>
            </a:r>
            <a:r>
              <a:rPr lang="he-IL" sz="1200" kern="1200" dirty="0" err="1">
                <a:solidFill>
                  <a:schemeClr val="tx1"/>
                </a:solidFill>
                <a:effectLst/>
                <a:latin typeface="+mn-lt"/>
                <a:ea typeface="+mn-ea"/>
                <a:cs typeface="+mn-cs"/>
              </a:rPr>
              <a:t>האנטריורי</a:t>
            </a:r>
            <a:r>
              <a:rPr lang="he-IL" sz="1200" kern="1200" dirty="0">
                <a:solidFill>
                  <a:schemeClr val="tx1"/>
                </a:solidFill>
                <a:effectLst/>
                <a:latin typeface="+mn-lt"/>
                <a:ea typeface="+mn-ea"/>
                <a:cs typeface="+mn-cs"/>
              </a:rPr>
              <a:t> של הרקטום מעל </a:t>
            </a:r>
            <a:r>
              <a:rPr lang="he-IL" sz="1200" kern="1200" dirty="0" err="1">
                <a:solidFill>
                  <a:schemeClr val="tx1"/>
                </a:solidFill>
                <a:effectLst/>
                <a:latin typeface="+mn-lt"/>
                <a:ea typeface="+mn-ea"/>
                <a:cs typeface="+mn-cs"/>
              </a:rPr>
              <a:t>הפיסטולה</a:t>
            </a:r>
            <a:r>
              <a:rPr lang="he-IL" sz="1200" kern="1200" dirty="0">
                <a:solidFill>
                  <a:schemeClr val="tx1"/>
                </a:solidFill>
                <a:effectLst/>
                <a:latin typeface="+mn-lt"/>
                <a:ea typeface="+mn-ea"/>
                <a:cs typeface="+mn-cs"/>
              </a:rPr>
              <a:t> מהווה חלק מהקיר המשותף, ללא </a:t>
            </a:r>
            <a:r>
              <a:rPr lang="he-IL" sz="1200" kern="1200" dirty="0" err="1">
                <a:solidFill>
                  <a:schemeClr val="tx1"/>
                </a:solidFill>
                <a:effectLst/>
                <a:latin typeface="+mn-lt"/>
                <a:ea typeface="+mn-ea"/>
                <a:cs typeface="+mn-cs"/>
              </a:rPr>
              <a:t>naturale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plan</a:t>
            </a:r>
            <a:r>
              <a:rPr lang="he-IL" sz="1200" kern="1200" dirty="0">
                <a:solidFill>
                  <a:schemeClr val="tx1"/>
                </a:solidFill>
                <a:effectLst/>
                <a:latin typeface="+mn-lt"/>
                <a:ea typeface="+mn-ea"/>
                <a:cs typeface="+mn-cs"/>
              </a:rPr>
              <a:t> וחשוב לזכור את זה- לכן עושים תפרי אחיזה על </a:t>
            </a:r>
            <a:r>
              <a:rPr lang="he-IL" sz="1200" kern="1200" dirty="0" err="1">
                <a:solidFill>
                  <a:schemeClr val="tx1"/>
                </a:solidFill>
                <a:effectLst/>
                <a:latin typeface="+mn-lt"/>
                <a:ea typeface="+mn-ea"/>
                <a:cs typeface="+mn-cs"/>
              </a:rPr>
              <a:t>המוקוזה</a:t>
            </a:r>
            <a:r>
              <a:rPr lang="he-IL" sz="1200" kern="1200" dirty="0">
                <a:solidFill>
                  <a:schemeClr val="tx1"/>
                </a:solidFill>
                <a:effectLst/>
                <a:latin typeface="+mn-lt"/>
                <a:ea typeface="+mn-ea"/>
                <a:cs typeface="+mn-cs"/>
              </a:rPr>
              <a:t> של הרקטום מיד לאחר </a:t>
            </a:r>
            <a:r>
              <a:rPr lang="he-IL" sz="1200" kern="1200" dirty="0" err="1">
                <a:solidFill>
                  <a:schemeClr val="tx1"/>
                </a:solidFill>
                <a:effectLst/>
                <a:latin typeface="+mn-lt"/>
                <a:ea typeface="+mn-ea"/>
                <a:cs typeface="+mn-cs"/>
              </a:rPr>
              <a:t>הפיסטולה</a:t>
            </a:r>
            <a:r>
              <a:rPr lang="he-IL" sz="1200" kern="1200" dirty="0">
                <a:solidFill>
                  <a:schemeClr val="tx1"/>
                </a:solidFill>
                <a:effectLst/>
                <a:latin typeface="+mn-lt"/>
                <a:ea typeface="+mn-ea"/>
                <a:cs typeface="+mn-cs"/>
              </a:rPr>
              <a:t> ומפרידים אותו בגישה סוב-</a:t>
            </a:r>
            <a:r>
              <a:rPr lang="he-IL" sz="1200" kern="1200" dirty="0" err="1">
                <a:solidFill>
                  <a:schemeClr val="tx1"/>
                </a:solidFill>
                <a:effectLst/>
                <a:latin typeface="+mn-lt"/>
                <a:ea typeface="+mn-ea"/>
                <a:cs typeface="+mn-cs"/>
              </a:rPr>
              <a:t>מוקוזלית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הפציה</a:t>
            </a:r>
            <a:r>
              <a:rPr lang="he-IL" sz="1200" kern="1200" dirty="0">
                <a:solidFill>
                  <a:schemeClr val="tx1"/>
                </a:solidFill>
                <a:effectLst/>
                <a:latin typeface="+mn-lt"/>
                <a:ea typeface="+mn-ea"/>
                <a:cs typeface="+mn-cs"/>
              </a:rPr>
              <a:t> הלבנה סביב הרקטום צריכה להתקלף ממנו לחלוטין כדי להבטיח </a:t>
            </a:r>
            <a:r>
              <a:rPr lang="he-IL" sz="1200" kern="1200" dirty="0" err="1">
                <a:solidFill>
                  <a:schemeClr val="tx1"/>
                </a:solidFill>
                <a:effectLst/>
                <a:latin typeface="+mn-lt"/>
                <a:ea typeface="+mn-ea"/>
                <a:cs typeface="+mn-cs"/>
              </a:rPr>
              <a:t>שהדיסקציה</a:t>
            </a:r>
            <a:r>
              <a:rPr lang="he-IL" sz="1200" kern="1200" dirty="0">
                <a:solidFill>
                  <a:schemeClr val="tx1"/>
                </a:solidFill>
                <a:effectLst/>
                <a:latin typeface="+mn-lt"/>
                <a:ea typeface="+mn-ea"/>
                <a:cs typeface="+mn-cs"/>
              </a:rPr>
              <a:t> קרובה ככל האפשר לקיר הרקטום. ברקע שהוא מופרד לגמרי, מבוצעת </a:t>
            </a:r>
            <a:r>
              <a:rPr lang="he-IL" sz="1200" kern="1200" dirty="0" err="1">
                <a:solidFill>
                  <a:schemeClr val="tx1"/>
                </a:solidFill>
                <a:effectLst/>
                <a:latin typeface="+mn-lt"/>
                <a:ea typeface="+mn-ea"/>
                <a:cs typeface="+mn-cs"/>
              </a:rPr>
              <a:t>דיסקציה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פרירקטלית</a:t>
            </a:r>
            <a:r>
              <a:rPr lang="he-IL" sz="1200" kern="1200" dirty="0">
                <a:solidFill>
                  <a:schemeClr val="tx1"/>
                </a:solidFill>
                <a:effectLst/>
                <a:latin typeface="+mn-lt"/>
                <a:ea typeface="+mn-ea"/>
                <a:cs typeface="+mn-cs"/>
              </a:rPr>
              <a:t> מעגלית כדי להשיג מספיק אורך על מנת להגיע </a:t>
            </a:r>
            <a:r>
              <a:rPr lang="he-IL" sz="1200" kern="1200" dirty="0" err="1">
                <a:solidFill>
                  <a:schemeClr val="tx1"/>
                </a:solidFill>
                <a:effectLst/>
                <a:latin typeface="+mn-lt"/>
                <a:ea typeface="+mn-ea"/>
                <a:cs typeface="+mn-cs"/>
              </a:rPr>
              <a:t>לפרינאום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דיסקציה</a:t>
            </a:r>
            <a:r>
              <a:rPr lang="he-IL" sz="1200" kern="1200" dirty="0">
                <a:solidFill>
                  <a:schemeClr val="tx1"/>
                </a:solidFill>
                <a:effectLst/>
                <a:latin typeface="+mn-lt"/>
                <a:ea typeface="+mn-ea"/>
                <a:cs typeface="+mn-cs"/>
              </a:rPr>
              <a:t> זו מטבע הדברים היא יותר ארוכה וקשה </a:t>
            </a:r>
            <a:r>
              <a:rPr lang="he-IL" sz="1200" kern="1200" dirty="0" err="1">
                <a:solidFill>
                  <a:schemeClr val="tx1"/>
                </a:solidFill>
                <a:effectLst/>
                <a:latin typeface="+mn-lt"/>
                <a:ea typeface="+mn-ea"/>
                <a:cs typeface="+mn-cs"/>
              </a:rPr>
              <a:t>לפיסטולה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רקטו-פרוסטטית</a:t>
            </a:r>
            <a:r>
              <a:rPr lang="he-IL" sz="1200" kern="1200" dirty="0">
                <a:solidFill>
                  <a:schemeClr val="tx1"/>
                </a:solidFill>
                <a:effectLst/>
                <a:latin typeface="+mn-lt"/>
                <a:ea typeface="+mn-ea"/>
                <a:cs typeface="+mn-cs"/>
              </a:rPr>
              <a:t>, כי הקיר המשותף הוא ארוך יותר, אולם ההפרדה </a:t>
            </a:r>
            <a:r>
              <a:rPr lang="he-IL" sz="1200" kern="1200" dirty="0" err="1">
                <a:solidFill>
                  <a:schemeClr val="tx1"/>
                </a:solidFill>
                <a:effectLst/>
                <a:latin typeface="+mn-lt"/>
                <a:ea typeface="+mn-ea"/>
                <a:cs typeface="+mn-cs"/>
              </a:rPr>
              <a:t>מהאורתרה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הפוסטריורית</a:t>
            </a:r>
            <a:r>
              <a:rPr lang="he-IL" sz="1200" kern="1200" dirty="0">
                <a:solidFill>
                  <a:schemeClr val="tx1"/>
                </a:solidFill>
                <a:effectLst/>
                <a:latin typeface="+mn-lt"/>
                <a:ea typeface="+mn-ea"/>
                <a:cs typeface="+mn-cs"/>
              </a:rPr>
              <a:t> הינו קל יותר. בהשלמת </a:t>
            </a:r>
            <a:r>
              <a:rPr lang="he-IL" sz="1200" kern="1200" dirty="0" err="1">
                <a:solidFill>
                  <a:schemeClr val="tx1"/>
                </a:solidFill>
                <a:effectLst/>
                <a:latin typeface="+mn-lt"/>
                <a:ea typeface="+mn-ea"/>
                <a:cs typeface="+mn-cs"/>
              </a:rPr>
              <a:t>הדיקסציה</a:t>
            </a:r>
            <a:r>
              <a:rPr lang="he-IL" sz="1200" kern="1200" dirty="0">
                <a:solidFill>
                  <a:schemeClr val="tx1"/>
                </a:solidFill>
                <a:effectLst/>
                <a:latin typeface="+mn-lt"/>
                <a:ea typeface="+mn-ea"/>
                <a:cs typeface="+mn-cs"/>
              </a:rPr>
              <a:t>, מרבית הכלים החיצוניים המספקים את הרקטום הוקרבו ולמעשה הרקטום נסמך על אספקת הדם של ה- </a:t>
            </a:r>
            <a:r>
              <a:rPr lang="he-IL" sz="1200" kern="1200" dirty="0" err="1">
                <a:solidFill>
                  <a:schemeClr val="tx1"/>
                </a:solidFill>
                <a:effectLst/>
                <a:latin typeface="+mn-lt"/>
                <a:ea typeface="+mn-ea"/>
                <a:cs typeface="+mn-cs"/>
              </a:rPr>
              <a:t>inferior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mesenteric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artery</a:t>
            </a:r>
            <a:r>
              <a:rPr lang="he-IL" sz="1200" kern="1200" dirty="0">
                <a:solidFill>
                  <a:schemeClr val="tx1"/>
                </a:solidFill>
                <a:effectLst/>
                <a:latin typeface="+mn-lt"/>
                <a:ea typeface="+mn-ea"/>
                <a:cs typeface="+mn-cs"/>
              </a:rPr>
              <a:t> שמספק את הרקטום </a:t>
            </a:r>
            <a:r>
              <a:rPr lang="he-IL" sz="1200" kern="1200" dirty="0" err="1">
                <a:solidFill>
                  <a:schemeClr val="tx1"/>
                </a:solidFill>
                <a:effectLst/>
                <a:latin typeface="+mn-lt"/>
                <a:ea typeface="+mn-ea"/>
                <a:cs typeface="+mn-cs"/>
              </a:rPr>
              <a:t>הדיסטלי</a:t>
            </a:r>
            <a:r>
              <a:rPr lang="he-IL" sz="1200" kern="1200" dirty="0">
                <a:solidFill>
                  <a:schemeClr val="tx1"/>
                </a:solidFill>
                <a:effectLst/>
                <a:latin typeface="+mn-lt"/>
                <a:ea typeface="+mn-ea"/>
                <a:cs typeface="+mn-cs"/>
              </a:rPr>
              <a:t> אינטרה-מוראלית.  לאחר מכן מקבעים את הרקטום ויוצרים נאו אנוס אחרי שמוודאים שוב את המיקום הנכון באמצעות מגרה שריר. נאו אנוס מקובע עם 16 תפרים מעגליים, והפצע נסגר.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לצוואר השלפוחית- </a:t>
            </a:r>
            <a:r>
              <a:rPr lang="he-IL" sz="1200" kern="1200" dirty="0" err="1">
                <a:solidFill>
                  <a:schemeClr val="tx1"/>
                </a:solidFill>
                <a:effectLst/>
                <a:latin typeface="+mn-lt"/>
                <a:ea typeface="+mn-ea"/>
                <a:cs typeface="+mn-cs"/>
              </a:rPr>
              <a:t>rectobladder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neck</a:t>
            </a:r>
            <a:r>
              <a:rPr lang="he-IL" sz="1200" kern="1200" dirty="0">
                <a:solidFill>
                  <a:schemeClr val="tx1"/>
                </a:solidFill>
                <a:effectLst/>
                <a:latin typeface="+mn-lt"/>
                <a:ea typeface="+mn-ea"/>
                <a:cs typeface="+mn-cs"/>
              </a:rPr>
              <a:t>- במום זה, הרקטום נפתח לצוואר השלפוחית עצמה וזה נושא פרוגנוזה לא טובה לעניין שליטה על השתן מאחר והשרירים כולם- </a:t>
            </a:r>
            <a:r>
              <a:rPr lang="he-IL" sz="1200" kern="1200" dirty="0" err="1">
                <a:solidFill>
                  <a:schemeClr val="tx1"/>
                </a:solidFill>
                <a:effectLst/>
                <a:latin typeface="+mn-lt"/>
                <a:ea typeface="+mn-ea"/>
                <a:cs typeface="+mn-cs"/>
              </a:rPr>
              <a:t>הלבטור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והקומפלקס- לא מפותחים היטב, </a:t>
            </a:r>
            <a:r>
              <a:rPr lang="he-IL" sz="1200" kern="1200" dirty="0" err="1">
                <a:solidFill>
                  <a:schemeClr val="tx1"/>
                </a:solidFill>
                <a:effectLst/>
                <a:latin typeface="+mn-lt"/>
                <a:ea typeface="+mn-ea"/>
                <a:cs typeface="+mn-cs"/>
              </a:rPr>
              <a:t>הסקטום</a:t>
            </a:r>
            <a:r>
              <a:rPr lang="he-IL" sz="1200" kern="1200" dirty="0">
                <a:solidFill>
                  <a:schemeClr val="tx1"/>
                </a:solidFill>
                <a:effectLst/>
                <a:latin typeface="+mn-lt"/>
                <a:ea typeface="+mn-ea"/>
                <a:cs typeface="+mn-cs"/>
              </a:rPr>
              <a:t> עצמו קצר </a:t>
            </a:r>
            <a:r>
              <a:rPr lang="he-IL" sz="1200" kern="1200" dirty="0" err="1">
                <a:solidFill>
                  <a:schemeClr val="tx1"/>
                </a:solidFill>
                <a:effectLst/>
                <a:latin typeface="+mn-lt"/>
                <a:ea typeface="+mn-ea"/>
                <a:cs typeface="+mn-cs"/>
              </a:rPr>
              <a:t>ודפורמטיבי</a:t>
            </a:r>
            <a:r>
              <a:rPr lang="he-IL" sz="1200" kern="1200" dirty="0">
                <a:solidFill>
                  <a:schemeClr val="tx1"/>
                </a:solidFill>
                <a:effectLst/>
                <a:latin typeface="+mn-lt"/>
                <a:ea typeface="+mn-ea"/>
                <a:cs typeface="+mn-cs"/>
              </a:rPr>
              <a:t>. למעשה, כל האגן לא מפותח וזה נראה כמו </a:t>
            </a:r>
            <a:r>
              <a:rPr lang="he-IL" sz="1200" kern="1200" dirty="0" err="1">
                <a:solidFill>
                  <a:schemeClr val="tx1"/>
                </a:solidFill>
                <a:effectLst/>
                <a:latin typeface="+mn-lt"/>
                <a:ea typeface="+mn-ea"/>
                <a:cs typeface="+mn-cs"/>
              </a:rPr>
              <a:t>caudal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regression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הפרינאום</a:t>
            </a:r>
            <a:r>
              <a:rPr lang="he-IL" sz="1200" kern="1200" dirty="0">
                <a:solidFill>
                  <a:schemeClr val="tx1"/>
                </a:solidFill>
                <a:effectLst/>
                <a:latin typeface="+mn-lt"/>
                <a:ea typeface="+mn-ea"/>
                <a:cs typeface="+mn-cs"/>
              </a:rPr>
              <a:t> עצמו שטוח. מום זה הינו בשכיחות של כ- 10% מהבנים. </a:t>
            </a:r>
            <a:r>
              <a:rPr lang="he-IL" sz="1200" u="sng" kern="1200" dirty="0">
                <a:solidFill>
                  <a:schemeClr val="tx1"/>
                </a:solidFill>
                <a:effectLst/>
                <a:latin typeface="+mn-lt"/>
                <a:ea typeface="+mn-ea"/>
                <a:cs typeface="+mn-cs"/>
              </a:rPr>
              <a:t>הניתוח</a:t>
            </a:r>
            <a:r>
              <a:rPr lang="he-IL" sz="1200" kern="1200" dirty="0">
                <a:solidFill>
                  <a:schemeClr val="tx1"/>
                </a:solidFill>
                <a:effectLst/>
                <a:latin typeface="+mn-lt"/>
                <a:ea typeface="+mn-ea"/>
                <a:cs typeface="+mn-cs"/>
              </a:rPr>
              <a:t>- במצב זה כאמור הרקטום נכנס לצוואר השלפוחית קצת מתחת לרפלקציה </a:t>
            </a:r>
            <a:r>
              <a:rPr lang="he-IL" sz="1200" kern="1200" dirty="0" err="1">
                <a:solidFill>
                  <a:schemeClr val="tx1"/>
                </a:solidFill>
                <a:effectLst/>
                <a:latin typeface="+mn-lt"/>
                <a:ea typeface="+mn-ea"/>
                <a:cs typeface="+mn-cs"/>
              </a:rPr>
              <a:t>הפריטונאלית</a:t>
            </a:r>
            <a:r>
              <a:rPr lang="he-IL" sz="1200" kern="1200" dirty="0">
                <a:solidFill>
                  <a:schemeClr val="tx1"/>
                </a:solidFill>
                <a:effectLst/>
                <a:latin typeface="+mn-lt"/>
                <a:ea typeface="+mn-ea"/>
                <a:cs typeface="+mn-cs"/>
              </a:rPr>
              <a:t>. אין כמעט קיר משותף בהקשר הזה בין הרקטום </a:t>
            </a:r>
            <a:r>
              <a:rPr lang="he-IL" sz="1200" kern="1200" dirty="0" err="1">
                <a:solidFill>
                  <a:schemeClr val="tx1"/>
                </a:solidFill>
                <a:effectLst/>
                <a:latin typeface="+mn-lt"/>
                <a:ea typeface="+mn-ea"/>
                <a:cs typeface="+mn-cs"/>
              </a:rPr>
              <a:t>לאורתרה</a:t>
            </a:r>
            <a:r>
              <a:rPr lang="he-IL" sz="1200" kern="1200" dirty="0">
                <a:solidFill>
                  <a:schemeClr val="tx1"/>
                </a:solidFill>
                <a:effectLst/>
                <a:latin typeface="+mn-lt"/>
                <a:ea typeface="+mn-ea"/>
                <a:cs typeface="+mn-cs"/>
              </a:rPr>
              <a:t> ולכן ההפרדה הינה יחסית קלה- עדיפה הגישה לפרוסקופית היות והיא נותנת ויזואליזציה </a:t>
            </a:r>
            <a:r>
              <a:rPr lang="he-IL" sz="1200" kern="1200" dirty="0" err="1">
                <a:solidFill>
                  <a:schemeClr val="tx1"/>
                </a:solidFill>
                <a:effectLst/>
                <a:latin typeface="+mn-lt"/>
                <a:ea typeface="+mn-ea"/>
                <a:cs typeface="+mn-cs"/>
              </a:rPr>
              <a:t>מצויינת</a:t>
            </a:r>
            <a:r>
              <a:rPr lang="he-IL" sz="1200" kern="1200" dirty="0">
                <a:solidFill>
                  <a:schemeClr val="tx1"/>
                </a:solidFill>
                <a:effectLst/>
                <a:latin typeface="+mn-lt"/>
                <a:ea typeface="+mn-ea"/>
                <a:cs typeface="+mn-cs"/>
              </a:rPr>
              <a:t> לכל המבנים </a:t>
            </a:r>
            <a:r>
              <a:rPr lang="he-IL" sz="1200" kern="1200" dirty="0" err="1">
                <a:solidFill>
                  <a:schemeClr val="tx1"/>
                </a:solidFill>
                <a:effectLst/>
                <a:latin typeface="+mn-lt"/>
                <a:ea typeface="+mn-ea"/>
                <a:cs typeface="+mn-cs"/>
              </a:rPr>
              <a:t>האגניים</a:t>
            </a:r>
            <a:r>
              <a:rPr lang="he-IL" sz="1200" kern="1200" dirty="0">
                <a:solidFill>
                  <a:schemeClr val="tx1"/>
                </a:solidFill>
                <a:effectLst/>
                <a:latin typeface="+mn-lt"/>
                <a:ea typeface="+mn-ea"/>
                <a:cs typeface="+mn-cs"/>
              </a:rPr>
              <a:t>. יש להכין את המטופל ברחיצה של כל הגוף- </a:t>
            </a:r>
            <a:r>
              <a:rPr lang="he-IL" sz="1200" kern="1200" dirty="0" err="1">
                <a:solidFill>
                  <a:schemeClr val="tx1"/>
                </a:solidFill>
                <a:effectLst/>
                <a:latin typeface="+mn-lt"/>
                <a:ea typeface="+mn-ea"/>
                <a:cs typeface="+mn-cs"/>
              </a:rPr>
              <a:t>total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body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prep</a:t>
            </a:r>
            <a:r>
              <a:rPr lang="he-IL" sz="1200" kern="1200" dirty="0">
                <a:solidFill>
                  <a:schemeClr val="tx1"/>
                </a:solidFill>
                <a:effectLst/>
                <a:latin typeface="+mn-lt"/>
                <a:ea typeface="+mn-ea"/>
                <a:cs typeface="+mn-cs"/>
              </a:rPr>
              <a:t>- הניתוח מתחיל לפרוסקופי על ידי חלוקת </a:t>
            </a:r>
            <a:r>
              <a:rPr lang="he-IL" sz="1200" kern="1200" dirty="0" err="1">
                <a:solidFill>
                  <a:schemeClr val="tx1"/>
                </a:solidFill>
                <a:effectLst/>
                <a:latin typeface="+mn-lt"/>
                <a:ea typeface="+mn-ea"/>
                <a:cs typeface="+mn-cs"/>
              </a:rPr>
              <a:t>הפריטונאום</a:t>
            </a:r>
            <a:r>
              <a:rPr lang="he-IL" sz="1200" kern="1200" dirty="0">
                <a:solidFill>
                  <a:schemeClr val="tx1"/>
                </a:solidFill>
                <a:effectLst/>
                <a:latin typeface="+mn-lt"/>
                <a:ea typeface="+mn-ea"/>
                <a:cs typeface="+mn-cs"/>
              </a:rPr>
              <a:t> סביב הרקטום </a:t>
            </a:r>
            <a:r>
              <a:rPr lang="he-IL" sz="1200" kern="1200" dirty="0" err="1">
                <a:solidFill>
                  <a:schemeClr val="tx1"/>
                </a:solidFill>
                <a:effectLst/>
                <a:latin typeface="+mn-lt"/>
                <a:ea typeface="+mn-ea"/>
                <a:cs typeface="+mn-cs"/>
              </a:rPr>
              <a:t>הדיסטלי</a:t>
            </a:r>
            <a:r>
              <a:rPr lang="he-IL" sz="1200" kern="1200" dirty="0">
                <a:solidFill>
                  <a:schemeClr val="tx1"/>
                </a:solidFill>
                <a:effectLst/>
                <a:latin typeface="+mn-lt"/>
                <a:ea typeface="+mn-ea"/>
                <a:cs typeface="+mn-cs"/>
              </a:rPr>
              <a:t> כדי ליצור מישור הפרדה- </a:t>
            </a:r>
            <a:r>
              <a:rPr lang="he-IL" sz="1200" kern="1200" dirty="0" err="1">
                <a:solidFill>
                  <a:schemeClr val="tx1"/>
                </a:solidFill>
                <a:effectLst/>
                <a:latin typeface="+mn-lt"/>
                <a:ea typeface="+mn-ea"/>
                <a:cs typeface="+mn-cs"/>
              </a:rPr>
              <a:t>הדיסקציה</a:t>
            </a:r>
            <a:r>
              <a:rPr lang="he-IL" sz="1200" kern="1200" dirty="0">
                <a:solidFill>
                  <a:schemeClr val="tx1"/>
                </a:solidFill>
                <a:effectLst/>
                <a:latin typeface="+mn-lt"/>
                <a:ea typeface="+mn-ea"/>
                <a:cs typeface="+mn-cs"/>
              </a:rPr>
              <a:t> מבוצעת על ידי שימור ה- </a:t>
            </a:r>
            <a:r>
              <a:rPr lang="he-IL" sz="1200" kern="1200" dirty="0" err="1">
                <a:solidFill>
                  <a:schemeClr val="tx1"/>
                </a:solidFill>
                <a:effectLst/>
                <a:latin typeface="+mn-lt"/>
                <a:ea typeface="+mn-ea"/>
                <a:cs typeface="+mn-cs"/>
              </a:rPr>
              <a:t>ima</a:t>
            </a:r>
            <a:r>
              <a:rPr lang="he-IL" sz="1200" kern="1200" dirty="0">
                <a:solidFill>
                  <a:schemeClr val="tx1"/>
                </a:solidFill>
                <a:effectLst/>
                <a:latin typeface="+mn-lt"/>
                <a:ea typeface="+mn-ea"/>
                <a:cs typeface="+mn-cs"/>
              </a:rPr>
              <a:t>. – הארקדה הזו חשובה היות והענף </a:t>
            </a:r>
            <a:r>
              <a:rPr lang="he-IL" sz="1200" kern="1200" dirty="0" err="1">
                <a:solidFill>
                  <a:schemeClr val="tx1"/>
                </a:solidFill>
                <a:effectLst/>
                <a:latin typeface="+mn-lt"/>
                <a:ea typeface="+mn-ea"/>
                <a:cs typeface="+mn-cs"/>
              </a:rPr>
              <a:t>המרגינלי</a:t>
            </a:r>
            <a:r>
              <a:rPr lang="he-IL" sz="1200" kern="1200" dirty="0">
                <a:solidFill>
                  <a:schemeClr val="tx1"/>
                </a:solidFill>
                <a:effectLst/>
                <a:latin typeface="+mn-lt"/>
                <a:ea typeface="+mn-ea"/>
                <a:cs typeface="+mn-cs"/>
              </a:rPr>
              <a:t> המקביל </a:t>
            </a:r>
            <a:r>
              <a:rPr lang="he-IL" sz="1200" kern="1200" dirty="0" err="1">
                <a:solidFill>
                  <a:schemeClr val="tx1"/>
                </a:solidFill>
                <a:effectLst/>
                <a:latin typeface="+mn-lt"/>
                <a:ea typeface="+mn-ea"/>
                <a:cs typeface="+mn-cs"/>
              </a:rPr>
              <a:t>לסיגמואיד</a:t>
            </a:r>
            <a:r>
              <a:rPr lang="he-IL" sz="1200" kern="1200" dirty="0">
                <a:solidFill>
                  <a:schemeClr val="tx1"/>
                </a:solidFill>
                <a:effectLst/>
                <a:latin typeface="+mn-lt"/>
                <a:ea typeface="+mn-ea"/>
                <a:cs typeface="+mn-cs"/>
              </a:rPr>
              <a:t> לעיתים נקשר בזמן ביצוע </a:t>
            </a:r>
            <a:r>
              <a:rPr lang="he-IL" sz="1200" kern="1200" dirty="0" err="1">
                <a:solidFill>
                  <a:schemeClr val="tx1"/>
                </a:solidFill>
                <a:effectLst/>
                <a:latin typeface="+mn-lt"/>
                <a:ea typeface="+mn-ea"/>
                <a:cs typeface="+mn-cs"/>
              </a:rPr>
              <a:t>קולוסטומיה</a:t>
            </a:r>
            <a:r>
              <a:rPr lang="he-IL" sz="1200" kern="1200" dirty="0">
                <a:solidFill>
                  <a:schemeClr val="tx1"/>
                </a:solidFill>
                <a:effectLst/>
                <a:latin typeface="+mn-lt"/>
                <a:ea typeface="+mn-ea"/>
                <a:cs typeface="+mn-cs"/>
              </a:rPr>
              <a:t>. ברגע שהרקטום מופרד </a:t>
            </a:r>
            <a:r>
              <a:rPr lang="he-IL" sz="1200" kern="1200" dirty="0" err="1">
                <a:solidFill>
                  <a:schemeClr val="tx1"/>
                </a:solidFill>
                <a:effectLst/>
                <a:latin typeface="+mn-lt"/>
                <a:ea typeface="+mn-ea"/>
                <a:cs typeface="+mn-cs"/>
              </a:rPr>
              <a:t>והפיסטולה</a:t>
            </a:r>
            <a:r>
              <a:rPr lang="he-IL" sz="1200" kern="1200" dirty="0">
                <a:solidFill>
                  <a:schemeClr val="tx1"/>
                </a:solidFill>
                <a:effectLst/>
                <a:latin typeface="+mn-lt"/>
                <a:ea typeface="+mn-ea"/>
                <a:cs typeface="+mn-cs"/>
              </a:rPr>
              <a:t> נקשרת, מבוצע חתך </a:t>
            </a:r>
            <a:r>
              <a:rPr lang="he-IL" sz="1200" kern="1200" dirty="0" err="1">
                <a:solidFill>
                  <a:schemeClr val="tx1"/>
                </a:solidFill>
                <a:effectLst/>
                <a:latin typeface="+mn-lt"/>
                <a:ea typeface="+mn-ea"/>
                <a:cs typeface="+mn-cs"/>
              </a:rPr>
              <a:t>מידסגיטלי</a:t>
            </a:r>
            <a:r>
              <a:rPr lang="he-IL" sz="1200" kern="1200" dirty="0">
                <a:solidFill>
                  <a:schemeClr val="tx1"/>
                </a:solidFill>
                <a:effectLst/>
                <a:latin typeface="+mn-lt"/>
                <a:ea typeface="+mn-ea"/>
                <a:cs typeface="+mn-cs"/>
              </a:rPr>
              <a:t> קטן ומעבירים </a:t>
            </a:r>
            <a:r>
              <a:rPr lang="he-IL" sz="1200" kern="1200" dirty="0" err="1">
                <a:solidFill>
                  <a:schemeClr val="tx1"/>
                </a:solidFill>
                <a:effectLst/>
                <a:latin typeface="+mn-lt"/>
                <a:ea typeface="+mn-ea"/>
                <a:cs typeface="+mn-cs"/>
              </a:rPr>
              <a:t>קלאמפ</a:t>
            </a:r>
            <a:r>
              <a:rPr lang="he-IL" sz="1200" kern="1200" dirty="0">
                <a:solidFill>
                  <a:schemeClr val="tx1"/>
                </a:solidFill>
                <a:effectLst/>
                <a:latin typeface="+mn-lt"/>
                <a:ea typeface="+mn-ea"/>
                <a:cs typeface="+mn-cs"/>
              </a:rPr>
              <a:t> דרך </a:t>
            </a:r>
            <a:r>
              <a:rPr lang="he-IL" sz="1200" kern="1200" dirty="0" err="1">
                <a:solidFill>
                  <a:schemeClr val="tx1"/>
                </a:solidFill>
                <a:effectLst/>
                <a:latin typeface="+mn-lt"/>
                <a:ea typeface="+mn-ea"/>
                <a:cs typeface="+mn-cs"/>
              </a:rPr>
              <a:t>הפרינאום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אנטריורית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לקוקסיקס</a:t>
            </a:r>
            <a:r>
              <a:rPr lang="he-IL" sz="1200" kern="1200" dirty="0">
                <a:solidFill>
                  <a:schemeClr val="tx1"/>
                </a:solidFill>
                <a:effectLst/>
                <a:latin typeface="+mn-lt"/>
                <a:ea typeface="+mn-ea"/>
                <a:cs typeface="+mn-cs"/>
              </a:rPr>
              <a:t>- תופסים את הרקטום ומושכים אותו להיות במרכז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אנורקטלית</a:t>
            </a:r>
            <a:r>
              <a:rPr lang="he-IL" sz="1200" kern="1200" dirty="0">
                <a:solidFill>
                  <a:schemeClr val="tx1"/>
                </a:solidFill>
                <a:effectLst/>
                <a:latin typeface="+mn-lt"/>
                <a:ea typeface="+mn-ea"/>
                <a:cs typeface="+mn-cs"/>
              </a:rPr>
              <a:t> ללא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למטופלים אלו יש לרוב סקרום מפותח היטב ושרירים טובים ולכן פרוגנוזה טובה לעניין שליטה על יציאות. הרקטום לרוב נגמר כ- 2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מעור </a:t>
            </a:r>
            <a:r>
              <a:rPr lang="he-IL" sz="1200" kern="1200" dirty="0" err="1">
                <a:solidFill>
                  <a:schemeClr val="tx1"/>
                </a:solidFill>
                <a:effectLst/>
                <a:latin typeface="+mn-lt"/>
                <a:ea typeface="+mn-ea"/>
                <a:cs typeface="+mn-cs"/>
              </a:rPr>
              <a:t>הפרינאום</a:t>
            </a:r>
            <a:r>
              <a:rPr lang="he-IL" sz="1200" kern="1200" dirty="0">
                <a:solidFill>
                  <a:schemeClr val="tx1"/>
                </a:solidFill>
                <a:effectLst/>
                <a:latin typeface="+mn-lt"/>
                <a:ea typeface="+mn-ea"/>
                <a:cs typeface="+mn-cs"/>
              </a:rPr>
              <a:t>. למרות שאין חיבור בין הרקטום </a:t>
            </a:r>
            <a:r>
              <a:rPr lang="he-IL" sz="1200" kern="1200" dirty="0" err="1">
                <a:solidFill>
                  <a:schemeClr val="tx1"/>
                </a:solidFill>
                <a:effectLst/>
                <a:latin typeface="+mn-lt"/>
                <a:ea typeface="+mn-ea"/>
                <a:cs typeface="+mn-cs"/>
              </a:rPr>
              <a:t>לאורתרה</a:t>
            </a:r>
            <a:r>
              <a:rPr lang="he-IL" sz="1200" kern="1200" dirty="0">
                <a:solidFill>
                  <a:schemeClr val="tx1"/>
                </a:solidFill>
                <a:effectLst/>
                <a:latin typeface="+mn-lt"/>
                <a:ea typeface="+mn-ea"/>
                <a:cs typeface="+mn-cs"/>
              </a:rPr>
              <a:t>, יש ביניהם קיר משותף עדין. כמחצית מהמטופלים הללו סובלים מתסמונת דאון </a:t>
            </a:r>
            <a:r>
              <a:rPr lang="he-IL" sz="1200" kern="1200" dirty="0" err="1">
                <a:solidFill>
                  <a:schemeClr val="tx1"/>
                </a:solidFill>
                <a:effectLst/>
                <a:latin typeface="+mn-lt"/>
                <a:ea typeface="+mn-ea"/>
                <a:cs typeface="+mn-cs"/>
              </a:rPr>
              <a:t>וכ</a:t>
            </a:r>
            <a:r>
              <a:rPr lang="he-IL" sz="1200" kern="1200" dirty="0">
                <a:solidFill>
                  <a:schemeClr val="tx1"/>
                </a:solidFill>
                <a:effectLst/>
                <a:latin typeface="+mn-lt"/>
                <a:ea typeface="+mn-ea"/>
                <a:cs typeface="+mn-cs"/>
              </a:rPr>
              <a:t>- 90% מהילדים עם תסמונת דאון </a:t>
            </a:r>
            <a:r>
              <a:rPr lang="he-IL" sz="1200" kern="1200" dirty="0" err="1">
                <a:solidFill>
                  <a:schemeClr val="tx1"/>
                </a:solidFill>
                <a:effectLst/>
                <a:latin typeface="+mn-lt"/>
                <a:ea typeface="+mn-ea"/>
                <a:cs typeface="+mn-cs"/>
              </a:rPr>
              <a:t>ואנורקטל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מלפורמציה</a:t>
            </a:r>
            <a:r>
              <a:rPr lang="he-IL" sz="1200" kern="1200" dirty="0">
                <a:solidFill>
                  <a:schemeClr val="tx1"/>
                </a:solidFill>
                <a:effectLst/>
                <a:latin typeface="+mn-lt"/>
                <a:ea typeface="+mn-ea"/>
                <a:cs typeface="+mn-cs"/>
              </a:rPr>
              <a:t> סובלים ממום זה, כלומר יש איזשהו קשר כרומוזומלי. הניתוח- לרוב הרקטום ממוקם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האורתרה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הבולברית</a:t>
            </a:r>
            <a:r>
              <a:rPr lang="he-IL" sz="1200" kern="1200" dirty="0">
                <a:solidFill>
                  <a:schemeClr val="tx1"/>
                </a:solidFill>
                <a:effectLst/>
                <a:latin typeface="+mn-lt"/>
                <a:ea typeface="+mn-ea"/>
                <a:cs typeface="+mn-cs"/>
              </a:rPr>
              <a:t>- יש להפריד אותו בזהירות, היות ויש קיר משותף למרות שלא קיימת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רקטלית</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סטנוזיס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רקטלי</a:t>
            </a:r>
            <a:r>
              <a:rPr lang="he-IL" sz="1200" kern="1200" dirty="0">
                <a:solidFill>
                  <a:schemeClr val="tx1"/>
                </a:solidFill>
                <a:effectLst/>
                <a:latin typeface="+mn-lt"/>
                <a:ea typeface="+mn-ea"/>
                <a:cs typeface="+mn-cs"/>
              </a:rPr>
              <a:t>- מאוד נדיר, פחות מ- 1% אל בנים- </a:t>
            </a:r>
            <a:r>
              <a:rPr lang="he-IL" sz="1200" kern="1200" dirty="0" err="1">
                <a:solidFill>
                  <a:schemeClr val="tx1"/>
                </a:solidFill>
                <a:effectLst/>
                <a:latin typeface="+mn-lt"/>
                <a:ea typeface="+mn-ea"/>
                <a:cs typeface="+mn-cs"/>
              </a:rPr>
              <a:t>הלומן</a:t>
            </a:r>
            <a:r>
              <a:rPr lang="he-IL" sz="1200" kern="1200" dirty="0">
                <a:solidFill>
                  <a:schemeClr val="tx1"/>
                </a:solidFill>
                <a:effectLst/>
                <a:latin typeface="+mn-lt"/>
                <a:ea typeface="+mn-ea"/>
                <a:cs typeface="+mn-cs"/>
              </a:rPr>
              <a:t> של הרקטום או אטום לגמרי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או מוצר (</a:t>
            </a:r>
            <a:r>
              <a:rPr lang="he-IL" sz="1200" kern="1200" dirty="0" err="1">
                <a:solidFill>
                  <a:schemeClr val="tx1"/>
                </a:solidFill>
                <a:effectLst/>
                <a:latin typeface="+mn-lt"/>
                <a:ea typeface="+mn-ea"/>
                <a:cs typeface="+mn-cs"/>
              </a:rPr>
              <a:t>סטנוזיס</a:t>
            </a:r>
            <a:r>
              <a:rPr lang="he-IL" sz="1200" kern="1200" dirty="0">
                <a:solidFill>
                  <a:schemeClr val="tx1"/>
                </a:solidFill>
                <a:effectLst/>
                <a:latin typeface="+mn-lt"/>
                <a:ea typeface="+mn-ea"/>
                <a:cs typeface="+mn-cs"/>
              </a:rPr>
              <a:t>). הפאוץ׳ העליון של הרקטום מורחב, והחלק התחתון מתרוקן לתוך תעלה אנאלית קטנה הממוקמת נורמלית ועומקה כ- 1- 2 ס״מ. שני החלקים </a:t>
            </a:r>
            <a:r>
              <a:rPr lang="he-IL" sz="1200" kern="1200" dirty="0" err="1">
                <a:solidFill>
                  <a:schemeClr val="tx1"/>
                </a:solidFill>
                <a:effectLst/>
                <a:latin typeface="+mn-lt"/>
                <a:ea typeface="+mn-ea"/>
                <a:cs typeface="+mn-cs"/>
              </a:rPr>
              <a:t>הרקטליים</a:t>
            </a:r>
            <a:r>
              <a:rPr lang="he-IL" sz="1200" kern="1200" dirty="0">
                <a:solidFill>
                  <a:schemeClr val="tx1"/>
                </a:solidFill>
                <a:effectLst/>
                <a:latin typeface="+mn-lt"/>
                <a:ea typeface="+mn-ea"/>
                <a:cs typeface="+mn-cs"/>
              </a:rPr>
              <a:t> הללו יכולים להיות מחוברים עם ממברנה דקה או פיברוטית- התיקון הינו בביצוע </a:t>
            </a:r>
            <a:r>
              <a:rPr lang="he-IL" sz="1200" kern="1200" dirty="0" err="1">
                <a:solidFill>
                  <a:schemeClr val="tx1"/>
                </a:solidFill>
                <a:effectLst/>
                <a:latin typeface="+mn-lt"/>
                <a:ea typeface="+mn-ea"/>
                <a:cs typeface="+mn-cs"/>
              </a:rPr>
              <a:t>אנסטמוזה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פרימארית</a:t>
            </a:r>
            <a:r>
              <a:rPr lang="he-IL" sz="1200" kern="1200" dirty="0">
                <a:solidFill>
                  <a:schemeClr val="tx1"/>
                </a:solidFill>
                <a:effectLst/>
                <a:latin typeface="+mn-lt"/>
                <a:ea typeface="+mn-ea"/>
                <a:cs typeface="+mn-cs"/>
              </a:rPr>
              <a:t> בגישה </a:t>
            </a:r>
            <a:r>
              <a:rPr lang="he-IL" sz="1200" kern="1200" dirty="0" err="1">
                <a:solidFill>
                  <a:schemeClr val="tx1"/>
                </a:solidFill>
                <a:effectLst/>
                <a:latin typeface="+mn-lt"/>
                <a:ea typeface="+mn-ea"/>
                <a:cs typeface="+mn-cs"/>
              </a:rPr>
              <a:t>פוסטריורית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סגיטלית</a:t>
            </a:r>
            <a:r>
              <a:rPr lang="he-IL" sz="1200" kern="1200" dirty="0">
                <a:solidFill>
                  <a:schemeClr val="tx1"/>
                </a:solidFill>
                <a:effectLst/>
                <a:latin typeface="+mn-lt"/>
                <a:ea typeface="+mn-ea"/>
                <a:cs typeface="+mn-cs"/>
              </a:rPr>
              <a:t> עם פישוק התעלה האנאלית באופן </a:t>
            </a:r>
            <a:r>
              <a:rPr lang="he-IL" sz="1200" kern="1200" dirty="0" err="1">
                <a:solidFill>
                  <a:schemeClr val="tx1"/>
                </a:solidFill>
                <a:effectLst/>
                <a:latin typeface="+mn-lt"/>
                <a:ea typeface="+mn-ea"/>
                <a:cs typeface="+mn-cs"/>
              </a:rPr>
              <a:t>לונגיטודינלי</a:t>
            </a:r>
            <a:r>
              <a:rPr lang="he-IL" sz="1200" kern="1200" dirty="0">
                <a:solidFill>
                  <a:schemeClr val="tx1"/>
                </a:solidFill>
                <a:effectLst/>
                <a:latin typeface="+mn-lt"/>
                <a:ea typeface="+mn-ea"/>
                <a:cs typeface="+mn-cs"/>
              </a:rPr>
              <a:t>. מטופלים אלו אמורים להיות עם שליטה טובה מאחר ויש להם תעלה אנאלית ותחושה שמורה </a:t>
            </a:r>
            <a:r>
              <a:rPr lang="he-IL" sz="1200" kern="1200" dirty="0" err="1">
                <a:solidFill>
                  <a:schemeClr val="tx1"/>
                </a:solidFill>
                <a:effectLst/>
                <a:latin typeface="+mn-lt"/>
                <a:ea typeface="+mn-ea"/>
                <a:cs typeface="+mn-cs"/>
              </a:rPr>
              <a:t>אנורקטלית</a:t>
            </a:r>
            <a:r>
              <a:rPr lang="he-IL" sz="1200" kern="1200" dirty="0">
                <a:solidFill>
                  <a:schemeClr val="tx1"/>
                </a:solidFill>
                <a:effectLst/>
                <a:latin typeface="+mn-lt"/>
                <a:ea typeface="+mn-ea"/>
                <a:cs typeface="+mn-cs"/>
              </a:rPr>
              <a:t> וכן </a:t>
            </a:r>
            <a:r>
              <a:rPr lang="he-IL" sz="1200" kern="1200" dirty="0" err="1">
                <a:solidFill>
                  <a:schemeClr val="tx1"/>
                </a:solidFill>
                <a:effectLst/>
                <a:latin typeface="+mn-lt"/>
                <a:ea typeface="+mn-ea"/>
                <a:cs typeface="+mn-cs"/>
              </a:rPr>
              <a:t>ספינקטרים</a:t>
            </a:r>
            <a:r>
              <a:rPr lang="he-IL" sz="1200" kern="1200" dirty="0">
                <a:solidFill>
                  <a:schemeClr val="tx1"/>
                </a:solidFill>
                <a:effectLst/>
                <a:latin typeface="+mn-lt"/>
                <a:ea typeface="+mn-ea"/>
                <a:cs typeface="+mn-cs"/>
              </a:rPr>
              <a:t> טובים. עם זאת, חייבים לבצע אצלם סקרינינג לגילוי מסה פרה-סקרלית (</a:t>
            </a:r>
            <a:r>
              <a:rPr lang="he-IL" sz="1200" kern="1200" dirty="0" err="1">
                <a:solidFill>
                  <a:schemeClr val="tx1"/>
                </a:solidFill>
                <a:effectLst/>
                <a:latin typeface="+mn-lt"/>
                <a:ea typeface="+mn-ea"/>
                <a:cs typeface="+mn-cs"/>
              </a:rPr>
              <a:t>קורארינו</a:t>
            </a:r>
            <a:r>
              <a:rPr lang="he-IL" sz="1200" kern="1200" dirty="0">
                <a:solidFill>
                  <a:schemeClr val="tx1"/>
                </a:solidFill>
                <a:effectLst/>
                <a:latin typeface="+mn-lt"/>
                <a:ea typeface="+mn-ea"/>
                <a:cs typeface="+mn-cs"/>
              </a:rPr>
              <a:t>). הניתוח- מתבצע בגישה </a:t>
            </a:r>
            <a:r>
              <a:rPr lang="he-IL" sz="1200" kern="1200" dirty="0" err="1">
                <a:solidFill>
                  <a:schemeClr val="tx1"/>
                </a:solidFill>
                <a:effectLst/>
                <a:latin typeface="+mn-lt"/>
                <a:ea typeface="+mn-ea"/>
                <a:cs typeface="+mn-cs"/>
              </a:rPr>
              <a:t>פוסטריור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סגיטלית</a:t>
            </a:r>
            <a:r>
              <a:rPr lang="he-IL" sz="1200" kern="1200" dirty="0">
                <a:solidFill>
                  <a:schemeClr val="tx1"/>
                </a:solidFill>
                <a:effectLst/>
                <a:latin typeface="+mn-lt"/>
                <a:ea typeface="+mn-ea"/>
                <a:cs typeface="+mn-cs"/>
              </a:rPr>
              <a:t> כשהפאוץ׳ העליון של הרקטום נפתח ומבצעים חלוקה של התעלה האנאלית </a:t>
            </a:r>
            <a:r>
              <a:rPr lang="he-IL" sz="1200" kern="1200" dirty="0" err="1">
                <a:solidFill>
                  <a:schemeClr val="tx1"/>
                </a:solidFill>
                <a:effectLst/>
                <a:latin typeface="+mn-lt"/>
                <a:ea typeface="+mn-ea"/>
                <a:cs typeface="+mn-cs"/>
              </a:rPr>
              <a:t>במידליין</a:t>
            </a:r>
            <a:r>
              <a:rPr lang="he-IL" sz="1200" kern="1200" dirty="0">
                <a:solidFill>
                  <a:schemeClr val="tx1"/>
                </a:solidFill>
                <a:effectLst/>
                <a:latin typeface="+mn-lt"/>
                <a:ea typeface="+mn-ea"/>
                <a:cs typeface="+mn-cs"/>
              </a:rPr>
              <a:t>, עם השקה קצה לקצה. צריך לזהות מסה פרה-סקרלית ואם יש לה קשר לדורה.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מומים </a:t>
            </a:r>
            <a:r>
              <a:rPr lang="he-IL" sz="1200" kern="1200" dirty="0" err="1">
                <a:solidFill>
                  <a:schemeClr val="tx1"/>
                </a:solidFill>
                <a:effectLst/>
                <a:latin typeface="+mn-lt"/>
                <a:ea typeface="+mn-ea"/>
                <a:cs typeface="+mn-cs"/>
              </a:rPr>
              <a:t>אנורקטליים</a:t>
            </a:r>
            <a:r>
              <a:rPr lang="he-IL" sz="1200" kern="1200" dirty="0">
                <a:solidFill>
                  <a:schemeClr val="tx1"/>
                </a:solidFill>
                <a:effectLst/>
                <a:latin typeface="+mn-lt"/>
                <a:ea typeface="+mn-ea"/>
                <a:cs typeface="+mn-cs"/>
              </a:rPr>
              <a:t> בבנות מחולקים לפי הבאים:</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רקטו-פרינאלית</a:t>
            </a:r>
            <a:r>
              <a:rPr lang="he-IL" sz="1200" kern="1200" dirty="0">
                <a:solidFill>
                  <a:schemeClr val="tx1"/>
                </a:solidFill>
                <a:effectLst/>
                <a:latin typeface="+mn-lt"/>
                <a:ea typeface="+mn-ea"/>
                <a:cs typeface="+mn-cs"/>
              </a:rPr>
              <a:t>- מום זה דומה לבנים- הרקטום נמצא בתוך המכניזם </a:t>
            </a:r>
            <a:r>
              <a:rPr lang="he-IL" sz="1200" kern="1200" dirty="0" err="1">
                <a:solidFill>
                  <a:schemeClr val="tx1"/>
                </a:solidFill>
                <a:effectLst/>
                <a:latin typeface="+mn-lt"/>
                <a:ea typeface="+mn-ea"/>
                <a:cs typeface="+mn-cs"/>
              </a:rPr>
              <a:t>הספינקטרי</a:t>
            </a:r>
            <a:r>
              <a:rPr lang="he-IL" sz="1200" kern="1200" dirty="0">
                <a:solidFill>
                  <a:schemeClr val="tx1"/>
                </a:solidFill>
                <a:effectLst/>
                <a:latin typeface="+mn-lt"/>
                <a:ea typeface="+mn-ea"/>
                <a:cs typeface="+mn-cs"/>
              </a:rPr>
              <a:t>, למעט חלקו התחתון אשר ממוקם </a:t>
            </a:r>
            <a:r>
              <a:rPr lang="he-IL" sz="1200" kern="1200" dirty="0" err="1">
                <a:solidFill>
                  <a:schemeClr val="tx1"/>
                </a:solidFill>
                <a:effectLst/>
                <a:latin typeface="+mn-lt"/>
                <a:ea typeface="+mn-ea"/>
                <a:cs typeface="+mn-cs"/>
              </a:rPr>
              <a:t>אנטריורית</a:t>
            </a:r>
            <a:r>
              <a:rPr lang="he-IL" sz="1200" kern="1200" dirty="0">
                <a:solidFill>
                  <a:schemeClr val="tx1"/>
                </a:solidFill>
                <a:effectLst/>
                <a:latin typeface="+mn-lt"/>
                <a:ea typeface="+mn-ea"/>
                <a:cs typeface="+mn-cs"/>
              </a:rPr>
              <a:t>. הרקטום והווגינה מופרדים היטב ביניהם. חשוב להבין היכן התעלה האנאלית אמורה להיפתח ואת אורך ה- </a:t>
            </a:r>
            <a:r>
              <a:rPr lang="he-IL" sz="1200" kern="1200" dirty="0" err="1">
                <a:solidFill>
                  <a:schemeClr val="tx1"/>
                </a:solidFill>
                <a:effectLst/>
                <a:latin typeface="+mn-lt"/>
                <a:ea typeface="+mn-ea"/>
                <a:cs typeface="+mn-cs"/>
              </a:rPr>
              <a:t>perineal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body</a:t>
            </a:r>
            <a:r>
              <a:rPr lang="he-IL" sz="1200" kern="1200" dirty="0">
                <a:solidFill>
                  <a:schemeClr val="tx1"/>
                </a:solidFill>
                <a:effectLst/>
                <a:latin typeface="+mn-lt"/>
                <a:ea typeface="+mn-ea"/>
                <a:cs typeface="+mn-cs"/>
              </a:rPr>
              <a:t>. בניתוח הסיכוי לפגיעה בווגינה הוא נמוך מאחר ואין ביניהם קיר משותף.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רקטו-ווסטיבולרית</a:t>
            </a:r>
            <a:r>
              <a:rPr lang="he-IL" sz="1200" kern="1200" dirty="0">
                <a:solidFill>
                  <a:schemeClr val="tx1"/>
                </a:solidFill>
                <a:effectLst/>
                <a:latin typeface="+mn-lt"/>
                <a:ea typeface="+mn-ea"/>
                <a:cs typeface="+mn-cs"/>
              </a:rPr>
              <a:t>- המום הנפוץ ביותר אצל בנות ויש לו תפקוד פונקציונלי מעולה. האבחנה מתבצעת לאחר בדיקה קלינית- יש להסתכל היטב </a:t>
            </a:r>
            <a:r>
              <a:rPr lang="he-IL" sz="1200" kern="1200" dirty="0" err="1">
                <a:solidFill>
                  <a:schemeClr val="tx1"/>
                </a:solidFill>
                <a:effectLst/>
                <a:latin typeface="+mn-lt"/>
                <a:ea typeface="+mn-ea"/>
                <a:cs typeface="+mn-cs"/>
              </a:rPr>
              <a:t>בגניטליה</a:t>
            </a:r>
            <a:r>
              <a:rPr lang="he-IL" sz="1200" kern="1200" dirty="0">
                <a:solidFill>
                  <a:schemeClr val="tx1"/>
                </a:solidFill>
                <a:effectLst/>
                <a:latin typeface="+mn-lt"/>
                <a:ea typeface="+mn-ea"/>
                <a:cs typeface="+mn-cs"/>
              </a:rPr>
              <a:t>, שם רואים חור שלישי </a:t>
            </a:r>
            <a:r>
              <a:rPr lang="he-IL" sz="1200" kern="1200" dirty="0" err="1">
                <a:solidFill>
                  <a:schemeClr val="tx1"/>
                </a:solidFill>
                <a:effectLst/>
                <a:latin typeface="+mn-lt"/>
                <a:ea typeface="+mn-ea"/>
                <a:cs typeface="+mn-cs"/>
              </a:rPr>
              <a:t>בווסטיבולה</a:t>
            </a:r>
            <a:r>
              <a:rPr lang="he-IL" sz="1200" kern="1200" dirty="0">
                <a:solidFill>
                  <a:schemeClr val="tx1"/>
                </a:solidFill>
                <a:effectLst/>
                <a:latin typeface="+mn-lt"/>
                <a:ea typeface="+mn-ea"/>
                <a:cs typeface="+mn-cs"/>
              </a:rPr>
              <a:t> מתחת לווגינה </a:t>
            </a:r>
            <a:r>
              <a:rPr lang="he-IL" sz="1200" kern="1200" dirty="0" err="1">
                <a:solidFill>
                  <a:schemeClr val="tx1"/>
                </a:solidFill>
                <a:effectLst/>
                <a:latin typeface="+mn-lt"/>
                <a:ea typeface="+mn-ea"/>
                <a:cs typeface="+mn-cs"/>
              </a:rPr>
              <a:t>ולאורתרה</a:t>
            </a:r>
            <a:r>
              <a:rPr lang="he-IL" sz="1200" kern="1200" dirty="0">
                <a:solidFill>
                  <a:schemeClr val="tx1"/>
                </a:solidFill>
                <a:effectLst/>
                <a:latin typeface="+mn-lt"/>
                <a:ea typeface="+mn-ea"/>
                <a:cs typeface="+mn-cs"/>
              </a:rPr>
              <a:t>. אצל 5% מהבנות יש המי-</a:t>
            </a:r>
            <a:r>
              <a:rPr lang="he-IL" sz="1200" kern="1200" dirty="0" err="1">
                <a:solidFill>
                  <a:schemeClr val="tx1"/>
                </a:solidFill>
                <a:effectLst/>
                <a:latin typeface="+mn-lt"/>
                <a:ea typeface="+mn-ea"/>
                <a:cs typeface="+mn-cs"/>
              </a:rPr>
              <a:t>ווגינות</a:t>
            </a:r>
            <a:r>
              <a:rPr lang="he-IL" sz="1200" kern="1200" dirty="0">
                <a:solidFill>
                  <a:schemeClr val="tx1"/>
                </a:solidFill>
                <a:effectLst/>
                <a:latin typeface="+mn-lt"/>
                <a:ea typeface="+mn-ea"/>
                <a:cs typeface="+mn-cs"/>
              </a:rPr>
              <a:t> עם </a:t>
            </a:r>
            <a:r>
              <a:rPr lang="he-IL" sz="1200" kern="1200" dirty="0" err="1">
                <a:solidFill>
                  <a:schemeClr val="tx1"/>
                </a:solidFill>
                <a:effectLst/>
                <a:latin typeface="+mn-lt"/>
                <a:ea typeface="+mn-ea"/>
                <a:cs typeface="+mn-cs"/>
              </a:rPr>
              <a:t>ספטום</a:t>
            </a:r>
            <a:r>
              <a:rPr lang="he-IL" sz="1200" kern="1200" dirty="0">
                <a:solidFill>
                  <a:schemeClr val="tx1"/>
                </a:solidFill>
                <a:effectLst/>
                <a:latin typeface="+mn-lt"/>
                <a:ea typeface="+mn-ea"/>
                <a:cs typeface="+mn-cs"/>
              </a:rPr>
              <a:t> ביניהן. מום זה יכול להיות מנותח על ידי כירורג מנוסה ללא הצורך </a:t>
            </a:r>
            <a:r>
              <a:rPr lang="he-IL" sz="1200" kern="1200" dirty="0" err="1">
                <a:solidFill>
                  <a:schemeClr val="tx1"/>
                </a:solidFill>
                <a:effectLst/>
                <a:latin typeface="+mn-lt"/>
                <a:ea typeface="+mn-ea"/>
                <a:cs typeface="+mn-cs"/>
              </a:rPr>
              <a:t>בקולוסטומיה</a:t>
            </a:r>
            <a:r>
              <a:rPr lang="he-IL" sz="1200" kern="1200" dirty="0">
                <a:solidFill>
                  <a:schemeClr val="tx1"/>
                </a:solidFill>
                <a:effectLst/>
                <a:latin typeface="+mn-lt"/>
                <a:ea typeface="+mn-ea"/>
                <a:cs typeface="+mn-cs"/>
              </a:rPr>
              <a:t>. בכל מקרה, ההחלטה כן או לא לבצע </a:t>
            </a:r>
            <a:r>
              <a:rPr lang="he-IL" sz="1200" kern="1200" dirty="0" err="1">
                <a:solidFill>
                  <a:schemeClr val="tx1"/>
                </a:solidFill>
                <a:effectLst/>
                <a:latin typeface="+mn-lt"/>
                <a:ea typeface="+mn-ea"/>
                <a:cs typeface="+mn-cs"/>
              </a:rPr>
              <a:t>קולוסטומיה</a:t>
            </a:r>
            <a:r>
              <a:rPr lang="he-IL" sz="1200" kern="1200" dirty="0">
                <a:solidFill>
                  <a:schemeClr val="tx1"/>
                </a:solidFill>
                <a:effectLst/>
                <a:latin typeface="+mn-lt"/>
                <a:ea typeface="+mn-ea"/>
                <a:cs typeface="+mn-cs"/>
              </a:rPr>
              <a:t> תלויה במידת </a:t>
            </a:r>
            <a:r>
              <a:rPr lang="he-IL" sz="1200" kern="1200" dirty="0" err="1">
                <a:solidFill>
                  <a:schemeClr val="tx1"/>
                </a:solidFill>
                <a:effectLst/>
                <a:latin typeface="+mn-lt"/>
                <a:ea typeface="+mn-ea"/>
                <a:cs typeface="+mn-cs"/>
              </a:rPr>
              <a:t>הנסיון</a:t>
            </a:r>
            <a:r>
              <a:rPr lang="he-IL" sz="1200" kern="1200" dirty="0">
                <a:solidFill>
                  <a:schemeClr val="tx1"/>
                </a:solidFill>
                <a:effectLst/>
                <a:latin typeface="+mn-lt"/>
                <a:ea typeface="+mn-ea"/>
                <a:cs typeface="+mn-cs"/>
              </a:rPr>
              <a:t> וההחלטה של המנתח, צריך לשקול ניתוח ראשוני למול הסכנות הכרוכות </a:t>
            </a:r>
            <a:r>
              <a:rPr lang="he-IL" sz="1200" kern="1200" dirty="0" err="1">
                <a:solidFill>
                  <a:schemeClr val="tx1"/>
                </a:solidFill>
                <a:effectLst/>
                <a:latin typeface="+mn-lt"/>
                <a:ea typeface="+mn-ea"/>
                <a:cs typeface="+mn-cs"/>
              </a:rPr>
              <a:t>בדהיסנס</a:t>
            </a:r>
            <a:r>
              <a:rPr lang="he-IL" sz="1200" kern="1200" dirty="0">
                <a:solidFill>
                  <a:schemeClr val="tx1"/>
                </a:solidFill>
                <a:effectLst/>
                <a:latin typeface="+mn-lt"/>
                <a:ea typeface="+mn-ea"/>
                <a:cs typeface="+mn-cs"/>
              </a:rPr>
              <a:t> וזיהום של הנאו-אנוס </a:t>
            </a:r>
            <a:r>
              <a:rPr lang="he-IL" sz="1200" kern="1200" dirty="0" err="1">
                <a:solidFill>
                  <a:schemeClr val="tx1"/>
                </a:solidFill>
                <a:effectLst/>
                <a:latin typeface="+mn-lt"/>
                <a:ea typeface="+mn-ea"/>
                <a:cs typeface="+mn-cs"/>
              </a:rPr>
              <a:t>והפרינאום</a:t>
            </a:r>
            <a:r>
              <a:rPr lang="he-IL" sz="1200" kern="1200" dirty="0">
                <a:solidFill>
                  <a:schemeClr val="tx1"/>
                </a:solidFill>
                <a:effectLst/>
                <a:latin typeface="+mn-lt"/>
                <a:ea typeface="+mn-ea"/>
                <a:cs typeface="+mn-cs"/>
              </a:rPr>
              <a:t>. הניתוח מתבצע בהנחת מספר תפרי משי בגבול של </a:t>
            </a:r>
            <a:r>
              <a:rPr lang="he-IL" sz="1200" kern="1200" dirty="0" err="1">
                <a:solidFill>
                  <a:schemeClr val="tx1"/>
                </a:solidFill>
                <a:effectLst/>
                <a:latin typeface="+mn-lt"/>
                <a:ea typeface="+mn-ea"/>
                <a:cs typeface="+mn-cs"/>
              </a:rPr>
              <a:t>הפיסטולה</a:t>
            </a:r>
            <a:r>
              <a:rPr lang="he-IL" sz="1200" kern="1200" dirty="0">
                <a:solidFill>
                  <a:schemeClr val="tx1"/>
                </a:solidFill>
                <a:effectLst/>
                <a:latin typeface="+mn-lt"/>
                <a:ea typeface="+mn-ea"/>
                <a:cs typeface="+mn-cs"/>
              </a:rPr>
              <a:t>. החתך של בת הינו מעט קטן יותר מאשר אצל בנים. יש זיהוי של הקיר </a:t>
            </a:r>
            <a:r>
              <a:rPr lang="he-IL" sz="1200" kern="1200" dirty="0" err="1">
                <a:solidFill>
                  <a:schemeClr val="tx1"/>
                </a:solidFill>
                <a:effectLst/>
                <a:latin typeface="+mn-lt"/>
                <a:ea typeface="+mn-ea"/>
                <a:cs typeface="+mn-cs"/>
              </a:rPr>
              <a:t>הפוסטריורי</a:t>
            </a:r>
            <a:r>
              <a:rPr lang="he-IL" sz="1200" kern="1200" dirty="0">
                <a:solidFill>
                  <a:schemeClr val="tx1"/>
                </a:solidFill>
                <a:effectLst/>
                <a:latin typeface="+mn-lt"/>
                <a:ea typeface="+mn-ea"/>
                <a:cs typeface="+mn-cs"/>
              </a:rPr>
              <a:t> של הרקטום עם </a:t>
            </a:r>
            <a:r>
              <a:rPr lang="he-IL" sz="1200" kern="1200" dirty="0" err="1">
                <a:solidFill>
                  <a:schemeClr val="tx1"/>
                </a:solidFill>
                <a:effectLst/>
                <a:latin typeface="+mn-lt"/>
                <a:ea typeface="+mn-ea"/>
                <a:cs typeface="+mn-cs"/>
              </a:rPr>
              <a:t>הפציה</a:t>
            </a:r>
            <a:r>
              <a:rPr lang="he-IL" sz="1200" kern="1200" dirty="0">
                <a:solidFill>
                  <a:schemeClr val="tx1"/>
                </a:solidFill>
                <a:effectLst/>
                <a:latin typeface="+mn-lt"/>
                <a:ea typeface="+mn-ea"/>
                <a:cs typeface="+mn-cs"/>
              </a:rPr>
              <a:t> הלבנה סביבו </a:t>
            </a:r>
            <a:r>
              <a:rPr lang="he-IL" sz="1200" kern="1200" dirty="0" err="1">
                <a:solidFill>
                  <a:schemeClr val="tx1"/>
                </a:solidFill>
                <a:effectLst/>
                <a:latin typeface="+mn-lt"/>
                <a:ea typeface="+mn-ea"/>
                <a:cs typeface="+mn-cs"/>
              </a:rPr>
              <a:t>והדיסקציה</a:t>
            </a:r>
            <a:r>
              <a:rPr lang="he-IL" sz="1200" kern="1200" dirty="0">
                <a:solidFill>
                  <a:schemeClr val="tx1"/>
                </a:solidFill>
                <a:effectLst/>
                <a:latin typeface="+mn-lt"/>
                <a:ea typeface="+mn-ea"/>
                <a:cs typeface="+mn-cs"/>
              </a:rPr>
              <a:t> מתבצעת כמה שיותר קרוב לקיר הרקטום כדי לא לפגוע בווגינה, אולם חובה להפרידם עד הסוף. לאחר מכן הצעדים הם בניית </a:t>
            </a:r>
            <a:r>
              <a:rPr lang="he-IL" sz="1200" kern="1200" dirty="0" err="1">
                <a:solidFill>
                  <a:schemeClr val="tx1"/>
                </a:solidFill>
                <a:effectLst/>
                <a:latin typeface="+mn-lt"/>
                <a:ea typeface="+mn-ea"/>
                <a:cs typeface="+mn-cs"/>
              </a:rPr>
              <a:t>perinel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body</a:t>
            </a:r>
            <a:r>
              <a:rPr lang="he-IL" sz="1200" kern="1200" dirty="0">
                <a:solidFill>
                  <a:schemeClr val="tx1"/>
                </a:solidFill>
                <a:effectLst/>
                <a:latin typeface="+mn-lt"/>
                <a:ea typeface="+mn-ea"/>
                <a:cs typeface="+mn-cs"/>
              </a:rPr>
              <a:t> והנחת הרקטום בקומפלקס.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אנו-</a:t>
            </a:r>
            <a:r>
              <a:rPr lang="he-IL" sz="1200" kern="1200" dirty="0" err="1">
                <a:solidFill>
                  <a:schemeClr val="tx1"/>
                </a:solidFill>
                <a:effectLst/>
                <a:latin typeface="+mn-lt"/>
                <a:ea typeface="+mn-ea"/>
                <a:cs typeface="+mn-cs"/>
              </a:rPr>
              <a:t>רקטלית</a:t>
            </a:r>
            <a:r>
              <a:rPr lang="he-IL" sz="1200" kern="1200" dirty="0">
                <a:solidFill>
                  <a:schemeClr val="tx1"/>
                </a:solidFill>
                <a:effectLst/>
                <a:latin typeface="+mn-lt"/>
                <a:ea typeface="+mn-ea"/>
                <a:cs typeface="+mn-cs"/>
              </a:rPr>
              <a:t> ללא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בדומה לבנים.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קלואקה</a:t>
            </a:r>
            <a:r>
              <a:rPr lang="he-IL" sz="1200" kern="1200" dirty="0">
                <a:solidFill>
                  <a:schemeClr val="tx1"/>
                </a:solidFill>
                <a:effectLst/>
                <a:latin typeface="+mn-lt"/>
                <a:ea typeface="+mn-ea"/>
                <a:cs typeface="+mn-cs"/>
              </a:rPr>
              <a:t>- מצב בו החלקים </a:t>
            </a:r>
            <a:r>
              <a:rPr lang="he-IL" sz="1200" kern="1200" dirty="0" err="1">
                <a:solidFill>
                  <a:schemeClr val="tx1"/>
                </a:solidFill>
                <a:effectLst/>
                <a:latin typeface="+mn-lt"/>
                <a:ea typeface="+mn-ea"/>
                <a:cs typeface="+mn-cs"/>
              </a:rPr>
              <a:t>הדיסטליים</a:t>
            </a:r>
            <a:r>
              <a:rPr lang="he-IL" sz="1200" kern="1200" dirty="0">
                <a:solidFill>
                  <a:schemeClr val="tx1"/>
                </a:solidFill>
                <a:effectLst/>
                <a:latin typeface="+mn-lt"/>
                <a:ea typeface="+mn-ea"/>
                <a:cs typeface="+mn-cs"/>
              </a:rPr>
              <a:t> של הרקטום, ווגינה ומערכת השתן מתאחים ויוצרים פתח משותף אחד. האבחנה של </a:t>
            </a:r>
            <a:r>
              <a:rPr lang="he-IL" sz="1200" kern="1200" dirty="0" err="1">
                <a:solidFill>
                  <a:schemeClr val="tx1"/>
                </a:solidFill>
                <a:effectLst/>
                <a:latin typeface="+mn-lt"/>
                <a:ea typeface="+mn-ea"/>
                <a:cs typeface="+mn-cs"/>
              </a:rPr>
              <a:t>קלואקה</a:t>
            </a:r>
            <a:r>
              <a:rPr lang="he-IL" sz="1200" kern="1200" dirty="0">
                <a:solidFill>
                  <a:schemeClr val="tx1"/>
                </a:solidFill>
                <a:effectLst/>
                <a:latin typeface="+mn-lt"/>
                <a:ea typeface="+mn-ea"/>
                <a:cs typeface="+mn-cs"/>
              </a:rPr>
              <a:t> היא אבחנה קלינית. צריך לחשוד כשנולדת תינוקת עם </a:t>
            </a:r>
            <a:r>
              <a:rPr lang="he-IL" sz="1200" kern="1200" dirty="0" err="1">
                <a:solidFill>
                  <a:schemeClr val="tx1"/>
                </a:solidFill>
                <a:effectLst/>
                <a:latin typeface="+mn-lt"/>
                <a:ea typeface="+mn-ea"/>
                <a:cs typeface="+mn-cs"/>
              </a:rPr>
              <a:t>אטריזה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אנורקטלית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וגניטליה</a:t>
            </a:r>
            <a:r>
              <a:rPr lang="he-IL" sz="1200" kern="1200" dirty="0">
                <a:solidFill>
                  <a:schemeClr val="tx1"/>
                </a:solidFill>
                <a:effectLst/>
                <a:latin typeface="+mn-lt"/>
                <a:ea typeface="+mn-ea"/>
                <a:cs typeface="+mn-cs"/>
              </a:rPr>
              <a:t> קטנה- הפרדה של </a:t>
            </a:r>
            <a:r>
              <a:rPr lang="he-IL" sz="1200" kern="1200" dirty="0" err="1">
                <a:solidFill>
                  <a:schemeClr val="tx1"/>
                </a:solidFill>
                <a:effectLst/>
                <a:latin typeface="+mn-lt"/>
                <a:ea typeface="+mn-ea"/>
                <a:cs typeface="+mn-cs"/>
              </a:rPr>
              <a:t>הלביות</a:t>
            </a:r>
            <a:r>
              <a:rPr lang="he-IL" sz="1200" kern="1200" dirty="0">
                <a:solidFill>
                  <a:schemeClr val="tx1"/>
                </a:solidFill>
                <a:effectLst/>
                <a:latin typeface="+mn-lt"/>
                <a:ea typeface="+mn-ea"/>
                <a:cs typeface="+mn-cs"/>
              </a:rPr>
              <a:t> תגלה פתח </a:t>
            </a:r>
            <a:r>
              <a:rPr lang="he-IL" sz="1200" kern="1200" dirty="0" err="1">
                <a:solidFill>
                  <a:schemeClr val="tx1"/>
                </a:solidFill>
                <a:effectLst/>
                <a:latin typeface="+mn-lt"/>
                <a:ea typeface="+mn-ea"/>
                <a:cs typeface="+mn-cs"/>
              </a:rPr>
              <a:t>פרינאלי</a:t>
            </a:r>
            <a:r>
              <a:rPr lang="he-IL" sz="1200" kern="1200" dirty="0">
                <a:solidFill>
                  <a:schemeClr val="tx1"/>
                </a:solidFill>
                <a:effectLst/>
                <a:latin typeface="+mn-lt"/>
                <a:ea typeface="+mn-ea"/>
                <a:cs typeface="+mn-cs"/>
              </a:rPr>
              <a:t> אחד- האורך של התעלה המשותפת יכול לנוע מ- 1 ועד 8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ומדד זה, יחד עם אורך </a:t>
            </a:r>
            <a:r>
              <a:rPr lang="he-IL" sz="1200" kern="1200" dirty="0" err="1">
                <a:solidFill>
                  <a:schemeClr val="tx1"/>
                </a:solidFill>
                <a:effectLst/>
                <a:latin typeface="+mn-lt"/>
                <a:ea typeface="+mn-ea"/>
                <a:cs typeface="+mn-cs"/>
              </a:rPr>
              <a:t>האורתרה</a:t>
            </a:r>
            <a:r>
              <a:rPr lang="he-IL" sz="1200" kern="1200" dirty="0">
                <a:solidFill>
                  <a:schemeClr val="tx1"/>
                </a:solidFill>
                <a:effectLst/>
                <a:latin typeface="+mn-lt"/>
                <a:ea typeface="+mn-ea"/>
                <a:cs typeface="+mn-cs"/>
              </a:rPr>
              <a:t>, הם הגורמים העיקרים לעניין סוג הניתוח והפרוגנוזה בהמשך. תעלה משותפת קצרה (פחות מ- 3 ס״מ) לרוב תכתיב ניתוח בגישה </a:t>
            </a:r>
            <a:r>
              <a:rPr lang="he-IL" sz="1200" kern="1200" dirty="0" err="1">
                <a:solidFill>
                  <a:schemeClr val="tx1"/>
                </a:solidFill>
                <a:effectLst/>
                <a:latin typeface="+mn-lt"/>
                <a:ea typeface="+mn-ea"/>
                <a:cs typeface="+mn-cs"/>
              </a:rPr>
              <a:t>פוסטריור-סגיטלית</a:t>
            </a:r>
            <a:r>
              <a:rPr lang="he-IL" sz="1200" kern="1200" dirty="0">
                <a:solidFill>
                  <a:schemeClr val="tx1"/>
                </a:solidFill>
                <a:effectLst/>
                <a:latin typeface="+mn-lt"/>
                <a:ea typeface="+mn-ea"/>
                <a:cs typeface="+mn-cs"/>
              </a:rPr>
              <a:t> בלבד, בהינתן </a:t>
            </a:r>
            <a:r>
              <a:rPr lang="he-IL" sz="1200" kern="1200" dirty="0" err="1">
                <a:solidFill>
                  <a:schemeClr val="tx1"/>
                </a:solidFill>
                <a:effectLst/>
                <a:latin typeface="+mn-lt"/>
                <a:ea typeface="+mn-ea"/>
                <a:cs typeface="+mn-cs"/>
              </a:rPr>
              <a:t>שהאורתרה</a:t>
            </a:r>
            <a:r>
              <a:rPr lang="he-IL" sz="1200" kern="1200" dirty="0">
                <a:solidFill>
                  <a:schemeClr val="tx1"/>
                </a:solidFill>
                <a:effectLst/>
                <a:latin typeface="+mn-lt"/>
                <a:ea typeface="+mn-ea"/>
                <a:cs typeface="+mn-cs"/>
              </a:rPr>
              <a:t> היא לפחות 1.5 ס״מ, באופן בו תהיה מוביליזציה </a:t>
            </a:r>
            <a:r>
              <a:rPr lang="he-IL" sz="1200" kern="1200" dirty="0" err="1">
                <a:solidFill>
                  <a:schemeClr val="tx1"/>
                </a:solidFill>
                <a:effectLst/>
                <a:latin typeface="+mn-lt"/>
                <a:ea typeface="+mn-ea"/>
                <a:cs typeface="+mn-cs"/>
              </a:rPr>
              <a:t>אורוגניטלית</a:t>
            </a:r>
            <a:r>
              <a:rPr lang="he-IL" sz="1200" kern="1200" dirty="0">
                <a:solidFill>
                  <a:schemeClr val="tx1"/>
                </a:solidFill>
                <a:effectLst/>
                <a:latin typeface="+mn-lt"/>
                <a:ea typeface="+mn-ea"/>
                <a:cs typeface="+mn-cs"/>
              </a:rPr>
              <a:t> ללא צורך בפתיחת הבטן. תעלות משותפות ארוכות יותר מ- 3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הינן מורכבות יותר, כשלרוב יותר קשה לעשות מוביליזציה של הווגינה, ולעיתים צריך להפריד את הווגינה מהקיר המשותף ולבצע </a:t>
            </a:r>
            <a:r>
              <a:rPr lang="he-IL" sz="1200" kern="1200" dirty="0" err="1">
                <a:solidFill>
                  <a:schemeClr val="tx1"/>
                </a:solidFill>
                <a:effectLst/>
                <a:latin typeface="+mn-lt"/>
                <a:ea typeface="+mn-ea"/>
                <a:cs typeface="+mn-cs"/>
              </a:rPr>
              <a:t>vaginal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replacement</a:t>
            </a:r>
            <a:r>
              <a:rPr lang="he-IL" sz="1200" kern="1200" dirty="0">
                <a:solidFill>
                  <a:schemeClr val="tx1"/>
                </a:solidFill>
                <a:effectLst/>
                <a:latin typeface="+mn-lt"/>
                <a:ea typeface="+mn-ea"/>
                <a:cs typeface="+mn-cs"/>
              </a:rPr>
              <a:t>. לעיתים הרקטום נפתח גבוה לווגינה ויש צורך בגישה </a:t>
            </a:r>
            <a:r>
              <a:rPr lang="he-IL" sz="1200" kern="1200" dirty="0" err="1">
                <a:solidFill>
                  <a:schemeClr val="tx1"/>
                </a:solidFill>
                <a:effectLst/>
                <a:latin typeface="+mn-lt"/>
                <a:ea typeface="+mn-ea"/>
                <a:cs typeface="+mn-cs"/>
              </a:rPr>
              <a:t>בטנית</a:t>
            </a:r>
            <a:r>
              <a:rPr lang="he-IL" sz="1200" kern="1200" dirty="0">
                <a:solidFill>
                  <a:schemeClr val="tx1"/>
                </a:solidFill>
                <a:effectLst/>
                <a:latin typeface="+mn-lt"/>
                <a:ea typeface="+mn-ea"/>
                <a:cs typeface="+mn-cs"/>
              </a:rPr>
              <a:t> כדי לבצע מוביליזציה שלו. במצבים רבים, הווגינה מורחבת עם שתן ומוקוס ונוצר </a:t>
            </a:r>
            <a:r>
              <a:rPr lang="he-IL" sz="1200" kern="1200" dirty="0" err="1">
                <a:solidFill>
                  <a:schemeClr val="tx1"/>
                </a:solidFill>
                <a:effectLst/>
                <a:latin typeface="+mn-lt"/>
                <a:ea typeface="+mn-ea"/>
                <a:cs typeface="+mn-cs"/>
              </a:rPr>
              <a:t>הידרוקולפוס</a:t>
            </a:r>
            <a:r>
              <a:rPr lang="he-IL" sz="1200" kern="1200" dirty="0">
                <a:solidFill>
                  <a:schemeClr val="tx1"/>
                </a:solidFill>
                <a:effectLst/>
                <a:latin typeface="+mn-lt"/>
                <a:ea typeface="+mn-ea"/>
                <a:cs typeface="+mn-cs"/>
              </a:rPr>
              <a:t> – זה לוחץ על </a:t>
            </a:r>
            <a:r>
              <a:rPr lang="he-IL" sz="1200" kern="1200" dirty="0" err="1">
                <a:solidFill>
                  <a:schemeClr val="tx1"/>
                </a:solidFill>
                <a:effectLst/>
                <a:latin typeface="+mn-lt"/>
                <a:ea typeface="+mn-ea"/>
                <a:cs typeface="+mn-cs"/>
              </a:rPr>
              <a:t>הטריגון</a:t>
            </a:r>
            <a:r>
              <a:rPr lang="he-IL" sz="1200" kern="1200" dirty="0">
                <a:solidFill>
                  <a:schemeClr val="tx1"/>
                </a:solidFill>
                <a:effectLst/>
                <a:latin typeface="+mn-lt"/>
                <a:ea typeface="+mn-ea"/>
                <a:cs typeface="+mn-cs"/>
              </a:rPr>
              <a:t> ומפריע בניקוז של השתן ולרוב מקושר עם </a:t>
            </a:r>
            <a:r>
              <a:rPr lang="he-IL" sz="1200" kern="1200" dirty="0" err="1">
                <a:solidFill>
                  <a:schemeClr val="tx1"/>
                </a:solidFill>
                <a:effectLst/>
                <a:latin typeface="+mn-lt"/>
                <a:ea typeface="+mn-ea"/>
                <a:cs typeface="+mn-cs"/>
              </a:rPr>
              <a:t>הידרונפרוזיס</a:t>
            </a:r>
            <a:r>
              <a:rPr lang="he-IL" sz="1200" kern="1200" dirty="0">
                <a:solidFill>
                  <a:schemeClr val="tx1"/>
                </a:solidFill>
                <a:effectLst/>
                <a:latin typeface="+mn-lt"/>
                <a:ea typeface="+mn-ea"/>
                <a:cs typeface="+mn-cs"/>
              </a:rPr>
              <a:t>. מצב זה יכול להיות מאובחן פרה-</a:t>
            </a:r>
            <a:r>
              <a:rPr lang="he-IL" sz="1200" kern="1200" dirty="0" err="1">
                <a:solidFill>
                  <a:schemeClr val="tx1"/>
                </a:solidFill>
                <a:effectLst/>
                <a:latin typeface="+mn-lt"/>
                <a:ea typeface="+mn-ea"/>
                <a:cs typeface="+mn-cs"/>
              </a:rPr>
              <a:t>נטלית</a:t>
            </a:r>
            <a:r>
              <a:rPr lang="he-IL" sz="1200" kern="1200" dirty="0">
                <a:solidFill>
                  <a:schemeClr val="tx1"/>
                </a:solidFill>
                <a:effectLst/>
                <a:latin typeface="+mn-lt"/>
                <a:ea typeface="+mn-ea"/>
                <a:cs typeface="+mn-cs"/>
              </a:rPr>
              <a:t>. הווגינה המורחבת יכולה גם להזדהם- </a:t>
            </a:r>
            <a:r>
              <a:rPr lang="he-IL" sz="1200" kern="1200" dirty="0" err="1">
                <a:solidFill>
                  <a:schemeClr val="tx1"/>
                </a:solidFill>
                <a:effectLst/>
                <a:latin typeface="+mn-lt"/>
                <a:ea typeface="+mn-ea"/>
                <a:cs typeface="+mn-cs"/>
              </a:rPr>
              <a:t>פיוקולפוס</a:t>
            </a:r>
            <a:r>
              <a:rPr lang="he-IL" sz="1200" kern="1200" dirty="0">
                <a:solidFill>
                  <a:schemeClr val="tx1"/>
                </a:solidFill>
                <a:effectLst/>
                <a:latin typeface="+mn-lt"/>
                <a:ea typeface="+mn-ea"/>
                <a:cs typeface="+mn-cs"/>
              </a:rPr>
              <a:t> ולהביא </a:t>
            </a:r>
            <a:r>
              <a:rPr lang="he-IL" sz="1200" kern="1200" dirty="0" err="1">
                <a:solidFill>
                  <a:schemeClr val="tx1"/>
                </a:solidFill>
                <a:effectLst/>
                <a:latin typeface="+mn-lt"/>
                <a:ea typeface="+mn-ea"/>
                <a:cs typeface="+mn-cs"/>
              </a:rPr>
              <a:t>לפרפורציה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ופריטוניטיס</a:t>
            </a:r>
            <a:r>
              <a:rPr lang="he-IL" sz="1200" kern="1200" dirty="0">
                <a:solidFill>
                  <a:schemeClr val="tx1"/>
                </a:solidFill>
                <a:effectLst/>
                <a:latin typeface="+mn-lt"/>
                <a:ea typeface="+mn-ea"/>
                <a:cs typeface="+mn-cs"/>
              </a:rPr>
              <a:t>. עוד ממצא שכיח </a:t>
            </a:r>
            <a:r>
              <a:rPr lang="he-IL" sz="1200" kern="1200" dirty="0" err="1">
                <a:solidFill>
                  <a:schemeClr val="tx1"/>
                </a:solidFill>
                <a:effectLst/>
                <a:latin typeface="+mn-lt"/>
                <a:ea typeface="+mn-ea"/>
                <a:cs typeface="+mn-cs"/>
              </a:rPr>
              <a:t>בקלואקות</a:t>
            </a:r>
            <a:r>
              <a:rPr lang="he-IL" sz="1200" kern="1200" dirty="0">
                <a:solidFill>
                  <a:schemeClr val="tx1"/>
                </a:solidFill>
                <a:effectLst/>
                <a:latin typeface="+mn-lt"/>
                <a:ea typeface="+mn-ea"/>
                <a:cs typeface="+mn-cs"/>
              </a:rPr>
              <a:t> הינו נוכחות של </a:t>
            </a:r>
            <a:r>
              <a:rPr lang="he-IL" sz="1200" kern="1200" dirty="0" err="1">
                <a:solidFill>
                  <a:schemeClr val="tx1"/>
                </a:solidFill>
                <a:effectLst/>
                <a:latin typeface="+mn-lt"/>
                <a:ea typeface="+mn-ea"/>
                <a:cs typeface="+mn-cs"/>
              </a:rPr>
              <a:t>ספטציות</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דופליקציות</a:t>
            </a:r>
            <a:r>
              <a:rPr lang="he-IL" sz="1200" kern="1200" dirty="0">
                <a:solidFill>
                  <a:schemeClr val="tx1"/>
                </a:solidFill>
                <a:effectLst/>
                <a:latin typeface="+mn-lt"/>
                <a:ea typeface="+mn-ea"/>
                <a:cs typeface="+mn-cs"/>
              </a:rPr>
              <a:t> ברמות שונות הן של הווגינה והן של הרחם- במטופלות אלו, הרקטום לרוב נכנס בין שתי </a:t>
            </a:r>
            <a:r>
              <a:rPr lang="he-IL" sz="1200" kern="1200" dirty="0" err="1">
                <a:solidFill>
                  <a:schemeClr val="tx1"/>
                </a:solidFill>
                <a:effectLst/>
                <a:latin typeface="+mn-lt"/>
                <a:ea typeface="+mn-ea"/>
                <a:cs typeface="+mn-cs"/>
              </a:rPr>
              <a:t>הווגינות</a:t>
            </a:r>
            <a:r>
              <a:rPr lang="he-IL" sz="1200" kern="1200" dirty="0">
                <a:solidFill>
                  <a:schemeClr val="tx1"/>
                </a:solidFill>
                <a:effectLst/>
                <a:latin typeface="+mn-lt"/>
                <a:ea typeface="+mn-ea"/>
                <a:cs typeface="+mn-cs"/>
              </a:rPr>
              <a:t>. חשוב לבצע הערכה גניטלית טובה היות ובמהלך ההתבגרות המינית יתכן שאותה מטופלת לא תוכל לנקז היטב את הווסת. לעניין פרוגנוזה צפויה מבחינת שליטה על סוגרים- </a:t>
            </a:r>
            <a:r>
              <a:rPr lang="he-IL" sz="1200" kern="1200" dirty="0" err="1">
                <a:solidFill>
                  <a:schemeClr val="tx1"/>
                </a:solidFill>
                <a:effectLst/>
                <a:latin typeface="+mn-lt"/>
                <a:ea typeface="+mn-ea"/>
                <a:cs typeface="+mn-cs"/>
              </a:rPr>
              <a:t>קלואקה</a:t>
            </a:r>
            <a:r>
              <a:rPr lang="he-IL" sz="1200" kern="1200" dirty="0">
                <a:solidFill>
                  <a:schemeClr val="tx1"/>
                </a:solidFill>
                <a:effectLst/>
                <a:latin typeface="+mn-lt"/>
                <a:ea typeface="+mn-ea"/>
                <a:cs typeface="+mn-cs"/>
              </a:rPr>
              <a:t> נמוכה היא עם פרוגנוזה טובה, ולהיפך. הניתוח מתחלק למצבים בהם </a:t>
            </a:r>
            <a:r>
              <a:rPr lang="he-IL" sz="1200" kern="1200" dirty="0" err="1">
                <a:solidFill>
                  <a:schemeClr val="tx1"/>
                </a:solidFill>
                <a:effectLst/>
                <a:latin typeface="+mn-lt"/>
                <a:ea typeface="+mn-ea"/>
                <a:cs typeface="+mn-cs"/>
              </a:rPr>
              <a:t>הקלואקה</a:t>
            </a:r>
            <a:r>
              <a:rPr lang="he-IL" sz="1200" kern="1200" dirty="0">
                <a:solidFill>
                  <a:schemeClr val="tx1"/>
                </a:solidFill>
                <a:effectLst/>
                <a:latin typeface="+mn-lt"/>
                <a:ea typeface="+mn-ea"/>
                <a:cs typeface="+mn-cs"/>
              </a:rPr>
              <a:t> הינה עם </a:t>
            </a:r>
            <a:r>
              <a:rPr lang="he-IL" sz="1200" kern="1200" dirty="0" err="1">
                <a:solidFill>
                  <a:schemeClr val="tx1"/>
                </a:solidFill>
                <a:effectLst/>
                <a:latin typeface="+mn-lt"/>
                <a:ea typeface="+mn-ea"/>
                <a:cs typeface="+mn-cs"/>
              </a:rPr>
              <a:t>short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channel</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long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channel</a:t>
            </a:r>
            <a:r>
              <a:rPr lang="he-IL" sz="1200" kern="1200" dirty="0">
                <a:solidFill>
                  <a:schemeClr val="tx1"/>
                </a:solidFill>
                <a:effectLst/>
                <a:latin typeface="+mn-lt"/>
                <a:ea typeface="+mn-ea"/>
                <a:cs typeface="+mn-cs"/>
              </a:rPr>
              <a:t>, כשלפני הניתוח חשוב לבצע אנדוסקופיה ולהעריך את המרחק של התעלה המשותפת ואת האורך של </a:t>
            </a:r>
            <a:r>
              <a:rPr lang="he-IL" sz="1200" kern="1200" dirty="0" err="1">
                <a:solidFill>
                  <a:schemeClr val="tx1"/>
                </a:solidFill>
                <a:effectLst/>
                <a:latin typeface="+mn-lt"/>
                <a:ea typeface="+mn-ea"/>
                <a:cs typeface="+mn-cs"/>
              </a:rPr>
              <a:t>האורתרה</a:t>
            </a:r>
            <a:r>
              <a:rPr lang="he-IL" sz="1200" kern="1200" dirty="0">
                <a:solidFill>
                  <a:schemeClr val="tx1"/>
                </a:solidFill>
                <a:effectLst/>
                <a:latin typeface="+mn-lt"/>
                <a:ea typeface="+mn-ea"/>
                <a:cs typeface="+mn-cs"/>
              </a:rPr>
              <a:t> ובהתאם לבצע את ההחלטה.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קלואקה</a:t>
            </a:r>
            <a:r>
              <a:rPr lang="he-IL" sz="1200" kern="1200" dirty="0">
                <a:solidFill>
                  <a:schemeClr val="tx1"/>
                </a:solidFill>
                <a:effectLst/>
                <a:latin typeface="+mn-lt"/>
                <a:ea typeface="+mn-ea"/>
                <a:cs typeface="+mn-cs"/>
              </a:rPr>
              <a:t> עם </a:t>
            </a:r>
            <a:r>
              <a:rPr lang="he-IL" sz="1200" kern="1200" dirty="0" err="1">
                <a:solidFill>
                  <a:schemeClr val="tx1"/>
                </a:solidFill>
                <a:effectLst/>
                <a:latin typeface="+mn-lt"/>
                <a:ea typeface="+mn-ea"/>
                <a:cs typeface="+mn-cs"/>
              </a:rPr>
              <a:t>short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channel</a:t>
            </a:r>
            <a:r>
              <a:rPr lang="he-IL" sz="1200" kern="1200" dirty="0">
                <a:solidFill>
                  <a:schemeClr val="tx1"/>
                </a:solidFill>
                <a:effectLst/>
                <a:latin typeface="+mn-lt"/>
                <a:ea typeface="+mn-ea"/>
                <a:cs typeface="+mn-cs"/>
              </a:rPr>
              <a:t>- מתחת ל- 3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הניתוח מתבצע בגישה </a:t>
            </a:r>
            <a:r>
              <a:rPr lang="he-IL" sz="1200" kern="1200" dirty="0" err="1">
                <a:solidFill>
                  <a:schemeClr val="tx1"/>
                </a:solidFill>
                <a:effectLst/>
                <a:latin typeface="+mn-lt"/>
                <a:ea typeface="+mn-ea"/>
                <a:cs typeface="+mn-cs"/>
              </a:rPr>
              <a:t>פוסטריורית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סגיטלית</a:t>
            </a:r>
            <a:r>
              <a:rPr lang="he-IL" sz="1200" kern="1200" dirty="0">
                <a:solidFill>
                  <a:schemeClr val="tx1"/>
                </a:solidFill>
                <a:effectLst/>
                <a:latin typeface="+mn-lt"/>
                <a:ea typeface="+mn-ea"/>
                <a:cs typeface="+mn-cs"/>
              </a:rPr>
              <a:t>, והחתך משתרע החל מהחלק התחתון של </a:t>
            </a:r>
            <a:r>
              <a:rPr lang="he-IL" sz="1200" kern="1200" dirty="0" err="1">
                <a:solidFill>
                  <a:schemeClr val="tx1"/>
                </a:solidFill>
                <a:effectLst/>
                <a:latin typeface="+mn-lt"/>
                <a:ea typeface="+mn-ea"/>
                <a:cs typeface="+mn-cs"/>
              </a:rPr>
              <a:t>הסקרום</a:t>
            </a:r>
            <a:r>
              <a:rPr lang="he-IL" sz="1200" kern="1200" dirty="0">
                <a:solidFill>
                  <a:schemeClr val="tx1"/>
                </a:solidFill>
                <a:effectLst/>
                <a:latin typeface="+mn-lt"/>
                <a:ea typeface="+mn-ea"/>
                <a:cs typeface="+mn-cs"/>
              </a:rPr>
              <a:t> ועד לפתח המשותף- לאחר חלוקת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האיבר הראשון שנראה </a:t>
            </a:r>
            <a:r>
              <a:rPr lang="he-IL" sz="1200" kern="1200" dirty="0" err="1">
                <a:solidFill>
                  <a:schemeClr val="tx1"/>
                </a:solidFill>
                <a:effectLst/>
                <a:latin typeface="+mn-lt"/>
                <a:ea typeface="+mn-ea"/>
                <a:cs typeface="+mn-cs"/>
              </a:rPr>
              <a:t>בקלואקה</a:t>
            </a:r>
            <a:r>
              <a:rPr lang="he-IL" sz="1200" kern="1200" dirty="0">
                <a:solidFill>
                  <a:schemeClr val="tx1"/>
                </a:solidFill>
                <a:effectLst/>
                <a:latin typeface="+mn-lt"/>
                <a:ea typeface="+mn-ea"/>
                <a:cs typeface="+mn-cs"/>
              </a:rPr>
              <a:t> הינו הרקטום- הוא נפתח באמצעו, ותפרי מתח מונחים על הקיר </a:t>
            </a:r>
            <a:r>
              <a:rPr lang="he-IL" sz="1200" kern="1200" dirty="0" err="1">
                <a:solidFill>
                  <a:schemeClr val="tx1"/>
                </a:solidFill>
                <a:effectLst/>
                <a:latin typeface="+mn-lt"/>
                <a:ea typeface="+mn-ea"/>
                <a:cs typeface="+mn-cs"/>
              </a:rPr>
              <a:t>הפוסטריורי</a:t>
            </a:r>
            <a:r>
              <a:rPr lang="he-IL" sz="1200" kern="1200" dirty="0">
                <a:solidFill>
                  <a:schemeClr val="tx1"/>
                </a:solidFill>
                <a:effectLst/>
                <a:latin typeface="+mn-lt"/>
                <a:ea typeface="+mn-ea"/>
                <a:cs typeface="+mn-cs"/>
              </a:rPr>
              <a:t> שלו. לאחר מכן מכניסים הגר עדין דרך הפתח היחיד- ה- </a:t>
            </a:r>
            <a:r>
              <a:rPr lang="he-IL" sz="1200" kern="1200" dirty="0" err="1">
                <a:solidFill>
                  <a:schemeClr val="tx1"/>
                </a:solidFill>
                <a:effectLst/>
                <a:latin typeface="+mn-lt"/>
                <a:ea typeface="+mn-ea"/>
                <a:cs typeface="+mn-cs"/>
              </a:rPr>
              <a:t>single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orifice</a:t>
            </a:r>
            <a:r>
              <a:rPr lang="he-IL" sz="1200" kern="1200" dirty="0">
                <a:solidFill>
                  <a:schemeClr val="tx1"/>
                </a:solidFill>
                <a:effectLst/>
                <a:latin typeface="+mn-lt"/>
                <a:ea typeface="+mn-ea"/>
                <a:cs typeface="+mn-cs"/>
              </a:rPr>
              <a:t>- וממשיכים בחשיפת התעלה המשותפת- יש הפרדה של הרקטום מהווגינה שחולקים קיר משותף, בדומה </a:t>
            </a:r>
            <a:r>
              <a:rPr lang="he-IL" sz="1200" kern="1200" dirty="0" err="1">
                <a:solidFill>
                  <a:schemeClr val="tx1"/>
                </a:solidFill>
                <a:effectLst/>
                <a:latin typeface="+mn-lt"/>
                <a:ea typeface="+mn-ea"/>
                <a:cs typeface="+mn-cs"/>
              </a:rPr>
              <a:t>לרקטו-ווסטיבולר</a:t>
            </a:r>
            <a:r>
              <a:rPr lang="he-IL" sz="1200" kern="1200" dirty="0">
                <a:solidFill>
                  <a:schemeClr val="tx1"/>
                </a:solidFill>
                <a:effectLst/>
                <a:latin typeface="+mn-lt"/>
                <a:ea typeface="+mn-ea"/>
                <a:cs typeface="+mn-cs"/>
              </a:rPr>
              <a:t>. לאחר שהרקטום הופרד במלואו מהווגינה, מתחיל ניוד </a:t>
            </a:r>
            <a:r>
              <a:rPr lang="he-IL" sz="1200" kern="1200" dirty="0" err="1">
                <a:solidFill>
                  <a:schemeClr val="tx1"/>
                </a:solidFill>
                <a:effectLst/>
                <a:latin typeface="+mn-lt"/>
                <a:ea typeface="+mn-ea"/>
                <a:cs typeface="+mn-cs"/>
              </a:rPr>
              <a:t>אורוגניטלי</a:t>
            </a:r>
            <a:r>
              <a:rPr lang="he-IL" sz="1200" kern="1200" dirty="0">
                <a:solidFill>
                  <a:schemeClr val="tx1"/>
                </a:solidFill>
                <a:effectLst/>
                <a:latin typeface="+mn-lt"/>
                <a:ea typeface="+mn-ea"/>
                <a:cs typeface="+mn-cs"/>
              </a:rPr>
              <a:t>  מלא. הרעיון הוא להביא את הווגינה ואת </a:t>
            </a:r>
            <a:r>
              <a:rPr lang="he-IL" sz="1200" kern="1200" dirty="0" err="1">
                <a:solidFill>
                  <a:schemeClr val="tx1"/>
                </a:solidFill>
                <a:effectLst/>
                <a:latin typeface="+mn-lt"/>
                <a:ea typeface="+mn-ea"/>
                <a:cs typeface="+mn-cs"/>
              </a:rPr>
              <a:t>האורתרה</a:t>
            </a:r>
            <a:r>
              <a:rPr lang="he-IL" sz="1200" kern="1200" dirty="0">
                <a:solidFill>
                  <a:schemeClr val="tx1"/>
                </a:solidFill>
                <a:effectLst/>
                <a:latin typeface="+mn-lt"/>
                <a:ea typeface="+mn-ea"/>
                <a:cs typeface="+mn-cs"/>
              </a:rPr>
              <a:t> ביחד למיקומן </a:t>
            </a:r>
            <a:r>
              <a:rPr lang="he-IL" sz="1200" kern="1200" dirty="0" err="1">
                <a:solidFill>
                  <a:schemeClr val="tx1"/>
                </a:solidFill>
                <a:effectLst/>
                <a:latin typeface="+mn-lt"/>
                <a:ea typeface="+mn-ea"/>
                <a:cs typeface="+mn-cs"/>
              </a:rPr>
              <a:t>בפרינאום</a:t>
            </a:r>
            <a:r>
              <a:rPr lang="he-IL" sz="1200" kern="1200" dirty="0">
                <a:solidFill>
                  <a:schemeClr val="tx1"/>
                </a:solidFill>
                <a:effectLst/>
                <a:latin typeface="+mn-lt"/>
                <a:ea typeface="+mn-ea"/>
                <a:cs typeface="+mn-cs"/>
              </a:rPr>
              <a:t> כיחידה אחת- יש צורך בחלוקה של ה- </a:t>
            </a:r>
            <a:r>
              <a:rPr lang="he-IL" sz="1200" kern="1200" dirty="0" err="1">
                <a:solidFill>
                  <a:schemeClr val="tx1"/>
                </a:solidFill>
                <a:effectLst/>
                <a:latin typeface="+mn-lt"/>
                <a:ea typeface="+mn-ea"/>
                <a:cs typeface="+mn-cs"/>
              </a:rPr>
              <a:t>suspensory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ligament</a:t>
            </a:r>
            <a:r>
              <a:rPr lang="he-IL" sz="1200" kern="1200" dirty="0">
                <a:solidFill>
                  <a:schemeClr val="tx1"/>
                </a:solidFill>
                <a:effectLst/>
                <a:latin typeface="+mn-lt"/>
                <a:ea typeface="+mn-ea"/>
                <a:cs typeface="+mn-cs"/>
              </a:rPr>
              <a:t> כדי לנייד כפי שצריך. לאחר קיבוע </a:t>
            </a:r>
            <a:r>
              <a:rPr lang="he-IL" sz="1200" kern="1200" dirty="0" err="1">
                <a:solidFill>
                  <a:schemeClr val="tx1"/>
                </a:solidFill>
                <a:effectLst/>
                <a:latin typeface="+mn-lt"/>
                <a:ea typeface="+mn-ea"/>
                <a:cs typeface="+mn-cs"/>
              </a:rPr>
              <a:t>האורתרה</a:t>
            </a:r>
            <a:r>
              <a:rPr lang="he-IL" sz="1200" kern="1200" dirty="0">
                <a:solidFill>
                  <a:schemeClr val="tx1"/>
                </a:solidFill>
                <a:effectLst/>
                <a:latin typeface="+mn-lt"/>
                <a:ea typeface="+mn-ea"/>
                <a:cs typeface="+mn-cs"/>
              </a:rPr>
              <a:t> והווגינה ממשיכים עם מיקום הרקטום, והמטופלת יכולה להשתחרר הביתה יחסית מהר אולם עם קתטר שתן למשך לפחות שבועיים- שלושה.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קלואקה</a:t>
            </a:r>
            <a:r>
              <a:rPr lang="he-IL" sz="1200" kern="1200" dirty="0">
                <a:solidFill>
                  <a:schemeClr val="tx1"/>
                </a:solidFill>
                <a:effectLst/>
                <a:latin typeface="+mn-lt"/>
                <a:ea typeface="+mn-ea"/>
                <a:cs typeface="+mn-cs"/>
              </a:rPr>
              <a:t> עם </a:t>
            </a:r>
            <a:r>
              <a:rPr lang="he-IL" sz="1200" kern="1200" dirty="0" err="1">
                <a:solidFill>
                  <a:schemeClr val="tx1"/>
                </a:solidFill>
                <a:effectLst/>
                <a:latin typeface="+mn-lt"/>
                <a:ea typeface="+mn-ea"/>
                <a:cs typeface="+mn-cs"/>
              </a:rPr>
              <a:t>long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channel</a:t>
            </a:r>
            <a:r>
              <a:rPr lang="he-IL" sz="1200" kern="1200" dirty="0">
                <a:solidFill>
                  <a:schemeClr val="tx1"/>
                </a:solidFill>
                <a:effectLst/>
                <a:latin typeface="+mn-lt"/>
                <a:ea typeface="+mn-ea"/>
                <a:cs typeface="+mn-cs"/>
              </a:rPr>
              <a:t>- מעל 3 ס״מ: הרקטום מופרד ראשון, אם הווגינה ממוקמת נמוך באגן, ואורך </a:t>
            </a:r>
            <a:r>
              <a:rPr lang="he-IL" sz="1200" kern="1200" dirty="0" err="1">
                <a:solidFill>
                  <a:schemeClr val="tx1"/>
                </a:solidFill>
                <a:effectLst/>
                <a:latin typeface="+mn-lt"/>
                <a:ea typeface="+mn-ea"/>
                <a:cs typeface="+mn-cs"/>
              </a:rPr>
              <a:t>האורתרה</a:t>
            </a:r>
            <a:r>
              <a:rPr lang="he-IL" sz="1200" kern="1200" dirty="0">
                <a:solidFill>
                  <a:schemeClr val="tx1"/>
                </a:solidFill>
                <a:effectLst/>
                <a:latin typeface="+mn-lt"/>
                <a:ea typeface="+mn-ea"/>
                <a:cs typeface="+mn-cs"/>
              </a:rPr>
              <a:t> הינו מעל 1.5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מבוצע </a:t>
            </a:r>
            <a:r>
              <a:rPr lang="he-IL" sz="1200" kern="1200" dirty="0" err="1">
                <a:solidFill>
                  <a:schemeClr val="tx1"/>
                </a:solidFill>
                <a:effectLst/>
                <a:latin typeface="+mn-lt"/>
                <a:ea typeface="+mn-ea"/>
                <a:cs typeface="+mn-cs"/>
              </a:rPr>
              <a:t>total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urogenital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mibilisation</a:t>
            </a:r>
            <a:r>
              <a:rPr lang="he-IL" sz="1200" kern="1200" dirty="0">
                <a:solidFill>
                  <a:schemeClr val="tx1"/>
                </a:solidFill>
                <a:effectLst/>
                <a:latin typeface="+mn-lt"/>
                <a:ea typeface="+mn-ea"/>
                <a:cs typeface="+mn-cs"/>
              </a:rPr>
              <a:t>. אם </a:t>
            </a:r>
            <a:r>
              <a:rPr lang="he-IL" sz="1200" kern="1200" dirty="0" err="1">
                <a:solidFill>
                  <a:schemeClr val="tx1"/>
                </a:solidFill>
                <a:effectLst/>
                <a:latin typeface="+mn-lt"/>
                <a:ea typeface="+mn-ea"/>
                <a:cs typeface="+mn-cs"/>
              </a:rPr>
              <a:t>האורתרה</a:t>
            </a:r>
            <a:r>
              <a:rPr lang="he-IL" sz="1200" kern="1200" dirty="0">
                <a:solidFill>
                  <a:schemeClr val="tx1"/>
                </a:solidFill>
                <a:effectLst/>
                <a:latin typeface="+mn-lt"/>
                <a:ea typeface="+mn-ea"/>
                <a:cs typeface="+mn-cs"/>
              </a:rPr>
              <a:t> קצרה, יש להפריד את הווגינה מהתעלה המשותפת וזאת כדי לשמר את התעלה המשותפת </a:t>
            </a:r>
            <a:r>
              <a:rPr lang="he-IL" sz="1200" kern="1200" dirty="0" err="1">
                <a:solidFill>
                  <a:schemeClr val="tx1"/>
                </a:solidFill>
                <a:effectLst/>
                <a:latin typeface="+mn-lt"/>
                <a:ea typeface="+mn-ea"/>
                <a:cs typeface="+mn-cs"/>
              </a:rPr>
              <a:t>כאורתרה</a:t>
            </a:r>
            <a:r>
              <a:rPr lang="he-IL" sz="1200" kern="1200" dirty="0">
                <a:solidFill>
                  <a:schemeClr val="tx1"/>
                </a:solidFill>
                <a:effectLst/>
                <a:latin typeface="+mn-lt"/>
                <a:ea typeface="+mn-ea"/>
                <a:cs typeface="+mn-cs"/>
              </a:rPr>
              <a:t>. יש להעריך את המבנים </a:t>
            </a:r>
            <a:r>
              <a:rPr lang="he-IL" sz="1200" kern="1200" dirty="0" err="1">
                <a:solidFill>
                  <a:schemeClr val="tx1"/>
                </a:solidFill>
                <a:effectLst/>
                <a:latin typeface="+mn-lt"/>
                <a:ea typeface="+mn-ea"/>
                <a:cs typeface="+mn-cs"/>
              </a:rPr>
              <a:t>המולריאנים</a:t>
            </a:r>
            <a:r>
              <a:rPr lang="he-IL" sz="1200" kern="1200" dirty="0">
                <a:solidFill>
                  <a:schemeClr val="tx1"/>
                </a:solidFill>
                <a:effectLst/>
                <a:latin typeface="+mn-lt"/>
                <a:ea typeface="+mn-ea"/>
                <a:cs typeface="+mn-cs"/>
              </a:rPr>
              <a:t> היטב. ברגע שהווגינה מופרדת מהתעלה המשותפת בגישה </a:t>
            </a:r>
            <a:r>
              <a:rPr lang="he-IL" sz="1200" kern="1200" dirty="0" err="1">
                <a:solidFill>
                  <a:schemeClr val="tx1"/>
                </a:solidFill>
                <a:effectLst/>
                <a:latin typeface="+mn-lt"/>
                <a:ea typeface="+mn-ea"/>
                <a:cs typeface="+mn-cs"/>
              </a:rPr>
              <a:t>פוסטריורית-סגיטלית</a:t>
            </a:r>
            <a:r>
              <a:rPr lang="he-IL" sz="1200" kern="1200" dirty="0">
                <a:solidFill>
                  <a:schemeClr val="tx1"/>
                </a:solidFill>
                <a:effectLst/>
                <a:latin typeface="+mn-lt"/>
                <a:ea typeface="+mn-ea"/>
                <a:cs typeface="+mn-cs"/>
              </a:rPr>
              <a:t>, מבצעים פתיחת בטן- במידה ויש וגינה אחת בגודל תקין, מביאים אותה </a:t>
            </a:r>
            <a:r>
              <a:rPr lang="he-IL" sz="1200" kern="1200" dirty="0" err="1">
                <a:solidFill>
                  <a:schemeClr val="tx1"/>
                </a:solidFill>
                <a:effectLst/>
                <a:latin typeface="+mn-lt"/>
                <a:ea typeface="+mn-ea"/>
                <a:cs typeface="+mn-cs"/>
              </a:rPr>
              <a:t>לפרינאום</a:t>
            </a:r>
            <a:r>
              <a:rPr lang="he-IL" sz="1200" kern="1200" dirty="0">
                <a:solidFill>
                  <a:schemeClr val="tx1"/>
                </a:solidFill>
                <a:effectLst/>
                <a:latin typeface="+mn-lt"/>
                <a:ea typeface="+mn-ea"/>
                <a:cs typeface="+mn-cs"/>
              </a:rPr>
              <a:t> ומבצעים קיבוע. במידה והיא קצרה מדי יש שתי אופציות לבצע </a:t>
            </a:r>
            <a:r>
              <a:rPr lang="he-IL" sz="1200" kern="1200" dirty="0" err="1">
                <a:solidFill>
                  <a:schemeClr val="tx1"/>
                </a:solidFill>
                <a:effectLst/>
                <a:latin typeface="+mn-lt"/>
                <a:ea typeface="+mn-ea"/>
                <a:cs typeface="+mn-cs"/>
              </a:rPr>
              <a:t>vaginal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replacement</a:t>
            </a:r>
            <a:r>
              <a:rPr lang="he-IL" sz="1200" kern="1200" dirty="0">
                <a:solidFill>
                  <a:schemeClr val="tx1"/>
                </a:solidFill>
                <a:effectLst/>
                <a:latin typeface="+mn-lt"/>
                <a:ea typeface="+mn-ea"/>
                <a:cs typeface="+mn-cs"/>
              </a:rPr>
              <a:t>- האחת על ידי </a:t>
            </a:r>
            <a:r>
              <a:rPr lang="he-IL" sz="1200" kern="1200" dirty="0" err="1">
                <a:solidFill>
                  <a:schemeClr val="tx1"/>
                </a:solidFill>
                <a:effectLst/>
                <a:latin typeface="+mn-lt"/>
                <a:ea typeface="+mn-ea"/>
                <a:cs typeface="+mn-cs"/>
              </a:rPr>
              <a:t>vaginal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switch</a:t>
            </a:r>
            <a:r>
              <a:rPr lang="he-IL" sz="1200" kern="1200" dirty="0">
                <a:solidFill>
                  <a:schemeClr val="tx1"/>
                </a:solidFill>
                <a:effectLst/>
                <a:latin typeface="+mn-lt"/>
                <a:ea typeface="+mn-ea"/>
                <a:cs typeface="+mn-cs"/>
              </a:rPr>
              <a:t>- כמעט ולא מבוצע, במהלכו כורתים חצי מהרחם </a:t>
            </a:r>
            <a:r>
              <a:rPr lang="he-IL" sz="1200" kern="1200" dirty="0" err="1">
                <a:solidFill>
                  <a:schemeClr val="tx1"/>
                </a:solidFill>
                <a:effectLst/>
                <a:latin typeface="+mn-lt"/>
                <a:ea typeface="+mn-ea"/>
                <a:cs typeface="+mn-cs"/>
              </a:rPr>
              <a:t>הדידלפי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והחוצרה</a:t>
            </a:r>
            <a:r>
              <a:rPr lang="he-IL" sz="1200" kern="1200" dirty="0">
                <a:solidFill>
                  <a:schemeClr val="tx1"/>
                </a:solidFill>
                <a:effectLst/>
                <a:latin typeface="+mn-lt"/>
                <a:ea typeface="+mn-ea"/>
                <a:cs typeface="+mn-cs"/>
              </a:rPr>
              <a:t>, והכלים </a:t>
            </a:r>
            <a:r>
              <a:rPr lang="he-IL" sz="1200" kern="1200" dirty="0" err="1">
                <a:solidFill>
                  <a:schemeClr val="tx1"/>
                </a:solidFill>
                <a:effectLst/>
                <a:latin typeface="+mn-lt"/>
                <a:ea typeface="+mn-ea"/>
                <a:cs typeface="+mn-cs"/>
              </a:rPr>
              <a:t>הקולטרליים</a:t>
            </a:r>
            <a:r>
              <a:rPr lang="he-IL" sz="1200" kern="1200" dirty="0">
                <a:solidFill>
                  <a:schemeClr val="tx1"/>
                </a:solidFill>
                <a:effectLst/>
                <a:latin typeface="+mn-lt"/>
                <a:ea typeface="+mn-ea"/>
                <a:cs typeface="+mn-cs"/>
              </a:rPr>
              <a:t> מהווגינה </a:t>
            </a:r>
            <a:r>
              <a:rPr lang="he-IL" sz="1200" kern="1200" dirty="0" err="1">
                <a:solidFill>
                  <a:schemeClr val="tx1"/>
                </a:solidFill>
                <a:effectLst/>
                <a:latin typeface="+mn-lt"/>
                <a:ea typeface="+mn-ea"/>
                <a:cs typeface="+mn-cs"/>
              </a:rPr>
              <a:t>השניה</a:t>
            </a:r>
            <a:r>
              <a:rPr lang="he-IL" sz="1200" kern="1200" dirty="0">
                <a:solidFill>
                  <a:schemeClr val="tx1"/>
                </a:solidFill>
                <a:effectLst/>
                <a:latin typeface="+mn-lt"/>
                <a:ea typeface="+mn-ea"/>
                <a:cs typeface="+mn-cs"/>
              </a:rPr>
              <a:t> מספקים את הווגינה הנוספת כשלמעשה מייצרים ווגינה ארוכה על ידי כריתת </a:t>
            </a:r>
            <a:r>
              <a:rPr lang="he-IL" sz="1200" kern="1200" dirty="0" err="1">
                <a:solidFill>
                  <a:schemeClr val="tx1"/>
                </a:solidFill>
                <a:effectLst/>
                <a:latin typeface="+mn-lt"/>
                <a:ea typeface="+mn-ea"/>
                <a:cs typeface="+mn-cs"/>
              </a:rPr>
              <a:t>הספטום</a:t>
            </a:r>
            <a:r>
              <a:rPr lang="he-IL" sz="1200" kern="1200" dirty="0">
                <a:solidFill>
                  <a:schemeClr val="tx1"/>
                </a:solidFill>
                <a:effectLst/>
                <a:latin typeface="+mn-lt"/>
                <a:ea typeface="+mn-ea"/>
                <a:cs typeface="+mn-cs"/>
              </a:rPr>
              <a:t>. האופציות שיותר משתמשים בהן היום הינן החלפה או </a:t>
            </a:r>
            <a:r>
              <a:rPr lang="he-IL" sz="1200" kern="1200" dirty="0" err="1">
                <a:solidFill>
                  <a:schemeClr val="tx1"/>
                </a:solidFill>
                <a:effectLst/>
                <a:latin typeface="+mn-lt"/>
                <a:ea typeface="+mn-ea"/>
                <a:cs typeface="+mn-cs"/>
              </a:rPr>
              <a:t>אוגמנטציה</a:t>
            </a:r>
            <a:r>
              <a:rPr lang="he-IL" sz="1200" kern="1200" dirty="0">
                <a:solidFill>
                  <a:schemeClr val="tx1"/>
                </a:solidFill>
                <a:effectLst/>
                <a:latin typeface="+mn-lt"/>
                <a:ea typeface="+mn-ea"/>
                <a:cs typeface="+mn-cs"/>
              </a:rPr>
              <a:t> של הווגינה- ניתן להשתמש ברקטום, במיוחד כשיש מגה-רקטום, או בקולון- עדיף השמאלי, או במעי הדק- </a:t>
            </a:r>
            <a:r>
              <a:rPr lang="he-IL" sz="1200" kern="1200" dirty="0" err="1">
                <a:solidFill>
                  <a:schemeClr val="tx1"/>
                </a:solidFill>
                <a:effectLst/>
                <a:latin typeface="+mn-lt"/>
                <a:ea typeface="+mn-ea"/>
                <a:cs typeface="+mn-cs"/>
              </a:rPr>
              <a:t>אילאום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דיסטלי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ניהול ילוד עם </a:t>
            </a:r>
            <a:r>
              <a:rPr lang="he-IL" sz="1200" kern="1200" dirty="0" err="1">
                <a:solidFill>
                  <a:schemeClr val="tx1"/>
                </a:solidFill>
                <a:effectLst/>
                <a:latin typeface="+mn-lt"/>
                <a:ea typeface="+mn-ea"/>
                <a:cs typeface="+mn-cs"/>
              </a:rPr>
              <a:t>מלפורמציה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אנורקטלית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בבנים: יש אלגוריתם מסודר שמתחיל קודם כל בבחינת </a:t>
            </a:r>
            <a:r>
              <a:rPr lang="he-IL" sz="1200" kern="1200" dirty="0" err="1">
                <a:solidFill>
                  <a:schemeClr val="tx1"/>
                </a:solidFill>
                <a:effectLst/>
                <a:latin typeface="+mn-lt"/>
                <a:ea typeface="+mn-ea"/>
                <a:cs typeface="+mn-cs"/>
              </a:rPr>
              <a:t>הפרינאום</a:t>
            </a:r>
            <a:r>
              <a:rPr lang="he-IL" sz="1200" kern="1200" dirty="0">
                <a:solidFill>
                  <a:schemeClr val="tx1"/>
                </a:solidFill>
                <a:effectLst/>
                <a:latin typeface="+mn-lt"/>
                <a:ea typeface="+mn-ea"/>
                <a:cs typeface="+mn-cs"/>
              </a:rPr>
              <a:t> ותיעוד בדיקה- חשוב לא להחליט על פעולה כלשהיא ב- 24 השעות הראשונות מאחר וצריך לחץ </a:t>
            </a:r>
            <a:r>
              <a:rPr lang="he-IL" sz="1200" kern="1200" dirty="0" err="1">
                <a:solidFill>
                  <a:schemeClr val="tx1"/>
                </a:solidFill>
                <a:effectLst/>
                <a:latin typeface="+mn-lt"/>
                <a:ea typeface="+mn-ea"/>
                <a:cs typeface="+mn-cs"/>
              </a:rPr>
              <a:t>אינטרא-לומינלי</a:t>
            </a:r>
            <a:r>
              <a:rPr lang="he-IL" sz="1200" kern="1200" dirty="0">
                <a:solidFill>
                  <a:schemeClr val="tx1"/>
                </a:solidFill>
                <a:effectLst/>
                <a:latin typeface="+mn-lt"/>
                <a:ea typeface="+mn-ea"/>
                <a:cs typeface="+mn-cs"/>
              </a:rPr>
              <a:t> משמעותי על מנת </a:t>
            </a:r>
            <a:r>
              <a:rPr lang="he-IL" sz="1200" kern="1200" dirty="0" err="1">
                <a:solidFill>
                  <a:schemeClr val="tx1"/>
                </a:solidFill>
                <a:effectLst/>
                <a:latin typeface="+mn-lt"/>
                <a:ea typeface="+mn-ea"/>
                <a:cs typeface="+mn-cs"/>
              </a:rPr>
              <a:t>שמקוניום</a:t>
            </a:r>
            <a:r>
              <a:rPr lang="he-IL" sz="1200" kern="1200" dirty="0">
                <a:solidFill>
                  <a:schemeClr val="tx1"/>
                </a:solidFill>
                <a:effectLst/>
                <a:latin typeface="+mn-lt"/>
                <a:ea typeface="+mn-ea"/>
                <a:cs typeface="+mn-cs"/>
              </a:rPr>
              <a:t> יגיע למשל </a:t>
            </a:r>
            <a:r>
              <a:rPr lang="he-IL" sz="1200" kern="1200" dirty="0" err="1">
                <a:solidFill>
                  <a:schemeClr val="tx1"/>
                </a:solidFill>
                <a:effectLst/>
                <a:latin typeface="+mn-lt"/>
                <a:ea typeface="+mn-ea"/>
                <a:cs typeface="+mn-cs"/>
              </a:rPr>
              <a:t>לפיסטולה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פרינאלית</a:t>
            </a:r>
            <a:r>
              <a:rPr lang="he-IL" sz="1200" kern="1200" dirty="0">
                <a:solidFill>
                  <a:schemeClr val="tx1"/>
                </a:solidFill>
                <a:effectLst/>
                <a:latin typeface="+mn-lt"/>
                <a:ea typeface="+mn-ea"/>
                <a:cs typeface="+mn-cs"/>
              </a:rPr>
              <a:t>. אם רואים </a:t>
            </a:r>
            <a:r>
              <a:rPr lang="he-IL" sz="1200" kern="1200" dirty="0" err="1">
                <a:solidFill>
                  <a:schemeClr val="tx1"/>
                </a:solidFill>
                <a:effectLst/>
                <a:latin typeface="+mn-lt"/>
                <a:ea typeface="+mn-ea"/>
                <a:cs typeface="+mn-cs"/>
              </a:rPr>
              <a:t>מקוניום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בפרינאום</a:t>
            </a:r>
            <a:r>
              <a:rPr lang="he-IL" sz="1200" kern="1200" dirty="0">
                <a:solidFill>
                  <a:schemeClr val="tx1"/>
                </a:solidFill>
                <a:effectLst/>
                <a:latin typeface="+mn-lt"/>
                <a:ea typeface="+mn-ea"/>
                <a:cs typeface="+mn-cs"/>
              </a:rPr>
              <a:t> אזי מדובר </a:t>
            </a:r>
            <a:r>
              <a:rPr lang="he-IL" sz="1200" kern="1200" dirty="0" err="1">
                <a:solidFill>
                  <a:schemeClr val="tx1"/>
                </a:solidFill>
                <a:effectLst/>
                <a:latin typeface="+mn-lt"/>
                <a:ea typeface="+mn-ea"/>
                <a:cs typeface="+mn-cs"/>
              </a:rPr>
              <a:t>בפיסטולה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רקטופרינאלית</a:t>
            </a:r>
            <a:r>
              <a:rPr lang="he-IL" sz="1200" kern="1200" dirty="0">
                <a:solidFill>
                  <a:schemeClr val="tx1"/>
                </a:solidFill>
                <a:effectLst/>
                <a:latin typeface="+mn-lt"/>
                <a:ea typeface="+mn-ea"/>
                <a:cs typeface="+mn-cs"/>
              </a:rPr>
              <a:t>, ואם רואים </a:t>
            </a:r>
            <a:r>
              <a:rPr lang="he-IL" sz="1200" kern="1200" dirty="0" err="1">
                <a:solidFill>
                  <a:schemeClr val="tx1"/>
                </a:solidFill>
                <a:effectLst/>
                <a:latin typeface="+mn-lt"/>
                <a:ea typeface="+mn-ea"/>
                <a:cs typeface="+mn-cs"/>
              </a:rPr>
              <a:t>מקוניום</a:t>
            </a:r>
            <a:r>
              <a:rPr lang="he-IL" sz="1200" kern="1200" dirty="0">
                <a:solidFill>
                  <a:schemeClr val="tx1"/>
                </a:solidFill>
                <a:effectLst/>
                <a:latin typeface="+mn-lt"/>
                <a:ea typeface="+mn-ea"/>
                <a:cs typeface="+mn-cs"/>
              </a:rPr>
              <a:t> בשתן אזי מדובר </a:t>
            </a:r>
            <a:r>
              <a:rPr lang="he-IL" sz="1200" kern="1200" dirty="0" err="1">
                <a:solidFill>
                  <a:schemeClr val="tx1"/>
                </a:solidFill>
                <a:effectLst/>
                <a:latin typeface="+mn-lt"/>
                <a:ea typeface="+mn-ea"/>
                <a:cs typeface="+mn-cs"/>
              </a:rPr>
              <a:t>בפיסטולה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רקטו-אורינארית</a:t>
            </a:r>
            <a:r>
              <a:rPr lang="he-IL" sz="1200" kern="1200" dirty="0">
                <a:solidFill>
                  <a:schemeClr val="tx1"/>
                </a:solidFill>
                <a:effectLst/>
                <a:latin typeface="+mn-lt"/>
                <a:ea typeface="+mn-ea"/>
                <a:cs typeface="+mn-cs"/>
              </a:rPr>
              <a:t>. במהלך היום הראשון לחיים המטופל צריך לקבל נוזלים, אנטיביוטיקה, זונדה ולהשלים הערכה הכוללת- מומים לביים,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של הוושט, ומומים </a:t>
            </a:r>
            <a:r>
              <a:rPr lang="he-IL" sz="1200" kern="1200" dirty="0" err="1">
                <a:solidFill>
                  <a:schemeClr val="tx1"/>
                </a:solidFill>
                <a:effectLst/>
                <a:latin typeface="+mn-lt"/>
                <a:ea typeface="+mn-ea"/>
                <a:cs typeface="+mn-cs"/>
              </a:rPr>
              <a:t>אורינאריים</a:t>
            </a:r>
            <a:r>
              <a:rPr lang="he-IL" sz="1200" kern="1200" dirty="0">
                <a:solidFill>
                  <a:schemeClr val="tx1"/>
                </a:solidFill>
                <a:effectLst/>
                <a:latin typeface="+mn-lt"/>
                <a:ea typeface="+mn-ea"/>
                <a:cs typeface="+mn-cs"/>
              </a:rPr>
              <a:t>. צריך לעשות צילום של עמוד השדרה </a:t>
            </a:r>
            <a:r>
              <a:rPr lang="he-IL" sz="1200" kern="1200" dirty="0" err="1">
                <a:solidFill>
                  <a:schemeClr val="tx1"/>
                </a:solidFill>
                <a:effectLst/>
                <a:latin typeface="+mn-lt"/>
                <a:ea typeface="+mn-ea"/>
                <a:cs typeface="+mn-cs"/>
              </a:rPr>
              <a:t>והסקרום</a:t>
            </a:r>
            <a:r>
              <a:rPr lang="he-IL" sz="1200" kern="1200" dirty="0">
                <a:solidFill>
                  <a:schemeClr val="tx1"/>
                </a:solidFill>
                <a:effectLst/>
                <a:latin typeface="+mn-lt"/>
                <a:ea typeface="+mn-ea"/>
                <a:cs typeface="+mn-cs"/>
              </a:rPr>
              <a:t> וכן סונר חוט שדרה, לבצע סונר כליות ואם צריך צילומים של גפיים. לאחר 24 שעות- אם מופיע </a:t>
            </a:r>
            <a:r>
              <a:rPr lang="he-IL" sz="1200" kern="1200" dirty="0" err="1">
                <a:solidFill>
                  <a:schemeClr val="tx1"/>
                </a:solidFill>
                <a:effectLst/>
                <a:latin typeface="+mn-lt"/>
                <a:ea typeface="+mn-ea"/>
                <a:cs typeface="+mn-cs"/>
              </a:rPr>
              <a:t>מקוניום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בפרינאום</a:t>
            </a:r>
            <a:r>
              <a:rPr lang="he-IL" sz="1200" kern="1200" dirty="0">
                <a:solidFill>
                  <a:schemeClr val="tx1"/>
                </a:solidFill>
                <a:effectLst/>
                <a:latin typeface="+mn-lt"/>
                <a:ea typeface="+mn-ea"/>
                <a:cs typeface="+mn-cs"/>
              </a:rPr>
              <a:t> או שבצילום קרוס </a:t>
            </a:r>
            <a:r>
              <a:rPr lang="he-IL" sz="1200" kern="1200" dirty="0" err="1">
                <a:solidFill>
                  <a:schemeClr val="tx1"/>
                </a:solidFill>
                <a:effectLst/>
                <a:latin typeface="+mn-lt"/>
                <a:ea typeface="+mn-ea"/>
                <a:cs typeface="+mn-cs"/>
              </a:rPr>
              <a:t>טייבל</a:t>
            </a:r>
            <a:r>
              <a:rPr lang="he-IL" sz="1200" kern="1200" dirty="0">
                <a:solidFill>
                  <a:schemeClr val="tx1"/>
                </a:solidFill>
                <a:effectLst/>
                <a:latin typeface="+mn-lt"/>
                <a:ea typeface="+mn-ea"/>
                <a:cs typeface="+mn-cs"/>
              </a:rPr>
              <a:t> רואים רקטום במרחק של 1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מהאנוס- (אויר אחרי </a:t>
            </a:r>
            <a:r>
              <a:rPr lang="he-IL" sz="1200" kern="1200" dirty="0" err="1">
                <a:solidFill>
                  <a:schemeClr val="tx1"/>
                </a:solidFill>
                <a:effectLst/>
                <a:latin typeface="+mn-lt"/>
                <a:ea typeface="+mn-ea"/>
                <a:cs typeface="+mn-cs"/>
              </a:rPr>
              <a:t>הקוקסיקס</a:t>
            </a:r>
            <a:r>
              <a:rPr lang="he-IL" sz="1200" kern="1200" dirty="0">
                <a:solidFill>
                  <a:schemeClr val="tx1"/>
                </a:solidFill>
                <a:effectLst/>
                <a:latin typeface="+mn-lt"/>
                <a:ea typeface="+mn-ea"/>
                <a:cs typeface="+mn-cs"/>
              </a:rPr>
              <a:t>) מתקדמים לתיקון ראשוני- </a:t>
            </a:r>
            <a:r>
              <a:rPr lang="he-IL" sz="1200" kern="1200" dirty="0" err="1">
                <a:solidFill>
                  <a:schemeClr val="tx1"/>
                </a:solidFill>
                <a:effectLst/>
                <a:latin typeface="+mn-lt"/>
                <a:ea typeface="+mn-ea"/>
                <a:cs typeface="+mn-cs"/>
              </a:rPr>
              <a:t>primary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psarp</a:t>
            </a:r>
            <a:r>
              <a:rPr lang="he-IL" sz="1200" kern="1200" dirty="0">
                <a:solidFill>
                  <a:schemeClr val="tx1"/>
                </a:solidFill>
                <a:effectLst/>
                <a:latin typeface="+mn-lt"/>
                <a:ea typeface="+mn-ea"/>
                <a:cs typeface="+mn-cs"/>
              </a:rPr>
              <a:t> במידה והתינוק במצב טוב וללא מומים משמעותיים נוספים. אם מופיע </a:t>
            </a:r>
            <a:r>
              <a:rPr lang="he-IL" sz="1200" kern="1200" dirty="0" err="1">
                <a:solidFill>
                  <a:schemeClr val="tx1"/>
                </a:solidFill>
                <a:effectLst/>
                <a:latin typeface="+mn-lt"/>
                <a:ea typeface="+mn-ea"/>
                <a:cs typeface="+mn-cs"/>
              </a:rPr>
              <a:t>מקוניום</a:t>
            </a:r>
            <a:r>
              <a:rPr lang="he-IL" sz="1200" kern="1200" dirty="0">
                <a:solidFill>
                  <a:schemeClr val="tx1"/>
                </a:solidFill>
                <a:effectLst/>
                <a:latin typeface="+mn-lt"/>
                <a:ea typeface="+mn-ea"/>
                <a:cs typeface="+mn-cs"/>
              </a:rPr>
              <a:t> בשתן, או שבצילום קרוס </a:t>
            </a:r>
            <a:r>
              <a:rPr lang="he-IL" sz="1200" kern="1200" dirty="0" err="1">
                <a:solidFill>
                  <a:schemeClr val="tx1"/>
                </a:solidFill>
                <a:effectLst/>
                <a:latin typeface="+mn-lt"/>
                <a:ea typeface="+mn-ea"/>
                <a:cs typeface="+mn-cs"/>
              </a:rPr>
              <a:t>טייבל</a:t>
            </a:r>
            <a:r>
              <a:rPr lang="he-IL" sz="1200" kern="1200" dirty="0">
                <a:solidFill>
                  <a:schemeClr val="tx1"/>
                </a:solidFill>
                <a:effectLst/>
                <a:latin typeface="+mn-lt"/>
                <a:ea typeface="+mn-ea"/>
                <a:cs typeface="+mn-cs"/>
              </a:rPr>
              <a:t> רואים רקטום מרוחק מ- 1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או שיש עדות לשרירי אגן לא מפותחים, טוסיק שטוח </a:t>
            </a:r>
            <a:r>
              <a:rPr lang="he-IL" sz="1200" kern="1200" dirty="0" err="1">
                <a:solidFill>
                  <a:schemeClr val="tx1"/>
                </a:solidFill>
                <a:effectLst/>
                <a:latin typeface="+mn-lt"/>
                <a:ea typeface="+mn-ea"/>
                <a:cs typeface="+mn-cs"/>
              </a:rPr>
              <a:t>וכו</a:t>
            </a:r>
            <a:r>
              <a:rPr lang="he-IL" sz="1200" kern="1200" dirty="0">
                <a:solidFill>
                  <a:schemeClr val="tx1"/>
                </a:solidFill>
                <a:effectLst/>
                <a:latin typeface="+mn-lt"/>
                <a:ea typeface="+mn-ea"/>
                <a:cs typeface="+mn-cs"/>
              </a:rPr>
              <a:t>׳- מבצעים </a:t>
            </a:r>
            <a:r>
              <a:rPr lang="he-IL" sz="1200" kern="1200" dirty="0" err="1">
                <a:solidFill>
                  <a:schemeClr val="tx1"/>
                </a:solidFill>
                <a:effectLst/>
                <a:latin typeface="+mn-lt"/>
                <a:ea typeface="+mn-ea"/>
                <a:cs typeface="+mn-cs"/>
              </a:rPr>
              <a:t>סטומה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מהסיגמואיד</a:t>
            </a:r>
            <a:r>
              <a:rPr lang="he-IL" sz="1200" kern="1200" dirty="0">
                <a:solidFill>
                  <a:schemeClr val="tx1"/>
                </a:solidFill>
                <a:effectLst/>
                <a:latin typeface="+mn-lt"/>
                <a:ea typeface="+mn-ea"/>
                <a:cs typeface="+mn-cs"/>
              </a:rPr>
              <a:t> עם מוקוס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וחוזרים על </a:t>
            </a:r>
            <a:r>
              <a:rPr lang="he-IL" sz="1200" kern="1200" dirty="0" err="1">
                <a:solidFill>
                  <a:schemeClr val="tx1"/>
                </a:solidFill>
                <a:effectLst/>
                <a:latin typeface="+mn-lt"/>
                <a:ea typeface="+mn-ea"/>
                <a:cs typeface="+mn-cs"/>
              </a:rPr>
              <a:t>קולוסטוגראם</a:t>
            </a:r>
            <a:r>
              <a:rPr lang="he-IL" sz="1200" kern="1200" dirty="0">
                <a:solidFill>
                  <a:schemeClr val="tx1"/>
                </a:solidFill>
                <a:effectLst/>
                <a:latin typeface="+mn-lt"/>
                <a:ea typeface="+mn-ea"/>
                <a:cs typeface="+mn-cs"/>
              </a:rPr>
              <a:t> לאחר חודשיים, חודשיים וחצי- אם הרקטום מרוחק ולא נגיש לניתוח בגישה אחורית- מבצעים בגישה משולבת </a:t>
            </a:r>
            <a:r>
              <a:rPr lang="he-IL" sz="1200" kern="1200" dirty="0" err="1">
                <a:solidFill>
                  <a:schemeClr val="tx1"/>
                </a:solidFill>
                <a:effectLst/>
                <a:latin typeface="+mn-lt"/>
                <a:ea typeface="+mn-ea"/>
                <a:cs typeface="+mn-cs"/>
              </a:rPr>
              <a:t>בטנית</a:t>
            </a:r>
            <a:r>
              <a:rPr lang="he-IL" sz="1200" kern="1200" dirty="0">
                <a:solidFill>
                  <a:schemeClr val="tx1"/>
                </a:solidFill>
                <a:effectLst/>
                <a:latin typeface="+mn-lt"/>
                <a:ea typeface="+mn-ea"/>
                <a:cs typeface="+mn-cs"/>
              </a:rPr>
              <a:t> ולהיפך. ניתוח ללא </a:t>
            </a:r>
            <a:r>
              <a:rPr lang="he-IL" sz="1200" kern="1200" dirty="0" err="1">
                <a:solidFill>
                  <a:schemeClr val="tx1"/>
                </a:solidFill>
                <a:effectLst/>
                <a:latin typeface="+mn-lt"/>
                <a:ea typeface="+mn-ea"/>
                <a:cs typeface="+mn-cs"/>
              </a:rPr>
              <a:t>סטומה</a:t>
            </a:r>
            <a:r>
              <a:rPr lang="he-IL" sz="1200" kern="1200" dirty="0">
                <a:solidFill>
                  <a:schemeClr val="tx1"/>
                </a:solidFill>
                <a:effectLst/>
                <a:latin typeface="+mn-lt"/>
                <a:ea typeface="+mn-ea"/>
                <a:cs typeface="+mn-cs"/>
              </a:rPr>
              <a:t>- ראשוני- הינו בעל יתרונות </a:t>
            </a:r>
            <a:r>
              <a:rPr lang="he-IL" sz="1200" kern="1200" dirty="0" err="1">
                <a:solidFill>
                  <a:schemeClr val="tx1"/>
                </a:solidFill>
                <a:effectLst/>
                <a:latin typeface="+mn-lt"/>
                <a:ea typeface="+mn-ea"/>
                <a:cs typeface="+mn-cs"/>
              </a:rPr>
              <a:t>רבית</a:t>
            </a:r>
            <a:r>
              <a:rPr lang="he-IL" sz="1200" kern="1200" dirty="0">
                <a:solidFill>
                  <a:schemeClr val="tx1"/>
                </a:solidFill>
                <a:effectLst/>
                <a:latin typeface="+mn-lt"/>
                <a:ea typeface="+mn-ea"/>
                <a:cs typeface="+mn-cs"/>
              </a:rPr>
              <a:t> אולם עלול להיות בעל סיבוכים הקשורים לפגיעה </a:t>
            </a:r>
            <a:r>
              <a:rPr lang="he-IL" sz="1200" kern="1200" dirty="0" err="1">
                <a:solidFill>
                  <a:schemeClr val="tx1"/>
                </a:solidFill>
                <a:effectLst/>
                <a:latin typeface="+mn-lt"/>
                <a:ea typeface="+mn-ea"/>
                <a:cs typeface="+mn-cs"/>
              </a:rPr>
              <a:t>באורתרה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ובסמינל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ווסיקל</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אצל בנות- גם כאן חשובה הסתכלות </a:t>
            </a:r>
            <a:r>
              <a:rPr lang="he-IL" sz="1200" kern="1200" dirty="0" err="1">
                <a:solidFill>
                  <a:schemeClr val="tx1"/>
                </a:solidFill>
                <a:effectLst/>
                <a:latin typeface="+mn-lt"/>
                <a:ea typeface="+mn-ea"/>
                <a:cs typeface="+mn-cs"/>
              </a:rPr>
              <a:t>פרינאלית</a:t>
            </a:r>
            <a:r>
              <a:rPr lang="he-IL" sz="1200" kern="1200" dirty="0">
                <a:solidFill>
                  <a:schemeClr val="tx1"/>
                </a:solidFill>
                <a:effectLst/>
                <a:latin typeface="+mn-lt"/>
                <a:ea typeface="+mn-ea"/>
                <a:cs typeface="+mn-cs"/>
              </a:rPr>
              <a:t> ולחכות 24 שעות, כאשר כאן מחלקים את הבעיה לפי מספר הפתחים שרואים </a:t>
            </a:r>
            <a:r>
              <a:rPr lang="he-IL" sz="1200" kern="1200" dirty="0" err="1">
                <a:solidFill>
                  <a:schemeClr val="tx1"/>
                </a:solidFill>
                <a:effectLst/>
                <a:latin typeface="+mn-lt"/>
                <a:ea typeface="+mn-ea"/>
                <a:cs typeface="+mn-cs"/>
              </a:rPr>
              <a:t>בפרינאום</a:t>
            </a:r>
            <a:r>
              <a:rPr lang="he-IL" sz="1200" kern="1200" dirty="0">
                <a:solidFill>
                  <a:schemeClr val="tx1"/>
                </a:solidFill>
                <a:effectLst/>
                <a:latin typeface="+mn-lt"/>
                <a:ea typeface="+mn-ea"/>
                <a:cs typeface="+mn-cs"/>
              </a:rPr>
              <a:t>- שלושה פתחים מרמזים לשני סוגי </a:t>
            </a:r>
            <a:r>
              <a:rPr lang="he-IL" sz="1200" kern="1200" dirty="0" err="1">
                <a:solidFill>
                  <a:schemeClr val="tx1"/>
                </a:solidFill>
                <a:effectLst/>
                <a:latin typeface="+mn-lt"/>
                <a:ea typeface="+mn-ea"/>
                <a:cs typeface="+mn-cs"/>
              </a:rPr>
              <a:t>פיסטולות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פרינאלית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ווסטיבולרית</a:t>
            </a:r>
            <a:r>
              <a:rPr lang="he-IL" sz="1200" kern="1200" dirty="0">
                <a:solidFill>
                  <a:schemeClr val="tx1"/>
                </a:solidFill>
                <a:effectLst/>
                <a:latin typeface="+mn-lt"/>
                <a:ea typeface="+mn-ea"/>
                <a:cs typeface="+mn-cs"/>
              </a:rPr>
              <a:t>, הניתנים לתיקון ראשוני. שני פתחים- מרמזים או למצב בו אין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ומדובר </a:t>
            </a:r>
            <a:r>
              <a:rPr lang="he-IL" sz="1200" kern="1200" dirty="0" err="1">
                <a:solidFill>
                  <a:schemeClr val="tx1"/>
                </a:solidFill>
                <a:effectLst/>
                <a:latin typeface="+mn-lt"/>
                <a:ea typeface="+mn-ea"/>
                <a:cs typeface="+mn-cs"/>
              </a:rPr>
              <a:t>באטרזיה</a:t>
            </a:r>
            <a:r>
              <a:rPr lang="he-IL" sz="1200" kern="1200" dirty="0">
                <a:solidFill>
                  <a:schemeClr val="tx1"/>
                </a:solidFill>
                <a:effectLst/>
                <a:latin typeface="+mn-lt"/>
                <a:ea typeface="+mn-ea"/>
                <a:cs typeface="+mn-cs"/>
              </a:rPr>
              <a:t> אנו-</a:t>
            </a:r>
            <a:r>
              <a:rPr lang="he-IL" sz="1200" kern="1200" dirty="0" err="1">
                <a:solidFill>
                  <a:schemeClr val="tx1"/>
                </a:solidFill>
                <a:effectLst/>
                <a:latin typeface="+mn-lt"/>
                <a:ea typeface="+mn-ea"/>
                <a:cs typeface="+mn-cs"/>
              </a:rPr>
              <a:t>רקטלית</a:t>
            </a:r>
            <a:r>
              <a:rPr lang="he-IL" sz="1200" kern="1200" dirty="0">
                <a:solidFill>
                  <a:schemeClr val="tx1"/>
                </a:solidFill>
                <a:effectLst/>
                <a:latin typeface="+mn-lt"/>
                <a:ea typeface="+mn-ea"/>
                <a:cs typeface="+mn-cs"/>
              </a:rPr>
              <a:t>, ויש לבצע צילום קרוס </a:t>
            </a:r>
            <a:r>
              <a:rPr lang="he-IL" sz="1200" kern="1200" dirty="0" err="1">
                <a:solidFill>
                  <a:schemeClr val="tx1"/>
                </a:solidFill>
                <a:effectLst/>
                <a:latin typeface="+mn-lt"/>
                <a:ea typeface="+mn-ea"/>
                <a:cs typeface="+mn-cs"/>
              </a:rPr>
              <a:t>טייבל</a:t>
            </a:r>
            <a:r>
              <a:rPr lang="he-IL" sz="1200" kern="1200" dirty="0">
                <a:solidFill>
                  <a:schemeClr val="tx1"/>
                </a:solidFill>
                <a:effectLst/>
                <a:latin typeface="+mn-lt"/>
                <a:ea typeface="+mn-ea"/>
                <a:cs typeface="+mn-cs"/>
              </a:rPr>
              <a:t> ובהתאם להתקדם, או שמדובר </a:t>
            </a:r>
            <a:r>
              <a:rPr lang="he-IL" sz="1200" kern="1200" dirty="0" err="1">
                <a:solidFill>
                  <a:schemeClr val="tx1"/>
                </a:solidFill>
                <a:effectLst/>
                <a:latin typeface="+mn-lt"/>
                <a:ea typeface="+mn-ea"/>
                <a:cs typeface="+mn-cs"/>
              </a:rPr>
              <a:t>באטרזיה</a:t>
            </a:r>
            <a:r>
              <a:rPr lang="he-IL" sz="1200" kern="1200" dirty="0">
                <a:solidFill>
                  <a:schemeClr val="tx1"/>
                </a:solidFill>
                <a:effectLst/>
                <a:latin typeface="+mn-lt"/>
                <a:ea typeface="+mn-ea"/>
                <a:cs typeface="+mn-cs"/>
              </a:rPr>
              <a:t> ווגינלית, או שמדובר </a:t>
            </a:r>
            <a:r>
              <a:rPr lang="he-IL" sz="1200" kern="1200" dirty="0" err="1">
                <a:solidFill>
                  <a:schemeClr val="tx1"/>
                </a:solidFill>
                <a:effectLst/>
                <a:latin typeface="+mn-lt"/>
                <a:ea typeface="+mn-ea"/>
                <a:cs typeface="+mn-cs"/>
              </a:rPr>
              <a:t>בפיסטולה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רקטו</a:t>
            </a:r>
            <a:r>
              <a:rPr lang="he-IL" sz="1200" kern="1200" dirty="0">
                <a:solidFill>
                  <a:schemeClr val="tx1"/>
                </a:solidFill>
                <a:effectLst/>
                <a:latin typeface="+mn-lt"/>
                <a:ea typeface="+mn-ea"/>
                <a:cs typeface="+mn-cs"/>
              </a:rPr>
              <a:t>-ווגינלית (מאוד נדיר)- ואז יש לעשות </a:t>
            </a:r>
            <a:r>
              <a:rPr lang="he-IL" sz="1200" kern="1200" dirty="0" err="1">
                <a:solidFill>
                  <a:schemeClr val="tx1"/>
                </a:solidFill>
                <a:effectLst/>
                <a:latin typeface="+mn-lt"/>
                <a:ea typeface="+mn-ea"/>
                <a:cs typeface="+mn-cs"/>
              </a:rPr>
              <a:t>קולוסטומיה</a:t>
            </a:r>
            <a:r>
              <a:rPr lang="he-IL" sz="1200" kern="1200" dirty="0">
                <a:solidFill>
                  <a:schemeClr val="tx1"/>
                </a:solidFill>
                <a:effectLst/>
                <a:latin typeface="+mn-lt"/>
                <a:ea typeface="+mn-ea"/>
                <a:cs typeface="+mn-cs"/>
              </a:rPr>
              <a:t>. במידה ומדובר בפתח אחד- </a:t>
            </a:r>
            <a:r>
              <a:rPr lang="en-US" sz="1200" kern="1200" dirty="0">
                <a:solidFill>
                  <a:schemeClr val="tx1"/>
                </a:solidFill>
                <a:effectLst/>
                <a:latin typeface="+mn-lt"/>
                <a:ea typeface="+mn-ea"/>
                <a:cs typeface="+mn-cs"/>
              </a:rPr>
              <a:t>z</a:t>
            </a:r>
            <a:r>
              <a:rPr lang="he-IL" sz="1200" kern="1200" dirty="0">
                <a:solidFill>
                  <a:schemeClr val="tx1"/>
                </a:solidFill>
                <a:effectLst/>
                <a:latin typeface="+mn-lt"/>
                <a:ea typeface="+mn-ea"/>
                <a:cs typeface="+mn-cs"/>
              </a:rPr>
              <a:t>והי </a:t>
            </a:r>
            <a:r>
              <a:rPr lang="he-IL" sz="1200" kern="1200" dirty="0" err="1">
                <a:solidFill>
                  <a:schemeClr val="tx1"/>
                </a:solidFill>
                <a:effectLst/>
                <a:latin typeface="+mn-lt"/>
                <a:ea typeface="+mn-ea"/>
                <a:cs typeface="+mn-cs"/>
              </a:rPr>
              <a:t>קלואקה</a:t>
            </a:r>
            <a:r>
              <a:rPr lang="he-IL" sz="1200" kern="1200" dirty="0">
                <a:solidFill>
                  <a:schemeClr val="tx1"/>
                </a:solidFill>
                <a:effectLst/>
                <a:latin typeface="+mn-lt"/>
                <a:ea typeface="+mn-ea"/>
                <a:cs typeface="+mn-cs"/>
              </a:rPr>
              <a:t>, יש להשלים סונר כליות ובטן, אם יש </a:t>
            </a:r>
            <a:r>
              <a:rPr lang="he-IL" sz="1200" kern="1200" dirty="0" err="1">
                <a:solidFill>
                  <a:schemeClr val="tx1"/>
                </a:solidFill>
                <a:effectLst/>
                <a:latin typeface="+mn-lt"/>
                <a:ea typeface="+mn-ea"/>
                <a:cs typeface="+mn-cs"/>
              </a:rPr>
              <a:t>הידרוקולפוס</a:t>
            </a:r>
            <a:r>
              <a:rPr lang="he-IL" sz="1200" kern="1200" dirty="0">
                <a:solidFill>
                  <a:schemeClr val="tx1"/>
                </a:solidFill>
                <a:effectLst/>
                <a:latin typeface="+mn-lt"/>
                <a:ea typeface="+mn-ea"/>
                <a:cs typeface="+mn-cs"/>
              </a:rPr>
              <a:t> צריך לעשות </a:t>
            </a:r>
            <a:r>
              <a:rPr lang="he-IL" sz="1200" kern="1200" dirty="0" err="1">
                <a:solidFill>
                  <a:schemeClr val="tx1"/>
                </a:solidFill>
                <a:effectLst/>
                <a:latin typeface="+mn-lt"/>
                <a:ea typeface="+mn-ea"/>
                <a:cs typeface="+mn-cs"/>
              </a:rPr>
              <a:t>ווגינוסטומיה</a:t>
            </a:r>
            <a:r>
              <a:rPr lang="he-IL" sz="1200" kern="1200" dirty="0">
                <a:solidFill>
                  <a:schemeClr val="tx1"/>
                </a:solidFill>
                <a:effectLst/>
                <a:latin typeface="+mn-lt"/>
                <a:ea typeface="+mn-ea"/>
                <a:cs typeface="+mn-cs"/>
              </a:rPr>
              <a:t> בנוסף </a:t>
            </a:r>
            <a:r>
              <a:rPr lang="he-IL" sz="1200" kern="1200" dirty="0" err="1">
                <a:solidFill>
                  <a:schemeClr val="tx1"/>
                </a:solidFill>
                <a:effectLst/>
                <a:latin typeface="+mn-lt"/>
                <a:ea typeface="+mn-ea"/>
                <a:cs typeface="+mn-cs"/>
              </a:rPr>
              <a:t>לקולוסטומיה</a:t>
            </a:r>
            <a:r>
              <a:rPr lang="he-IL" sz="1200" kern="1200" dirty="0">
                <a:solidFill>
                  <a:schemeClr val="tx1"/>
                </a:solidFill>
                <a:effectLst/>
                <a:latin typeface="+mn-lt"/>
                <a:ea typeface="+mn-ea"/>
                <a:cs typeface="+mn-cs"/>
              </a:rPr>
              <a:t>, אם אין </a:t>
            </a:r>
            <a:r>
              <a:rPr lang="he-IL" sz="1200" kern="1200" dirty="0" err="1">
                <a:solidFill>
                  <a:schemeClr val="tx1"/>
                </a:solidFill>
                <a:effectLst/>
                <a:latin typeface="+mn-lt"/>
                <a:ea typeface="+mn-ea"/>
                <a:cs typeface="+mn-cs"/>
              </a:rPr>
              <a:t>הידרוקולופס</a:t>
            </a:r>
            <a:r>
              <a:rPr lang="he-IL" sz="1200" kern="1200" dirty="0">
                <a:solidFill>
                  <a:schemeClr val="tx1"/>
                </a:solidFill>
                <a:effectLst/>
                <a:latin typeface="+mn-lt"/>
                <a:ea typeface="+mn-ea"/>
                <a:cs typeface="+mn-cs"/>
              </a:rPr>
              <a:t> צריך לבצע </a:t>
            </a:r>
            <a:r>
              <a:rPr lang="he-IL" sz="1200" kern="1200" dirty="0" err="1">
                <a:solidFill>
                  <a:schemeClr val="tx1"/>
                </a:solidFill>
                <a:effectLst/>
                <a:latin typeface="+mn-lt"/>
                <a:ea typeface="+mn-ea"/>
                <a:cs typeface="+mn-cs"/>
              </a:rPr>
              <a:t>קולוסטומיה</a:t>
            </a:r>
            <a:r>
              <a:rPr lang="he-IL" sz="1200" kern="1200" dirty="0">
                <a:solidFill>
                  <a:schemeClr val="tx1"/>
                </a:solidFill>
                <a:effectLst/>
                <a:latin typeface="+mn-lt"/>
                <a:ea typeface="+mn-ea"/>
                <a:cs typeface="+mn-cs"/>
              </a:rPr>
              <a:t> בלבד בשלב הראשון. </a:t>
            </a:r>
            <a:r>
              <a:rPr lang="he-IL" sz="1200" kern="1200" dirty="0" err="1">
                <a:solidFill>
                  <a:schemeClr val="tx1"/>
                </a:solidFill>
                <a:effectLst/>
                <a:latin typeface="+mn-lt"/>
                <a:ea typeface="+mn-ea"/>
                <a:cs typeface="+mn-cs"/>
              </a:rPr>
              <a:t>הקולוסטומיה</a:t>
            </a:r>
            <a:r>
              <a:rPr lang="he-IL" sz="1200" kern="1200" dirty="0">
                <a:solidFill>
                  <a:schemeClr val="tx1"/>
                </a:solidFill>
                <a:effectLst/>
                <a:latin typeface="+mn-lt"/>
                <a:ea typeface="+mn-ea"/>
                <a:cs typeface="+mn-cs"/>
              </a:rPr>
              <a:t> עצמה מועדפת מהסיגמא- אם יש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מדרכי השתן אז זה לא נספג ויוצא ישר מהמוקוס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בנוסף אין צבירה של צואה שיש בלופ </a:t>
            </a:r>
            <a:r>
              <a:rPr lang="he-IL" sz="1200" kern="1200" dirty="0" err="1">
                <a:solidFill>
                  <a:schemeClr val="tx1"/>
                </a:solidFill>
                <a:effectLst/>
                <a:latin typeface="+mn-lt"/>
                <a:ea typeface="+mn-ea"/>
                <a:cs typeface="+mn-cs"/>
              </a:rPr>
              <a:t>קולוסטומי</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אימפקציה</a:t>
            </a:r>
            <a:r>
              <a:rPr lang="he-IL" sz="1200" kern="1200" dirty="0">
                <a:solidFill>
                  <a:schemeClr val="tx1"/>
                </a:solidFill>
                <a:effectLst/>
                <a:latin typeface="+mn-lt"/>
                <a:ea typeface="+mn-ea"/>
                <a:cs typeface="+mn-cs"/>
              </a:rPr>
              <a:t> של צואה והרחבה של הרקטום </a:t>
            </a:r>
            <a:r>
              <a:rPr lang="he-IL" sz="1200" kern="1200" dirty="0" err="1">
                <a:solidFill>
                  <a:schemeClr val="tx1"/>
                </a:solidFill>
                <a:effectLst/>
                <a:latin typeface="+mn-lt"/>
                <a:ea typeface="+mn-ea"/>
                <a:cs typeface="+mn-cs"/>
              </a:rPr>
              <a:t>הדיסטלי</a:t>
            </a:r>
            <a:r>
              <a:rPr lang="he-IL" sz="1200" kern="1200" dirty="0">
                <a:solidFill>
                  <a:schemeClr val="tx1"/>
                </a:solidFill>
                <a:effectLst/>
                <a:latin typeface="+mn-lt"/>
                <a:ea typeface="+mn-ea"/>
                <a:cs typeface="+mn-cs"/>
              </a:rPr>
              <a:t>, ואין זיהומים בדרכי השתן. צריך עם זאת להשאיר מספיק אורך של סיגמא לצורך ה- </a:t>
            </a:r>
            <a:r>
              <a:rPr lang="he-IL" sz="1200" kern="1200" dirty="0" err="1">
                <a:solidFill>
                  <a:schemeClr val="tx1"/>
                </a:solidFill>
                <a:effectLst/>
                <a:latin typeface="+mn-lt"/>
                <a:ea typeface="+mn-ea"/>
                <a:cs typeface="+mn-cs"/>
              </a:rPr>
              <a:t>pull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through</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ניהול מטופל לאחר ניתוח </a:t>
            </a:r>
            <a:r>
              <a:rPr lang="he-IL" sz="1200" kern="1200" dirty="0" err="1">
                <a:solidFill>
                  <a:schemeClr val="tx1"/>
                </a:solidFill>
                <a:effectLst/>
                <a:latin typeface="+mn-lt"/>
                <a:ea typeface="+mn-ea"/>
                <a:cs typeface="+mn-cs"/>
              </a:rPr>
              <a:t>מלפורמציה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אנורקטלית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en-US"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קתטר שתן- </a:t>
            </a:r>
            <a:r>
              <a:rPr lang="he-IL" sz="1200" kern="1200" dirty="0" err="1">
                <a:solidFill>
                  <a:schemeClr val="tx1"/>
                </a:solidFill>
                <a:effectLst/>
                <a:latin typeface="+mn-lt"/>
                <a:ea typeface="+mn-ea"/>
                <a:cs typeface="+mn-cs"/>
              </a:rPr>
              <a:t>בקלואקה</a:t>
            </a:r>
            <a:r>
              <a:rPr lang="he-IL" sz="1200" kern="1200" dirty="0">
                <a:solidFill>
                  <a:schemeClr val="tx1"/>
                </a:solidFill>
                <a:effectLst/>
                <a:latin typeface="+mn-lt"/>
                <a:ea typeface="+mn-ea"/>
                <a:cs typeface="+mn-cs"/>
              </a:rPr>
              <a:t>, לפחות שבועיים, ובניתוחים של בנים (</a:t>
            </a:r>
            <a:r>
              <a:rPr lang="he-IL" sz="1200" kern="1200" dirty="0" err="1">
                <a:solidFill>
                  <a:schemeClr val="tx1"/>
                </a:solidFill>
                <a:effectLst/>
                <a:latin typeface="+mn-lt"/>
                <a:ea typeface="+mn-ea"/>
                <a:cs typeface="+mn-cs"/>
              </a:rPr>
              <a:t>רקטו-אורתרלים</a:t>
            </a:r>
            <a:r>
              <a:rPr lang="he-IL" sz="1200" kern="1200" dirty="0">
                <a:solidFill>
                  <a:schemeClr val="tx1"/>
                </a:solidFill>
                <a:effectLst/>
                <a:latin typeface="+mn-lt"/>
                <a:ea typeface="+mn-ea"/>
                <a:cs typeface="+mn-cs"/>
              </a:rPr>
              <a:t>)- כשבוע. במידה והקתטר יוצא- והמטופל משתין היטב- אין צורך להכניס מחדש.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מתן אנטיביוטיקה למשך 3 מנות- אחת טרם הניתוח ועוד שתיים לאחר מכן.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הרחבות אנאליות כשבועיים לאחר הניתוח, כאשר ברגע שמגיעים לגודל הרצוי ניתן לשקול סגירה של </a:t>
            </a:r>
            <a:r>
              <a:rPr lang="he-IL" sz="1200" kern="1200" dirty="0" err="1">
                <a:solidFill>
                  <a:schemeClr val="tx1"/>
                </a:solidFill>
                <a:effectLst/>
                <a:latin typeface="+mn-lt"/>
                <a:ea typeface="+mn-ea"/>
                <a:cs typeface="+mn-cs"/>
              </a:rPr>
              <a:t>הסטומה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היצרויות</a:t>
            </a:r>
            <a:r>
              <a:rPr lang="he-IL" sz="1200" kern="1200" dirty="0">
                <a:solidFill>
                  <a:schemeClr val="tx1"/>
                </a:solidFill>
                <a:effectLst/>
                <a:latin typeface="+mn-lt"/>
                <a:ea typeface="+mn-ea"/>
                <a:cs typeface="+mn-cs"/>
              </a:rPr>
              <a:t> אנאליות מפתחות כשאספקת הדם לרקטום </a:t>
            </a:r>
            <a:r>
              <a:rPr lang="he-IL" sz="1200" kern="1200" dirty="0" err="1">
                <a:solidFill>
                  <a:schemeClr val="tx1"/>
                </a:solidFill>
                <a:effectLst/>
                <a:latin typeface="+mn-lt"/>
                <a:ea typeface="+mn-ea"/>
                <a:cs typeface="+mn-cs"/>
              </a:rPr>
              <a:t>הדיסטלי</a:t>
            </a:r>
            <a:r>
              <a:rPr lang="he-IL" sz="1200" kern="1200" dirty="0">
                <a:solidFill>
                  <a:schemeClr val="tx1"/>
                </a:solidFill>
                <a:effectLst/>
                <a:latin typeface="+mn-lt"/>
                <a:ea typeface="+mn-ea"/>
                <a:cs typeface="+mn-cs"/>
              </a:rPr>
              <a:t> אינה מספקת, או </a:t>
            </a:r>
            <a:r>
              <a:rPr lang="he-IL" sz="1200" kern="1200" dirty="0" err="1">
                <a:solidFill>
                  <a:schemeClr val="tx1"/>
                </a:solidFill>
                <a:effectLst/>
                <a:latin typeface="+mn-lt"/>
                <a:ea typeface="+mn-ea"/>
                <a:cs typeface="+mn-cs"/>
              </a:rPr>
              <a:t>שהאנופלסטיה</a:t>
            </a:r>
            <a:r>
              <a:rPr lang="he-IL" sz="1200" kern="1200" dirty="0">
                <a:solidFill>
                  <a:schemeClr val="tx1"/>
                </a:solidFill>
                <a:effectLst/>
                <a:latin typeface="+mn-lt"/>
                <a:ea typeface="+mn-ea"/>
                <a:cs typeface="+mn-cs"/>
              </a:rPr>
              <a:t> בוצעה תחת מתח.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לאחר סגירת </a:t>
            </a:r>
            <a:r>
              <a:rPr lang="he-IL" sz="1200" kern="1200" dirty="0" err="1">
                <a:solidFill>
                  <a:schemeClr val="tx1"/>
                </a:solidFill>
                <a:effectLst/>
                <a:latin typeface="+mn-lt"/>
                <a:ea typeface="+mn-ea"/>
                <a:cs typeface="+mn-cs"/>
              </a:rPr>
              <a:t>הקולוסטומיה</a:t>
            </a:r>
            <a:r>
              <a:rPr lang="he-IL" sz="1200" kern="1200" dirty="0">
                <a:solidFill>
                  <a:schemeClr val="tx1"/>
                </a:solidFill>
                <a:effectLst/>
                <a:latin typeface="+mn-lt"/>
                <a:ea typeface="+mn-ea"/>
                <a:cs typeface="+mn-cs"/>
              </a:rPr>
              <a:t> יתכנו ריבוי יציאות ופריחה </a:t>
            </a:r>
            <a:r>
              <a:rPr lang="he-IL" sz="1200" kern="1200" dirty="0" err="1">
                <a:solidFill>
                  <a:schemeClr val="tx1"/>
                </a:solidFill>
                <a:effectLst/>
                <a:latin typeface="+mn-lt"/>
                <a:ea typeface="+mn-ea"/>
                <a:cs typeface="+mn-cs"/>
              </a:rPr>
              <a:t>פרינאלית</a:t>
            </a:r>
            <a:r>
              <a:rPr lang="he-IL" sz="1200" kern="1200" dirty="0">
                <a:solidFill>
                  <a:schemeClr val="tx1"/>
                </a:solidFill>
                <a:effectLst/>
                <a:latin typeface="+mn-lt"/>
                <a:ea typeface="+mn-ea"/>
                <a:cs typeface="+mn-cs"/>
              </a:rPr>
              <a:t>- יש לתת דיאטה עוצרת שתעזור במרבית המקרים.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מטופלות עם </a:t>
            </a:r>
            <a:r>
              <a:rPr lang="he-IL" sz="1200" kern="1200" dirty="0" err="1">
                <a:solidFill>
                  <a:schemeClr val="tx1"/>
                </a:solidFill>
                <a:effectLst/>
                <a:latin typeface="+mn-lt"/>
                <a:ea typeface="+mn-ea"/>
                <a:cs typeface="+mn-cs"/>
              </a:rPr>
              <a:t>קלואקה</a:t>
            </a:r>
            <a:r>
              <a:rPr lang="he-IL" sz="1200" kern="1200" dirty="0">
                <a:solidFill>
                  <a:schemeClr val="tx1"/>
                </a:solidFill>
                <a:effectLst/>
                <a:latin typeface="+mn-lt"/>
                <a:ea typeface="+mn-ea"/>
                <a:cs typeface="+mn-cs"/>
              </a:rPr>
              <a:t> בחלקן יזדקקו לצנתורים עצמיים- כמעט רובן עם תעלה משותפת ארוכה ובעשרים אחוז מהמקרים עם תעלה משותפת קצרה. יש להשלים סונר ביקורת כדי לראות שאין פגיעה כלייתית- אם המטופלת לא מצליחה לרוקן את עצמה היטב יש ללמוד כיצד לבצע </a:t>
            </a:r>
            <a:r>
              <a:rPr lang="he-IL" sz="1200" kern="1200" dirty="0" err="1">
                <a:solidFill>
                  <a:schemeClr val="tx1"/>
                </a:solidFill>
                <a:effectLst/>
                <a:latin typeface="+mn-lt"/>
                <a:ea typeface="+mn-ea"/>
                <a:cs typeface="+mn-cs"/>
              </a:rPr>
              <a:t>קתטריזציה</a:t>
            </a:r>
            <a:r>
              <a:rPr lang="he-IL" sz="1200" kern="1200" dirty="0">
                <a:solidFill>
                  <a:schemeClr val="tx1"/>
                </a:solidFill>
                <a:effectLst/>
                <a:latin typeface="+mn-lt"/>
                <a:ea typeface="+mn-ea"/>
                <a:cs typeface="+mn-cs"/>
              </a:rPr>
              <a:t> עצמית. מבנה השלפוחית לרוב לא תקין אבל אם צוואר השלפוחית תקין אזי </a:t>
            </a:r>
            <a:r>
              <a:rPr lang="he-IL" sz="1200" kern="1200" dirty="0" err="1">
                <a:solidFill>
                  <a:schemeClr val="tx1"/>
                </a:solidFill>
                <a:effectLst/>
                <a:latin typeface="+mn-lt"/>
                <a:ea typeface="+mn-ea"/>
                <a:cs typeface="+mn-cs"/>
              </a:rPr>
              <a:t>קתטריזציה</a:t>
            </a:r>
            <a:r>
              <a:rPr lang="he-IL" sz="1200" kern="1200" dirty="0">
                <a:solidFill>
                  <a:schemeClr val="tx1"/>
                </a:solidFill>
                <a:effectLst/>
                <a:latin typeface="+mn-lt"/>
                <a:ea typeface="+mn-ea"/>
                <a:cs typeface="+mn-cs"/>
              </a:rPr>
              <a:t> תעבוד היטב. יש מצבים מורכבים בהם הילדה תטפטף ואז יהיה צורך </a:t>
            </a:r>
            <a:r>
              <a:rPr lang="he-IL" sz="1200" kern="1200" dirty="0" err="1">
                <a:solidFill>
                  <a:schemeClr val="tx1"/>
                </a:solidFill>
                <a:effectLst/>
                <a:latin typeface="+mn-lt"/>
                <a:ea typeface="+mn-ea"/>
                <a:cs typeface="+mn-cs"/>
              </a:rPr>
              <a:t>ברקונסטרוקציות</a:t>
            </a:r>
            <a:r>
              <a:rPr lang="he-IL" sz="1200" kern="1200" dirty="0">
                <a:solidFill>
                  <a:schemeClr val="tx1"/>
                </a:solidFill>
                <a:effectLst/>
                <a:latin typeface="+mn-lt"/>
                <a:ea typeface="+mn-ea"/>
                <a:cs typeface="+mn-cs"/>
              </a:rPr>
              <a:t> או סגירת צוואר השלפוחית עם </a:t>
            </a:r>
            <a:r>
              <a:rPr lang="he-IL" sz="1200" kern="1200" dirty="0" err="1">
                <a:solidFill>
                  <a:schemeClr val="tx1"/>
                </a:solidFill>
                <a:effectLst/>
                <a:latin typeface="+mn-lt"/>
                <a:ea typeface="+mn-ea"/>
                <a:cs typeface="+mn-cs"/>
              </a:rPr>
              <a:t>מיטרופנוף</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מרבית המטופלים יסבלו מדרגה מסוימת של </a:t>
            </a:r>
            <a:r>
              <a:rPr lang="he-IL" sz="1200" kern="1200" dirty="0" err="1">
                <a:solidFill>
                  <a:schemeClr val="tx1"/>
                </a:solidFill>
                <a:effectLst/>
                <a:latin typeface="+mn-lt"/>
                <a:ea typeface="+mn-ea"/>
                <a:cs typeface="+mn-cs"/>
              </a:rPr>
              <a:t>בעית</a:t>
            </a:r>
            <a:r>
              <a:rPr lang="he-IL" sz="1200" kern="1200" dirty="0">
                <a:solidFill>
                  <a:schemeClr val="tx1"/>
                </a:solidFill>
                <a:effectLst/>
                <a:latin typeface="+mn-lt"/>
                <a:ea typeface="+mn-ea"/>
                <a:cs typeface="+mn-cs"/>
              </a:rPr>
              <a:t> שליטה שקשורה בשלושה מרכיבים- השרירים הוולונטריים וקומפלקס השריר, שחלקם לא מפותחים מספיק בחולים אלו, שנית- תחושת מלאות ברקטום (מנגנון סנסורי)- שלרוב לא קיים אצל מטופלים אלו מאחר והם ללא תעלה אנאלית (למעט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רקטלית</a:t>
            </a:r>
            <a:r>
              <a:rPr lang="he-IL" sz="1200" kern="1200" dirty="0">
                <a:solidFill>
                  <a:schemeClr val="tx1"/>
                </a:solidFill>
                <a:effectLst/>
                <a:latin typeface="+mn-lt"/>
                <a:ea typeface="+mn-ea"/>
                <a:cs typeface="+mn-cs"/>
              </a:rPr>
              <a:t> שנולדו עם תעלה אנאלית). עם זאת, התחושה שכן נשמרת היא </a:t>
            </a:r>
            <a:r>
              <a:rPr lang="he-IL" sz="1200" kern="1200" dirty="0" err="1">
                <a:solidFill>
                  <a:schemeClr val="tx1"/>
                </a:solidFill>
                <a:effectLst/>
                <a:latin typeface="+mn-lt"/>
                <a:ea typeface="+mn-ea"/>
                <a:cs typeface="+mn-cs"/>
              </a:rPr>
              <a:t>דיסטנציה</a:t>
            </a:r>
            <a:r>
              <a:rPr lang="he-IL" sz="1200" kern="1200" dirty="0">
                <a:solidFill>
                  <a:schemeClr val="tx1"/>
                </a:solidFill>
                <a:effectLst/>
                <a:latin typeface="+mn-lt"/>
                <a:ea typeface="+mn-ea"/>
                <a:cs typeface="+mn-cs"/>
              </a:rPr>
              <a:t> של הרקטום וזאת בהנחה שהרקטום מוקם היטב בקומפלקס השריר. שלישית- </a:t>
            </a:r>
            <a:r>
              <a:rPr lang="he-IL" sz="1200" kern="1200" dirty="0" err="1">
                <a:solidFill>
                  <a:schemeClr val="tx1"/>
                </a:solidFill>
                <a:effectLst/>
                <a:latin typeface="+mn-lt"/>
                <a:ea typeface="+mn-ea"/>
                <a:cs typeface="+mn-cs"/>
              </a:rPr>
              <a:t>מוטליות</a:t>
            </a:r>
            <a:r>
              <a:rPr lang="he-IL" sz="1200" kern="1200" dirty="0">
                <a:solidFill>
                  <a:schemeClr val="tx1"/>
                </a:solidFill>
                <a:effectLst/>
                <a:latin typeface="+mn-lt"/>
                <a:ea typeface="+mn-ea"/>
                <a:cs typeface="+mn-cs"/>
              </a:rPr>
              <a:t> של המעי, שהיא נמוכה ובעייתית יותר אצל מטופלים אלו. התוצאה הינה שככל שהדפקט נמוך יותר כך המטופל יותר יסבול מעצירות מאחר והרקטום מתפקד </a:t>
            </a:r>
            <a:r>
              <a:rPr lang="he-IL" sz="1200" kern="1200" dirty="0" err="1">
                <a:solidFill>
                  <a:schemeClr val="tx1"/>
                </a:solidFill>
                <a:effectLst/>
                <a:latin typeface="+mn-lt"/>
                <a:ea typeface="+mn-ea"/>
                <a:cs typeface="+mn-cs"/>
              </a:rPr>
              <a:t>כרזרבואר</a:t>
            </a:r>
            <a:r>
              <a:rPr lang="he-IL" sz="1200" kern="1200" dirty="0">
                <a:solidFill>
                  <a:schemeClr val="tx1"/>
                </a:solidFill>
                <a:effectLst/>
                <a:latin typeface="+mn-lt"/>
                <a:ea typeface="+mn-ea"/>
                <a:cs typeface="+mn-cs"/>
              </a:rPr>
              <a:t> יעיל מדי. מטופלים לעומת זאת עם </a:t>
            </a:r>
            <a:r>
              <a:rPr lang="he-IL" sz="1200" kern="1200" dirty="0" err="1">
                <a:solidFill>
                  <a:schemeClr val="tx1"/>
                </a:solidFill>
                <a:effectLst/>
                <a:latin typeface="+mn-lt"/>
                <a:ea typeface="+mn-ea"/>
                <a:cs typeface="+mn-cs"/>
              </a:rPr>
              <a:t>ספינקטר</a:t>
            </a:r>
            <a:r>
              <a:rPr lang="he-IL" sz="1200" kern="1200" dirty="0">
                <a:solidFill>
                  <a:schemeClr val="tx1"/>
                </a:solidFill>
                <a:effectLst/>
                <a:latin typeface="+mn-lt"/>
                <a:ea typeface="+mn-ea"/>
                <a:cs typeface="+mn-cs"/>
              </a:rPr>
              <a:t> לא מפותח, שרירים לא מפותחים וכו׳ צריכים חוקן יומי היות ואין להם שליטה טובה על היציאות.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סיבוכים שלאחר הניתוח- זיהומים שלאחר הניתוח לרוב ישפיעו רק על העור ועל התת עור- הם מחלימים היטב. לעיתים יש </a:t>
            </a:r>
            <a:r>
              <a:rPr lang="he-IL" sz="1200" kern="1200" dirty="0" err="1">
                <a:solidFill>
                  <a:schemeClr val="tx1"/>
                </a:solidFill>
                <a:effectLst/>
                <a:latin typeface="+mn-lt"/>
                <a:ea typeface="+mn-ea"/>
                <a:cs typeface="+mn-cs"/>
              </a:rPr>
              <a:t>היצרויות</a:t>
            </a:r>
            <a:r>
              <a:rPr lang="he-IL" sz="1200" kern="1200" dirty="0">
                <a:solidFill>
                  <a:schemeClr val="tx1"/>
                </a:solidFill>
                <a:effectLst/>
                <a:latin typeface="+mn-lt"/>
                <a:ea typeface="+mn-ea"/>
                <a:cs typeface="+mn-cs"/>
              </a:rPr>
              <a:t> אנאליות. לעיתים יש עצירויות, </a:t>
            </a:r>
            <a:r>
              <a:rPr lang="he-IL" sz="1200" kern="1200" dirty="0" err="1">
                <a:solidFill>
                  <a:schemeClr val="tx1"/>
                </a:solidFill>
                <a:effectLst/>
                <a:latin typeface="+mn-lt"/>
                <a:ea typeface="+mn-ea"/>
                <a:cs typeface="+mn-cs"/>
              </a:rPr>
              <a:t>פרולפס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רקטלי</a:t>
            </a:r>
            <a:r>
              <a:rPr lang="he-IL" sz="1200" kern="1200" dirty="0">
                <a:solidFill>
                  <a:schemeClr val="tx1"/>
                </a:solidFill>
                <a:effectLst/>
                <a:latin typeface="+mn-lt"/>
                <a:ea typeface="+mn-ea"/>
                <a:cs typeface="+mn-cs"/>
              </a:rPr>
              <a:t> (יותר שכיח </a:t>
            </a:r>
            <a:r>
              <a:rPr lang="he-IL" sz="1200" kern="1200" dirty="0" err="1">
                <a:solidFill>
                  <a:schemeClr val="tx1"/>
                </a:solidFill>
                <a:effectLst/>
                <a:latin typeface="+mn-lt"/>
                <a:ea typeface="+mn-ea"/>
                <a:cs typeface="+mn-cs"/>
              </a:rPr>
              <a:t>במלפורמציות</a:t>
            </a:r>
            <a:r>
              <a:rPr lang="he-IL" sz="1200" kern="1200" dirty="0">
                <a:solidFill>
                  <a:schemeClr val="tx1"/>
                </a:solidFill>
                <a:effectLst/>
                <a:latin typeface="+mn-lt"/>
                <a:ea typeface="+mn-ea"/>
                <a:cs typeface="+mn-cs"/>
              </a:rPr>
              <a:t> גבוהות. מצבים נוספים- שיתוק של העצב </a:t>
            </a:r>
            <a:r>
              <a:rPr lang="he-IL" sz="1200" kern="1200" dirty="0" err="1">
                <a:solidFill>
                  <a:schemeClr val="tx1"/>
                </a:solidFill>
                <a:effectLst/>
                <a:latin typeface="+mn-lt"/>
                <a:ea typeface="+mn-ea"/>
                <a:cs typeface="+mn-cs"/>
              </a:rPr>
              <a:t>הפמורלי</a:t>
            </a:r>
            <a:r>
              <a:rPr lang="he-IL" sz="1200" kern="1200" dirty="0">
                <a:solidFill>
                  <a:schemeClr val="tx1"/>
                </a:solidFill>
                <a:effectLst/>
                <a:latin typeface="+mn-lt"/>
                <a:ea typeface="+mn-ea"/>
                <a:cs typeface="+mn-cs"/>
              </a:rPr>
              <a:t>, במהלך הניתוח- לרוב עובר לבד. </a:t>
            </a:r>
            <a:endParaRPr lang="en-IL" sz="1200" kern="1200" dirty="0">
              <a:solidFill>
                <a:schemeClr val="tx1"/>
              </a:solidFill>
              <a:effectLst/>
              <a:latin typeface="+mn-lt"/>
              <a:ea typeface="+mn-ea"/>
              <a:cs typeface="+mn-cs"/>
            </a:endParaRPr>
          </a:p>
          <a:p>
            <a:pPr algn="just"/>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24</a:t>
            </a:fld>
            <a:endParaRPr lang="en-IL"/>
          </a:p>
        </p:txBody>
      </p:sp>
    </p:spTree>
    <p:extLst>
      <p:ext uri="{BB962C8B-B14F-4D97-AF65-F5344CB8AC3E}">
        <p14:creationId xmlns:p14="http://schemas.microsoft.com/office/powerpoint/2010/main" val="33614554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b="1" kern="1200" dirty="0">
                <a:solidFill>
                  <a:schemeClr val="tx1"/>
                </a:solidFill>
                <a:effectLst/>
                <a:latin typeface="+mn-lt"/>
                <a:ea typeface="+mn-ea"/>
                <a:cs typeface="+mn-cs"/>
              </a:rPr>
              <a:t>פרק 37- מחלות </a:t>
            </a:r>
            <a:r>
              <a:rPr lang="he-IL" sz="1200" b="1" kern="1200" dirty="0" err="1">
                <a:solidFill>
                  <a:schemeClr val="tx1"/>
                </a:solidFill>
                <a:effectLst/>
                <a:latin typeface="+mn-lt"/>
                <a:ea typeface="+mn-ea"/>
                <a:cs typeface="+mn-cs"/>
              </a:rPr>
              <a:t>אנורקטליות</a:t>
            </a:r>
            <a:r>
              <a:rPr lang="he-IL" sz="1200" b="1" kern="1200" dirty="0">
                <a:solidFill>
                  <a:schemeClr val="tx1"/>
                </a:solidFill>
                <a:effectLst/>
                <a:latin typeface="+mn-lt"/>
                <a:ea typeface="+mn-ea"/>
                <a:cs typeface="+mn-cs"/>
              </a:rPr>
              <a:t> נרכשות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אבצס </a:t>
            </a:r>
            <a:r>
              <a:rPr lang="he-IL" sz="1200" kern="1200" dirty="0" err="1">
                <a:solidFill>
                  <a:schemeClr val="tx1"/>
                </a:solidFill>
                <a:effectLst/>
                <a:latin typeface="+mn-lt"/>
                <a:ea typeface="+mn-ea"/>
                <a:cs typeface="+mn-cs"/>
              </a:rPr>
              <a:t>פריאנאלי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ופרירקטלי</a:t>
            </a:r>
            <a:r>
              <a:rPr lang="he-IL" sz="1200" kern="1200" dirty="0">
                <a:solidFill>
                  <a:schemeClr val="tx1"/>
                </a:solidFill>
                <a:effectLst/>
                <a:latin typeface="+mn-lt"/>
                <a:ea typeface="+mn-ea"/>
                <a:cs typeface="+mn-cs"/>
              </a:rPr>
              <a:t>: האבצס </a:t>
            </a:r>
            <a:r>
              <a:rPr lang="he-IL" sz="1200" kern="1200" dirty="0" err="1">
                <a:solidFill>
                  <a:schemeClr val="tx1"/>
                </a:solidFill>
                <a:effectLst/>
                <a:latin typeface="+mn-lt"/>
                <a:ea typeface="+mn-ea"/>
                <a:cs typeface="+mn-cs"/>
              </a:rPr>
              <a:t>הפריאנאלי</a:t>
            </a:r>
            <a:r>
              <a:rPr lang="he-IL" sz="1200" kern="1200" dirty="0">
                <a:solidFill>
                  <a:schemeClr val="tx1"/>
                </a:solidFill>
                <a:effectLst/>
                <a:latin typeface="+mn-lt"/>
                <a:ea typeface="+mn-ea"/>
                <a:cs typeface="+mn-cs"/>
              </a:rPr>
              <a:t> מאוד שכיח אצל תינוקות ממין זכר עד גיל שנה , ופחות שכיח אצל פעוטות וילדים גדולים שאז יש לחפש אטיולוגיות כגון מחלת </a:t>
            </a:r>
            <a:r>
              <a:rPr lang="he-IL" sz="1200" kern="1200" dirty="0" err="1">
                <a:solidFill>
                  <a:schemeClr val="tx1"/>
                </a:solidFill>
                <a:effectLst/>
                <a:latin typeface="+mn-lt"/>
                <a:ea typeface="+mn-ea"/>
                <a:cs typeface="+mn-cs"/>
              </a:rPr>
              <a:t>קרוהן</a:t>
            </a:r>
            <a:r>
              <a:rPr lang="he-IL" sz="1200" kern="1200" dirty="0">
                <a:solidFill>
                  <a:schemeClr val="tx1"/>
                </a:solidFill>
                <a:effectLst/>
                <a:latin typeface="+mn-lt"/>
                <a:ea typeface="+mn-ea"/>
                <a:cs typeface="+mn-cs"/>
              </a:rPr>
              <a:t>, חסר חיסוני או טראומה ואי סבילות לגלוקוז. אם אין </a:t>
            </a:r>
            <a:r>
              <a:rPr lang="he-IL" sz="1200" kern="1200" dirty="0" err="1">
                <a:solidFill>
                  <a:schemeClr val="tx1"/>
                </a:solidFill>
                <a:effectLst/>
                <a:latin typeface="+mn-lt"/>
                <a:ea typeface="+mn-ea"/>
                <a:cs typeface="+mn-cs"/>
              </a:rPr>
              <a:t>פלוקטואציות</a:t>
            </a:r>
            <a:r>
              <a:rPr lang="he-IL" sz="1200" kern="1200" dirty="0">
                <a:solidFill>
                  <a:schemeClr val="tx1"/>
                </a:solidFill>
                <a:effectLst/>
                <a:latin typeface="+mn-lt"/>
                <a:ea typeface="+mn-ea"/>
                <a:cs typeface="+mn-cs"/>
              </a:rPr>
              <a:t> מומלץ טיפול באמבטיות ישיבה, חלק מהמקרים נרפאים ללא טיפול. במקרים מסוימים וסלקטיביים ניתן לבצע אספירציה על ידי מחט. ניקוז ופתיחה שמורים למצבים בהם יש אבצס שלא הגיב לטיפול, אי נוחות וחום. אבצסים מורכבים יותר הינם נדירים </a:t>
            </a:r>
            <a:r>
              <a:rPr lang="he-IL" sz="1200" kern="1200" dirty="0" err="1">
                <a:solidFill>
                  <a:schemeClr val="tx1"/>
                </a:solidFill>
                <a:effectLst/>
                <a:latin typeface="+mn-lt"/>
                <a:ea typeface="+mn-ea"/>
                <a:cs typeface="+mn-cs"/>
              </a:rPr>
              <a:t>באוכלוסיה</a:t>
            </a:r>
            <a:r>
              <a:rPr lang="he-IL" sz="1200" kern="1200" dirty="0">
                <a:solidFill>
                  <a:schemeClr val="tx1"/>
                </a:solidFill>
                <a:effectLst/>
                <a:latin typeface="+mn-lt"/>
                <a:ea typeface="+mn-ea"/>
                <a:cs typeface="+mn-cs"/>
              </a:rPr>
              <a:t> הפדיאטרית, אולם </a:t>
            </a:r>
            <a:r>
              <a:rPr lang="he-IL" sz="1200" kern="1200" dirty="0" err="1">
                <a:solidFill>
                  <a:schemeClr val="tx1"/>
                </a:solidFill>
                <a:effectLst/>
                <a:latin typeface="+mn-lt"/>
                <a:ea typeface="+mn-ea"/>
                <a:cs typeface="+mn-cs"/>
              </a:rPr>
              <a:t>כמשתרחשים</a:t>
            </a:r>
            <a:r>
              <a:rPr lang="he-IL" sz="1200" kern="1200" dirty="0">
                <a:solidFill>
                  <a:schemeClr val="tx1"/>
                </a:solidFill>
                <a:effectLst/>
                <a:latin typeface="+mn-lt"/>
                <a:ea typeface="+mn-ea"/>
                <a:cs typeface="+mn-cs"/>
              </a:rPr>
              <a:t> עדיף לנקזם </a:t>
            </a:r>
            <a:r>
              <a:rPr lang="he-IL" sz="1200" kern="1200" dirty="0" err="1">
                <a:solidFill>
                  <a:schemeClr val="tx1"/>
                </a:solidFill>
                <a:effectLst/>
                <a:latin typeface="+mn-lt"/>
                <a:ea typeface="+mn-ea"/>
                <a:cs typeface="+mn-cs"/>
              </a:rPr>
              <a:t>טרנסרקטלית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עד כ- 50% מהאבצסים מתפתחים </a:t>
            </a:r>
            <a:r>
              <a:rPr lang="he-IL" sz="1200" kern="1200" dirty="0" err="1">
                <a:solidFill>
                  <a:schemeClr val="tx1"/>
                </a:solidFill>
                <a:effectLst/>
                <a:latin typeface="+mn-lt"/>
                <a:ea typeface="+mn-ea"/>
                <a:cs typeface="+mn-cs"/>
              </a:rPr>
              <a:t>לפיסטולה</a:t>
            </a:r>
            <a:r>
              <a:rPr lang="he-IL" sz="1200" kern="1200" dirty="0">
                <a:solidFill>
                  <a:schemeClr val="tx1"/>
                </a:solidFill>
                <a:effectLst/>
                <a:latin typeface="+mn-lt"/>
                <a:ea typeface="+mn-ea"/>
                <a:cs typeface="+mn-cs"/>
              </a:rPr>
              <a:t> אנאלית למרות שהמספרים מדברים על 20%. לרוב המטופל נראה לאחר שניים או יותר אירועים של אבצס </a:t>
            </a:r>
            <a:r>
              <a:rPr lang="he-IL" sz="1200" kern="1200" dirty="0" err="1">
                <a:solidFill>
                  <a:schemeClr val="tx1"/>
                </a:solidFill>
                <a:effectLst/>
                <a:latin typeface="+mn-lt"/>
                <a:ea typeface="+mn-ea"/>
                <a:cs typeface="+mn-cs"/>
              </a:rPr>
              <a:t>פריאנאלי</a:t>
            </a:r>
            <a:r>
              <a:rPr lang="he-IL" sz="1200" kern="1200" dirty="0">
                <a:solidFill>
                  <a:schemeClr val="tx1"/>
                </a:solidFill>
                <a:effectLst/>
                <a:latin typeface="+mn-lt"/>
                <a:ea typeface="+mn-ea"/>
                <a:cs typeface="+mn-cs"/>
              </a:rPr>
              <a:t> ונוצרת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שמדי פעם מפרישה. אחת </a:t>
            </a:r>
            <a:r>
              <a:rPr lang="he-IL" sz="1200" kern="1200" dirty="0" err="1">
                <a:solidFill>
                  <a:schemeClr val="tx1"/>
                </a:solidFill>
                <a:effectLst/>
                <a:latin typeface="+mn-lt"/>
                <a:ea typeface="+mn-ea"/>
                <a:cs typeface="+mn-cs"/>
              </a:rPr>
              <a:t>מהתיאריות</a:t>
            </a:r>
            <a:r>
              <a:rPr lang="he-IL" sz="1200" kern="1200" dirty="0">
                <a:solidFill>
                  <a:schemeClr val="tx1"/>
                </a:solidFill>
                <a:effectLst/>
                <a:latin typeface="+mn-lt"/>
                <a:ea typeface="+mn-ea"/>
                <a:cs typeface="+mn-cs"/>
              </a:rPr>
              <a:t> הינה </a:t>
            </a:r>
            <a:r>
              <a:rPr lang="he-IL" sz="1200" kern="1200" dirty="0" err="1">
                <a:solidFill>
                  <a:schemeClr val="tx1"/>
                </a:solidFill>
                <a:effectLst/>
                <a:latin typeface="+mn-lt"/>
                <a:ea typeface="+mn-ea"/>
                <a:cs typeface="+mn-cs"/>
              </a:rPr>
              <a:t>שפיסטולה</a:t>
            </a:r>
            <a:r>
              <a:rPr lang="he-IL" sz="1200" kern="1200" dirty="0">
                <a:solidFill>
                  <a:schemeClr val="tx1"/>
                </a:solidFill>
                <a:effectLst/>
                <a:latin typeface="+mn-lt"/>
                <a:ea typeface="+mn-ea"/>
                <a:cs typeface="+mn-cs"/>
              </a:rPr>
              <a:t> נוצרת כתוצאה מזיהום </a:t>
            </a:r>
            <a:r>
              <a:rPr lang="he-IL" sz="1200" kern="1200" dirty="0" err="1">
                <a:solidFill>
                  <a:schemeClr val="tx1"/>
                </a:solidFill>
                <a:effectLst/>
                <a:latin typeface="+mn-lt"/>
                <a:ea typeface="+mn-ea"/>
                <a:cs typeface="+mn-cs"/>
              </a:rPr>
              <a:t>בקריפטות</a:t>
            </a:r>
            <a:r>
              <a:rPr lang="he-IL" sz="1200" kern="1200" dirty="0">
                <a:solidFill>
                  <a:schemeClr val="tx1"/>
                </a:solidFill>
                <a:effectLst/>
                <a:latin typeface="+mn-lt"/>
                <a:ea typeface="+mn-ea"/>
                <a:cs typeface="+mn-cs"/>
              </a:rPr>
              <a:t> העמוקות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שנמצאות תחת השפעה </a:t>
            </a:r>
            <a:r>
              <a:rPr lang="he-IL" sz="1200" kern="1200" dirty="0" err="1">
                <a:solidFill>
                  <a:schemeClr val="tx1"/>
                </a:solidFill>
                <a:effectLst/>
                <a:latin typeface="+mn-lt"/>
                <a:ea typeface="+mn-ea"/>
                <a:cs typeface="+mn-cs"/>
              </a:rPr>
              <a:t>אנדרוגנית</a:t>
            </a:r>
            <a:r>
              <a:rPr lang="he-IL" sz="1200" kern="1200" dirty="0">
                <a:solidFill>
                  <a:schemeClr val="tx1"/>
                </a:solidFill>
                <a:effectLst/>
                <a:latin typeface="+mn-lt"/>
                <a:ea typeface="+mn-ea"/>
                <a:cs typeface="+mn-cs"/>
              </a:rPr>
              <a:t> ומכאן השכיחות הגבוהה יותר אצל בנים. בחלק מהמרכזים מקובל לבצע </a:t>
            </a:r>
            <a:r>
              <a:rPr lang="he-IL" sz="1200" kern="1200" dirty="0" err="1">
                <a:solidFill>
                  <a:schemeClr val="tx1"/>
                </a:solidFill>
                <a:effectLst/>
                <a:latin typeface="+mn-lt"/>
                <a:ea typeface="+mn-ea"/>
                <a:cs typeface="+mn-cs"/>
              </a:rPr>
              <a:t>פיסטולוטומיה</a:t>
            </a:r>
            <a:r>
              <a:rPr lang="he-IL" sz="1200" kern="1200" dirty="0">
                <a:solidFill>
                  <a:schemeClr val="tx1"/>
                </a:solidFill>
                <a:effectLst/>
                <a:latin typeface="+mn-lt"/>
                <a:ea typeface="+mn-ea"/>
                <a:cs typeface="+mn-cs"/>
              </a:rPr>
              <a:t>, בחלק מקובל לא לטפל בכלל מתוך הנחה שזה יעבור רזולוציה. בחולי </a:t>
            </a:r>
            <a:r>
              <a:rPr lang="he-IL" sz="1200" kern="1200" dirty="0" err="1">
                <a:solidFill>
                  <a:schemeClr val="tx1"/>
                </a:solidFill>
                <a:effectLst/>
                <a:latin typeface="+mn-lt"/>
                <a:ea typeface="+mn-ea"/>
                <a:cs typeface="+mn-cs"/>
              </a:rPr>
              <a:t>קרוהן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המנגמנט</a:t>
            </a:r>
            <a:r>
              <a:rPr lang="he-IL" sz="1200" kern="1200" dirty="0">
                <a:solidFill>
                  <a:schemeClr val="tx1"/>
                </a:solidFill>
                <a:effectLst/>
                <a:latin typeface="+mn-lt"/>
                <a:ea typeface="+mn-ea"/>
                <a:cs typeface="+mn-cs"/>
              </a:rPr>
              <a:t> הוא אחר ומקובל לשים </a:t>
            </a:r>
            <a:r>
              <a:rPr lang="he-IL" sz="1200" kern="1200" dirty="0" err="1">
                <a:solidFill>
                  <a:schemeClr val="tx1"/>
                </a:solidFill>
                <a:effectLst/>
                <a:latin typeface="+mn-lt"/>
                <a:ea typeface="+mn-ea"/>
                <a:cs typeface="+mn-cs"/>
              </a:rPr>
              <a:t>סיטון</a:t>
            </a:r>
            <a:r>
              <a:rPr lang="he-IL" sz="1200" kern="1200" dirty="0">
                <a:solidFill>
                  <a:schemeClr val="tx1"/>
                </a:solidFill>
                <a:effectLst/>
                <a:latin typeface="+mn-lt"/>
                <a:ea typeface="+mn-ea"/>
                <a:cs typeface="+mn-cs"/>
              </a:rPr>
              <a:t> למשל </a:t>
            </a:r>
            <a:r>
              <a:rPr lang="he-IL" sz="1200" kern="1200" dirty="0" err="1">
                <a:solidFill>
                  <a:schemeClr val="tx1"/>
                </a:solidFill>
                <a:effectLst/>
                <a:latin typeface="+mn-lt"/>
                <a:ea typeface="+mn-ea"/>
                <a:cs typeface="+mn-cs"/>
              </a:rPr>
              <a:t>וטיפלים</a:t>
            </a:r>
            <a:r>
              <a:rPr lang="he-IL" sz="1200" kern="1200" dirty="0">
                <a:solidFill>
                  <a:schemeClr val="tx1"/>
                </a:solidFill>
                <a:effectLst/>
                <a:latin typeface="+mn-lt"/>
                <a:ea typeface="+mn-ea"/>
                <a:cs typeface="+mn-cs"/>
              </a:rPr>
              <a:t> ביולוגיים כגון </a:t>
            </a:r>
            <a:r>
              <a:rPr lang="he-IL" sz="1200" kern="1200" dirty="0" err="1">
                <a:solidFill>
                  <a:schemeClr val="tx1"/>
                </a:solidFill>
                <a:effectLst/>
                <a:latin typeface="+mn-lt"/>
                <a:ea typeface="+mn-ea"/>
                <a:cs typeface="+mn-cs"/>
              </a:rPr>
              <a:t>אינפליקסימאב</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הומירה</a:t>
            </a:r>
            <a:r>
              <a:rPr lang="he-IL" sz="1200" kern="1200" dirty="0">
                <a:solidFill>
                  <a:schemeClr val="tx1"/>
                </a:solidFill>
                <a:effectLst/>
                <a:latin typeface="+mn-lt"/>
                <a:ea typeface="+mn-ea"/>
                <a:cs typeface="+mn-cs"/>
              </a:rPr>
              <a:t> לצורך אינדוקציה </a:t>
            </a:r>
            <a:r>
              <a:rPr lang="he-IL" sz="1200" kern="1200" dirty="0" err="1">
                <a:solidFill>
                  <a:schemeClr val="tx1"/>
                </a:solidFill>
                <a:effectLst/>
                <a:latin typeface="+mn-lt"/>
                <a:ea typeface="+mn-ea"/>
                <a:cs typeface="+mn-cs"/>
              </a:rPr>
              <a:t>ומיינטננס</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פיסורה</a:t>
            </a:r>
            <a:r>
              <a:rPr lang="he-IL" sz="1200" kern="1200" dirty="0">
                <a:solidFill>
                  <a:schemeClr val="tx1"/>
                </a:solidFill>
                <a:effectLst/>
                <a:latin typeface="+mn-lt"/>
                <a:ea typeface="+mn-ea"/>
                <a:cs typeface="+mn-cs"/>
              </a:rPr>
              <a:t> אנאלית- לרוב אצל פעוט עם שינויי דיאטה כשהצואה הופכת להיות מוצקה יותר- יש קרע </a:t>
            </a:r>
            <a:r>
              <a:rPr lang="he-IL" sz="1200" kern="1200" dirty="0" err="1">
                <a:solidFill>
                  <a:schemeClr val="tx1"/>
                </a:solidFill>
                <a:effectLst/>
                <a:latin typeface="+mn-lt"/>
                <a:ea typeface="+mn-ea"/>
                <a:cs typeface="+mn-cs"/>
              </a:rPr>
              <a:t>פוסטריורי</a:t>
            </a:r>
            <a:r>
              <a:rPr lang="he-IL" sz="1200" kern="1200" dirty="0">
                <a:solidFill>
                  <a:schemeClr val="tx1"/>
                </a:solidFill>
                <a:effectLst/>
                <a:latin typeface="+mn-lt"/>
                <a:ea typeface="+mn-ea"/>
                <a:cs typeface="+mn-cs"/>
              </a:rPr>
              <a:t> לרוב בקו האמצע </a:t>
            </a:r>
            <a:r>
              <a:rPr lang="he-IL" sz="1200" kern="1200" dirty="0" err="1">
                <a:solidFill>
                  <a:schemeClr val="tx1"/>
                </a:solidFill>
                <a:effectLst/>
                <a:latin typeface="+mn-lt"/>
                <a:ea typeface="+mn-ea"/>
                <a:cs typeface="+mn-cs"/>
              </a:rPr>
              <a:t>באנדודרם</a:t>
            </a:r>
            <a:r>
              <a:rPr lang="he-IL" sz="1200" kern="1200" dirty="0">
                <a:solidFill>
                  <a:schemeClr val="tx1"/>
                </a:solidFill>
                <a:effectLst/>
                <a:latin typeface="+mn-lt"/>
                <a:ea typeface="+mn-ea"/>
                <a:cs typeface="+mn-cs"/>
              </a:rPr>
              <a:t>. הכאב בזמן יציאה מביא </a:t>
            </a:r>
            <a:r>
              <a:rPr lang="he-IL" sz="1200" kern="1200" dirty="0" err="1">
                <a:solidFill>
                  <a:schemeClr val="tx1"/>
                </a:solidFill>
                <a:effectLst/>
                <a:latin typeface="+mn-lt"/>
                <a:ea typeface="+mn-ea"/>
                <a:cs typeface="+mn-cs"/>
              </a:rPr>
              <a:t>לספאזם</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ולעצירות משמעותית יותר וזה מחמיר את </a:t>
            </a:r>
            <a:r>
              <a:rPr lang="he-IL" sz="1200" kern="1200" dirty="0" err="1">
                <a:solidFill>
                  <a:schemeClr val="tx1"/>
                </a:solidFill>
                <a:effectLst/>
                <a:latin typeface="+mn-lt"/>
                <a:ea typeface="+mn-ea"/>
                <a:cs typeface="+mn-cs"/>
              </a:rPr>
              <a:t>הפיסורה</a:t>
            </a:r>
            <a:r>
              <a:rPr lang="he-IL" sz="1200" kern="1200" dirty="0">
                <a:solidFill>
                  <a:schemeClr val="tx1"/>
                </a:solidFill>
                <a:effectLst/>
                <a:latin typeface="+mn-lt"/>
                <a:ea typeface="+mn-ea"/>
                <a:cs typeface="+mn-cs"/>
              </a:rPr>
              <a:t> ומונע את החלמתה. לעיתים יש סיפור של </a:t>
            </a:r>
            <a:r>
              <a:rPr lang="he-IL" sz="1200" kern="1200" dirty="0" err="1">
                <a:solidFill>
                  <a:schemeClr val="tx1"/>
                </a:solidFill>
                <a:effectLst/>
                <a:latin typeface="+mn-lt"/>
                <a:ea typeface="+mn-ea"/>
                <a:cs typeface="+mn-cs"/>
              </a:rPr>
              <a:t>המטוכזיה</a:t>
            </a:r>
            <a:r>
              <a:rPr lang="he-IL" sz="1200" kern="1200" dirty="0">
                <a:solidFill>
                  <a:schemeClr val="tx1"/>
                </a:solidFill>
                <a:effectLst/>
                <a:latin typeface="+mn-lt"/>
                <a:ea typeface="+mn-ea"/>
                <a:cs typeface="+mn-cs"/>
              </a:rPr>
              <a:t>, בכי בזמן יציאות. הטיפול לרוב הוא באמבטיות ישיבה ומרככי יציאות. אצל ילדים ללא עדות למחלת מעי דלקתית ניתן לתת ניטרוגליצרין להקלה- או למשל גליצרול </a:t>
            </a:r>
            <a:r>
              <a:rPr lang="he-IL" sz="1200" kern="1200" dirty="0" err="1">
                <a:solidFill>
                  <a:schemeClr val="tx1"/>
                </a:solidFill>
                <a:effectLst/>
                <a:latin typeface="+mn-lt"/>
                <a:ea typeface="+mn-ea"/>
                <a:cs typeface="+mn-cs"/>
              </a:rPr>
              <a:t>טריניטראט</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ניפדיפין</a:t>
            </a:r>
            <a:r>
              <a:rPr lang="he-IL" sz="1200" kern="1200" dirty="0">
                <a:solidFill>
                  <a:schemeClr val="tx1"/>
                </a:solidFill>
                <a:effectLst/>
                <a:latin typeface="+mn-lt"/>
                <a:ea typeface="+mn-ea"/>
                <a:cs typeface="+mn-cs"/>
              </a:rPr>
              <a:t> או אפילו בוטוקס המוזרק </a:t>
            </a:r>
            <a:r>
              <a:rPr lang="he-IL" sz="1200" kern="1200" dirty="0" err="1">
                <a:solidFill>
                  <a:schemeClr val="tx1"/>
                </a:solidFill>
                <a:effectLst/>
                <a:latin typeface="+mn-lt"/>
                <a:ea typeface="+mn-ea"/>
                <a:cs typeface="+mn-cs"/>
              </a:rPr>
              <a:t>לספינקטר</a:t>
            </a:r>
            <a:r>
              <a:rPr lang="he-IL" sz="1200" kern="1200" dirty="0">
                <a:solidFill>
                  <a:schemeClr val="tx1"/>
                </a:solidFill>
                <a:effectLst/>
                <a:latin typeface="+mn-lt"/>
                <a:ea typeface="+mn-ea"/>
                <a:cs typeface="+mn-cs"/>
              </a:rPr>
              <a:t> עצמו. </a:t>
            </a:r>
            <a:r>
              <a:rPr lang="he-IL" sz="1200" kern="1200" dirty="0" err="1">
                <a:solidFill>
                  <a:schemeClr val="tx1"/>
                </a:solidFill>
                <a:effectLst/>
                <a:latin typeface="+mn-lt"/>
                <a:ea typeface="+mn-ea"/>
                <a:cs typeface="+mn-cs"/>
              </a:rPr>
              <a:t>פיסורה</a:t>
            </a:r>
            <a:r>
              <a:rPr lang="he-IL" sz="1200" kern="1200" dirty="0">
                <a:solidFill>
                  <a:schemeClr val="tx1"/>
                </a:solidFill>
                <a:effectLst/>
                <a:latin typeface="+mn-lt"/>
                <a:ea typeface="+mn-ea"/>
                <a:cs typeface="+mn-cs"/>
              </a:rPr>
              <a:t> אנאלית בילד גדול יותר יכולה להחשיד למחלת </a:t>
            </a:r>
            <a:r>
              <a:rPr lang="he-IL" sz="1200" kern="1200" dirty="0" err="1">
                <a:solidFill>
                  <a:schemeClr val="tx1"/>
                </a:solidFill>
                <a:effectLst/>
                <a:latin typeface="+mn-lt"/>
                <a:ea typeface="+mn-ea"/>
                <a:cs typeface="+mn-cs"/>
              </a:rPr>
              <a:t>קרוהן</a:t>
            </a:r>
            <a:r>
              <a:rPr lang="he-IL" sz="1200" kern="1200" dirty="0">
                <a:solidFill>
                  <a:schemeClr val="tx1"/>
                </a:solidFill>
                <a:effectLst/>
                <a:latin typeface="+mn-lt"/>
                <a:ea typeface="+mn-ea"/>
                <a:cs typeface="+mn-cs"/>
              </a:rPr>
              <a:t>- לרוב טיפול ביולוגי עוזר.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טחורים, </a:t>
            </a:r>
            <a:r>
              <a:rPr lang="he-IL" sz="1200" kern="1200" dirty="0" err="1">
                <a:solidFill>
                  <a:schemeClr val="tx1"/>
                </a:solidFill>
                <a:effectLst/>
                <a:latin typeface="+mn-lt"/>
                <a:ea typeface="+mn-ea"/>
                <a:cs typeface="+mn-cs"/>
              </a:rPr>
              <a:t>סקין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טאג</a:t>
            </a:r>
            <a:r>
              <a:rPr lang="he-IL" sz="1200" kern="1200" dirty="0">
                <a:solidFill>
                  <a:schemeClr val="tx1"/>
                </a:solidFill>
                <a:effectLst/>
                <a:latin typeface="+mn-lt"/>
                <a:ea typeface="+mn-ea"/>
                <a:cs typeface="+mn-cs"/>
              </a:rPr>
              <a:t> ועוד </a:t>
            </a:r>
            <a:r>
              <a:rPr lang="he-IL" sz="1200" kern="1200" dirty="0" err="1">
                <a:solidFill>
                  <a:schemeClr val="tx1"/>
                </a:solidFill>
                <a:effectLst/>
                <a:latin typeface="+mn-lt"/>
                <a:ea typeface="+mn-ea"/>
                <a:cs typeface="+mn-cs"/>
              </a:rPr>
              <a:t>לזיות</a:t>
            </a:r>
            <a:r>
              <a:rPr lang="he-IL" sz="1200" kern="1200" dirty="0">
                <a:solidFill>
                  <a:schemeClr val="tx1"/>
                </a:solidFill>
                <a:effectLst/>
                <a:latin typeface="+mn-lt"/>
                <a:ea typeface="+mn-ea"/>
                <a:cs typeface="+mn-cs"/>
              </a:rPr>
              <a:t> שונות- </a:t>
            </a:r>
            <a:r>
              <a:rPr lang="he-IL" sz="1200" kern="1200" dirty="0" err="1">
                <a:solidFill>
                  <a:schemeClr val="tx1"/>
                </a:solidFill>
                <a:effectLst/>
                <a:latin typeface="+mn-lt"/>
                <a:ea typeface="+mn-ea"/>
                <a:cs typeface="+mn-cs"/>
              </a:rPr>
              <a:t>סקין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טאג</a:t>
            </a:r>
            <a:r>
              <a:rPr lang="he-IL" sz="1200" kern="1200" dirty="0">
                <a:solidFill>
                  <a:schemeClr val="tx1"/>
                </a:solidFill>
                <a:effectLst/>
                <a:latin typeface="+mn-lt"/>
                <a:ea typeface="+mn-ea"/>
                <a:cs typeface="+mn-cs"/>
              </a:rPr>
              <a:t> לעיתים מלמד על </a:t>
            </a:r>
            <a:r>
              <a:rPr lang="he-IL" sz="1200" kern="1200" dirty="0" err="1">
                <a:solidFill>
                  <a:schemeClr val="tx1"/>
                </a:solidFill>
                <a:effectLst/>
                <a:latin typeface="+mn-lt"/>
                <a:ea typeface="+mn-ea"/>
                <a:cs typeface="+mn-cs"/>
              </a:rPr>
              <a:t>פיסורה</a:t>
            </a:r>
            <a:r>
              <a:rPr lang="he-IL" sz="1200" kern="1200" dirty="0">
                <a:solidFill>
                  <a:schemeClr val="tx1"/>
                </a:solidFill>
                <a:effectLst/>
                <a:latin typeface="+mn-lt"/>
                <a:ea typeface="+mn-ea"/>
                <a:cs typeface="+mn-cs"/>
              </a:rPr>
              <a:t> בשלבי ריפוי שלה. במידה וזה גדול ומפריע ניתן לשקול כריתה. טחורים אינם שכיחים בקהילה הפדיאטרית, ולעיתים נדירות צריך ניתוח. טחורים חיצוניים ממוקמים בשליש </a:t>
            </a:r>
            <a:r>
              <a:rPr lang="he-IL" sz="1200" kern="1200" dirty="0" err="1">
                <a:solidFill>
                  <a:schemeClr val="tx1"/>
                </a:solidFill>
                <a:effectLst/>
                <a:latin typeface="+mn-lt"/>
                <a:ea typeface="+mn-ea"/>
                <a:cs typeface="+mn-cs"/>
              </a:rPr>
              <a:t>הדיסטלי</a:t>
            </a:r>
            <a:r>
              <a:rPr lang="he-IL" sz="1200" kern="1200" dirty="0">
                <a:solidFill>
                  <a:schemeClr val="tx1"/>
                </a:solidFill>
                <a:effectLst/>
                <a:latin typeface="+mn-lt"/>
                <a:ea typeface="+mn-ea"/>
                <a:cs typeface="+mn-cs"/>
              </a:rPr>
              <a:t> של התעלה האנאלית ומכוסים </a:t>
            </a:r>
            <a:r>
              <a:rPr lang="he-IL" sz="1200" kern="1200" dirty="0" err="1">
                <a:solidFill>
                  <a:schemeClr val="tx1"/>
                </a:solidFill>
                <a:effectLst/>
                <a:latin typeface="+mn-lt"/>
                <a:ea typeface="+mn-ea"/>
                <a:cs typeface="+mn-cs"/>
              </a:rPr>
              <a:t>באנודרם</a:t>
            </a:r>
            <a:r>
              <a:rPr lang="he-IL" sz="1200" kern="1200" dirty="0">
                <a:solidFill>
                  <a:schemeClr val="tx1"/>
                </a:solidFill>
                <a:effectLst/>
                <a:latin typeface="+mn-lt"/>
                <a:ea typeface="+mn-ea"/>
                <a:cs typeface="+mn-cs"/>
              </a:rPr>
              <a:t>, הסימפטומים מטחור חיצוני הינם לרוב כתוצאה </a:t>
            </a:r>
            <a:r>
              <a:rPr lang="he-IL" sz="1200" kern="1200" dirty="0" err="1">
                <a:solidFill>
                  <a:schemeClr val="tx1"/>
                </a:solidFill>
                <a:effectLst/>
                <a:latin typeface="+mn-lt"/>
                <a:ea typeface="+mn-ea"/>
                <a:cs typeface="+mn-cs"/>
              </a:rPr>
              <a:t>מתרומבוזיס</a:t>
            </a:r>
            <a:r>
              <a:rPr lang="he-IL" sz="1200" kern="1200" dirty="0">
                <a:solidFill>
                  <a:schemeClr val="tx1"/>
                </a:solidFill>
                <a:effectLst/>
                <a:latin typeface="+mn-lt"/>
                <a:ea typeface="+mn-ea"/>
                <a:cs typeface="+mn-cs"/>
              </a:rPr>
              <a:t> ובבדיקה רואים מסה רכה, רגישה בצבע כחול ב- </a:t>
            </a:r>
            <a:r>
              <a:rPr lang="he-IL" sz="1200" kern="1200" dirty="0" err="1">
                <a:solidFill>
                  <a:schemeClr val="tx1"/>
                </a:solidFill>
                <a:effectLst/>
                <a:latin typeface="+mn-lt"/>
                <a:ea typeface="+mn-ea"/>
                <a:cs typeface="+mn-cs"/>
              </a:rPr>
              <a:t>mucocutaneous</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junction</a:t>
            </a:r>
            <a:r>
              <a:rPr lang="he-IL" sz="1200" kern="1200" dirty="0">
                <a:solidFill>
                  <a:schemeClr val="tx1"/>
                </a:solidFill>
                <a:effectLst/>
                <a:latin typeface="+mn-lt"/>
                <a:ea typeface="+mn-ea"/>
                <a:cs typeface="+mn-cs"/>
              </a:rPr>
              <a:t>. לרוב זה עובר מעצמו תוך כמה ימים, יש כאלו שמבצעים חתך אבל בכל מקרה מאוד נדיר. טחורים פנימיים הינם סופר נדירים אלא אם מקושרים ביתר לחץ </a:t>
            </a:r>
            <a:r>
              <a:rPr lang="he-IL" sz="1200" kern="1200" dirty="0" err="1">
                <a:solidFill>
                  <a:schemeClr val="tx1"/>
                </a:solidFill>
                <a:effectLst/>
                <a:latin typeface="+mn-lt"/>
                <a:ea typeface="+mn-ea"/>
                <a:cs typeface="+mn-cs"/>
              </a:rPr>
              <a:t>פורטלי</a:t>
            </a:r>
            <a:r>
              <a:rPr lang="he-IL" sz="1200" kern="1200" dirty="0">
                <a:solidFill>
                  <a:schemeClr val="tx1"/>
                </a:solidFill>
                <a:effectLst/>
                <a:latin typeface="+mn-lt"/>
                <a:ea typeface="+mn-ea"/>
                <a:cs typeface="+mn-cs"/>
              </a:rPr>
              <a:t>- הטיפול צריך להיות מכוון להורדת הלחץ </a:t>
            </a:r>
            <a:r>
              <a:rPr lang="he-IL" sz="1200" kern="1200" dirty="0" err="1">
                <a:solidFill>
                  <a:schemeClr val="tx1"/>
                </a:solidFill>
                <a:effectLst/>
                <a:latin typeface="+mn-lt"/>
                <a:ea typeface="+mn-ea"/>
                <a:cs typeface="+mn-cs"/>
              </a:rPr>
              <a:t>הפורטלי</a:t>
            </a:r>
            <a:r>
              <a:rPr lang="he-IL" sz="1200" kern="1200" dirty="0">
                <a:solidFill>
                  <a:schemeClr val="tx1"/>
                </a:solidFill>
                <a:effectLst/>
                <a:latin typeface="+mn-lt"/>
                <a:ea typeface="+mn-ea"/>
                <a:cs typeface="+mn-cs"/>
              </a:rPr>
              <a:t>, אבל במקרים בהם אין עדות לכך ניתן לשקול בתחילה אמצעים כגון מרככי יציאות וטיפול </a:t>
            </a:r>
            <a:r>
              <a:rPr lang="he-IL" sz="1200" kern="1200" dirty="0" err="1">
                <a:solidFill>
                  <a:schemeClr val="tx1"/>
                </a:solidFill>
                <a:effectLst/>
                <a:latin typeface="+mn-lt"/>
                <a:ea typeface="+mn-ea"/>
                <a:cs typeface="+mn-cs"/>
              </a:rPr>
              <a:t>טופיקלי</a:t>
            </a:r>
            <a:r>
              <a:rPr lang="he-IL" sz="1200" kern="1200" dirty="0">
                <a:solidFill>
                  <a:schemeClr val="tx1"/>
                </a:solidFill>
                <a:effectLst/>
                <a:latin typeface="+mn-lt"/>
                <a:ea typeface="+mn-ea"/>
                <a:cs typeface="+mn-cs"/>
              </a:rPr>
              <a:t> יחד עם אמבטיות ישיבה. קשירת טחורים או כריתת טחורים מתבצעת במקרים נדירים כאשר שאר הטיפולים נכשלו. דמם </a:t>
            </a:r>
            <a:r>
              <a:rPr lang="he-IL" sz="1200" kern="1200" dirty="0" err="1">
                <a:solidFill>
                  <a:schemeClr val="tx1"/>
                </a:solidFill>
                <a:effectLst/>
                <a:latin typeface="+mn-lt"/>
                <a:ea typeface="+mn-ea"/>
                <a:cs typeface="+mn-cs"/>
              </a:rPr>
              <a:t>רקטלי</a:t>
            </a:r>
            <a:r>
              <a:rPr lang="he-IL" sz="1200" kern="1200" dirty="0">
                <a:solidFill>
                  <a:schemeClr val="tx1"/>
                </a:solidFill>
                <a:effectLst/>
                <a:latin typeface="+mn-lt"/>
                <a:ea typeface="+mn-ea"/>
                <a:cs typeface="+mn-cs"/>
              </a:rPr>
              <a:t> שאינו כואב צריך להיות מוערך בין היתר על ידי קולונוסקופיה או </a:t>
            </a:r>
            <a:r>
              <a:rPr lang="he-IL" sz="1200" kern="1200" dirty="0" err="1">
                <a:solidFill>
                  <a:schemeClr val="tx1"/>
                </a:solidFill>
                <a:effectLst/>
                <a:latin typeface="+mn-lt"/>
                <a:ea typeface="+mn-ea"/>
                <a:cs typeface="+mn-cs"/>
              </a:rPr>
              <a:t>סיגמואידוסקופיה</a:t>
            </a:r>
            <a:r>
              <a:rPr lang="he-IL" sz="1200" kern="1200" dirty="0">
                <a:solidFill>
                  <a:schemeClr val="tx1"/>
                </a:solidFill>
                <a:effectLst/>
                <a:latin typeface="+mn-lt"/>
                <a:ea typeface="+mn-ea"/>
                <a:cs typeface="+mn-cs"/>
              </a:rPr>
              <a:t>, כאשר כ- 20% מהמקרים יהיה פוליפ שמסביר את הדמם. במקרים נדירים נמצאה לימפומה בפוליפ כאמור- הם נשלחים לפתולוגיה. </a:t>
            </a:r>
            <a:r>
              <a:rPr lang="he-IL" sz="1200" kern="1200" dirty="0" err="1">
                <a:solidFill>
                  <a:schemeClr val="tx1"/>
                </a:solidFill>
                <a:effectLst/>
                <a:latin typeface="+mn-lt"/>
                <a:ea typeface="+mn-ea"/>
                <a:cs typeface="+mn-cs"/>
              </a:rPr>
              <a:t>מלפורמציות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ווסקולריות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במנם</a:t>
            </a:r>
            <a:r>
              <a:rPr lang="he-IL" sz="1200" kern="1200" dirty="0">
                <a:solidFill>
                  <a:schemeClr val="tx1"/>
                </a:solidFill>
                <a:effectLst/>
                <a:latin typeface="+mn-lt"/>
                <a:ea typeface="+mn-ea"/>
                <a:cs typeface="+mn-cs"/>
              </a:rPr>
              <a:t> נדירות, יכולות להתבטא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זה- יש </a:t>
            </a:r>
            <a:r>
              <a:rPr lang="he-IL" sz="1200" kern="1200" dirty="0" err="1">
                <a:solidFill>
                  <a:schemeClr val="tx1"/>
                </a:solidFill>
                <a:effectLst/>
                <a:latin typeface="+mn-lt"/>
                <a:ea typeface="+mn-ea"/>
                <a:cs typeface="+mn-cs"/>
              </a:rPr>
              <a:t>המטוכזיה</a:t>
            </a:r>
            <a:r>
              <a:rPr lang="he-IL" sz="1200" kern="1200" dirty="0">
                <a:solidFill>
                  <a:schemeClr val="tx1"/>
                </a:solidFill>
                <a:effectLst/>
                <a:latin typeface="+mn-lt"/>
                <a:ea typeface="+mn-ea"/>
                <a:cs typeface="+mn-cs"/>
              </a:rPr>
              <a:t> שחוזרת על עצמה ולעיתים נראה שהנגע דומה לטחור. מה שמקובל לעשות זה לבצע </a:t>
            </a:r>
            <a:r>
              <a:rPr lang="he-IL" sz="1200" kern="1200" dirty="0" err="1">
                <a:solidFill>
                  <a:schemeClr val="tx1"/>
                </a:solidFill>
                <a:effectLst/>
                <a:latin typeface="+mn-lt"/>
                <a:ea typeface="+mn-ea"/>
                <a:cs typeface="+mn-cs"/>
              </a:rPr>
              <a:t>mri</a:t>
            </a:r>
            <a:r>
              <a:rPr lang="he-IL" sz="1200" kern="1200" dirty="0">
                <a:solidFill>
                  <a:schemeClr val="tx1"/>
                </a:solidFill>
                <a:effectLst/>
                <a:latin typeface="+mn-lt"/>
                <a:ea typeface="+mn-ea"/>
                <a:cs typeface="+mn-cs"/>
              </a:rPr>
              <a:t> של האגן ולאפיין את הנגע, ובמידת הצורך </a:t>
            </a:r>
            <a:r>
              <a:rPr lang="he-IL" sz="1200" kern="1200" dirty="0" err="1">
                <a:solidFill>
                  <a:schemeClr val="tx1"/>
                </a:solidFill>
                <a:effectLst/>
                <a:latin typeface="+mn-lt"/>
                <a:ea typeface="+mn-ea"/>
                <a:cs typeface="+mn-cs"/>
              </a:rPr>
              <a:t>אמבוליזציה</a:t>
            </a:r>
            <a:r>
              <a:rPr lang="he-IL" sz="1200" kern="1200" dirty="0">
                <a:solidFill>
                  <a:schemeClr val="tx1"/>
                </a:solidFill>
                <a:effectLst/>
                <a:latin typeface="+mn-lt"/>
                <a:ea typeface="+mn-ea"/>
                <a:cs typeface="+mn-cs"/>
              </a:rPr>
              <a:t> יחד עם כריתת מעי ו- </a:t>
            </a:r>
            <a:r>
              <a:rPr lang="he-IL" sz="1200" kern="1200" dirty="0" err="1">
                <a:solidFill>
                  <a:schemeClr val="tx1"/>
                </a:solidFill>
                <a:effectLst/>
                <a:latin typeface="+mn-lt"/>
                <a:ea typeface="+mn-ea"/>
                <a:cs typeface="+mn-cs"/>
              </a:rPr>
              <a:t>pull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through</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a:r>
              <a:rPr lang="he-IL" sz="1200" kern="1200" dirty="0" err="1">
                <a:solidFill>
                  <a:schemeClr val="tx1"/>
                </a:solidFill>
                <a:effectLst/>
                <a:latin typeface="+mn-lt"/>
                <a:ea typeface="+mn-ea"/>
                <a:cs typeface="+mn-cs"/>
              </a:rPr>
              <a:t>פרולפס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רקטלי</a:t>
            </a:r>
            <a:r>
              <a:rPr lang="he-IL" sz="1200" kern="1200" dirty="0">
                <a:solidFill>
                  <a:schemeClr val="tx1"/>
                </a:solidFill>
                <a:effectLst/>
                <a:latin typeface="+mn-lt"/>
                <a:ea typeface="+mn-ea"/>
                <a:cs typeface="+mn-cs"/>
              </a:rPr>
              <a:t>- בעיה שכיחה אצל ילדים קטנים- זה יכול להיות </a:t>
            </a:r>
            <a:r>
              <a:rPr lang="he-IL" sz="1200" kern="1200" dirty="0" err="1">
                <a:solidFill>
                  <a:schemeClr val="tx1"/>
                </a:solidFill>
                <a:effectLst/>
                <a:latin typeface="+mn-lt"/>
                <a:ea typeface="+mn-ea"/>
                <a:cs typeface="+mn-cs"/>
              </a:rPr>
              <a:t>מפרולפס</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המוקוזה</a:t>
            </a:r>
            <a:r>
              <a:rPr lang="he-IL" sz="1200" kern="1200" dirty="0">
                <a:solidFill>
                  <a:schemeClr val="tx1"/>
                </a:solidFill>
                <a:effectLst/>
                <a:latin typeface="+mn-lt"/>
                <a:ea typeface="+mn-ea"/>
                <a:cs typeface="+mn-cs"/>
              </a:rPr>
              <a:t> ועד </a:t>
            </a:r>
            <a:r>
              <a:rPr lang="he-IL" sz="1200" kern="1200" dirty="0" err="1">
                <a:solidFill>
                  <a:schemeClr val="tx1"/>
                </a:solidFill>
                <a:effectLst/>
                <a:latin typeface="+mn-lt"/>
                <a:ea typeface="+mn-ea"/>
                <a:cs typeface="+mn-cs"/>
              </a:rPr>
              <a:t>full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thickness</a:t>
            </a:r>
            <a:r>
              <a:rPr lang="he-IL" sz="1200" kern="1200" dirty="0">
                <a:solidFill>
                  <a:schemeClr val="tx1"/>
                </a:solidFill>
                <a:effectLst/>
                <a:latin typeface="+mn-lt"/>
                <a:ea typeface="+mn-ea"/>
                <a:cs typeface="+mn-cs"/>
              </a:rPr>
              <a:t> שדורש החזרה מנואלית. לעיתים זה בגלל חולשה של שרירי רצפת האגן וחיבור שאינו חזק של </a:t>
            </a:r>
            <a:r>
              <a:rPr lang="he-IL" sz="1200" kern="1200" dirty="0" err="1">
                <a:solidFill>
                  <a:schemeClr val="tx1"/>
                </a:solidFill>
                <a:effectLst/>
                <a:latin typeface="+mn-lt"/>
                <a:ea typeface="+mn-ea"/>
                <a:cs typeface="+mn-cs"/>
              </a:rPr>
              <a:t>הסובמוקוזה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למוסקולריס</a:t>
            </a:r>
            <a:r>
              <a:rPr lang="he-IL" sz="1200" kern="1200" dirty="0">
                <a:solidFill>
                  <a:schemeClr val="tx1"/>
                </a:solidFill>
                <a:effectLst/>
                <a:latin typeface="+mn-lt"/>
                <a:ea typeface="+mn-ea"/>
                <a:cs typeface="+mn-cs"/>
              </a:rPr>
              <a:t>, לרוב זה משתפר עם הזמן. מומלץ לא להתאמץ במהלך יציאות. עד 20% מהמקרים של </a:t>
            </a:r>
            <a:r>
              <a:rPr lang="he-IL" sz="1200" kern="1200" dirty="0" err="1">
                <a:solidFill>
                  <a:schemeClr val="tx1"/>
                </a:solidFill>
                <a:effectLst/>
                <a:latin typeface="+mn-lt"/>
                <a:ea typeface="+mn-ea"/>
                <a:cs typeface="+mn-cs"/>
              </a:rPr>
              <a:t>רקטל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פרולפס</a:t>
            </a:r>
            <a:r>
              <a:rPr lang="he-IL" sz="1200" kern="1200" dirty="0">
                <a:solidFill>
                  <a:schemeClr val="tx1"/>
                </a:solidFill>
                <a:effectLst/>
                <a:latin typeface="+mn-lt"/>
                <a:ea typeface="+mn-ea"/>
                <a:cs typeface="+mn-cs"/>
              </a:rPr>
              <a:t> בין הגילאים חצי שנה ו- 3 מקושרים עם ציסטיק פיברוזיס וחשוב לבצע סקר לשלול. בילדים כאלו נותנים תוספת תזונתית ומשפרים תת תזונה ולעיתים זה מספיק. לעיתים צריך לנתח מצבים של </a:t>
            </a:r>
            <a:r>
              <a:rPr lang="he-IL" sz="1200" kern="1200" dirty="0" err="1">
                <a:solidFill>
                  <a:schemeClr val="tx1"/>
                </a:solidFill>
                <a:effectLst/>
                <a:latin typeface="+mn-lt"/>
                <a:ea typeface="+mn-ea"/>
                <a:cs typeface="+mn-cs"/>
              </a:rPr>
              <a:t>פרולפס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רקטלי</a:t>
            </a:r>
            <a:r>
              <a:rPr lang="he-IL" sz="1200" kern="1200" dirty="0">
                <a:solidFill>
                  <a:schemeClr val="tx1"/>
                </a:solidFill>
                <a:effectLst/>
                <a:latin typeface="+mn-lt"/>
                <a:ea typeface="+mn-ea"/>
                <a:cs typeface="+mn-cs"/>
              </a:rPr>
              <a:t>- אחת מהן זה </a:t>
            </a:r>
            <a:r>
              <a:rPr lang="he-IL" sz="1200" kern="1200" dirty="0" err="1">
                <a:solidFill>
                  <a:schemeClr val="tx1"/>
                </a:solidFill>
                <a:effectLst/>
                <a:latin typeface="+mn-lt"/>
                <a:ea typeface="+mn-ea"/>
                <a:cs typeface="+mn-cs"/>
              </a:rPr>
              <a:t>סרקלז</a:t>
            </a:r>
            <a:r>
              <a:rPr lang="he-IL" sz="1200" kern="1200" dirty="0">
                <a:solidFill>
                  <a:schemeClr val="tx1"/>
                </a:solidFill>
                <a:effectLst/>
                <a:latin typeface="+mn-lt"/>
                <a:ea typeface="+mn-ea"/>
                <a:cs typeface="+mn-cs"/>
              </a:rPr>
              <a:t>׳ שמחזק את מוצא התעלה האנאלית. עוד ניתוחים כוללים </a:t>
            </a:r>
            <a:r>
              <a:rPr lang="he-IL" sz="1200" kern="1200" dirty="0" err="1">
                <a:solidFill>
                  <a:schemeClr val="tx1"/>
                </a:solidFill>
                <a:effectLst/>
                <a:latin typeface="+mn-lt"/>
                <a:ea typeface="+mn-ea"/>
                <a:cs typeface="+mn-cs"/>
              </a:rPr>
              <a:t>רקטופקסיה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לפרוסופית</a:t>
            </a:r>
            <a:r>
              <a:rPr lang="he-IL" sz="1200" kern="1200" dirty="0">
                <a:solidFill>
                  <a:schemeClr val="tx1"/>
                </a:solidFill>
                <a:effectLst/>
                <a:latin typeface="+mn-lt"/>
                <a:ea typeface="+mn-ea"/>
                <a:cs typeface="+mn-cs"/>
              </a:rPr>
              <a:t> או פתוחה או </a:t>
            </a:r>
            <a:r>
              <a:rPr lang="he-IL" sz="1200" kern="1200" dirty="0" err="1">
                <a:solidFill>
                  <a:schemeClr val="tx1"/>
                </a:solidFill>
                <a:effectLst/>
                <a:latin typeface="+mn-lt"/>
                <a:ea typeface="+mn-ea"/>
                <a:cs typeface="+mn-cs"/>
              </a:rPr>
              <a:t>טרנסאנאלית</a:t>
            </a:r>
            <a:r>
              <a:rPr lang="en-IL" dirty="0">
                <a:effectLst/>
              </a:rPr>
              <a:t> </a:t>
            </a:r>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25</a:t>
            </a:fld>
            <a:endParaRPr lang="en-IL"/>
          </a:p>
        </p:txBody>
      </p:sp>
    </p:spTree>
    <p:extLst>
      <p:ext uri="{BB962C8B-B14F-4D97-AF65-F5344CB8AC3E}">
        <p14:creationId xmlns:p14="http://schemas.microsoft.com/office/powerpoint/2010/main" val="12006040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b="1" kern="1200" dirty="0">
                <a:solidFill>
                  <a:schemeClr val="tx1"/>
                </a:solidFill>
                <a:effectLst/>
                <a:latin typeface="+mn-lt"/>
                <a:ea typeface="+mn-ea"/>
                <a:cs typeface="+mn-cs"/>
              </a:rPr>
              <a:t>פרק 36- </a:t>
            </a:r>
            <a:r>
              <a:rPr lang="he-IL" sz="1200" b="1" kern="1200" dirty="0" err="1">
                <a:solidFill>
                  <a:schemeClr val="tx1"/>
                </a:solidFill>
                <a:effectLst/>
                <a:latin typeface="+mn-lt"/>
                <a:ea typeface="+mn-ea"/>
                <a:cs typeface="+mn-cs"/>
              </a:rPr>
              <a:t>fecal</a:t>
            </a:r>
            <a:r>
              <a:rPr lang="he-IL" sz="1200" b="1" kern="1200" dirty="0">
                <a:solidFill>
                  <a:schemeClr val="tx1"/>
                </a:solidFill>
                <a:effectLst/>
                <a:latin typeface="+mn-lt"/>
                <a:ea typeface="+mn-ea"/>
                <a:cs typeface="+mn-cs"/>
              </a:rPr>
              <a:t> </a:t>
            </a:r>
            <a:r>
              <a:rPr lang="he-IL" sz="1200" b="1" kern="1200" dirty="0" err="1">
                <a:solidFill>
                  <a:schemeClr val="tx1"/>
                </a:solidFill>
                <a:effectLst/>
                <a:latin typeface="+mn-lt"/>
                <a:ea typeface="+mn-ea"/>
                <a:cs typeface="+mn-cs"/>
              </a:rPr>
              <a:t>incontinence</a:t>
            </a:r>
            <a:r>
              <a:rPr lang="he-IL" sz="1200" b="1" kern="1200" dirty="0">
                <a:solidFill>
                  <a:schemeClr val="tx1"/>
                </a:solidFill>
                <a:effectLst/>
                <a:latin typeface="+mn-lt"/>
                <a:ea typeface="+mn-ea"/>
                <a:cs typeface="+mn-cs"/>
              </a:rPr>
              <a:t> </a:t>
            </a:r>
            <a:r>
              <a:rPr lang="he-IL" sz="1200" b="1" kern="1200" dirty="0" err="1">
                <a:solidFill>
                  <a:schemeClr val="tx1"/>
                </a:solidFill>
                <a:effectLst/>
                <a:latin typeface="+mn-lt"/>
                <a:ea typeface="+mn-ea"/>
                <a:cs typeface="+mn-cs"/>
              </a:rPr>
              <a:t>and</a:t>
            </a:r>
            <a:r>
              <a:rPr lang="he-IL" sz="1200" b="1" kern="1200" dirty="0">
                <a:solidFill>
                  <a:schemeClr val="tx1"/>
                </a:solidFill>
                <a:effectLst/>
                <a:latin typeface="+mn-lt"/>
                <a:ea typeface="+mn-ea"/>
                <a:cs typeface="+mn-cs"/>
              </a:rPr>
              <a:t> </a:t>
            </a:r>
            <a:r>
              <a:rPr lang="he-IL" sz="1200" b="1" kern="1200" dirty="0" err="1">
                <a:solidFill>
                  <a:schemeClr val="tx1"/>
                </a:solidFill>
                <a:effectLst/>
                <a:latin typeface="+mn-lt"/>
                <a:ea typeface="+mn-ea"/>
                <a:cs typeface="+mn-cs"/>
              </a:rPr>
              <a:t>constipation</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עצירות ואי נקיטת צואה יותר רווחת </a:t>
            </a:r>
            <a:r>
              <a:rPr lang="he-IL" sz="1200" kern="1200" dirty="0" err="1">
                <a:solidFill>
                  <a:schemeClr val="tx1"/>
                </a:solidFill>
                <a:effectLst/>
                <a:latin typeface="+mn-lt"/>
                <a:ea typeface="+mn-ea"/>
                <a:cs typeface="+mn-cs"/>
              </a:rPr>
              <a:t>מבעבר</a:t>
            </a:r>
            <a:r>
              <a:rPr lang="he-IL" sz="1200" kern="1200" dirty="0">
                <a:solidFill>
                  <a:schemeClr val="tx1"/>
                </a:solidFill>
                <a:effectLst/>
                <a:latin typeface="+mn-lt"/>
                <a:ea typeface="+mn-ea"/>
                <a:cs typeface="+mn-cs"/>
              </a:rPr>
              <a:t> ויכולה להביא לבעיה פסיכולוגית משמעותית. חובה להבדיל בין </a:t>
            </a:r>
            <a:r>
              <a:rPr lang="he-IL" sz="1200" kern="1200" dirty="0" err="1">
                <a:solidFill>
                  <a:schemeClr val="tx1"/>
                </a:solidFill>
                <a:effectLst/>
                <a:latin typeface="+mn-lt"/>
                <a:ea typeface="+mn-ea"/>
                <a:cs typeface="+mn-cs"/>
              </a:rPr>
              <a:t>incontinence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אמיתי</a:t>
            </a:r>
            <a:r>
              <a:rPr lang="he-IL" sz="1200" kern="1200" dirty="0">
                <a:solidFill>
                  <a:schemeClr val="tx1"/>
                </a:solidFill>
                <a:effectLst/>
                <a:latin typeface="+mn-lt"/>
                <a:ea typeface="+mn-ea"/>
                <a:cs typeface="+mn-cs"/>
              </a:rPr>
              <a:t> לבין </a:t>
            </a:r>
            <a:r>
              <a:rPr lang="he-IL" sz="1200" kern="1200" dirty="0" err="1">
                <a:solidFill>
                  <a:schemeClr val="tx1"/>
                </a:solidFill>
                <a:effectLst/>
                <a:latin typeface="+mn-lt"/>
                <a:ea typeface="+mn-ea"/>
                <a:cs typeface="+mn-cs"/>
              </a:rPr>
              <a:t>pseudo-incontinence</a:t>
            </a:r>
            <a:r>
              <a:rPr lang="he-IL" sz="1200" kern="1200" dirty="0">
                <a:solidFill>
                  <a:schemeClr val="tx1"/>
                </a:solidFill>
                <a:effectLst/>
                <a:latin typeface="+mn-lt"/>
                <a:ea typeface="+mn-ea"/>
                <a:cs typeface="+mn-cs"/>
              </a:rPr>
              <a:t>- ילדים עם </a:t>
            </a:r>
            <a:r>
              <a:rPr lang="he-IL" sz="1200" kern="1200" dirty="0" err="1">
                <a:solidFill>
                  <a:schemeClr val="tx1"/>
                </a:solidFill>
                <a:effectLst/>
                <a:latin typeface="+mn-lt"/>
                <a:ea typeface="+mn-ea"/>
                <a:cs typeface="+mn-cs"/>
              </a:rPr>
              <a:t>איקונטיננטיות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אמיתית</a:t>
            </a:r>
            <a:r>
              <a:rPr lang="he-IL" sz="1200" kern="1200" dirty="0">
                <a:solidFill>
                  <a:schemeClr val="tx1"/>
                </a:solidFill>
                <a:effectLst/>
                <a:latin typeface="+mn-lt"/>
                <a:ea typeface="+mn-ea"/>
                <a:cs typeface="+mn-cs"/>
              </a:rPr>
              <a:t> הינם ילדים עם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מלפורמציות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אנורקטליות</a:t>
            </a:r>
            <a:r>
              <a:rPr lang="he-IL" sz="1200" kern="1200" dirty="0">
                <a:solidFill>
                  <a:schemeClr val="tx1"/>
                </a:solidFill>
                <a:effectLst/>
                <a:latin typeface="+mn-lt"/>
                <a:ea typeface="+mn-ea"/>
                <a:cs typeface="+mn-cs"/>
              </a:rPr>
              <a:t> ו/או בעיות בעמוד השדרה, שמדגימים בעיה אנטומית הקשורה לתנועות רצוניות של המעי. זאת לעומת מטופלים עם </a:t>
            </a:r>
            <a:r>
              <a:rPr lang="he-IL" sz="1200" kern="1200" dirty="0" err="1">
                <a:solidFill>
                  <a:schemeClr val="tx1"/>
                </a:solidFill>
                <a:effectLst/>
                <a:latin typeface="+mn-lt"/>
                <a:ea typeface="+mn-ea"/>
                <a:cs typeface="+mn-cs"/>
              </a:rPr>
              <a:t>פסאודו-אינקונטיננטיות</a:t>
            </a:r>
            <a:r>
              <a:rPr lang="he-IL" sz="1200" kern="1200" dirty="0">
                <a:solidFill>
                  <a:schemeClr val="tx1"/>
                </a:solidFill>
                <a:effectLst/>
                <a:latin typeface="+mn-lt"/>
                <a:ea typeface="+mn-ea"/>
                <a:cs typeface="+mn-cs"/>
              </a:rPr>
              <a:t> שהם בעלי כל היכולות הפיזיולוגיות הרלוונטיות לצורך שליטה ביציאות, אבל עדיין סובלים מ- </a:t>
            </a:r>
            <a:r>
              <a:rPr lang="he-IL" sz="1200" kern="1200" dirty="0" err="1">
                <a:solidFill>
                  <a:schemeClr val="tx1"/>
                </a:solidFill>
                <a:effectLst/>
                <a:latin typeface="+mn-lt"/>
                <a:ea typeface="+mn-ea"/>
                <a:cs typeface="+mn-cs"/>
              </a:rPr>
              <a:t>soil</a:t>
            </a:r>
            <a:r>
              <a:rPr lang="he-IL" sz="1200" kern="1200" dirty="0">
                <a:solidFill>
                  <a:schemeClr val="tx1"/>
                </a:solidFill>
                <a:effectLst/>
                <a:latin typeface="+mn-lt"/>
                <a:ea typeface="+mn-ea"/>
                <a:cs typeface="+mn-cs"/>
              </a:rPr>
              <a:t>. לרוב, זה נובע מעצירות קשה (אנקופרזיס) ולעיתים </a:t>
            </a:r>
            <a:r>
              <a:rPr lang="he-IL" sz="1200" kern="1200" dirty="0" err="1">
                <a:solidFill>
                  <a:schemeClr val="tx1"/>
                </a:solidFill>
                <a:effectLst/>
                <a:latin typeface="+mn-lt"/>
                <a:ea typeface="+mn-ea"/>
                <a:cs typeface="+mn-cs"/>
              </a:rPr>
              <a:t>מהיפרמוטיליות</a:t>
            </a:r>
            <a:r>
              <a:rPr lang="he-IL" sz="1200" kern="1200" dirty="0">
                <a:solidFill>
                  <a:schemeClr val="tx1"/>
                </a:solidFill>
                <a:effectLst/>
                <a:latin typeface="+mn-lt"/>
                <a:ea typeface="+mn-ea"/>
                <a:cs typeface="+mn-cs"/>
              </a:rPr>
              <a:t>. מטופלים עם </a:t>
            </a:r>
            <a:r>
              <a:rPr lang="he-IL" sz="1200" kern="1200" dirty="0" err="1">
                <a:solidFill>
                  <a:schemeClr val="tx1"/>
                </a:solidFill>
                <a:effectLst/>
                <a:latin typeface="+mn-lt"/>
                <a:ea typeface="+mn-ea"/>
                <a:cs typeface="+mn-cs"/>
              </a:rPr>
              <a:t>אינקונטיננטיות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אמיתית</a:t>
            </a:r>
            <a:r>
              <a:rPr lang="he-IL" sz="1200" kern="1200" dirty="0">
                <a:solidFill>
                  <a:schemeClr val="tx1"/>
                </a:solidFill>
                <a:effectLst/>
                <a:latin typeface="+mn-lt"/>
                <a:ea typeface="+mn-ea"/>
                <a:cs typeface="+mn-cs"/>
              </a:rPr>
              <a:t> צריכים דרך מלאכותית כלשהיא כדי להישאר נקיים- זה נקרא </a:t>
            </a:r>
            <a:r>
              <a:rPr lang="he-IL" sz="1200" kern="1200" dirty="0" err="1">
                <a:solidFill>
                  <a:schemeClr val="tx1"/>
                </a:solidFill>
                <a:effectLst/>
                <a:latin typeface="+mn-lt"/>
                <a:ea typeface="+mn-ea"/>
                <a:cs typeface="+mn-cs"/>
              </a:rPr>
              <a:t>bowel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management</a:t>
            </a:r>
            <a:r>
              <a:rPr lang="he-IL" sz="1200" kern="1200" dirty="0">
                <a:solidFill>
                  <a:schemeClr val="tx1"/>
                </a:solidFill>
                <a:effectLst/>
                <a:latin typeface="+mn-lt"/>
                <a:ea typeface="+mn-ea"/>
                <a:cs typeface="+mn-cs"/>
              </a:rPr>
              <a:t> וזה מערב חוקן יומי שיכול להינתן או </a:t>
            </a:r>
            <a:r>
              <a:rPr lang="he-IL" sz="1200" kern="1200" dirty="0" err="1">
                <a:solidFill>
                  <a:schemeClr val="tx1"/>
                </a:solidFill>
                <a:effectLst/>
                <a:latin typeface="+mn-lt"/>
                <a:ea typeface="+mn-ea"/>
                <a:cs typeface="+mn-cs"/>
              </a:rPr>
              <a:t>רטרוגרדית</a:t>
            </a:r>
            <a:r>
              <a:rPr lang="he-IL" sz="1200" kern="1200" dirty="0">
                <a:solidFill>
                  <a:schemeClr val="tx1"/>
                </a:solidFill>
                <a:effectLst/>
                <a:latin typeface="+mn-lt"/>
                <a:ea typeface="+mn-ea"/>
                <a:cs typeface="+mn-cs"/>
              </a:rPr>
              <a:t> דרך הרקטום, או </a:t>
            </a:r>
            <a:r>
              <a:rPr lang="he-IL" sz="1200" kern="1200" dirty="0" err="1">
                <a:solidFill>
                  <a:schemeClr val="tx1"/>
                </a:solidFill>
                <a:effectLst/>
                <a:latin typeface="+mn-lt"/>
                <a:ea typeface="+mn-ea"/>
                <a:cs typeface="+mn-cs"/>
              </a:rPr>
              <a:t>אנטגרדית</a:t>
            </a:r>
            <a:r>
              <a:rPr lang="he-IL" sz="1200" kern="1200" dirty="0">
                <a:solidFill>
                  <a:schemeClr val="tx1"/>
                </a:solidFill>
                <a:effectLst/>
                <a:latin typeface="+mn-lt"/>
                <a:ea typeface="+mn-ea"/>
                <a:cs typeface="+mn-cs"/>
              </a:rPr>
              <a:t> דרך מאלון או </a:t>
            </a:r>
            <a:r>
              <a:rPr lang="he-IL" sz="1200" kern="1200" dirty="0" err="1">
                <a:solidFill>
                  <a:schemeClr val="tx1"/>
                </a:solidFill>
                <a:effectLst/>
                <a:latin typeface="+mn-lt"/>
                <a:ea typeface="+mn-ea"/>
                <a:cs typeface="+mn-cs"/>
              </a:rPr>
              <a:t>צקוסטומיה</a:t>
            </a:r>
            <a:r>
              <a:rPr lang="he-IL" sz="1200" kern="1200" dirty="0">
                <a:solidFill>
                  <a:schemeClr val="tx1"/>
                </a:solidFill>
                <a:effectLst/>
                <a:latin typeface="+mn-lt"/>
                <a:ea typeface="+mn-ea"/>
                <a:cs typeface="+mn-cs"/>
              </a:rPr>
              <a:t>. מטופלים עם </a:t>
            </a:r>
            <a:r>
              <a:rPr lang="he-IL" sz="1200" kern="1200" dirty="0" err="1">
                <a:solidFill>
                  <a:schemeClr val="tx1"/>
                </a:solidFill>
                <a:effectLst/>
                <a:latin typeface="+mn-lt"/>
                <a:ea typeface="+mn-ea"/>
                <a:cs typeface="+mn-cs"/>
              </a:rPr>
              <a:t>פסאודו-אינקונטיננטיות</a:t>
            </a:r>
            <a:r>
              <a:rPr lang="he-IL" sz="1200" kern="1200" dirty="0">
                <a:solidFill>
                  <a:schemeClr val="tx1"/>
                </a:solidFill>
                <a:effectLst/>
                <a:latin typeface="+mn-lt"/>
                <a:ea typeface="+mn-ea"/>
                <a:cs typeface="+mn-cs"/>
              </a:rPr>
              <a:t> צריכים טיפול תרופתי אפקטיבי- או לעצירות או לשלשולים, המטרה היא להביא את הצואה לקונסיסטנטיות הנכונה על מנת שאותם מטופלים יוכלו להתפנות באופן </a:t>
            </a:r>
            <a:r>
              <a:rPr lang="he-IL" sz="1200" kern="1200" dirty="0" err="1">
                <a:solidFill>
                  <a:schemeClr val="tx1"/>
                </a:solidFill>
                <a:effectLst/>
                <a:latin typeface="+mn-lt"/>
                <a:ea typeface="+mn-ea"/>
                <a:cs typeface="+mn-cs"/>
              </a:rPr>
              <a:t>וולנטרי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המכניזם של </a:t>
            </a:r>
            <a:r>
              <a:rPr lang="he-IL" sz="1200" kern="1200" dirty="0" err="1">
                <a:solidFill>
                  <a:schemeClr val="tx1"/>
                </a:solidFill>
                <a:effectLst/>
                <a:latin typeface="+mn-lt"/>
                <a:ea typeface="+mn-ea"/>
                <a:cs typeface="+mn-cs"/>
              </a:rPr>
              <a:t>קונטיננטיות</a:t>
            </a:r>
            <a:r>
              <a:rPr lang="he-IL" sz="1200" kern="1200" dirty="0">
                <a:solidFill>
                  <a:schemeClr val="tx1"/>
                </a:solidFill>
                <a:effectLst/>
                <a:latin typeface="+mn-lt"/>
                <a:ea typeface="+mn-ea"/>
                <a:cs typeface="+mn-cs"/>
              </a:rPr>
              <a:t> תלוי ב- 1. שרירי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הוולונטריים, 2. תחושה בתעלה האנאלית, 3. </a:t>
            </a:r>
            <a:r>
              <a:rPr lang="he-IL" sz="1200" kern="1200" dirty="0" err="1">
                <a:solidFill>
                  <a:schemeClr val="tx1"/>
                </a:solidFill>
                <a:effectLst/>
                <a:latin typeface="+mn-lt"/>
                <a:ea typeface="+mn-ea"/>
                <a:cs typeface="+mn-cs"/>
              </a:rPr>
              <a:t>מוטיליות</a:t>
            </a:r>
            <a:r>
              <a:rPr lang="he-IL" sz="1200" kern="1200" dirty="0">
                <a:solidFill>
                  <a:schemeClr val="tx1"/>
                </a:solidFill>
                <a:effectLst/>
                <a:latin typeface="+mn-lt"/>
                <a:ea typeface="+mn-ea"/>
                <a:cs typeface="+mn-cs"/>
              </a:rPr>
              <a:t> של הקולון, ו4. יכולת אינטלקטואלית ופסיכולוגית מספקת כדי להשיג שליטה.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שרירים רצוניים- במטופל הבריא, יש קומפלקס של שרירים שמתכווצים וולונטרית – שרירי </a:t>
            </a:r>
            <a:r>
              <a:rPr lang="he-IL" sz="1200" kern="1200" dirty="0" err="1">
                <a:solidFill>
                  <a:schemeClr val="tx1"/>
                </a:solidFill>
                <a:effectLst/>
                <a:latin typeface="+mn-lt"/>
                <a:ea typeface="+mn-ea"/>
                <a:cs typeface="+mn-cs"/>
              </a:rPr>
              <a:t>הלבטור</a:t>
            </a:r>
            <a:r>
              <a:rPr lang="he-IL" sz="1200" kern="1200" dirty="0">
                <a:solidFill>
                  <a:schemeClr val="tx1"/>
                </a:solidFill>
                <a:effectLst/>
                <a:latin typeface="+mn-lt"/>
                <a:ea typeface="+mn-ea"/>
                <a:cs typeface="+mn-cs"/>
              </a:rPr>
              <a:t>, ה- </a:t>
            </a:r>
            <a:r>
              <a:rPr lang="he-IL" sz="1200" kern="1200" dirty="0" err="1">
                <a:solidFill>
                  <a:schemeClr val="tx1"/>
                </a:solidFill>
                <a:effectLst/>
                <a:latin typeface="+mn-lt"/>
                <a:ea typeface="+mn-ea"/>
                <a:cs typeface="+mn-cs"/>
              </a:rPr>
              <a:t>muscle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complex</a:t>
            </a:r>
            <a:r>
              <a:rPr lang="he-IL" sz="1200" kern="1200" dirty="0">
                <a:solidFill>
                  <a:schemeClr val="tx1"/>
                </a:solidFill>
                <a:effectLst/>
                <a:latin typeface="+mn-lt"/>
                <a:ea typeface="+mn-ea"/>
                <a:cs typeface="+mn-cs"/>
              </a:rPr>
              <a:t> והסיבים </a:t>
            </a:r>
            <a:r>
              <a:rPr lang="he-IL" sz="1200" kern="1200" dirty="0" err="1">
                <a:solidFill>
                  <a:schemeClr val="tx1"/>
                </a:solidFill>
                <a:effectLst/>
                <a:latin typeface="+mn-lt"/>
                <a:ea typeface="+mn-ea"/>
                <a:cs typeface="+mn-cs"/>
              </a:rPr>
              <a:t>הפראגסיטליים</a:t>
            </a:r>
            <a:r>
              <a:rPr lang="he-IL" sz="1200" kern="1200" dirty="0">
                <a:solidFill>
                  <a:schemeClr val="tx1"/>
                </a:solidFill>
                <a:effectLst/>
                <a:latin typeface="+mn-lt"/>
                <a:ea typeface="+mn-ea"/>
                <a:cs typeface="+mn-cs"/>
              </a:rPr>
              <a:t>. באופן תקין שרירים אלו פעילים רק בתקופות קצרות בהן יש מסה של צואה המגיעה באופן לא-</a:t>
            </a:r>
            <a:r>
              <a:rPr lang="he-IL" sz="1200" kern="1200" dirty="0" err="1">
                <a:solidFill>
                  <a:schemeClr val="tx1"/>
                </a:solidFill>
                <a:effectLst/>
                <a:latin typeface="+mn-lt"/>
                <a:ea typeface="+mn-ea"/>
                <a:cs typeface="+mn-cs"/>
              </a:rPr>
              <a:t>וולנטרי</a:t>
            </a:r>
            <a:r>
              <a:rPr lang="he-IL" sz="1200" kern="1200" dirty="0">
                <a:solidFill>
                  <a:schemeClr val="tx1"/>
                </a:solidFill>
                <a:effectLst/>
                <a:latin typeface="+mn-lt"/>
                <a:ea typeface="+mn-ea"/>
                <a:cs typeface="+mn-cs"/>
              </a:rPr>
              <a:t> (התכווצויות </a:t>
            </a:r>
            <a:r>
              <a:rPr lang="he-IL" sz="1200" kern="1200" dirty="0" err="1">
                <a:solidFill>
                  <a:schemeClr val="tx1"/>
                </a:solidFill>
                <a:effectLst/>
                <a:latin typeface="+mn-lt"/>
                <a:ea typeface="+mn-ea"/>
                <a:cs typeface="+mn-cs"/>
              </a:rPr>
              <a:t>פריסטלטיות</a:t>
            </a:r>
            <a:r>
              <a:rPr lang="he-IL" sz="1200" kern="1200" dirty="0">
                <a:solidFill>
                  <a:schemeClr val="tx1"/>
                </a:solidFill>
                <a:effectLst/>
                <a:latin typeface="+mn-lt"/>
                <a:ea typeface="+mn-ea"/>
                <a:cs typeface="+mn-cs"/>
              </a:rPr>
              <a:t> של המעי) לרקטום עצמו. כיווץ שרירים אלו באופן וולונטרי, שומר את הצואה ברקטום על ידי סגירת האנוס. מטופלים עם </a:t>
            </a:r>
            <a:r>
              <a:rPr lang="he-IL" sz="1200" kern="1200" dirty="0" err="1">
                <a:solidFill>
                  <a:schemeClr val="tx1"/>
                </a:solidFill>
                <a:effectLst/>
                <a:latin typeface="+mn-lt"/>
                <a:ea typeface="+mn-ea"/>
                <a:cs typeface="+mn-cs"/>
              </a:rPr>
              <a:t>מלפורמציות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אנורקטליות</a:t>
            </a:r>
            <a:r>
              <a:rPr lang="he-IL" sz="1200" kern="1200" dirty="0">
                <a:solidFill>
                  <a:schemeClr val="tx1"/>
                </a:solidFill>
                <a:effectLst/>
                <a:latin typeface="+mn-lt"/>
                <a:ea typeface="+mn-ea"/>
                <a:cs typeface="+mn-cs"/>
              </a:rPr>
              <a:t> סובלים מדרגה כלשהיא של פגיעה בשרירים אלו. מטופלים עם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נולדים ללא בעיה בשרירים האלו אולם לעיתים יש פגיעה </a:t>
            </a:r>
            <a:r>
              <a:rPr lang="he-IL" sz="1200" kern="1200" dirty="0" err="1">
                <a:solidFill>
                  <a:schemeClr val="tx1"/>
                </a:solidFill>
                <a:effectLst/>
                <a:latin typeface="+mn-lt"/>
                <a:ea typeface="+mn-ea"/>
                <a:cs typeface="+mn-cs"/>
              </a:rPr>
              <a:t>בספינקטר</a:t>
            </a:r>
            <a:r>
              <a:rPr lang="he-IL" sz="1200" kern="1200" dirty="0">
                <a:solidFill>
                  <a:schemeClr val="tx1"/>
                </a:solidFill>
                <a:effectLst/>
                <a:latin typeface="+mn-lt"/>
                <a:ea typeface="+mn-ea"/>
                <a:cs typeface="+mn-cs"/>
              </a:rPr>
              <a:t> שלהם במהלך ניתוח.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תחושה בתעלה האנאלית- השימוש בשרירים הרצוניים הינו רק כאשר המטופל חש שהוא צריך להשתמש בהם, כלומר שיש מכניזם סנסורי מהתעלה האנאלית שאינו פגוע. בתעלה האנאלית אצל מטופל בריא יש תחושה מאוד עדינה, אבל במטופלים עם </a:t>
            </a:r>
            <a:r>
              <a:rPr lang="he-IL" sz="1200" kern="1200" dirty="0" err="1">
                <a:solidFill>
                  <a:schemeClr val="tx1"/>
                </a:solidFill>
                <a:effectLst/>
                <a:latin typeface="+mn-lt"/>
                <a:ea typeface="+mn-ea"/>
                <a:cs typeface="+mn-cs"/>
              </a:rPr>
              <a:t>arm</a:t>
            </a:r>
            <a:r>
              <a:rPr lang="he-IL" sz="1200" kern="1200" dirty="0">
                <a:solidFill>
                  <a:schemeClr val="tx1"/>
                </a:solidFill>
                <a:effectLst/>
                <a:latin typeface="+mn-lt"/>
                <a:ea typeface="+mn-ea"/>
                <a:cs typeface="+mn-cs"/>
              </a:rPr>
              <a:t> שנולדו ללא תעלה אנאלית (למעט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רקטלית</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אנאל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סטנוזיס</a:t>
            </a:r>
            <a:r>
              <a:rPr lang="he-IL" sz="1200" kern="1200" dirty="0">
                <a:solidFill>
                  <a:schemeClr val="tx1"/>
                </a:solidFill>
                <a:effectLst/>
                <a:latin typeface="+mn-lt"/>
                <a:ea typeface="+mn-ea"/>
                <a:cs typeface="+mn-cs"/>
              </a:rPr>
              <a:t>) אין את אותה תחושה. </a:t>
            </a:r>
            <a:r>
              <a:rPr lang="he-IL" sz="1200" kern="1200" dirty="0" err="1">
                <a:solidFill>
                  <a:schemeClr val="tx1"/>
                </a:solidFill>
                <a:effectLst/>
                <a:latin typeface="+mn-lt"/>
                <a:ea typeface="+mn-ea"/>
                <a:cs typeface="+mn-cs"/>
              </a:rPr>
              <a:t>כנל</a:t>
            </a:r>
            <a:r>
              <a:rPr lang="he-IL" sz="1200" kern="1200" dirty="0">
                <a:solidFill>
                  <a:schemeClr val="tx1"/>
                </a:solidFill>
                <a:effectLst/>
                <a:latin typeface="+mn-lt"/>
                <a:ea typeface="+mn-ea"/>
                <a:cs typeface="+mn-cs"/>
              </a:rPr>
              <a:t> מטופלים עם פגיעה בחוט השדרה. מטופלים עם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נולדים עם תעלה אנאלית תקינה אולם התחושה יכולה להיפגע במהלך ביצוע ניתוח </a:t>
            </a:r>
            <a:r>
              <a:rPr lang="he-IL" sz="1200" kern="1200" dirty="0" err="1">
                <a:solidFill>
                  <a:schemeClr val="tx1"/>
                </a:solidFill>
                <a:effectLst/>
                <a:latin typeface="+mn-lt"/>
                <a:ea typeface="+mn-ea"/>
                <a:cs typeface="+mn-cs"/>
              </a:rPr>
              <a:t>pull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through</a:t>
            </a:r>
            <a:r>
              <a:rPr lang="he-IL" sz="1200" kern="1200" dirty="0">
                <a:solidFill>
                  <a:schemeClr val="tx1"/>
                </a:solidFill>
                <a:effectLst/>
                <a:latin typeface="+mn-lt"/>
                <a:ea typeface="+mn-ea"/>
                <a:cs typeface="+mn-cs"/>
              </a:rPr>
              <a:t>- למשל </a:t>
            </a:r>
            <a:r>
              <a:rPr lang="he-IL" sz="1200" kern="1200" dirty="0" err="1">
                <a:solidFill>
                  <a:schemeClr val="tx1"/>
                </a:solidFill>
                <a:effectLst/>
                <a:latin typeface="+mn-lt"/>
                <a:ea typeface="+mn-ea"/>
                <a:cs typeface="+mn-cs"/>
              </a:rPr>
              <a:t>כשהדיסקציה</a:t>
            </a:r>
            <a:r>
              <a:rPr lang="he-IL" sz="1200" kern="1200" dirty="0">
                <a:solidFill>
                  <a:schemeClr val="tx1"/>
                </a:solidFill>
                <a:effectLst/>
                <a:latin typeface="+mn-lt"/>
                <a:ea typeface="+mn-ea"/>
                <a:cs typeface="+mn-cs"/>
              </a:rPr>
              <a:t> התחילה </a:t>
            </a:r>
            <a:r>
              <a:rPr lang="he-IL" sz="1200" kern="1200" dirty="0" err="1">
                <a:solidFill>
                  <a:schemeClr val="tx1"/>
                </a:solidFill>
                <a:effectLst/>
                <a:latin typeface="+mn-lt"/>
                <a:ea typeface="+mn-ea"/>
                <a:cs typeface="+mn-cs"/>
              </a:rPr>
              <a:t>דיסטלית</a:t>
            </a:r>
            <a:r>
              <a:rPr lang="he-IL" sz="1200" kern="1200" dirty="0">
                <a:solidFill>
                  <a:schemeClr val="tx1"/>
                </a:solidFill>
                <a:effectLst/>
                <a:latin typeface="+mn-lt"/>
                <a:ea typeface="+mn-ea"/>
                <a:cs typeface="+mn-cs"/>
              </a:rPr>
              <a:t> מדי ולא רואים את הקו המשונן. בכל מקרה חשוב לשמש תחושה של </a:t>
            </a:r>
            <a:r>
              <a:rPr lang="he-IL" sz="1200" kern="1200" dirty="0" err="1">
                <a:solidFill>
                  <a:schemeClr val="tx1"/>
                </a:solidFill>
                <a:effectLst/>
                <a:latin typeface="+mn-lt"/>
                <a:ea typeface="+mn-ea"/>
                <a:cs typeface="+mn-cs"/>
              </a:rPr>
              <a:t>פרופריוספציה</a:t>
            </a:r>
            <a:r>
              <a:rPr lang="he-IL" sz="1200" kern="1200" dirty="0">
                <a:solidFill>
                  <a:schemeClr val="tx1"/>
                </a:solidFill>
                <a:effectLst/>
                <a:latin typeface="+mn-lt"/>
                <a:ea typeface="+mn-ea"/>
                <a:cs typeface="+mn-cs"/>
              </a:rPr>
              <a:t>- זו התחושה של </a:t>
            </a:r>
            <a:r>
              <a:rPr lang="he-IL" sz="1200" kern="1200" dirty="0" err="1">
                <a:solidFill>
                  <a:schemeClr val="tx1"/>
                </a:solidFill>
                <a:effectLst/>
                <a:latin typeface="+mn-lt"/>
                <a:ea typeface="+mn-ea"/>
                <a:cs typeface="+mn-cs"/>
              </a:rPr>
              <a:t>דיסטנציה</a:t>
            </a:r>
            <a:r>
              <a:rPr lang="he-IL" sz="1200" kern="1200" dirty="0">
                <a:solidFill>
                  <a:schemeClr val="tx1"/>
                </a:solidFill>
                <a:effectLst/>
                <a:latin typeface="+mn-lt"/>
                <a:ea typeface="+mn-ea"/>
                <a:cs typeface="+mn-cs"/>
              </a:rPr>
              <a:t> של הרקטום. אבל, מקרים של צואה נוזלית או רכה לא מרחיבים את הרקטום ולכן חשוב אצל מטופלים עם בעיות מולדות כאמור לטפל בקונסיסטנטיות של הצואה כדי שהם יוכלו להרגיש את הרחבת הרקטום ולהתפנות וולונטרית. הקונספט הזה חשוב גם במטופלים עם קוליטיס שעברו השקת מעי דק לתעלה האנאלית- הרעיון הוא לתת תרופות שממצקות את הצואה.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תנועתיות של המעי- אצל מטופל בריא, </a:t>
            </a:r>
            <a:r>
              <a:rPr lang="he-IL" sz="1200" kern="1200" dirty="0" err="1">
                <a:solidFill>
                  <a:schemeClr val="tx1"/>
                </a:solidFill>
                <a:effectLst/>
                <a:latin typeface="+mn-lt"/>
                <a:ea typeface="+mn-ea"/>
                <a:cs typeface="+mn-cs"/>
              </a:rPr>
              <a:t>הרקטו-סיגמואיד</a:t>
            </a:r>
            <a:r>
              <a:rPr lang="he-IL" sz="1200" kern="1200" dirty="0">
                <a:solidFill>
                  <a:schemeClr val="tx1"/>
                </a:solidFill>
                <a:effectLst/>
                <a:latin typeface="+mn-lt"/>
                <a:ea typeface="+mn-ea"/>
                <a:cs typeface="+mn-cs"/>
              </a:rPr>
              <a:t> נשאר שקט למשך זמן משתנה- יכול להיות אפילו כמה ימים. בזמן זה הצואה נשארת בקולון. לפני מתן צואה, המטופל יכול להרגיש את ההתכווצויות </a:t>
            </a:r>
            <a:r>
              <a:rPr lang="he-IL" sz="1200" kern="1200" dirty="0" err="1">
                <a:solidFill>
                  <a:schemeClr val="tx1"/>
                </a:solidFill>
                <a:effectLst/>
                <a:latin typeface="+mn-lt"/>
                <a:ea typeface="+mn-ea"/>
                <a:cs typeface="+mn-cs"/>
              </a:rPr>
              <a:t>הפריסטלטיות</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הרקטוסיגמואיד</a:t>
            </a:r>
            <a:r>
              <a:rPr lang="he-IL" sz="1200" kern="1200" dirty="0">
                <a:solidFill>
                  <a:schemeClr val="tx1"/>
                </a:solidFill>
                <a:effectLst/>
                <a:latin typeface="+mn-lt"/>
                <a:ea typeface="+mn-ea"/>
                <a:cs typeface="+mn-cs"/>
              </a:rPr>
              <a:t>- צואה שנכנסת לרקטום מביאה להפעלת הרפלקס </a:t>
            </a:r>
            <a:r>
              <a:rPr lang="he-IL" sz="1200" kern="1200" dirty="0" err="1">
                <a:solidFill>
                  <a:schemeClr val="tx1"/>
                </a:solidFill>
                <a:effectLst/>
                <a:latin typeface="+mn-lt"/>
                <a:ea typeface="+mn-ea"/>
                <a:cs typeface="+mn-cs"/>
              </a:rPr>
              <a:t>האינהיבטורי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rectoanal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inhibition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reflex</a:t>
            </a:r>
            <a:r>
              <a:rPr lang="he-IL" sz="1200" kern="1200" dirty="0">
                <a:solidFill>
                  <a:schemeClr val="tx1"/>
                </a:solidFill>
                <a:effectLst/>
                <a:latin typeface="+mn-lt"/>
                <a:ea typeface="+mn-ea"/>
                <a:cs typeface="+mn-cs"/>
              </a:rPr>
              <a:t>, שבתורו מביא </a:t>
            </a:r>
            <a:r>
              <a:rPr lang="he-IL" sz="1200" kern="1200" dirty="0" err="1">
                <a:solidFill>
                  <a:schemeClr val="tx1"/>
                </a:solidFill>
                <a:effectLst/>
                <a:latin typeface="+mn-lt"/>
                <a:ea typeface="+mn-ea"/>
                <a:cs typeface="+mn-cs"/>
              </a:rPr>
              <a:t>לרלקסציה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הפנימי (הלא רצוני). השרירים הרצוניים דוחפים את התוכן ברקטום בחזרה </a:t>
            </a:r>
            <a:r>
              <a:rPr lang="he-IL" sz="1200" kern="1200" dirty="0" err="1">
                <a:solidFill>
                  <a:schemeClr val="tx1"/>
                </a:solidFill>
                <a:effectLst/>
                <a:latin typeface="+mn-lt"/>
                <a:ea typeface="+mn-ea"/>
                <a:cs typeface="+mn-cs"/>
              </a:rPr>
              <a:t>לרקטוסיגמואיד</a:t>
            </a:r>
            <a:r>
              <a:rPr lang="he-IL" sz="1200" kern="1200" dirty="0">
                <a:solidFill>
                  <a:schemeClr val="tx1"/>
                </a:solidFill>
                <a:effectLst/>
                <a:latin typeface="+mn-lt"/>
                <a:ea typeface="+mn-ea"/>
                <a:cs typeface="+mn-cs"/>
              </a:rPr>
              <a:t> שיישאר שם עד לזמן המתאים לצורך יציאה. בזמן יציאה, השרירים הרצוניים עוברים הרפיה והצואה יוצאת. למרבית המטופלים עם </a:t>
            </a:r>
            <a:r>
              <a:rPr lang="he-IL" sz="1200" kern="1200" dirty="0" err="1">
                <a:solidFill>
                  <a:schemeClr val="tx1"/>
                </a:solidFill>
                <a:effectLst/>
                <a:latin typeface="+mn-lt"/>
                <a:ea typeface="+mn-ea"/>
                <a:cs typeface="+mn-cs"/>
              </a:rPr>
              <a:t>מלפורמציה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אנורקטלית</a:t>
            </a:r>
            <a:r>
              <a:rPr lang="he-IL" sz="1200" kern="1200" dirty="0">
                <a:solidFill>
                  <a:schemeClr val="tx1"/>
                </a:solidFill>
                <a:effectLst/>
                <a:latin typeface="+mn-lt"/>
                <a:ea typeface="+mn-ea"/>
                <a:cs typeface="+mn-cs"/>
              </a:rPr>
              <a:t> יש בעיות בתהליך הזה- כך למשל, מטופלים שעברו </a:t>
            </a:r>
            <a:r>
              <a:rPr lang="he-IL" sz="1200" kern="1200" dirty="0" err="1">
                <a:solidFill>
                  <a:schemeClr val="tx1"/>
                </a:solidFill>
                <a:effectLst/>
                <a:latin typeface="+mn-lt"/>
                <a:ea typeface="+mn-ea"/>
                <a:cs typeface="+mn-cs"/>
              </a:rPr>
              <a:t>אנורקטופלסטיה</a:t>
            </a:r>
            <a:r>
              <a:rPr lang="he-IL" sz="1200" kern="1200" dirty="0">
                <a:solidFill>
                  <a:schemeClr val="tx1"/>
                </a:solidFill>
                <a:effectLst/>
                <a:latin typeface="+mn-lt"/>
                <a:ea typeface="+mn-ea"/>
                <a:cs typeface="+mn-cs"/>
              </a:rPr>
              <a:t> עם שימור החלק </a:t>
            </a:r>
            <a:r>
              <a:rPr lang="he-IL" sz="1200" kern="1200" dirty="0" err="1">
                <a:solidFill>
                  <a:schemeClr val="tx1"/>
                </a:solidFill>
                <a:effectLst/>
                <a:latin typeface="+mn-lt"/>
                <a:ea typeface="+mn-ea"/>
                <a:cs typeface="+mn-cs"/>
              </a:rPr>
              <a:t>הדיסטלי</a:t>
            </a:r>
            <a:r>
              <a:rPr lang="he-IL" sz="1200" kern="1200" dirty="0">
                <a:solidFill>
                  <a:schemeClr val="tx1"/>
                </a:solidFill>
                <a:effectLst/>
                <a:latin typeface="+mn-lt"/>
                <a:ea typeface="+mn-ea"/>
                <a:cs typeface="+mn-cs"/>
              </a:rPr>
              <a:t> של המעי יכולים לסבול מהיווצרות של מגה-רקטום וכתוצאה מכך עצירות ואז נוצר מעגל קסמים של עצירות שמובילה להרחבה נוספת ומכאן ליותר עצירות. מטופלים אחרים עם </a:t>
            </a:r>
            <a:r>
              <a:rPr lang="he-IL" sz="1200" kern="1200" dirty="0" err="1">
                <a:solidFill>
                  <a:schemeClr val="tx1"/>
                </a:solidFill>
                <a:effectLst/>
                <a:latin typeface="+mn-lt"/>
                <a:ea typeface="+mn-ea"/>
                <a:cs typeface="+mn-cs"/>
              </a:rPr>
              <a:t>arm</a:t>
            </a:r>
            <a:r>
              <a:rPr lang="he-IL" sz="1200" kern="1200" dirty="0">
                <a:solidFill>
                  <a:schemeClr val="tx1"/>
                </a:solidFill>
                <a:effectLst/>
                <a:latin typeface="+mn-lt"/>
                <a:ea typeface="+mn-ea"/>
                <a:cs typeface="+mn-cs"/>
              </a:rPr>
              <a:t> שעברו כריתה </a:t>
            </a:r>
            <a:r>
              <a:rPr lang="he-IL" sz="1200" kern="1200" dirty="0" err="1">
                <a:solidFill>
                  <a:schemeClr val="tx1"/>
                </a:solidFill>
                <a:effectLst/>
                <a:latin typeface="+mn-lt"/>
                <a:ea typeface="+mn-ea"/>
                <a:cs typeface="+mn-cs"/>
              </a:rPr>
              <a:t>דיסטלית</a:t>
            </a:r>
            <a:r>
              <a:rPr lang="he-IL" sz="1200" kern="1200" dirty="0">
                <a:solidFill>
                  <a:schemeClr val="tx1"/>
                </a:solidFill>
                <a:effectLst/>
                <a:latin typeface="+mn-lt"/>
                <a:ea typeface="+mn-ea"/>
                <a:cs typeface="+mn-cs"/>
              </a:rPr>
              <a:t> של המעי מתנהגים כאילו אין להם </a:t>
            </a:r>
            <a:r>
              <a:rPr lang="he-IL" sz="1200" kern="1200" dirty="0" err="1">
                <a:solidFill>
                  <a:schemeClr val="tx1"/>
                </a:solidFill>
                <a:effectLst/>
                <a:latin typeface="+mn-lt"/>
                <a:ea typeface="+mn-ea"/>
                <a:cs typeface="+mn-cs"/>
              </a:rPr>
              <a:t>רזרבואר</a:t>
            </a:r>
            <a:r>
              <a:rPr lang="he-IL" sz="1200" kern="1200" dirty="0">
                <a:solidFill>
                  <a:schemeClr val="tx1"/>
                </a:solidFill>
                <a:effectLst/>
                <a:latin typeface="+mn-lt"/>
                <a:ea typeface="+mn-ea"/>
                <a:cs typeface="+mn-cs"/>
              </a:rPr>
              <a:t>- ואז סובלים מיציאות רכות וצריך לטפל בהם עם תרופות שמאטות </a:t>
            </a:r>
            <a:r>
              <a:rPr lang="he-IL" sz="1200" kern="1200" dirty="0" err="1">
                <a:solidFill>
                  <a:schemeClr val="tx1"/>
                </a:solidFill>
                <a:effectLst/>
                <a:latin typeface="+mn-lt"/>
                <a:ea typeface="+mn-ea"/>
                <a:cs typeface="+mn-cs"/>
              </a:rPr>
              <a:t>מוטיליות</a:t>
            </a:r>
            <a:r>
              <a:rPr lang="he-IL" sz="1200" kern="1200" dirty="0">
                <a:solidFill>
                  <a:schemeClr val="tx1"/>
                </a:solidFill>
                <a:effectLst/>
                <a:latin typeface="+mn-lt"/>
                <a:ea typeface="+mn-ea"/>
                <a:cs typeface="+mn-cs"/>
              </a:rPr>
              <a:t> של המעי, דיאטה של עצירות וחוקנים. מטופלים עם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לא סובלים מבעיה בעצבוב של התעלה האנאלית ולכן רובם </a:t>
            </a:r>
            <a:r>
              <a:rPr lang="he-IL" sz="1200" kern="1200" dirty="0" err="1">
                <a:solidFill>
                  <a:schemeClr val="tx1"/>
                </a:solidFill>
                <a:effectLst/>
                <a:latin typeface="+mn-lt"/>
                <a:ea typeface="+mn-ea"/>
                <a:cs typeface="+mn-cs"/>
              </a:rPr>
              <a:t>קונטיננטיים</a:t>
            </a:r>
            <a:r>
              <a:rPr lang="he-IL" sz="1200" kern="1200" dirty="0">
                <a:solidFill>
                  <a:schemeClr val="tx1"/>
                </a:solidFill>
                <a:effectLst/>
                <a:latin typeface="+mn-lt"/>
                <a:ea typeface="+mn-ea"/>
                <a:cs typeface="+mn-cs"/>
              </a:rPr>
              <a:t> למרות שאין להם </a:t>
            </a:r>
            <a:r>
              <a:rPr lang="he-IL" sz="1200" kern="1200" dirty="0" err="1">
                <a:solidFill>
                  <a:schemeClr val="tx1"/>
                </a:solidFill>
                <a:effectLst/>
                <a:latin typeface="+mn-lt"/>
                <a:ea typeface="+mn-ea"/>
                <a:cs typeface="+mn-cs"/>
              </a:rPr>
              <a:t>רזרבואר</a:t>
            </a:r>
            <a:r>
              <a:rPr lang="he-IL" sz="1200" kern="1200" dirty="0">
                <a:solidFill>
                  <a:schemeClr val="tx1"/>
                </a:solidFill>
                <a:effectLst/>
                <a:latin typeface="+mn-lt"/>
                <a:ea typeface="+mn-ea"/>
                <a:cs typeface="+mn-cs"/>
              </a:rPr>
              <a:t> של רקטום. מטופלים עם עצירות הינם בעלי </a:t>
            </a:r>
            <a:r>
              <a:rPr lang="he-IL" sz="1200" kern="1200" dirty="0" err="1">
                <a:solidFill>
                  <a:schemeClr val="tx1"/>
                </a:solidFill>
                <a:effectLst/>
                <a:latin typeface="+mn-lt"/>
                <a:ea typeface="+mn-ea"/>
                <a:cs typeface="+mn-cs"/>
              </a:rPr>
              <a:t>מוטיליות</a:t>
            </a:r>
            <a:r>
              <a:rPr lang="he-IL" sz="1200" kern="1200" dirty="0">
                <a:solidFill>
                  <a:schemeClr val="tx1"/>
                </a:solidFill>
                <a:effectLst/>
                <a:latin typeface="+mn-lt"/>
                <a:ea typeface="+mn-ea"/>
                <a:cs typeface="+mn-cs"/>
              </a:rPr>
              <a:t> ירודה שלא ברורה עד הסוף- לרוב הם משתפרים עם משלשלים </a:t>
            </a:r>
            <a:r>
              <a:rPr lang="he-IL" sz="1200" kern="1200" dirty="0" err="1">
                <a:solidFill>
                  <a:schemeClr val="tx1"/>
                </a:solidFill>
                <a:effectLst/>
                <a:latin typeface="+mn-lt"/>
                <a:ea typeface="+mn-ea"/>
                <a:cs typeface="+mn-cs"/>
              </a:rPr>
              <a:t>סטימולנטיים</a:t>
            </a:r>
            <a:r>
              <a:rPr lang="he-IL" sz="1200" kern="1200" dirty="0">
                <a:solidFill>
                  <a:schemeClr val="tx1"/>
                </a:solidFill>
                <a:effectLst/>
                <a:latin typeface="+mn-lt"/>
                <a:ea typeface="+mn-ea"/>
                <a:cs typeface="+mn-cs"/>
              </a:rPr>
              <a:t> שמעלים את </a:t>
            </a:r>
            <a:r>
              <a:rPr lang="he-IL" sz="1200" kern="1200" dirty="0" err="1">
                <a:solidFill>
                  <a:schemeClr val="tx1"/>
                </a:solidFill>
                <a:effectLst/>
                <a:latin typeface="+mn-lt"/>
                <a:ea typeface="+mn-ea"/>
                <a:cs typeface="+mn-cs"/>
              </a:rPr>
              <a:t>המוטליות</a:t>
            </a:r>
            <a:r>
              <a:rPr lang="he-IL" sz="1200" kern="1200" dirty="0">
                <a:solidFill>
                  <a:schemeClr val="tx1"/>
                </a:solidFill>
                <a:effectLst/>
                <a:latin typeface="+mn-lt"/>
                <a:ea typeface="+mn-ea"/>
                <a:cs typeface="+mn-cs"/>
              </a:rPr>
              <a:t> של הקולון.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יכולת פסיכולוגית לשלוט ביציאות- יש מטופלים שיש להם את כל הנדרש פיזיולוגית כדי לשלוט ביציאות אולם אין להן את היכולת האינטגרטיבית על מנת לשלוט באמת- מטופלים למשל עם בעיות התפתחותיות, אוטיזם וכדומה.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אי שליטה </a:t>
            </a:r>
            <a:r>
              <a:rPr lang="he-IL" sz="1200" kern="1200" dirty="0" err="1">
                <a:solidFill>
                  <a:schemeClr val="tx1"/>
                </a:solidFill>
                <a:effectLst/>
                <a:latin typeface="+mn-lt"/>
                <a:ea typeface="+mn-ea"/>
                <a:cs typeface="+mn-cs"/>
              </a:rPr>
              <a:t>אמיתית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true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fecal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incontinence</a:t>
            </a:r>
            <a:r>
              <a:rPr lang="he-IL" sz="1200" kern="1200" dirty="0">
                <a:solidFill>
                  <a:schemeClr val="tx1"/>
                </a:solidFill>
                <a:effectLst/>
                <a:latin typeface="+mn-lt"/>
                <a:ea typeface="+mn-ea"/>
                <a:cs typeface="+mn-cs"/>
              </a:rPr>
              <a:t>: המשמעות הינה שלמטופל אין את היכולת האנטומית לתנועות מעי וולונטריות ולכן הוא זקוק לאמצעים מלאכותיים על מנת לרוקן את המעי הגס. הרעיון שעומד מאחורי זה הינו תהליך של </a:t>
            </a:r>
            <a:r>
              <a:rPr lang="he-IL" sz="1200" kern="1200" dirty="0" err="1">
                <a:solidFill>
                  <a:schemeClr val="tx1"/>
                </a:solidFill>
                <a:effectLst/>
                <a:latin typeface="+mn-lt"/>
                <a:ea typeface="+mn-ea"/>
                <a:cs typeface="+mn-cs"/>
              </a:rPr>
              <a:t>bowel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management</a:t>
            </a:r>
            <a:r>
              <a:rPr lang="he-IL" sz="1200" kern="1200" dirty="0">
                <a:solidFill>
                  <a:schemeClr val="tx1"/>
                </a:solidFill>
                <a:effectLst/>
                <a:latin typeface="+mn-lt"/>
                <a:ea typeface="+mn-ea"/>
                <a:cs typeface="+mn-cs"/>
              </a:rPr>
              <a:t> שבמהלכו מלמדים את המטופל וההורים כיצד לנקות את המעי אחת ליום עם חוקן עד הפעם הבאה. שימוש </a:t>
            </a:r>
            <a:r>
              <a:rPr lang="he-IL" sz="1200" kern="1200" dirty="0" err="1">
                <a:solidFill>
                  <a:schemeClr val="tx1"/>
                </a:solidFill>
                <a:effectLst/>
                <a:latin typeface="+mn-lt"/>
                <a:ea typeface="+mn-ea"/>
                <a:cs typeface="+mn-cs"/>
              </a:rPr>
              <a:t>בלקסטיביים</a:t>
            </a:r>
            <a:r>
              <a:rPr lang="he-IL" sz="1200" kern="1200" dirty="0">
                <a:solidFill>
                  <a:schemeClr val="tx1"/>
                </a:solidFill>
                <a:effectLst/>
                <a:latin typeface="+mn-lt"/>
                <a:ea typeface="+mn-ea"/>
                <a:cs typeface="+mn-cs"/>
              </a:rPr>
              <a:t> או במרככי יציאות רק יחמיר את ה- </a:t>
            </a:r>
            <a:r>
              <a:rPr lang="he-IL" sz="1200" kern="1200" dirty="0" err="1">
                <a:solidFill>
                  <a:schemeClr val="tx1"/>
                </a:solidFill>
                <a:effectLst/>
                <a:latin typeface="+mn-lt"/>
                <a:ea typeface="+mn-ea"/>
                <a:cs typeface="+mn-cs"/>
              </a:rPr>
              <a:t>soil</a:t>
            </a:r>
            <a:r>
              <a:rPr lang="he-IL" sz="1200" kern="1200" dirty="0">
                <a:solidFill>
                  <a:schemeClr val="tx1"/>
                </a:solidFill>
                <a:effectLst/>
                <a:latin typeface="+mn-lt"/>
                <a:ea typeface="+mn-ea"/>
                <a:cs typeface="+mn-cs"/>
              </a:rPr>
              <a:t> ועל כן לא מומלץ. הרעיון הוא שרואים את המטופל בכל יום ומבצעים </a:t>
            </a:r>
            <a:r>
              <a:rPr lang="he-IL" sz="1200" kern="1200" dirty="0" err="1">
                <a:solidFill>
                  <a:schemeClr val="tx1"/>
                </a:solidFill>
                <a:effectLst/>
                <a:latin typeface="+mn-lt"/>
                <a:ea typeface="+mn-ea"/>
                <a:cs typeface="+mn-cs"/>
              </a:rPr>
              <a:t>צבס</a:t>
            </a:r>
            <a:r>
              <a:rPr lang="he-IL" sz="1200" kern="1200" dirty="0">
                <a:solidFill>
                  <a:schemeClr val="tx1"/>
                </a:solidFill>
                <a:effectLst/>
                <a:latin typeface="+mn-lt"/>
                <a:ea typeface="+mn-ea"/>
                <a:cs typeface="+mn-cs"/>
              </a:rPr>
              <a:t> כדי לנסות ולהעריך היכן ממוקמת הצואה לאורך הקולון- והתהליך נמשך בממוצע כשבוע כשבמהלכו עושים תיקונים לגבי טיב החוקן ותיקון לגבי סוג הדיאטה.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למי מהילדים יש באמת אי שליטה </a:t>
            </a:r>
            <a:r>
              <a:rPr lang="he-IL" sz="1200" kern="1200" dirty="0" err="1">
                <a:solidFill>
                  <a:schemeClr val="tx1"/>
                </a:solidFill>
                <a:effectLst/>
                <a:latin typeface="+mn-lt"/>
                <a:ea typeface="+mn-ea"/>
                <a:cs typeface="+mn-cs"/>
              </a:rPr>
              <a:t>אמיתית</a:t>
            </a:r>
            <a:r>
              <a:rPr lang="he-IL" sz="1200" kern="1200" dirty="0">
                <a:solidFill>
                  <a:schemeClr val="tx1"/>
                </a:solidFill>
                <a:effectLst/>
                <a:latin typeface="+mn-lt"/>
                <a:ea typeface="+mn-ea"/>
                <a:cs typeface="+mn-cs"/>
              </a:rPr>
              <a:t>? אצל כמחצית מהמטופלים עם </a:t>
            </a:r>
            <a:r>
              <a:rPr lang="he-IL" sz="1200" kern="1200" dirty="0" err="1">
                <a:solidFill>
                  <a:schemeClr val="tx1"/>
                </a:solidFill>
                <a:effectLst/>
                <a:latin typeface="+mn-lt"/>
                <a:ea typeface="+mn-ea"/>
                <a:cs typeface="+mn-cs"/>
              </a:rPr>
              <a:t>arm</a:t>
            </a:r>
            <a:r>
              <a:rPr lang="he-IL" sz="1200" kern="1200" dirty="0">
                <a:solidFill>
                  <a:schemeClr val="tx1"/>
                </a:solidFill>
                <a:effectLst/>
                <a:latin typeface="+mn-lt"/>
                <a:ea typeface="+mn-ea"/>
                <a:cs typeface="+mn-cs"/>
              </a:rPr>
              <a:t>, יש נקיטת צואה וולונטרית אולם שני שליש מהם מדווחים על </a:t>
            </a:r>
            <a:r>
              <a:rPr lang="he-IL" sz="1200" kern="1200" dirty="0" err="1">
                <a:solidFill>
                  <a:schemeClr val="tx1"/>
                </a:solidFill>
                <a:effectLst/>
                <a:latin typeface="+mn-lt"/>
                <a:ea typeface="+mn-ea"/>
                <a:cs typeface="+mn-cs"/>
              </a:rPr>
              <a:t>soiling</a:t>
            </a:r>
            <a:r>
              <a:rPr lang="he-IL" sz="1200" kern="1200" dirty="0">
                <a:solidFill>
                  <a:schemeClr val="tx1"/>
                </a:solidFill>
                <a:effectLst/>
                <a:latin typeface="+mn-lt"/>
                <a:ea typeface="+mn-ea"/>
                <a:cs typeface="+mn-cs"/>
              </a:rPr>
              <a:t>. כשמטפלים בזה (לרוב זה קשור לעצירות) אז זה אמור להשתפר. בערך מחצית ממטופלי ה- </a:t>
            </a:r>
            <a:r>
              <a:rPr lang="he-IL" sz="1200" kern="1200" dirty="0" err="1">
                <a:solidFill>
                  <a:schemeClr val="tx1"/>
                </a:solidFill>
                <a:effectLst/>
                <a:latin typeface="+mn-lt"/>
                <a:ea typeface="+mn-ea"/>
                <a:cs typeface="+mn-cs"/>
              </a:rPr>
              <a:t>arm</a:t>
            </a:r>
            <a:r>
              <a:rPr lang="he-IL" sz="1200" kern="1200" dirty="0">
                <a:solidFill>
                  <a:schemeClr val="tx1"/>
                </a:solidFill>
                <a:effectLst/>
                <a:latin typeface="+mn-lt"/>
                <a:ea typeface="+mn-ea"/>
                <a:cs typeface="+mn-cs"/>
              </a:rPr>
              <a:t> סובלים מאי שליטה </a:t>
            </a:r>
            <a:r>
              <a:rPr lang="he-IL" sz="1200" kern="1200" dirty="0" err="1">
                <a:solidFill>
                  <a:schemeClr val="tx1"/>
                </a:solidFill>
                <a:effectLst/>
                <a:latin typeface="+mn-lt"/>
                <a:ea typeface="+mn-ea"/>
                <a:cs typeface="+mn-cs"/>
              </a:rPr>
              <a:t>אמיתית</a:t>
            </a:r>
            <a:r>
              <a:rPr lang="he-IL" sz="1200" kern="1200" dirty="0">
                <a:solidFill>
                  <a:schemeClr val="tx1"/>
                </a:solidFill>
                <a:effectLst/>
                <a:latin typeface="+mn-lt"/>
                <a:ea typeface="+mn-ea"/>
                <a:cs typeface="+mn-cs"/>
              </a:rPr>
              <a:t> וצריכים </a:t>
            </a:r>
            <a:r>
              <a:rPr lang="he-IL" sz="1200" kern="1200" dirty="0" err="1">
                <a:solidFill>
                  <a:schemeClr val="tx1"/>
                </a:solidFill>
                <a:effectLst/>
                <a:latin typeface="+mn-lt"/>
                <a:ea typeface="+mn-ea"/>
                <a:cs typeface="+mn-cs"/>
              </a:rPr>
              <a:t>bowel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management</a:t>
            </a:r>
            <a:r>
              <a:rPr lang="he-IL" sz="1200" kern="1200" dirty="0">
                <a:solidFill>
                  <a:schemeClr val="tx1"/>
                </a:solidFill>
                <a:effectLst/>
                <a:latin typeface="+mn-lt"/>
                <a:ea typeface="+mn-ea"/>
                <a:cs typeface="+mn-cs"/>
              </a:rPr>
              <a:t>. כך גם לגבי חלק מהמטופלים עם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וכן חלק מהמטופלים עם בעיות בחוט השדרה- העקרונות של הטיפול דומים עבור אלו שסובלים מ- </a:t>
            </a:r>
            <a:r>
              <a:rPr lang="he-IL" sz="1200" kern="1200" dirty="0" err="1">
                <a:solidFill>
                  <a:schemeClr val="tx1"/>
                </a:solidFill>
                <a:effectLst/>
                <a:latin typeface="+mn-lt"/>
                <a:ea typeface="+mn-ea"/>
                <a:cs typeface="+mn-cs"/>
              </a:rPr>
              <a:t>arm</a:t>
            </a:r>
            <a:r>
              <a:rPr lang="he-IL" sz="1200" kern="1200" dirty="0">
                <a:solidFill>
                  <a:schemeClr val="tx1"/>
                </a:solidFill>
                <a:effectLst/>
                <a:latin typeface="+mn-lt"/>
                <a:ea typeface="+mn-ea"/>
                <a:cs typeface="+mn-cs"/>
              </a:rPr>
              <a:t>. טרם הטיפול צריך לנסות ולהעריך גורמים פרוגנוסטיים טובים לשליטה על יציאות (שתי תנועות מעי ביום ללא עדות ל- </a:t>
            </a:r>
            <a:r>
              <a:rPr lang="he-IL" sz="1200" kern="1200" dirty="0" err="1">
                <a:solidFill>
                  <a:schemeClr val="tx1"/>
                </a:solidFill>
                <a:effectLst/>
                <a:latin typeface="+mn-lt"/>
                <a:ea typeface="+mn-ea"/>
                <a:cs typeface="+mn-cs"/>
              </a:rPr>
              <a:t>soil</a:t>
            </a:r>
            <a:r>
              <a:rPr lang="he-IL" sz="1200" kern="1200" dirty="0">
                <a:solidFill>
                  <a:schemeClr val="tx1"/>
                </a:solidFill>
                <a:effectLst/>
                <a:latin typeface="+mn-lt"/>
                <a:ea typeface="+mn-ea"/>
                <a:cs typeface="+mn-cs"/>
              </a:rPr>
              <a:t> בין לבין, עדות לתחושה שמורה, שליטה על השתן) וגורמים פרוגנוסטיים לא טובים (</a:t>
            </a:r>
            <a:r>
              <a:rPr lang="he-IL" sz="1200" kern="1200" dirty="0" err="1">
                <a:solidFill>
                  <a:schemeClr val="tx1"/>
                </a:solidFill>
                <a:effectLst/>
                <a:latin typeface="+mn-lt"/>
                <a:ea typeface="+mn-ea"/>
                <a:cs typeface="+mn-cs"/>
              </a:rPr>
              <a:t>constant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soiling</a:t>
            </a:r>
            <a:r>
              <a:rPr lang="he-IL" sz="1200" kern="1200" dirty="0">
                <a:solidFill>
                  <a:schemeClr val="tx1"/>
                </a:solidFill>
                <a:effectLst/>
                <a:latin typeface="+mn-lt"/>
                <a:ea typeface="+mn-ea"/>
                <a:cs typeface="+mn-cs"/>
              </a:rPr>
              <a:t>, ללא עדות לתחושה- אין דחיפת צואה, בעיה בשליטה על שתן, טפטוף של שתן). כמו כן בודקים את ה- </a:t>
            </a:r>
            <a:r>
              <a:rPr lang="he-IL" sz="1200" kern="1200" dirty="0" err="1">
                <a:solidFill>
                  <a:schemeClr val="tx1"/>
                </a:solidFill>
                <a:effectLst/>
                <a:latin typeface="+mn-lt"/>
                <a:ea typeface="+mn-ea"/>
                <a:cs typeface="+mn-cs"/>
              </a:rPr>
              <a:t>sacral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ratio</a:t>
            </a:r>
            <a:r>
              <a:rPr lang="he-IL" sz="1200" kern="1200" dirty="0">
                <a:solidFill>
                  <a:schemeClr val="tx1"/>
                </a:solidFill>
                <a:effectLst/>
                <a:latin typeface="+mn-lt"/>
                <a:ea typeface="+mn-ea"/>
                <a:cs typeface="+mn-cs"/>
              </a:rPr>
              <a:t>, את מידת התפתחות </a:t>
            </a:r>
            <a:r>
              <a:rPr lang="he-IL" sz="1200" kern="1200" dirty="0" err="1">
                <a:solidFill>
                  <a:schemeClr val="tx1"/>
                </a:solidFill>
                <a:effectLst/>
                <a:latin typeface="+mn-lt"/>
                <a:ea typeface="+mn-ea"/>
                <a:cs typeface="+mn-cs"/>
              </a:rPr>
              <a:t>הסאקרום</a:t>
            </a:r>
            <a:r>
              <a:rPr lang="he-IL" sz="1200" kern="1200" dirty="0">
                <a:solidFill>
                  <a:schemeClr val="tx1"/>
                </a:solidFill>
                <a:effectLst/>
                <a:latin typeface="+mn-lt"/>
                <a:ea typeface="+mn-ea"/>
                <a:cs typeface="+mn-cs"/>
              </a:rPr>
              <a:t> ואת סוג </a:t>
            </a:r>
            <a:r>
              <a:rPr lang="he-IL" sz="1200" kern="1200" dirty="0" err="1">
                <a:solidFill>
                  <a:schemeClr val="tx1"/>
                </a:solidFill>
                <a:effectLst/>
                <a:latin typeface="+mn-lt"/>
                <a:ea typeface="+mn-ea"/>
                <a:cs typeface="+mn-cs"/>
              </a:rPr>
              <a:t>המלפורמציה</a:t>
            </a:r>
            <a:r>
              <a:rPr lang="he-IL" sz="1200" kern="1200" dirty="0">
                <a:solidFill>
                  <a:schemeClr val="tx1"/>
                </a:solidFill>
                <a:effectLst/>
                <a:latin typeface="+mn-lt"/>
                <a:ea typeface="+mn-ea"/>
                <a:cs typeface="+mn-cs"/>
              </a:rPr>
              <a:t> עצמה (</a:t>
            </a:r>
            <a:r>
              <a:rPr lang="he-IL" sz="1200" kern="1200" dirty="0" err="1">
                <a:solidFill>
                  <a:schemeClr val="tx1"/>
                </a:solidFill>
                <a:effectLst/>
                <a:latin typeface="+mn-lt"/>
                <a:ea typeface="+mn-ea"/>
                <a:cs typeface="+mn-cs"/>
              </a:rPr>
              <a:t>מלפורמציות</a:t>
            </a:r>
            <a:r>
              <a:rPr lang="he-IL" sz="1200" kern="1200" dirty="0">
                <a:solidFill>
                  <a:schemeClr val="tx1"/>
                </a:solidFill>
                <a:effectLst/>
                <a:latin typeface="+mn-lt"/>
                <a:ea typeface="+mn-ea"/>
                <a:cs typeface="+mn-cs"/>
              </a:rPr>
              <a:t> כגון </a:t>
            </a:r>
            <a:r>
              <a:rPr lang="he-IL" sz="1200" kern="1200" dirty="0" err="1">
                <a:solidFill>
                  <a:schemeClr val="tx1"/>
                </a:solidFill>
                <a:effectLst/>
                <a:latin typeface="+mn-lt"/>
                <a:ea typeface="+mn-ea"/>
                <a:cs typeface="+mn-cs"/>
              </a:rPr>
              <a:t>קלואקות</a:t>
            </a:r>
            <a:r>
              <a:rPr lang="he-IL" sz="1200" kern="1200" dirty="0">
                <a:solidFill>
                  <a:schemeClr val="tx1"/>
                </a:solidFill>
                <a:effectLst/>
                <a:latin typeface="+mn-lt"/>
                <a:ea typeface="+mn-ea"/>
                <a:cs typeface="+mn-cs"/>
              </a:rPr>
              <a:t> עם תעלה משותפת מעל 3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recto-bladder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neck</a:t>
            </a:r>
            <a:r>
              <a:rPr lang="he-IL" sz="1200" kern="1200" dirty="0">
                <a:solidFill>
                  <a:schemeClr val="tx1"/>
                </a:solidFill>
                <a:effectLst/>
                <a:latin typeface="+mn-lt"/>
                <a:ea typeface="+mn-ea"/>
                <a:cs typeface="+mn-cs"/>
              </a:rPr>
              <a:t>, עדות ל- </a:t>
            </a:r>
            <a:r>
              <a:rPr lang="he-IL" sz="1200" kern="1200" dirty="0" err="1">
                <a:solidFill>
                  <a:schemeClr val="tx1"/>
                </a:solidFill>
                <a:effectLst/>
                <a:latin typeface="+mn-lt"/>
                <a:ea typeface="+mn-ea"/>
                <a:cs typeface="+mn-cs"/>
              </a:rPr>
              <a:t>flat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perineum</a:t>
            </a:r>
            <a:r>
              <a:rPr lang="he-IL" sz="1200" kern="1200" dirty="0">
                <a:solidFill>
                  <a:schemeClr val="tx1"/>
                </a:solidFill>
                <a:effectLst/>
                <a:latin typeface="+mn-lt"/>
                <a:ea typeface="+mn-ea"/>
                <a:cs typeface="+mn-cs"/>
              </a:rPr>
              <a:t>- מקושרים בפרוגנוזה רעה). כך למשל, מטופל עם </a:t>
            </a:r>
            <a:r>
              <a:rPr lang="he-IL" sz="1200" kern="1200" dirty="0" err="1">
                <a:solidFill>
                  <a:schemeClr val="tx1"/>
                </a:solidFill>
                <a:effectLst/>
                <a:latin typeface="+mn-lt"/>
                <a:ea typeface="+mn-ea"/>
                <a:cs typeface="+mn-cs"/>
              </a:rPr>
              <a:t>sacral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ratio</a:t>
            </a:r>
            <a:r>
              <a:rPr lang="he-IL" sz="1200" kern="1200" dirty="0">
                <a:solidFill>
                  <a:schemeClr val="tx1"/>
                </a:solidFill>
                <a:effectLst/>
                <a:latin typeface="+mn-lt"/>
                <a:ea typeface="+mn-ea"/>
                <a:cs typeface="+mn-cs"/>
              </a:rPr>
              <a:t> מעל 0.7 ועמוד שדרה תקין מהווה פרוגנוזה טובה, בעוד שמטופל עם אבנורמליות של עמוד השדרה בשילוב </a:t>
            </a:r>
            <a:r>
              <a:rPr lang="he-IL" sz="1200" kern="1200" dirty="0" err="1">
                <a:solidFill>
                  <a:schemeClr val="tx1"/>
                </a:solidFill>
                <a:effectLst/>
                <a:latin typeface="+mn-lt"/>
                <a:ea typeface="+mn-ea"/>
                <a:cs typeface="+mn-cs"/>
              </a:rPr>
              <a:t>sacral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ratio</a:t>
            </a:r>
            <a:r>
              <a:rPr lang="he-IL" sz="1200" kern="1200" dirty="0">
                <a:solidFill>
                  <a:schemeClr val="tx1"/>
                </a:solidFill>
                <a:effectLst/>
                <a:latin typeface="+mn-lt"/>
                <a:ea typeface="+mn-ea"/>
                <a:cs typeface="+mn-cs"/>
              </a:rPr>
              <a:t> של מתחת ל- 0.4 מהווה פרוגנוזה גרועה לשליטה על יציאות. בשיחה עם ההורים חשוב לנסות ולהעריך את מידת השליטה בהמשך- ילדים עם סקרום מפותח, שסבלו </a:t>
            </a:r>
            <a:r>
              <a:rPr lang="he-IL" sz="1200" kern="1200" dirty="0" err="1">
                <a:solidFill>
                  <a:schemeClr val="tx1"/>
                </a:solidFill>
                <a:effectLst/>
                <a:latin typeface="+mn-lt"/>
                <a:ea typeface="+mn-ea"/>
                <a:cs typeface="+mn-cs"/>
              </a:rPr>
              <a:t>מווסטיבולר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פרינאל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רקטו-אורתרל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קולורקטל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ללא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צפויים להיות עם שליטה בצואה סביב גיל 3-4 אולם חשוב לעקוב אחריהם. ילדים עם פרוגנוזה רעה מבחינת מבנה </a:t>
            </a:r>
            <a:r>
              <a:rPr lang="he-IL" sz="1200" kern="1200" dirty="0" err="1">
                <a:solidFill>
                  <a:schemeClr val="tx1"/>
                </a:solidFill>
                <a:effectLst/>
                <a:latin typeface="+mn-lt"/>
                <a:ea typeface="+mn-ea"/>
                <a:cs typeface="+mn-cs"/>
              </a:rPr>
              <a:t>הסקרום</a:t>
            </a:r>
            <a:r>
              <a:rPr lang="he-IL" sz="1200" kern="1200" dirty="0">
                <a:solidFill>
                  <a:schemeClr val="tx1"/>
                </a:solidFill>
                <a:effectLst/>
                <a:latin typeface="+mn-lt"/>
                <a:ea typeface="+mn-ea"/>
                <a:cs typeface="+mn-cs"/>
              </a:rPr>
              <a:t> וסוג </a:t>
            </a:r>
            <a:r>
              <a:rPr lang="he-IL" sz="1200" kern="1200" dirty="0" err="1">
                <a:solidFill>
                  <a:schemeClr val="tx1"/>
                </a:solidFill>
                <a:effectLst/>
                <a:latin typeface="+mn-lt"/>
                <a:ea typeface="+mn-ea"/>
                <a:cs typeface="+mn-cs"/>
              </a:rPr>
              <a:t>המלפורמציה</a:t>
            </a:r>
            <a:r>
              <a:rPr lang="he-IL" sz="1200" kern="1200" dirty="0">
                <a:solidFill>
                  <a:schemeClr val="tx1"/>
                </a:solidFill>
                <a:effectLst/>
                <a:latin typeface="+mn-lt"/>
                <a:ea typeface="+mn-ea"/>
                <a:cs typeface="+mn-cs"/>
              </a:rPr>
              <a:t>- יזדקקו סביב גיל 3-4 לתוכנית </a:t>
            </a:r>
            <a:r>
              <a:rPr lang="he-IL" sz="1200" kern="1200" dirty="0" err="1">
                <a:solidFill>
                  <a:schemeClr val="tx1"/>
                </a:solidFill>
                <a:effectLst/>
                <a:latin typeface="+mn-lt"/>
                <a:ea typeface="+mn-ea"/>
                <a:cs typeface="+mn-cs"/>
              </a:rPr>
              <a:t>bowel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management</a:t>
            </a:r>
            <a:r>
              <a:rPr lang="he-IL" sz="1200" kern="1200" dirty="0">
                <a:solidFill>
                  <a:schemeClr val="tx1"/>
                </a:solidFill>
                <a:effectLst/>
                <a:latin typeface="+mn-lt"/>
                <a:ea typeface="+mn-ea"/>
                <a:cs typeface="+mn-cs"/>
              </a:rPr>
              <a:t> על מנת להישאר נקיים. בילדים שעברו ניתוח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קולו-</a:t>
            </a:r>
            <a:r>
              <a:rPr lang="he-IL" sz="1200" kern="1200" dirty="0" err="1">
                <a:solidFill>
                  <a:schemeClr val="tx1"/>
                </a:solidFill>
                <a:effectLst/>
                <a:latin typeface="+mn-lt"/>
                <a:ea typeface="+mn-ea"/>
                <a:cs typeface="+mn-cs"/>
              </a:rPr>
              <a:t>רקטלית</a:t>
            </a:r>
            <a:r>
              <a:rPr lang="he-IL" sz="1200" kern="1200" dirty="0">
                <a:solidFill>
                  <a:schemeClr val="tx1"/>
                </a:solidFill>
                <a:effectLst/>
                <a:latin typeface="+mn-lt"/>
                <a:ea typeface="+mn-ea"/>
                <a:cs typeface="+mn-cs"/>
              </a:rPr>
              <a:t> וסובלים מאי שליטה יש לחשוב על ניתוח חוזר לתיקון אנוס שאינו ממוקם נכון או </a:t>
            </a:r>
            <a:r>
              <a:rPr lang="he-IL" sz="1200" kern="1200" dirty="0" err="1">
                <a:solidFill>
                  <a:schemeClr val="tx1"/>
                </a:solidFill>
                <a:effectLst/>
                <a:latin typeface="+mn-lt"/>
                <a:ea typeface="+mn-ea"/>
                <a:cs typeface="+mn-cs"/>
              </a:rPr>
              <a:t>פרולפס</a:t>
            </a:r>
            <a:r>
              <a:rPr lang="he-IL" sz="1200" kern="1200" dirty="0">
                <a:solidFill>
                  <a:schemeClr val="tx1"/>
                </a:solidFill>
                <a:effectLst/>
                <a:latin typeface="+mn-lt"/>
                <a:ea typeface="+mn-ea"/>
                <a:cs typeface="+mn-cs"/>
              </a:rPr>
              <a:t> למשל, אולם רק בתנאי שהודגמה מערכת שרירים וקומפלקס שרירים טוב.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לאחר שמחליטים מי הילדים שצריכים </a:t>
            </a:r>
            <a:r>
              <a:rPr lang="he-IL" sz="1200" kern="1200" dirty="0" err="1">
                <a:solidFill>
                  <a:schemeClr val="tx1"/>
                </a:solidFill>
                <a:effectLst/>
                <a:latin typeface="+mn-lt"/>
                <a:ea typeface="+mn-ea"/>
                <a:cs typeface="+mn-cs"/>
              </a:rPr>
              <a:t>bowel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management</a:t>
            </a:r>
            <a:r>
              <a:rPr lang="he-IL" sz="1200" kern="1200" dirty="0">
                <a:solidFill>
                  <a:schemeClr val="tx1"/>
                </a:solidFill>
                <a:effectLst/>
                <a:latin typeface="+mn-lt"/>
                <a:ea typeface="+mn-ea"/>
                <a:cs typeface="+mn-cs"/>
              </a:rPr>
              <a:t>, יש לחלקם לשתי קבוצות- מטופלים עם </a:t>
            </a:r>
            <a:r>
              <a:rPr lang="he-IL" sz="1200" kern="1200" dirty="0" err="1">
                <a:solidFill>
                  <a:schemeClr val="tx1"/>
                </a:solidFill>
                <a:effectLst/>
                <a:latin typeface="+mn-lt"/>
                <a:ea typeface="+mn-ea"/>
                <a:cs typeface="+mn-cs"/>
              </a:rPr>
              <a:t>נטיה</a:t>
            </a:r>
            <a:r>
              <a:rPr lang="he-IL" sz="1200" kern="1200" dirty="0">
                <a:solidFill>
                  <a:schemeClr val="tx1"/>
                </a:solidFill>
                <a:effectLst/>
                <a:latin typeface="+mn-lt"/>
                <a:ea typeface="+mn-ea"/>
                <a:cs typeface="+mn-cs"/>
              </a:rPr>
              <a:t> לעצירות (</a:t>
            </a:r>
            <a:r>
              <a:rPr lang="he-IL" sz="1200" kern="1200" dirty="0" err="1">
                <a:solidFill>
                  <a:schemeClr val="tx1"/>
                </a:solidFill>
                <a:effectLst/>
                <a:latin typeface="+mn-lt"/>
                <a:ea typeface="+mn-ea"/>
                <a:cs typeface="+mn-cs"/>
              </a:rPr>
              <a:t>colonic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hypomotility</a:t>
            </a:r>
            <a:r>
              <a:rPr lang="he-IL" sz="1200" kern="1200" dirty="0">
                <a:solidFill>
                  <a:schemeClr val="tx1"/>
                </a:solidFill>
                <a:effectLst/>
                <a:latin typeface="+mn-lt"/>
                <a:ea typeface="+mn-ea"/>
                <a:cs typeface="+mn-cs"/>
              </a:rPr>
              <a:t>, כוללים גם את רוב מטופלי </a:t>
            </a:r>
            <a:r>
              <a:rPr lang="he-IL" sz="1200" kern="1200" dirty="0" err="1">
                <a:solidFill>
                  <a:schemeClr val="tx1"/>
                </a:solidFill>
                <a:effectLst/>
                <a:latin typeface="+mn-lt"/>
                <a:ea typeface="+mn-ea"/>
                <a:cs typeface="+mn-cs"/>
              </a:rPr>
              <a:t>ההירשפרונג</a:t>
            </a:r>
            <a:r>
              <a:rPr lang="he-IL" sz="1200" kern="1200" dirty="0">
                <a:solidFill>
                  <a:schemeClr val="tx1"/>
                </a:solidFill>
                <a:effectLst/>
                <a:latin typeface="+mn-lt"/>
                <a:ea typeface="+mn-ea"/>
                <a:cs typeface="+mn-cs"/>
              </a:rPr>
              <a:t> וחוט השדרה)- בהם יש לטפל על ידי </a:t>
            </a:r>
            <a:r>
              <a:rPr lang="he-IL" sz="1200" kern="1200" dirty="0" err="1">
                <a:solidFill>
                  <a:schemeClr val="tx1"/>
                </a:solidFill>
                <a:effectLst/>
                <a:latin typeface="+mn-lt"/>
                <a:ea typeface="+mn-ea"/>
                <a:cs typeface="+mn-cs"/>
              </a:rPr>
              <a:t>תוכנית</a:t>
            </a:r>
            <a:r>
              <a:rPr lang="he-IL" sz="1200" kern="1200" dirty="0">
                <a:solidFill>
                  <a:schemeClr val="tx1"/>
                </a:solidFill>
                <a:effectLst/>
                <a:latin typeface="+mn-lt"/>
                <a:ea typeface="+mn-ea"/>
                <a:cs typeface="+mn-cs"/>
              </a:rPr>
              <a:t> חוקנים (ללא משלשלים), ומטופלים עם </a:t>
            </a:r>
            <a:r>
              <a:rPr lang="he-IL" sz="1200" kern="1200" dirty="0" err="1">
                <a:solidFill>
                  <a:schemeClr val="tx1"/>
                </a:solidFill>
                <a:effectLst/>
                <a:latin typeface="+mn-lt"/>
                <a:ea typeface="+mn-ea"/>
                <a:cs typeface="+mn-cs"/>
              </a:rPr>
              <a:t>נטיה</a:t>
            </a:r>
            <a:r>
              <a:rPr lang="he-IL" sz="1200" kern="1200" dirty="0">
                <a:solidFill>
                  <a:schemeClr val="tx1"/>
                </a:solidFill>
                <a:effectLst/>
                <a:latin typeface="+mn-lt"/>
                <a:ea typeface="+mn-ea"/>
                <a:cs typeface="+mn-cs"/>
              </a:rPr>
              <a:t> לשלשולים (</a:t>
            </a:r>
            <a:r>
              <a:rPr lang="he-IL" sz="1200" kern="1200" dirty="0" err="1">
                <a:solidFill>
                  <a:schemeClr val="tx1"/>
                </a:solidFill>
                <a:effectLst/>
                <a:latin typeface="+mn-lt"/>
                <a:ea typeface="+mn-ea"/>
                <a:cs typeface="+mn-cs"/>
              </a:rPr>
              <a:t>hypermotile</a:t>
            </a:r>
            <a:r>
              <a:rPr lang="he-IL" sz="1200" kern="1200" dirty="0">
                <a:solidFill>
                  <a:schemeClr val="tx1"/>
                </a:solidFill>
                <a:effectLst/>
                <a:latin typeface="+mn-lt"/>
                <a:ea typeface="+mn-ea"/>
                <a:cs typeface="+mn-cs"/>
              </a:rPr>
              <a:t>, מטופלים עם מספר יציאות רכות ליממה ללא עדות להרחבה של הקולון בצילום)- בהם יש לטפל בתוכנית עם דיאטה עוצרת- רסק תפוחים, אורז, לחם לבן, בננה, פסטה, תפוחי אדמה וכו׳ וכן בתרופות כגון </a:t>
            </a:r>
            <a:r>
              <a:rPr lang="he-IL" sz="1200" kern="1200" dirty="0" err="1">
                <a:solidFill>
                  <a:schemeClr val="tx1"/>
                </a:solidFill>
                <a:effectLst/>
                <a:latin typeface="+mn-lt"/>
                <a:ea typeface="+mn-ea"/>
                <a:cs typeface="+mn-cs"/>
              </a:rPr>
              <a:t>אימודיום</a:t>
            </a:r>
            <a:r>
              <a:rPr lang="he-IL" sz="1200" kern="1200" dirty="0">
                <a:solidFill>
                  <a:schemeClr val="tx1"/>
                </a:solidFill>
                <a:effectLst/>
                <a:latin typeface="+mn-lt"/>
                <a:ea typeface="+mn-ea"/>
                <a:cs typeface="+mn-cs"/>
              </a:rPr>
              <a:t>, סיבים, </a:t>
            </a:r>
            <a:r>
              <a:rPr lang="he-IL" sz="1200" kern="1200" dirty="0" err="1">
                <a:solidFill>
                  <a:schemeClr val="tx1"/>
                </a:solidFill>
                <a:effectLst/>
                <a:latin typeface="+mn-lt"/>
                <a:ea typeface="+mn-ea"/>
                <a:cs typeface="+mn-cs"/>
              </a:rPr>
              <a:t>פקטין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כנל</a:t>
            </a:r>
            <a:r>
              <a:rPr lang="he-IL" sz="1200" kern="1200" dirty="0">
                <a:solidFill>
                  <a:schemeClr val="tx1"/>
                </a:solidFill>
                <a:effectLst/>
                <a:latin typeface="+mn-lt"/>
                <a:ea typeface="+mn-ea"/>
                <a:cs typeface="+mn-cs"/>
              </a:rPr>
              <a:t> להגביל מאכלים שמעודדים שלשול- מוצרי חלב, מטוגנים, ירקות ופירות, שוקולד.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תהליך של </a:t>
            </a:r>
            <a:r>
              <a:rPr lang="he-IL" sz="1200" kern="1200" dirty="0" err="1">
                <a:solidFill>
                  <a:schemeClr val="tx1"/>
                </a:solidFill>
                <a:effectLst/>
                <a:latin typeface="+mn-lt"/>
                <a:ea typeface="+mn-ea"/>
                <a:cs typeface="+mn-cs"/>
              </a:rPr>
              <a:t>bowel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management</a:t>
            </a:r>
            <a:r>
              <a:rPr lang="he-IL" sz="1200" kern="1200" dirty="0">
                <a:solidFill>
                  <a:schemeClr val="tx1"/>
                </a:solidFill>
                <a:effectLst/>
                <a:latin typeface="+mn-lt"/>
                <a:ea typeface="+mn-ea"/>
                <a:cs typeface="+mn-cs"/>
              </a:rPr>
              <a:t>- השלבים: השלב הראשון הוא לעשות צילום עם חוקן וחומר ניגוד מסיס (לא בריום!) ולחזור על צילום לאחר התרוקנות- כך אפשר לראות האם מדובר בקולון מורחב עם </a:t>
            </a:r>
            <a:r>
              <a:rPr lang="he-IL" sz="1200" kern="1200" dirty="0" err="1">
                <a:solidFill>
                  <a:schemeClr val="tx1"/>
                </a:solidFill>
                <a:effectLst/>
                <a:latin typeface="+mn-lt"/>
                <a:ea typeface="+mn-ea"/>
                <a:cs typeface="+mn-cs"/>
              </a:rPr>
              <a:t>נטיה</a:t>
            </a:r>
            <a:r>
              <a:rPr lang="he-IL" sz="1200" kern="1200" dirty="0">
                <a:solidFill>
                  <a:schemeClr val="tx1"/>
                </a:solidFill>
                <a:effectLst/>
                <a:latin typeface="+mn-lt"/>
                <a:ea typeface="+mn-ea"/>
                <a:cs typeface="+mn-cs"/>
              </a:rPr>
              <a:t> לעצירות או להיפך. בהמשך מתבצעת התוכנית ומבוצע צילום בכל יום לצורך הערכה. ניתן להכין כל מיני סוגים של חוקנים- </a:t>
            </a:r>
            <a:r>
              <a:rPr lang="he-IL" sz="1200" kern="1200" dirty="0" err="1">
                <a:solidFill>
                  <a:schemeClr val="tx1"/>
                </a:solidFill>
                <a:effectLst/>
                <a:latin typeface="+mn-lt"/>
                <a:ea typeface="+mn-ea"/>
                <a:cs typeface="+mn-cs"/>
              </a:rPr>
              <a:t>סליין</a:t>
            </a:r>
            <a:r>
              <a:rPr lang="he-IL" sz="1200" kern="1200" dirty="0">
                <a:solidFill>
                  <a:schemeClr val="tx1"/>
                </a:solidFill>
                <a:effectLst/>
                <a:latin typeface="+mn-lt"/>
                <a:ea typeface="+mn-ea"/>
                <a:cs typeface="+mn-cs"/>
              </a:rPr>
              <a:t> מעורבב עם גליצרין או סבון כדי להגביר אפקטיביות וכן </a:t>
            </a:r>
            <a:r>
              <a:rPr lang="he-IL" sz="1200" kern="1200" dirty="0" err="1">
                <a:solidFill>
                  <a:schemeClr val="tx1"/>
                </a:solidFill>
                <a:effectLst/>
                <a:latin typeface="+mn-lt"/>
                <a:ea typeface="+mn-ea"/>
                <a:cs typeface="+mn-cs"/>
              </a:rPr>
              <a:t>ביסקודיל</a:t>
            </a:r>
            <a:r>
              <a:rPr lang="he-IL" sz="1200" kern="1200" dirty="0">
                <a:solidFill>
                  <a:schemeClr val="tx1"/>
                </a:solidFill>
                <a:effectLst/>
                <a:latin typeface="+mn-lt"/>
                <a:ea typeface="+mn-ea"/>
                <a:cs typeface="+mn-cs"/>
              </a:rPr>
              <a:t>. לאחר חוקן צפויה התרוקנות בתוך 45 דקות ולאחר מכן 24 שעות שבהן המטופל נקי. במידה </a:t>
            </a:r>
            <a:r>
              <a:rPr lang="he-IL" sz="1200" kern="1200" dirty="0" err="1">
                <a:solidFill>
                  <a:schemeClr val="tx1"/>
                </a:solidFill>
                <a:effectLst/>
                <a:latin typeface="+mn-lt"/>
                <a:ea typeface="+mn-ea"/>
                <a:cs typeface="+mn-cs"/>
              </a:rPr>
              <a:t>והצבס</a:t>
            </a:r>
            <a:r>
              <a:rPr lang="he-IL" sz="1200" kern="1200" dirty="0">
                <a:solidFill>
                  <a:schemeClr val="tx1"/>
                </a:solidFill>
                <a:effectLst/>
                <a:latin typeface="+mn-lt"/>
                <a:ea typeface="+mn-ea"/>
                <a:cs typeface="+mn-cs"/>
              </a:rPr>
              <a:t> לא מעיד אל התרוקנות או שיש </a:t>
            </a:r>
            <a:r>
              <a:rPr lang="he-IL" sz="1200" kern="1200" dirty="0" err="1">
                <a:solidFill>
                  <a:schemeClr val="tx1"/>
                </a:solidFill>
                <a:effectLst/>
                <a:latin typeface="+mn-lt"/>
                <a:ea typeface="+mn-ea"/>
                <a:cs typeface="+mn-cs"/>
              </a:rPr>
              <a:t>soil</a:t>
            </a:r>
            <a:r>
              <a:rPr lang="he-IL" sz="1200" kern="1200" dirty="0">
                <a:solidFill>
                  <a:schemeClr val="tx1"/>
                </a:solidFill>
                <a:effectLst/>
                <a:latin typeface="+mn-lt"/>
                <a:ea typeface="+mn-ea"/>
                <a:cs typeface="+mn-cs"/>
              </a:rPr>
              <a:t>- צריך להגדיל את נפח או ריכוז החוקן- בהתאם לצילום. עדות </a:t>
            </a:r>
            <a:r>
              <a:rPr lang="he-IL" sz="1200" kern="1200" dirty="0" err="1">
                <a:solidFill>
                  <a:schemeClr val="tx1"/>
                </a:solidFill>
                <a:effectLst/>
                <a:latin typeface="+mn-lt"/>
                <a:ea typeface="+mn-ea"/>
                <a:cs typeface="+mn-cs"/>
              </a:rPr>
              <a:t>לטרנסברס</a:t>
            </a:r>
            <a:r>
              <a:rPr lang="he-IL" sz="1200" kern="1200" dirty="0">
                <a:solidFill>
                  <a:schemeClr val="tx1"/>
                </a:solidFill>
                <a:effectLst/>
                <a:latin typeface="+mn-lt"/>
                <a:ea typeface="+mn-ea"/>
                <a:cs typeface="+mn-cs"/>
              </a:rPr>
              <a:t> מלא צואה יחייב העלאת נפח, עדות </a:t>
            </a:r>
            <a:r>
              <a:rPr lang="he-IL" sz="1200" kern="1200" dirty="0" err="1">
                <a:solidFill>
                  <a:schemeClr val="tx1"/>
                </a:solidFill>
                <a:effectLst/>
                <a:latin typeface="+mn-lt"/>
                <a:ea typeface="+mn-ea"/>
                <a:cs typeface="+mn-cs"/>
              </a:rPr>
              <a:t>לרקטוסיגמואיד</a:t>
            </a:r>
            <a:r>
              <a:rPr lang="he-IL" sz="1200" kern="1200" dirty="0">
                <a:solidFill>
                  <a:schemeClr val="tx1"/>
                </a:solidFill>
                <a:effectLst/>
                <a:latin typeface="+mn-lt"/>
                <a:ea typeface="+mn-ea"/>
                <a:cs typeface="+mn-cs"/>
              </a:rPr>
              <a:t> מלא צואה- יחייב העלאת ריכוז חוקן. בילדים עם צואה נוזלית הסובלים </a:t>
            </a:r>
            <a:r>
              <a:rPr lang="he-IL" sz="1200" kern="1200" dirty="0" err="1">
                <a:solidFill>
                  <a:schemeClr val="tx1"/>
                </a:solidFill>
                <a:effectLst/>
                <a:latin typeface="+mn-lt"/>
                <a:ea typeface="+mn-ea"/>
                <a:cs typeface="+mn-cs"/>
              </a:rPr>
              <a:t>מהיפרמוטיליות</a:t>
            </a:r>
            <a:r>
              <a:rPr lang="he-IL" sz="1200" kern="1200" dirty="0">
                <a:solidFill>
                  <a:schemeClr val="tx1"/>
                </a:solidFill>
                <a:effectLst/>
                <a:latin typeface="+mn-lt"/>
                <a:ea typeface="+mn-ea"/>
                <a:cs typeface="+mn-cs"/>
              </a:rPr>
              <a:t> מתחילים מדיאטה עוצרת, סיבים </a:t>
            </a:r>
            <a:r>
              <a:rPr lang="he-IL" sz="1200" kern="1200" dirty="0" err="1">
                <a:solidFill>
                  <a:schemeClr val="tx1"/>
                </a:solidFill>
                <a:effectLst/>
                <a:latin typeface="+mn-lt"/>
                <a:ea typeface="+mn-ea"/>
                <a:cs typeface="+mn-cs"/>
              </a:rPr>
              <a:t>ואימודיום</a:t>
            </a:r>
            <a:r>
              <a:rPr lang="he-IL" sz="1200" kern="1200" dirty="0">
                <a:solidFill>
                  <a:schemeClr val="tx1"/>
                </a:solidFill>
                <a:effectLst/>
                <a:latin typeface="+mn-lt"/>
                <a:ea typeface="+mn-ea"/>
                <a:cs typeface="+mn-cs"/>
              </a:rPr>
              <a:t> כדי להאט את קצב התרוקנות הקולון. מרבית הילדים הללו מגיבים לדיאטה ולתרופות תוך שבוע- שבועיים. לאחר שהילד נקי למשך יממה מותר לו לבחור מאכל מהרשימה </a:t>
            </a:r>
            <a:r>
              <a:rPr lang="he-IL" sz="1200" kern="1200" dirty="0" err="1">
                <a:solidFill>
                  <a:schemeClr val="tx1"/>
                </a:solidFill>
                <a:effectLst/>
                <a:latin typeface="+mn-lt"/>
                <a:ea typeface="+mn-ea"/>
                <a:cs typeface="+mn-cs"/>
              </a:rPr>
              <a:t>ה״אסורה</a:t>
            </a:r>
            <a:r>
              <a:rPr lang="he-IL" sz="1200" kern="1200" dirty="0">
                <a:solidFill>
                  <a:schemeClr val="tx1"/>
                </a:solidFill>
                <a:effectLst/>
                <a:latin typeface="+mn-lt"/>
                <a:ea typeface="+mn-ea"/>
                <a:cs typeface="+mn-cs"/>
              </a:rPr>
              <a:t>״ ובהתאם לתעד אם היו שלשולים לאחר מכן. עקרונית, לאחר מספר חודשים אין בעיה מבחינת דיאטה ואז ניתן להוריד את מינון </a:t>
            </a:r>
            <a:r>
              <a:rPr lang="he-IL" sz="1200" kern="1200" dirty="0" err="1">
                <a:solidFill>
                  <a:schemeClr val="tx1"/>
                </a:solidFill>
                <a:effectLst/>
                <a:latin typeface="+mn-lt"/>
                <a:ea typeface="+mn-ea"/>
                <a:cs typeface="+mn-cs"/>
              </a:rPr>
              <a:t>האימודיום</a:t>
            </a:r>
            <a:r>
              <a:rPr lang="he-IL" sz="1200" kern="1200" dirty="0">
                <a:solidFill>
                  <a:schemeClr val="tx1"/>
                </a:solidFill>
                <a:effectLst/>
                <a:latin typeface="+mn-lt"/>
                <a:ea typeface="+mn-ea"/>
                <a:cs typeface="+mn-cs"/>
              </a:rPr>
              <a:t> בהדרגה. במצבים </a:t>
            </a:r>
            <a:r>
              <a:rPr lang="he-IL" sz="1200" kern="1200" dirty="0" err="1">
                <a:solidFill>
                  <a:schemeClr val="tx1"/>
                </a:solidFill>
                <a:effectLst/>
                <a:latin typeface="+mn-lt"/>
                <a:ea typeface="+mn-ea"/>
                <a:cs typeface="+mn-cs"/>
              </a:rPr>
              <a:t>מסויימים</a:t>
            </a:r>
            <a:r>
              <a:rPr lang="he-IL" sz="1200" kern="1200" dirty="0">
                <a:solidFill>
                  <a:schemeClr val="tx1"/>
                </a:solidFill>
                <a:effectLst/>
                <a:latin typeface="+mn-lt"/>
                <a:ea typeface="+mn-ea"/>
                <a:cs typeface="+mn-cs"/>
              </a:rPr>
              <a:t> יש לשקול ביצוע </a:t>
            </a:r>
            <a:r>
              <a:rPr lang="he-IL" sz="1200" kern="1200" dirty="0" err="1">
                <a:solidFill>
                  <a:schemeClr val="tx1"/>
                </a:solidFill>
                <a:effectLst/>
                <a:latin typeface="+mn-lt"/>
                <a:ea typeface="+mn-ea"/>
                <a:cs typeface="+mn-cs"/>
              </a:rPr>
              <a:t>malone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procedure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אפנדיקוסטומי</a:t>
            </a:r>
            <a:r>
              <a:rPr lang="he-IL" sz="1200" kern="1200" dirty="0">
                <a:solidFill>
                  <a:schemeClr val="tx1"/>
                </a:solidFill>
                <a:effectLst/>
                <a:latin typeface="+mn-lt"/>
                <a:ea typeface="+mn-ea"/>
                <a:cs typeface="+mn-cs"/>
              </a:rPr>
              <a:t>) לצורך ביצוע חוקן </a:t>
            </a:r>
            <a:r>
              <a:rPr lang="he-IL" sz="1200" kern="1200" dirty="0" err="1">
                <a:solidFill>
                  <a:schemeClr val="tx1"/>
                </a:solidFill>
                <a:effectLst/>
                <a:latin typeface="+mn-lt"/>
                <a:ea typeface="+mn-ea"/>
                <a:cs typeface="+mn-cs"/>
              </a:rPr>
              <a:t>אנטגרדי</a:t>
            </a:r>
            <a:r>
              <a:rPr lang="he-IL" sz="1200" kern="1200" dirty="0">
                <a:solidFill>
                  <a:schemeClr val="tx1"/>
                </a:solidFill>
                <a:effectLst/>
                <a:latin typeface="+mn-lt"/>
                <a:ea typeface="+mn-ea"/>
                <a:cs typeface="+mn-cs"/>
              </a:rPr>
              <a:t>, יותר אצל ילדים גדולים שמעוניינים לטפל בעצמם לבד. אופציה נוספת זה נאו-</a:t>
            </a:r>
            <a:r>
              <a:rPr lang="he-IL" sz="1200" kern="1200" dirty="0" err="1">
                <a:solidFill>
                  <a:schemeClr val="tx1"/>
                </a:solidFill>
                <a:effectLst/>
                <a:latin typeface="+mn-lt"/>
                <a:ea typeface="+mn-ea"/>
                <a:cs typeface="+mn-cs"/>
              </a:rPr>
              <a:t>אפנדיקוסטומי</a:t>
            </a:r>
            <a:r>
              <a:rPr lang="he-IL" sz="1200" kern="1200" dirty="0">
                <a:solidFill>
                  <a:schemeClr val="tx1"/>
                </a:solidFill>
                <a:effectLst/>
                <a:latin typeface="+mn-lt"/>
                <a:ea typeface="+mn-ea"/>
                <a:cs typeface="+mn-cs"/>
              </a:rPr>
              <a:t> שנבנה </a:t>
            </a:r>
            <a:r>
              <a:rPr lang="he-IL" sz="1200" kern="1200" dirty="0" err="1">
                <a:solidFill>
                  <a:schemeClr val="tx1"/>
                </a:solidFill>
                <a:effectLst/>
                <a:latin typeface="+mn-lt"/>
                <a:ea typeface="+mn-ea"/>
                <a:cs typeface="+mn-cs"/>
              </a:rPr>
              <a:t>מהצקום</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צקוסטומי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עצירות </a:t>
            </a:r>
            <a:r>
              <a:rPr lang="he-IL" sz="1200" kern="1200" dirty="0" err="1">
                <a:solidFill>
                  <a:schemeClr val="tx1"/>
                </a:solidFill>
                <a:effectLst/>
                <a:latin typeface="+mn-lt"/>
                <a:ea typeface="+mn-ea"/>
                <a:cs typeface="+mn-cs"/>
              </a:rPr>
              <a:t>במלפורמציות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אנורקטליות</a:t>
            </a:r>
            <a:r>
              <a:rPr lang="he-IL" sz="1200" kern="1200" dirty="0">
                <a:solidFill>
                  <a:schemeClr val="tx1"/>
                </a:solidFill>
                <a:effectLst/>
                <a:latin typeface="+mn-lt"/>
                <a:ea typeface="+mn-ea"/>
                <a:cs typeface="+mn-cs"/>
              </a:rPr>
              <a:t> ובמחלת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המעי הגס סופג את המים מהצואה ויש לו תפקיד של </a:t>
            </a:r>
            <a:r>
              <a:rPr lang="he-IL" sz="1200" kern="1200" dirty="0" err="1">
                <a:solidFill>
                  <a:schemeClr val="tx1"/>
                </a:solidFill>
                <a:effectLst/>
                <a:latin typeface="+mn-lt"/>
                <a:ea typeface="+mn-ea"/>
                <a:cs typeface="+mn-cs"/>
              </a:rPr>
              <a:t>רזרבואר</a:t>
            </a:r>
            <a:r>
              <a:rPr lang="he-IL" sz="1200" kern="1200" dirty="0">
                <a:solidFill>
                  <a:schemeClr val="tx1"/>
                </a:solidFill>
                <a:effectLst/>
                <a:latin typeface="+mn-lt"/>
                <a:ea typeface="+mn-ea"/>
                <a:cs typeface="+mn-cs"/>
              </a:rPr>
              <a:t>. במהלך היום, מספר פעמים, בעיקר דרך סטימולציה של שומן במעי הדק </a:t>
            </a:r>
            <a:r>
              <a:rPr lang="he-IL" sz="1200" kern="1200" dirty="0" err="1">
                <a:solidFill>
                  <a:schemeClr val="tx1"/>
                </a:solidFill>
                <a:effectLst/>
                <a:latin typeface="+mn-lt"/>
                <a:ea typeface="+mn-ea"/>
                <a:cs typeface="+mn-cs"/>
              </a:rPr>
              <a:t>הפרוקסימלי</a:t>
            </a:r>
            <a:r>
              <a:rPr lang="he-IL" sz="1200" kern="1200" dirty="0">
                <a:solidFill>
                  <a:schemeClr val="tx1"/>
                </a:solidFill>
                <a:effectLst/>
                <a:latin typeface="+mn-lt"/>
                <a:ea typeface="+mn-ea"/>
                <a:cs typeface="+mn-cs"/>
              </a:rPr>
              <a:t>, יש סיגנלים במערכת העצבים </a:t>
            </a:r>
            <a:r>
              <a:rPr lang="he-IL" sz="1200" kern="1200" dirty="0" err="1">
                <a:solidFill>
                  <a:schemeClr val="tx1"/>
                </a:solidFill>
                <a:effectLst/>
                <a:latin typeface="+mn-lt"/>
                <a:ea typeface="+mn-ea"/>
                <a:cs typeface="+mn-cs"/>
              </a:rPr>
              <a:t>האנטרית</a:t>
            </a:r>
            <a:r>
              <a:rPr lang="he-IL" sz="1200" kern="1200" dirty="0">
                <a:solidFill>
                  <a:schemeClr val="tx1"/>
                </a:solidFill>
                <a:effectLst/>
                <a:latin typeface="+mn-lt"/>
                <a:ea typeface="+mn-ea"/>
                <a:cs typeface="+mn-cs"/>
              </a:rPr>
              <a:t> שמביא לעליה </a:t>
            </a:r>
            <a:r>
              <a:rPr lang="he-IL" sz="1200" kern="1200" dirty="0" err="1">
                <a:solidFill>
                  <a:schemeClr val="tx1"/>
                </a:solidFill>
                <a:effectLst/>
                <a:latin typeface="+mn-lt"/>
                <a:ea typeface="+mn-ea"/>
                <a:cs typeface="+mn-cs"/>
              </a:rPr>
              <a:t>במוטיליות</a:t>
            </a:r>
            <a:r>
              <a:rPr lang="he-IL" sz="1200" kern="1200" dirty="0">
                <a:solidFill>
                  <a:schemeClr val="tx1"/>
                </a:solidFill>
                <a:effectLst/>
                <a:latin typeface="+mn-lt"/>
                <a:ea typeface="+mn-ea"/>
                <a:cs typeface="+mn-cs"/>
              </a:rPr>
              <a:t> של הקולון. זה ידוע בשם ה- </a:t>
            </a:r>
            <a:r>
              <a:rPr lang="he-IL" sz="1200" kern="1200" dirty="0" err="1">
                <a:solidFill>
                  <a:schemeClr val="tx1"/>
                </a:solidFill>
                <a:effectLst/>
                <a:latin typeface="+mn-lt"/>
                <a:ea typeface="+mn-ea"/>
                <a:cs typeface="+mn-cs"/>
              </a:rPr>
              <a:t>gastrocolic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reflex</a:t>
            </a:r>
            <a:r>
              <a:rPr lang="he-IL" sz="1200" kern="1200" dirty="0">
                <a:solidFill>
                  <a:schemeClr val="tx1"/>
                </a:solidFill>
                <a:effectLst/>
                <a:latin typeface="+mn-lt"/>
                <a:ea typeface="+mn-ea"/>
                <a:cs typeface="+mn-cs"/>
              </a:rPr>
              <a:t>.  הרעיון הוא לפנות מקום במערכת העיכול לאחר תחילת ארוחה, זה מביא להתכווצויות משמעותיות עם אמפליטודה גבוהה של המעי הגס ומביא לצורך בהתרוקנות לאחר ארוחה. אצל ילדים עם </a:t>
            </a:r>
            <a:r>
              <a:rPr lang="he-IL" sz="1200" kern="1200" dirty="0" err="1">
                <a:solidFill>
                  <a:schemeClr val="tx1"/>
                </a:solidFill>
                <a:effectLst/>
                <a:latin typeface="+mn-lt"/>
                <a:ea typeface="+mn-ea"/>
                <a:cs typeface="+mn-cs"/>
              </a:rPr>
              <a:t>מלפורמציות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אנורקטליות</a:t>
            </a:r>
            <a:r>
              <a:rPr lang="he-IL" sz="1200" kern="1200" dirty="0">
                <a:solidFill>
                  <a:schemeClr val="tx1"/>
                </a:solidFill>
                <a:effectLst/>
                <a:latin typeface="+mn-lt"/>
                <a:ea typeface="+mn-ea"/>
                <a:cs typeface="+mn-cs"/>
              </a:rPr>
              <a:t>, בעיקר </a:t>
            </a:r>
            <a:r>
              <a:rPr lang="he-IL" sz="1200" kern="1200" dirty="0" err="1">
                <a:solidFill>
                  <a:schemeClr val="tx1"/>
                </a:solidFill>
                <a:effectLst/>
                <a:latin typeface="+mn-lt"/>
                <a:ea typeface="+mn-ea"/>
                <a:cs typeface="+mn-cs"/>
              </a:rPr>
              <a:t>בניגניות</a:t>
            </a:r>
            <a:r>
              <a:rPr lang="he-IL" sz="1200" kern="1200" dirty="0">
                <a:solidFill>
                  <a:schemeClr val="tx1"/>
                </a:solidFill>
                <a:effectLst/>
                <a:latin typeface="+mn-lt"/>
                <a:ea typeface="+mn-ea"/>
                <a:cs typeface="+mn-cs"/>
              </a:rPr>
              <a:t> יותר, יש כמעט תמיד עצירות ולכן חשוב לטפל בעצירות כבר בשנה הראשונה לחיים וכך להבטיח בהמשך פרוגנוזה טובה יותר. אחרת, אם הם לא מטופלים, הם מפתחים מגה-</a:t>
            </a:r>
            <a:r>
              <a:rPr lang="he-IL" sz="1200" kern="1200" dirty="0" err="1">
                <a:solidFill>
                  <a:schemeClr val="tx1"/>
                </a:solidFill>
                <a:effectLst/>
                <a:latin typeface="+mn-lt"/>
                <a:ea typeface="+mn-ea"/>
                <a:cs typeface="+mn-cs"/>
              </a:rPr>
              <a:t>רקטוסיגמואיד</a:t>
            </a:r>
            <a:r>
              <a:rPr lang="he-IL" sz="1200" kern="1200" dirty="0">
                <a:solidFill>
                  <a:schemeClr val="tx1"/>
                </a:solidFill>
                <a:effectLst/>
                <a:latin typeface="+mn-lt"/>
                <a:ea typeface="+mn-ea"/>
                <a:cs typeface="+mn-cs"/>
              </a:rPr>
              <a:t> ומתנהגים כמו </a:t>
            </a:r>
            <a:r>
              <a:rPr lang="he-IL" sz="1200" kern="1200" dirty="0" err="1">
                <a:solidFill>
                  <a:schemeClr val="tx1"/>
                </a:solidFill>
                <a:effectLst/>
                <a:latin typeface="+mn-lt"/>
                <a:ea typeface="+mn-ea"/>
                <a:cs typeface="+mn-cs"/>
              </a:rPr>
              <a:t>פסאודו-אינקונטיננס</a:t>
            </a:r>
            <a:r>
              <a:rPr lang="he-IL" sz="1200" kern="1200" dirty="0">
                <a:solidFill>
                  <a:schemeClr val="tx1"/>
                </a:solidFill>
                <a:effectLst/>
                <a:latin typeface="+mn-lt"/>
                <a:ea typeface="+mn-ea"/>
                <a:cs typeface="+mn-cs"/>
              </a:rPr>
              <a:t>. עוד שתי קבוצות שמתנהגות ככה הן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שנותחו היטב, וכן עצירות פונקציונלית- בשלושת המקרים יש דמיון אולם גם שוני, אבל בהתחלה דרוש חוקנים ולעיתים אף </a:t>
            </a:r>
            <a:r>
              <a:rPr lang="he-IL" sz="1200" kern="1200" dirty="0" err="1">
                <a:solidFill>
                  <a:schemeClr val="tx1"/>
                </a:solidFill>
                <a:effectLst/>
                <a:latin typeface="+mn-lt"/>
                <a:ea typeface="+mn-ea"/>
                <a:cs typeface="+mn-cs"/>
              </a:rPr>
              <a:t>דיסאימפקציה</a:t>
            </a:r>
            <a:r>
              <a:rPr lang="he-IL" sz="1200" kern="1200" dirty="0">
                <a:solidFill>
                  <a:schemeClr val="tx1"/>
                </a:solidFill>
                <a:effectLst/>
                <a:latin typeface="+mn-lt"/>
                <a:ea typeface="+mn-ea"/>
                <a:cs typeface="+mn-cs"/>
              </a:rPr>
              <a:t> מנואלית. יש בהמשך לתת משלשלים ולהימנע ממרככי יציאות כיוון שמרככי יציאות לא עוזרים לריקון. לגבי משלשלים, זה לא עוזר לכולם, בפרט לא לקבוצה של ילדים גדולים יותר (נניח, מעל גיל 6) עם </a:t>
            </a:r>
            <a:r>
              <a:rPr lang="he-IL" sz="1200" kern="1200" dirty="0" err="1">
                <a:solidFill>
                  <a:schemeClr val="tx1"/>
                </a:solidFill>
                <a:effectLst/>
                <a:latin typeface="+mn-lt"/>
                <a:ea typeface="+mn-ea"/>
                <a:cs typeface="+mn-cs"/>
              </a:rPr>
              <a:t>רקטוסיגמא</a:t>
            </a:r>
            <a:r>
              <a:rPr lang="he-IL" sz="1200" kern="1200" dirty="0">
                <a:solidFill>
                  <a:schemeClr val="tx1"/>
                </a:solidFill>
                <a:effectLst/>
                <a:latin typeface="+mn-lt"/>
                <a:ea typeface="+mn-ea"/>
                <a:cs typeface="+mn-cs"/>
              </a:rPr>
              <a:t> מאוד מורחב. בילדים אלו יש להקפיד על חוקנים לפחות מספר חודשים עד לצמצום קוטר </a:t>
            </a:r>
            <a:r>
              <a:rPr lang="he-IL" sz="1200" kern="1200" dirty="0" err="1">
                <a:solidFill>
                  <a:schemeClr val="tx1"/>
                </a:solidFill>
                <a:effectLst/>
                <a:latin typeface="+mn-lt"/>
                <a:ea typeface="+mn-ea"/>
                <a:cs typeface="+mn-cs"/>
              </a:rPr>
              <a:t>הרקטוסיגמא</a:t>
            </a:r>
            <a:r>
              <a:rPr lang="he-IL" sz="1200" kern="1200" dirty="0">
                <a:solidFill>
                  <a:schemeClr val="tx1"/>
                </a:solidFill>
                <a:effectLst/>
                <a:latin typeface="+mn-lt"/>
                <a:ea typeface="+mn-ea"/>
                <a:cs typeface="+mn-cs"/>
              </a:rPr>
              <a:t> ולהשגת תחושת הריקון אצל אותם ילדים. במידה והטיפול הרפואי נכשל כי יש </a:t>
            </a:r>
            <a:r>
              <a:rPr lang="he-IL" sz="1200" kern="1200" dirty="0" err="1">
                <a:solidFill>
                  <a:schemeClr val="tx1"/>
                </a:solidFill>
                <a:effectLst/>
                <a:latin typeface="+mn-lt"/>
                <a:ea typeface="+mn-ea"/>
                <a:cs typeface="+mn-cs"/>
              </a:rPr>
              <a:t>מגהרקטוסיגמא</a:t>
            </a:r>
            <a:r>
              <a:rPr lang="he-IL" sz="1200" kern="1200" dirty="0">
                <a:solidFill>
                  <a:schemeClr val="tx1"/>
                </a:solidFill>
                <a:effectLst/>
                <a:latin typeface="+mn-lt"/>
                <a:ea typeface="+mn-ea"/>
                <a:cs typeface="+mn-cs"/>
              </a:rPr>
              <a:t> חמור והטיפול התרופתי הוא עצום- ניתן להציע כריתה </a:t>
            </a:r>
            <a:r>
              <a:rPr lang="he-IL" sz="1200" kern="1200" dirty="0" err="1">
                <a:solidFill>
                  <a:schemeClr val="tx1"/>
                </a:solidFill>
                <a:effectLst/>
                <a:latin typeface="+mn-lt"/>
                <a:ea typeface="+mn-ea"/>
                <a:cs typeface="+mn-cs"/>
              </a:rPr>
              <a:t>סגמנטלית</a:t>
            </a:r>
            <a:r>
              <a:rPr lang="he-IL" sz="1200" kern="1200" dirty="0">
                <a:solidFill>
                  <a:schemeClr val="tx1"/>
                </a:solidFill>
                <a:effectLst/>
                <a:latin typeface="+mn-lt"/>
                <a:ea typeface="+mn-ea"/>
                <a:cs typeface="+mn-cs"/>
              </a:rPr>
              <a:t> של הקולון עם או בלי חוקן </a:t>
            </a:r>
            <a:r>
              <a:rPr lang="he-IL" sz="1200" kern="1200" dirty="0" err="1">
                <a:solidFill>
                  <a:schemeClr val="tx1"/>
                </a:solidFill>
                <a:effectLst/>
                <a:latin typeface="+mn-lt"/>
                <a:ea typeface="+mn-ea"/>
                <a:cs typeface="+mn-cs"/>
              </a:rPr>
              <a:t>אנטגרדי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malone</a:t>
            </a:r>
            <a:r>
              <a:rPr lang="he-IL" sz="1200" kern="1200" dirty="0">
                <a:solidFill>
                  <a:schemeClr val="tx1"/>
                </a:solidFill>
                <a:effectLst/>
                <a:latin typeface="+mn-lt"/>
                <a:ea typeface="+mn-ea"/>
                <a:cs typeface="+mn-cs"/>
              </a:rPr>
              <a:t>). אצל ילדים עם </a:t>
            </a:r>
            <a:r>
              <a:rPr lang="he-IL" sz="1200" kern="1200" dirty="0" err="1">
                <a:solidFill>
                  <a:schemeClr val="tx1"/>
                </a:solidFill>
                <a:effectLst/>
                <a:latin typeface="+mn-lt"/>
                <a:ea typeface="+mn-ea"/>
                <a:cs typeface="+mn-cs"/>
              </a:rPr>
              <a:t>מלפורמציות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אנורקטליות</a:t>
            </a:r>
            <a:r>
              <a:rPr lang="he-IL" sz="1200" kern="1200" dirty="0">
                <a:solidFill>
                  <a:schemeClr val="tx1"/>
                </a:solidFill>
                <a:effectLst/>
                <a:latin typeface="+mn-lt"/>
                <a:ea typeface="+mn-ea"/>
                <a:cs typeface="+mn-cs"/>
              </a:rPr>
              <a:t> חשוב לזכור לשמר את אספקת הדם היות והכלים </a:t>
            </a:r>
            <a:r>
              <a:rPr lang="he-IL" sz="1200" kern="1200" dirty="0" err="1">
                <a:solidFill>
                  <a:schemeClr val="tx1"/>
                </a:solidFill>
                <a:effectLst/>
                <a:latin typeface="+mn-lt"/>
                <a:ea typeface="+mn-ea"/>
                <a:cs typeface="+mn-cs"/>
              </a:rPr>
              <a:t>ההמורואידלים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והמרגינלים</a:t>
            </a:r>
            <a:r>
              <a:rPr lang="he-IL" sz="1200" kern="1200" dirty="0">
                <a:solidFill>
                  <a:schemeClr val="tx1"/>
                </a:solidFill>
                <a:effectLst/>
                <a:latin typeface="+mn-lt"/>
                <a:ea typeface="+mn-ea"/>
                <a:cs typeface="+mn-cs"/>
              </a:rPr>
              <a:t> נקשרו בזמן ביצוע </a:t>
            </a:r>
            <a:r>
              <a:rPr lang="he-IL" sz="1200" kern="1200" dirty="0" err="1">
                <a:solidFill>
                  <a:schemeClr val="tx1"/>
                </a:solidFill>
                <a:effectLst/>
                <a:latin typeface="+mn-lt"/>
                <a:ea typeface="+mn-ea"/>
                <a:cs typeface="+mn-cs"/>
              </a:rPr>
              <a:t>קולוסטומיה</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pull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through</a:t>
            </a:r>
            <a:r>
              <a:rPr lang="he-IL" sz="1200" kern="1200" dirty="0">
                <a:solidFill>
                  <a:schemeClr val="tx1"/>
                </a:solidFill>
                <a:effectLst/>
                <a:latin typeface="+mn-lt"/>
                <a:ea typeface="+mn-ea"/>
                <a:cs typeface="+mn-cs"/>
              </a:rPr>
              <a:t>. לגבי מטופלים עם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שסובלים מעצירות- חשוב להבדיל בין עצירות הנובעת מבעיה פתולוגית או כירורגית לעומת בעיה של </a:t>
            </a:r>
            <a:r>
              <a:rPr lang="he-IL" sz="1200" kern="1200" dirty="0" err="1">
                <a:solidFill>
                  <a:schemeClr val="tx1"/>
                </a:solidFill>
                <a:effectLst/>
                <a:latin typeface="+mn-lt"/>
                <a:ea typeface="+mn-ea"/>
                <a:cs typeface="+mn-cs"/>
              </a:rPr>
              <a:t>דיסמוטיליות</a:t>
            </a:r>
            <a:r>
              <a:rPr lang="he-IL" sz="1200" kern="1200" dirty="0">
                <a:solidFill>
                  <a:schemeClr val="tx1"/>
                </a:solidFill>
                <a:effectLst/>
                <a:latin typeface="+mn-lt"/>
                <a:ea typeface="+mn-ea"/>
                <a:cs typeface="+mn-cs"/>
              </a:rPr>
              <a:t>. בכל מקרה- הטיפול בחולים עם </a:t>
            </a:r>
            <a:r>
              <a:rPr lang="he-IL" sz="1200" kern="1200" dirty="0" err="1">
                <a:solidFill>
                  <a:schemeClr val="tx1"/>
                </a:solidFill>
                <a:effectLst/>
                <a:latin typeface="+mn-lt"/>
                <a:ea typeface="+mn-ea"/>
                <a:cs typeface="+mn-cs"/>
              </a:rPr>
              <a:t>arm</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שסובלים מעצירות קשה כולל מתן משלשלים ותרופות שמעלות את </a:t>
            </a:r>
            <a:r>
              <a:rPr lang="he-IL" sz="1200" kern="1200" dirty="0" err="1">
                <a:solidFill>
                  <a:schemeClr val="tx1"/>
                </a:solidFill>
                <a:effectLst/>
                <a:latin typeface="+mn-lt"/>
                <a:ea typeface="+mn-ea"/>
                <a:cs typeface="+mn-cs"/>
              </a:rPr>
              <a:t>המוטיליות</a:t>
            </a:r>
            <a:r>
              <a:rPr lang="he-IL" sz="1200" kern="1200" dirty="0">
                <a:solidFill>
                  <a:schemeClr val="tx1"/>
                </a:solidFill>
                <a:effectLst/>
                <a:latin typeface="+mn-lt"/>
                <a:ea typeface="+mn-ea"/>
                <a:cs typeface="+mn-cs"/>
              </a:rPr>
              <a:t> של הקולון (</a:t>
            </a:r>
            <a:r>
              <a:rPr lang="he-IL" sz="1200" kern="1200" dirty="0" err="1">
                <a:solidFill>
                  <a:schemeClr val="tx1"/>
                </a:solidFill>
                <a:effectLst/>
                <a:latin typeface="+mn-lt"/>
                <a:ea typeface="+mn-ea"/>
                <a:cs typeface="+mn-cs"/>
              </a:rPr>
              <a:t>senna</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ביסקודיל</a:t>
            </a:r>
            <a:r>
              <a:rPr lang="he-IL" sz="1200" kern="1200" dirty="0">
                <a:solidFill>
                  <a:schemeClr val="tx1"/>
                </a:solidFill>
                <a:effectLst/>
                <a:latin typeface="+mn-lt"/>
                <a:ea typeface="+mn-ea"/>
                <a:cs typeface="+mn-cs"/>
              </a:rPr>
              <a:t>). הרבה רופאים טועים ונותנים במצבים כאלו מרככי יציאות שרק מחמירות את המצב. לפני מתן משלשלים יש לוודא שהקולון נקי על ידי חוקנים ולעיתים גם </a:t>
            </a:r>
            <a:r>
              <a:rPr lang="he-IL" sz="1200" kern="1200" dirty="0" err="1">
                <a:solidFill>
                  <a:schemeClr val="tx1"/>
                </a:solidFill>
                <a:effectLst/>
                <a:latin typeface="+mn-lt"/>
                <a:ea typeface="+mn-ea"/>
                <a:cs typeface="+mn-cs"/>
              </a:rPr>
              <a:t>דיסאימפקציה</a:t>
            </a:r>
            <a:r>
              <a:rPr lang="he-IL" sz="1200" kern="1200" dirty="0">
                <a:solidFill>
                  <a:schemeClr val="tx1"/>
                </a:solidFill>
                <a:effectLst/>
                <a:latin typeface="+mn-lt"/>
                <a:ea typeface="+mn-ea"/>
                <a:cs typeface="+mn-cs"/>
              </a:rPr>
              <a:t> ידנית. לאחר מכן יש להתחיל בטיפול במשלשלים כאשר הכלל הינו שאם לא </a:t>
            </a:r>
            <a:r>
              <a:rPr lang="he-IL" sz="1200" kern="1200" dirty="0" err="1">
                <a:solidFill>
                  <a:schemeClr val="tx1"/>
                </a:solidFill>
                <a:effectLst/>
                <a:latin typeface="+mn-lt"/>
                <a:ea typeface="+mn-ea"/>
                <a:cs typeface="+mn-cs"/>
              </a:rPr>
              <a:t>היתה</a:t>
            </a:r>
            <a:r>
              <a:rPr lang="he-IL" sz="1200" kern="1200" dirty="0">
                <a:solidFill>
                  <a:schemeClr val="tx1"/>
                </a:solidFill>
                <a:effectLst/>
                <a:latin typeface="+mn-lt"/>
                <a:ea typeface="+mn-ea"/>
                <a:cs typeface="+mn-cs"/>
              </a:rPr>
              <a:t> פעולת מעי לאחר משלשלים בתוך 24 שעות- יש להגדיל את המינון.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עצירות פונקציונלית- מדובר באבחנה קלינית על פי ה- </a:t>
            </a:r>
            <a:r>
              <a:rPr lang="he-IL" sz="1200" kern="1200" dirty="0" err="1">
                <a:solidFill>
                  <a:schemeClr val="tx1"/>
                </a:solidFill>
                <a:effectLst/>
                <a:latin typeface="+mn-lt"/>
                <a:ea typeface="+mn-ea"/>
                <a:cs typeface="+mn-cs"/>
              </a:rPr>
              <a:t>rome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iii</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criteria</a:t>
            </a:r>
            <a:r>
              <a:rPr lang="he-IL" sz="1200" kern="1200" dirty="0">
                <a:solidFill>
                  <a:schemeClr val="tx1"/>
                </a:solidFill>
                <a:effectLst/>
                <a:latin typeface="+mn-lt"/>
                <a:ea typeface="+mn-ea"/>
                <a:cs typeface="+mn-cs"/>
              </a:rPr>
              <a:t> (פחות מ- 3 יציאות בשבוע, צואה קשה, קושי בהתרוקנות, תחושה של ״חסימה״.) מעל 90% מהילדים עם עצירות פונקציונלית יכולים להסתדר בקומבינציה של טיפול התנהגותי, תרופתי </a:t>
            </a:r>
            <a:r>
              <a:rPr lang="he-IL" sz="1200" kern="1200" dirty="0" err="1">
                <a:solidFill>
                  <a:schemeClr val="tx1"/>
                </a:solidFill>
                <a:effectLst/>
                <a:latin typeface="+mn-lt"/>
                <a:ea typeface="+mn-ea"/>
                <a:cs typeface="+mn-cs"/>
              </a:rPr>
              <a:t>ודיאטרי</a:t>
            </a:r>
            <a:r>
              <a:rPr lang="he-IL" sz="1200" kern="1200" dirty="0">
                <a:solidFill>
                  <a:schemeClr val="tx1"/>
                </a:solidFill>
                <a:effectLst/>
                <a:latin typeface="+mn-lt"/>
                <a:ea typeface="+mn-ea"/>
                <a:cs typeface="+mn-cs"/>
              </a:rPr>
              <a:t>. לרוב ילדים אלו זקוקים להערכה של </a:t>
            </a:r>
            <a:r>
              <a:rPr lang="he-IL" sz="1200" kern="1200" dirty="0" err="1">
                <a:solidFill>
                  <a:schemeClr val="tx1"/>
                </a:solidFill>
                <a:effectLst/>
                <a:latin typeface="+mn-lt"/>
                <a:ea typeface="+mn-ea"/>
                <a:cs typeface="+mn-cs"/>
              </a:rPr>
              <a:t>מוטיליות</a:t>
            </a:r>
            <a:r>
              <a:rPr lang="he-IL" sz="1200" kern="1200" dirty="0">
                <a:solidFill>
                  <a:schemeClr val="tx1"/>
                </a:solidFill>
                <a:effectLst/>
                <a:latin typeface="+mn-lt"/>
                <a:ea typeface="+mn-ea"/>
                <a:cs typeface="+mn-cs"/>
              </a:rPr>
              <a:t> וצריכים לבצע </a:t>
            </a:r>
            <a:r>
              <a:rPr lang="he-IL" sz="1200" kern="1200" dirty="0" err="1">
                <a:solidFill>
                  <a:schemeClr val="tx1"/>
                </a:solidFill>
                <a:effectLst/>
                <a:latin typeface="+mn-lt"/>
                <a:ea typeface="+mn-ea"/>
                <a:cs typeface="+mn-cs"/>
              </a:rPr>
              <a:t>מנומטריה</a:t>
            </a:r>
            <a:r>
              <a:rPr lang="he-IL" sz="1200" kern="1200" dirty="0">
                <a:solidFill>
                  <a:schemeClr val="tx1"/>
                </a:solidFill>
                <a:effectLst/>
                <a:latin typeface="+mn-lt"/>
                <a:ea typeface="+mn-ea"/>
                <a:cs typeface="+mn-cs"/>
              </a:rPr>
              <a:t> כדי לקבוע את הצורך בהתערבות כירורגית. בכל מקרה, ההחלטה על ניתוח צריכה להיות רק לאחר שבוע של </a:t>
            </a:r>
            <a:r>
              <a:rPr lang="he-IL" sz="1200" kern="1200" dirty="0" err="1">
                <a:solidFill>
                  <a:schemeClr val="tx1"/>
                </a:solidFill>
                <a:effectLst/>
                <a:latin typeface="+mn-lt"/>
                <a:ea typeface="+mn-ea"/>
                <a:cs typeface="+mn-cs"/>
              </a:rPr>
              <a:t>נסיון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bowel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management</a:t>
            </a:r>
            <a:r>
              <a:rPr lang="he-IL" sz="1200" kern="1200" dirty="0">
                <a:solidFill>
                  <a:schemeClr val="tx1"/>
                </a:solidFill>
                <a:effectLst/>
                <a:latin typeface="+mn-lt"/>
                <a:ea typeface="+mn-ea"/>
                <a:cs typeface="+mn-cs"/>
              </a:rPr>
              <a:t>, שלאחריו יש לשקול </a:t>
            </a:r>
            <a:r>
              <a:rPr lang="he-IL" sz="1200" kern="1200" dirty="0" err="1">
                <a:solidFill>
                  <a:schemeClr val="tx1"/>
                </a:solidFill>
                <a:effectLst/>
                <a:latin typeface="+mn-lt"/>
                <a:ea typeface="+mn-ea"/>
                <a:cs typeface="+mn-cs"/>
              </a:rPr>
              <a:t>תוכנית</a:t>
            </a:r>
            <a:r>
              <a:rPr lang="he-IL" sz="1200" kern="1200" dirty="0">
                <a:solidFill>
                  <a:schemeClr val="tx1"/>
                </a:solidFill>
                <a:effectLst/>
                <a:latin typeface="+mn-lt"/>
                <a:ea typeface="+mn-ea"/>
                <a:cs typeface="+mn-cs"/>
              </a:rPr>
              <a:t> חוקנים. כמו כן ניתן לשקול זריקות בוטוקס כדי לטפל </a:t>
            </a:r>
            <a:r>
              <a:rPr lang="he-IL" sz="1200" kern="1200" dirty="0" err="1">
                <a:solidFill>
                  <a:schemeClr val="tx1"/>
                </a:solidFill>
                <a:effectLst/>
                <a:latin typeface="+mn-lt"/>
                <a:ea typeface="+mn-ea"/>
                <a:cs typeface="+mn-cs"/>
              </a:rPr>
              <a:t>באכלזיה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לאחר מכן יש לבצע </a:t>
            </a:r>
            <a:r>
              <a:rPr lang="he-IL" sz="1200" kern="1200" dirty="0" err="1">
                <a:solidFill>
                  <a:schemeClr val="tx1"/>
                </a:solidFill>
                <a:effectLst/>
                <a:latin typeface="+mn-lt"/>
                <a:ea typeface="+mn-ea"/>
                <a:cs typeface="+mn-cs"/>
              </a:rPr>
              <a:t>מנומטריה</a:t>
            </a:r>
            <a:r>
              <a:rPr lang="he-IL" sz="1200" kern="1200" dirty="0">
                <a:solidFill>
                  <a:schemeClr val="tx1"/>
                </a:solidFill>
                <a:effectLst/>
                <a:latin typeface="+mn-lt"/>
                <a:ea typeface="+mn-ea"/>
                <a:cs typeface="+mn-cs"/>
              </a:rPr>
              <a:t> כדי להעריך את </a:t>
            </a:r>
            <a:r>
              <a:rPr lang="he-IL" sz="1200" kern="1200" dirty="0" err="1">
                <a:solidFill>
                  <a:schemeClr val="tx1"/>
                </a:solidFill>
                <a:effectLst/>
                <a:latin typeface="+mn-lt"/>
                <a:ea typeface="+mn-ea"/>
                <a:cs typeface="+mn-cs"/>
              </a:rPr>
              <a:t>המוטיליות</a:t>
            </a:r>
            <a:r>
              <a:rPr lang="he-IL" sz="1200" kern="1200" dirty="0">
                <a:solidFill>
                  <a:schemeClr val="tx1"/>
                </a:solidFill>
                <a:effectLst/>
                <a:latin typeface="+mn-lt"/>
                <a:ea typeface="+mn-ea"/>
                <a:cs typeface="+mn-cs"/>
              </a:rPr>
              <a:t> של הקולון ושל האנוס. כך למשל, עדות ל- </a:t>
            </a:r>
            <a:r>
              <a:rPr lang="he-IL" sz="1200" kern="1200" dirty="0" err="1">
                <a:solidFill>
                  <a:schemeClr val="tx1"/>
                </a:solidFill>
                <a:effectLst/>
                <a:latin typeface="+mn-lt"/>
                <a:ea typeface="+mn-ea"/>
                <a:cs typeface="+mn-cs"/>
              </a:rPr>
              <a:t>high</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resting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pressure</a:t>
            </a:r>
            <a:r>
              <a:rPr lang="he-IL" sz="1200" kern="1200" dirty="0">
                <a:solidFill>
                  <a:schemeClr val="tx1"/>
                </a:solidFill>
                <a:effectLst/>
                <a:latin typeface="+mn-lt"/>
                <a:ea typeface="+mn-ea"/>
                <a:cs typeface="+mn-cs"/>
              </a:rPr>
              <a:t> יכולה להיפתר על ידי הזרקת בוטוקס או </a:t>
            </a:r>
            <a:r>
              <a:rPr lang="he-IL" sz="1200" kern="1200" dirty="0" err="1">
                <a:solidFill>
                  <a:schemeClr val="tx1"/>
                </a:solidFill>
                <a:effectLst/>
                <a:latin typeface="+mn-lt"/>
                <a:ea typeface="+mn-ea"/>
                <a:cs typeface="+mn-cs"/>
              </a:rPr>
              <a:t>ביופדבק</a:t>
            </a:r>
            <a:r>
              <a:rPr lang="he-IL" sz="1200" kern="1200" dirty="0">
                <a:solidFill>
                  <a:schemeClr val="tx1"/>
                </a:solidFill>
                <a:effectLst/>
                <a:latin typeface="+mn-lt"/>
                <a:ea typeface="+mn-ea"/>
                <a:cs typeface="+mn-cs"/>
              </a:rPr>
              <a:t> ולמנוע את הצורך בניתוח. לסיכום, </a:t>
            </a:r>
            <a:r>
              <a:rPr lang="he-IL" sz="1200" kern="1200" dirty="0" err="1">
                <a:solidFill>
                  <a:schemeClr val="tx1"/>
                </a:solidFill>
                <a:effectLst/>
                <a:latin typeface="+mn-lt"/>
                <a:ea typeface="+mn-ea"/>
                <a:cs typeface="+mn-cs"/>
              </a:rPr>
              <a:t>הוורקאפ</a:t>
            </a:r>
            <a:r>
              <a:rPr lang="he-IL" sz="1200" kern="1200" dirty="0">
                <a:solidFill>
                  <a:schemeClr val="tx1"/>
                </a:solidFill>
                <a:effectLst/>
                <a:latin typeface="+mn-lt"/>
                <a:ea typeface="+mn-ea"/>
                <a:cs typeface="+mn-cs"/>
              </a:rPr>
              <a:t> שיש לבצע במטופל עם עצירות כולל חוקן שיקוף, </a:t>
            </a:r>
            <a:r>
              <a:rPr lang="he-IL" sz="1200" kern="1200" dirty="0" err="1">
                <a:solidFill>
                  <a:schemeClr val="tx1"/>
                </a:solidFill>
                <a:effectLst/>
                <a:latin typeface="+mn-lt"/>
                <a:ea typeface="+mn-ea"/>
                <a:cs typeface="+mn-cs"/>
              </a:rPr>
              <a:t>מנומטריה</a:t>
            </a:r>
            <a:r>
              <a:rPr lang="he-IL" sz="1200" kern="1200" dirty="0">
                <a:solidFill>
                  <a:schemeClr val="tx1"/>
                </a:solidFill>
                <a:effectLst/>
                <a:latin typeface="+mn-lt"/>
                <a:ea typeface="+mn-ea"/>
                <a:cs typeface="+mn-cs"/>
              </a:rPr>
              <a:t> של אנוס וקולון, ולעיתים גם </a:t>
            </a:r>
            <a:r>
              <a:rPr lang="he-IL" sz="1200" kern="1200" dirty="0" err="1">
                <a:solidFill>
                  <a:schemeClr val="tx1"/>
                </a:solidFill>
                <a:effectLst/>
                <a:latin typeface="+mn-lt"/>
                <a:ea typeface="+mn-ea"/>
                <a:cs typeface="+mn-cs"/>
              </a:rPr>
              <a:t>mri</a:t>
            </a:r>
            <a:r>
              <a:rPr lang="he-IL" sz="1200" kern="1200" dirty="0">
                <a:solidFill>
                  <a:schemeClr val="tx1"/>
                </a:solidFill>
                <a:effectLst/>
                <a:latin typeface="+mn-lt"/>
                <a:ea typeface="+mn-ea"/>
                <a:cs typeface="+mn-cs"/>
              </a:rPr>
              <a:t> של האגן כדי לשלול מסה. הפרוטוקול לטיפול בעצירות פונקציונלית שנכשלה על טיפול תרופתי כולל את הבאים ומחולק באופן כללי ל- 5 קבוצות: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קבוצה ראשונה- לרוב ילדים מתחת לגיל 3 שלא עולים במשקל- </a:t>
            </a:r>
            <a:r>
              <a:rPr lang="he-IL" sz="1200" kern="1200" dirty="0" err="1">
                <a:solidFill>
                  <a:schemeClr val="tx1"/>
                </a:solidFill>
                <a:effectLst/>
                <a:latin typeface="+mn-lt"/>
                <a:ea typeface="+mn-ea"/>
                <a:cs typeface="+mn-cs"/>
              </a:rPr>
              <a:t>ftt</a:t>
            </a:r>
            <a:r>
              <a:rPr lang="he-IL" sz="1200" kern="1200" dirty="0">
                <a:solidFill>
                  <a:schemeClr val="tx1"/>
                </a:solidFill>
                <a:effectLst/>
                <a:latin typeface="+mn-lt"/>
                <a:ea typeface="+mn-ea"/>
                <a:cs typeface="+mn-cs"/>
              </a:rPr>
              <a:t>, ויש להם עדות </a:t>
            </a:r>
            <a:r>
              <a:rPr lang="he-IL" sz="1200" kern="1200" dirty="0" err="1">
                <a:solidFill>
                  <a:schemeClr val="tx1"/>
                </a:solidFill>
                <a:effectLst/>
                <a:latin typeface="+mn-lt"/>
                <a:ea typeface="+mn-ea"/>
                <a:cs typeface="+mn-cs"/>
              </a:rPr>
              <a:t>לדיסמוטיליות</a:t>
            </a:r>
            <a:r>
              <a:rPr lang="he-IL" sz="1200" kern="1200" dirty="0">
                <a:solidFill>
                  <a:schemeClr val="tx1"/>
                </a:solidFill>
                <a:effectLst/>
                <a:latin typeface="+mn-lt"/>
                <a:ea typeface="+mn-ea"/>
                <a:cs typeface="+mn-cs"/>
              </a:rPr>
              <a:t> משמעותית של הקולון </a:t>
            </a:r>
            <a:r>
              <a:rPr lang="he-IL" sz="1200" kern="1200" dirty="0" err="1">
                <a:solidFill>
                  <a:schemeClr val="tx1"/>
                </a:solidFill>
                <a:effectLst/>
                <a:latin typeface="+mn-lt"/>
                <a:ea typeface="+mn-ea"/>
                <a:cs typeface="+mn-cs"/>
              </a:rPr>
              <a:t>במנומטריה</a:t>
            </a:r>
            <a:r>
              <a:rPr lang="he-IL" sz="1200" kern="1200" dirty="0">
                <a:solidFill>
                  <a:schemeClr val="tx1"/>
                </a:solidFill>
                <a:effectLst/>
                <a:latin typeface="+mn-lt"/>
                <a:ea typeface="+mn-ea"/>
                <a:cs typeface="+mn-cs"/>
              </a:rPr>
              <a:t>- למטופלים אלו יש להציע </a:t>
            </a:r>
            <a:r>
              <a:rPr lang="he-IL" sz="1200" kern="1200" dirty="0" err="1">
                <a:solidFill>
                  <a:schemeClr val="tx1"/>
                </a:solidFill>
                <a:effectLst/>
                <a:latin typeface="+mn-lt"/>
                <a:ea typeface="+mn-ea"/>
                <a:cs typeface="+mn-cs"/>
              </a:rPr>
              <a:t>אילאוסטומיה</a:t>
            </a:r>
            <a:r>
              <a:rPr lang="he-IL" sz="1200" kern="1200" dirty="0">
                <a:solidFill>
                  <a:schemeClr val="tx1"/>
                </a:solidFill>
                <a:effectLst/>
                <a:latin typeface="+mn-lt"/>
                <a:ea typeface="+mn-ea"/>
                <a:cs typeface="+mn-cs"/>
              </a:rPr>
              <a:t> ולחזור על </a:t>
            </a:r>
            <a:r>
              <a:rPr lang="he-IL" sz="1200" kern="1200" dirty="0" err="1">
                <a:solidFill>
                  <a:schemeClr val="tx1"/>
                </a:solidFill>
                <a:effectLst/>
                <a:latin typeface="+mn-lt"/>
                <a:ea typeface="+mn-ea"/>
                <a:cs typeface="+mn-cs"/>
              </a:rPr>
              <a:t>מנומטריה</a:t>
            </a:r>
            <a:r>
              <a:rPr lang="he-IL" sz="1200" kern="1200" dirty="0">
                <a:solidFill>
                  <a:schemeClr val="tx1"/>
                </a:solidFill>
                <a:effectLst/>
                <a:latin typeface="+mn-lt"/>
                <a:ea typeface="+mn-ea"/>
                <a:cs typeface="+mn-cs"/>
              </a:rPr>
              <a:t> לאחר כשנה-שנתיים.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קבוצה שניה- מטופלים עם </a:t>
            </a:r>
            <a:r>
              <a:rPr lang="he-IL" sz="1200" kern="1200" dirty="0" err="1">
                <a:solidFill>
                  <a:schemeClr val="tx1"/>
                </a:solidFill>
                <a:effectLst/>
                <a:latin typeface="+mn-lt"/>
                <a:ea typeface="+mn-ea"/>
                <a:cs typeface="+mn-cs"/>
              </a:rPr>
              <a:t>אכלזיה</a:t>
            </a:r>
            <a:r>
              <a:rPr lang="he-IL" sz="1200" kern="1200" dirty="0">
                <a:solidFill>
                  <a:schemeClr val="tx1"/>
                </a:solidFill>
                <a:effectLst/>
                <a:latin typeface="+mn-lt"/>
                <a:ea typeface="+mn-ea"/>
                <a:cs typeface="+mn-cs"/>
              </a:rPr>
              <a:t> של ה- </a:t>
            </a:r>
            <a:r>
              <a:rPr lang="he-IL" sz="1200" kern="1200" dirty="0" err="1">
                <a:solidFill>
                  <a:schemeClr val="tx1"/>
                </a:solidFill>
                <a:effectLst/>
                <a:latin typeface="+mn-lt"/>
                <a:ea typeface="+mn-ea"/>
                <a:cs typeface="+mn-cs"/>
              </a:rPr>
              <a:t>ias</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דיסאנרגיה</a:t>
            </a:r>
            <a:r>
              <a:rPr lang="he-IL" sz="1200" kern="1200" dirty="0">
                <a:solidFill>
                  <a:schemeClr val="tx1"/>
                </a:solidFill>
                <a:effectLst/>
                <a:latin typeface="+mn-lt"/>
                <a:ea typeface="+mn-ea"/>
                <a:cs typeface="+mn-cs"/>
              </a:rPr>
              <a:t> או התנהגות של </a:t>
            </a:r>
            <a:r>
              <a:rPr lang="he-IL" sz="1200" kern="1200" dirty="0" err="1">
                <a:solidFill>
                  <a:schemeClr val="tx1"/>
                </a:solidFill>
                <a:effectLst/>
                <a:latin typeface="+mn-lt"/>
                <a:ea typeface="+mn-ea"/>
                <a:cs typeface="+mn-cs"/>
              </a:rPr>
              <a:t>sever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withholding</a:t>
            </a:r>
            <a:r>
              <a:rPr lang="he-IL" sz="1200" kern="1200" dirty="0">
                <a:solidFill>
                  <a:schemeClr val="tx1"/>
                </a:solidFill>
                <a:effectLst/>
                <a:latin typeface="+mn-lt"/>
                <a:ea typeface="+mn-ea"/>
                <a:cs typeface="+mn-cs"/>
              </a:rPr>
              <a:t>, למטופלים אלו יש להציע בוטוקס.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קבוצה שלישית- מטופלים עם </a:t>
            </a:r>
            <a:r>
              <a:rPr lang="he-IL" sz="1200" kern="1200" dirty="0" err="1">
                <a:solidFill>
                  <a:schemeClr val="tx1"/>
                </a:solidFill>
                <a:effectLst/>
                <a:latin typeface="+mn-lt"/>
                <a:ea typeface="+mn-ea"/>
                <a:cs typeface="+mn-cs"/>
              </a:rPr>
              <a:t>פקל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אימפקשן</a:t>
            </a:r>
            <a:r>
              <a:rPr lang="he-IL" sz="1200" kern="1200" dirty="0">
                <a:solidFill>
                  <a:schemeClr val="tx1"/>
                </a:solidFill>
                <a:effectLst/>
                <a:latin typeface="+mn-lt"/>
                <a:ea typeface="+mn-ea"/>
                <a:cs typeface="+mn-cs"/>
              </a:rPr>
              <a:t> עם או בלי </a:t>
            </a:r>
            <a:r>
              <a:rPr lang="he-IL" sz="1200" kern="1200" dirty="0" err="1">
                <a:solidFill>
                  <a:schemeClr val="tx1"/>
                </a:solidFill>
                <a:effectLst/>
                <a:latin typeface="+mn-lt"/>
                <a:ea typeface="+mn-ea"/>
                <a:cs typeface="+mn-cs"/>
              </a:rPr>
              <a:t>soil</a:t>
            </a:r>
            <a:r>
              <a:rPr lang="he-IL" sz="1200" kern="1200" dirty="0">
                <a:solidFill>
                  <a:schemeClr val="tx1"/>
                </a:solidFill>
                <a:effectLst/>
                <a:latin typeface="+mn-lt"/>
                <a:ea typeface="+mn-ea"/>
                <a:cs typeface="+mn-cs"/>
              </a:rPr>
              <a:t>. מטופלים אלו לא מסוגלים לסבול את כמות </a:t>
            </a:r>
            <a:r>
              <a:rPr lang="he-IL" sz="1200" kern="1200" dirty="0" err="1">
                <a:solidFill>
                  <a:schemeClr val="tx1"/>
                </a:solidFill>
                <a:effectLst/>
                <a:latin typeface="+mn-lt"/>
                <a:ea typeface="+mn-ea"/>
                <a:cs typeface="+mn-cs"/>
              </a:rPr>
              <a:t>הלקסטיבים</a:t>
            </a:r>
            <a:r>
              <a:rPr lang="he-IL" sz="1200" kern="1200" dirty="0">
                <a:solidFill>
                  <a:schemeClr val="tx1"/>
                </a:solidFill>
                <a:effectLst/>
                <a:latin typeface="+mn-lt"/>
                <a:ea typeface="+mn-ea"/>
                <a:cs typeface="+mn-cs"/>
              </a:rPr>
              <a:t> הניתנת על בסיס יומיומי ויש להם מקטע לא תקין </a:t>
            </a:r>
            <a:r>
              <a:rPr lang="he-IL" sz="1200" kern="1200" dirty="0" err="1">
                <a:solidFill>
                  <a:schemeClr val="tx1"/>
                </a:solidFill>
                <a:effectLst/>
                <a:latin typeface="+mn-lt"/>
                <a:ea typeface="+mn-ea"/>
                <a:cs typeface="+mn-cs"/>
              </a:rPr>
              <a:t>במנומטריה</a:t>
            </a:r>
            <a:r>
              <a:rPr lang="he-IL" sz="1200" kern="1200" dirty="0">
                <a:solidFill>
                  <a:schemeClr val="tx1"/>
                </a:solidFill>
                <a:effectLst/>
                <a:latin typeface="+mn-lt"/>
                <a:ea typeface="+mn-ea"/>
                <a:cs typeface="+mn-cs"/>
              </a:rPr>
              <a:t> של הקולון – למטופלים אלו יש לבחון </a:t>
            </a:r>
            <a:r>
              <a:rPr lang="he-IL" sz="1200" kern="1200" dirty="0" err="1">
                <a:solidFill>
                  <a:schemeClr val="tx1"/>
                </a:solidFill>
                <a:effectLst/>
                <a:latin typeface="+mn-lt"/>
                <a:ea typeface="+mn-ea"/>
                <a:cs typeface="+mn-cs"/>
              </a:rPr>
              <a:t>רסקציה</a:t>
            </a:r>
            <a:r>
              <a:rPr lang="he-IL" sz="1200" kern="1200" dirty="0">
                <a:solidFill>
                  <a:schemeClr val="tx1"/>
                </a:solidFill>
                <a:effectLst/>
                <a:latin typeface="+mn-lt"/>
                <a:ea typeface="+mn-ea"/>
                <a:cs typeface="+mn-cs"/>
              </a:rPr>
              <a:t> של הקולון הרלוונטי עם או בלי </a:t>
            </a:r>
            <a:r>
              <a:rPr lang="he-IL" sz="1200" kern="1200" dirty="0" err="1">
                <a:solidFill>
                  <a:schemeClr val="tx1"/>
                </a:solidFill>
                <a:effectLst/>
                <a:latin typeface="+mn-lt"/>
                <a:ea typeface="+mn-ea"/>
                <a:cs typeface="+mn-cs"/>
              </a:rPr>
              <a:t>malone</a:t>
            </a:r>
            <a:r>
              <a:rPr lang="he-IL" sz="1200" kern="1200" dirty="0">
                <a:solidFill>
                  <a:schemeClr val="tx1"/>
                </a:solidFill>
                <a:effectLst/>
                <a:latin typeface="+mn-lt"/>
                <a:ea typeface="+mn-ea"/>
                <a:cs typeface="+mn-cs"/>
              </a:rPr>
              <a:t> ולהמשיך </a:t>
            </a:r>
            <a:r>
              <a:rPr lang="he-IL" sz="1200" kern="1200" dirty="0" err="1">
                <a:solidFill>
                  <a:schemeClr val="tx1"/>
                </a:solidFill>
                <a:effectLst/>
                <a:latin typeface="+mn-lt"/>
                <a:ea typeface="+mn-ea"/>
                <a:cs typeface="+mn-cs"/>
              </a:rPr>
              <a:t>בלקסטיביים</a:t>
            </a:r>
            <a:r>
              <a:rPr lang="he-IL" sz="1200" kern="1200" dirty="0">
                <a:solidFill>
                  <a:schemeClr val="tx1"/>
                </a:solidFill>
                <a:effectLst/>
                <a:latin typeface="+mn-lt"/>
                <a:ea typeface="+mn-ea"/>
                <a:cs typeface="+mn-cs"/>
              </a:rPr>
              <a:t> לפחות חצי שנה לאחר הכריתה.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קבוצה רביעית- מטופלים עם </a:t>
            </a:r>
            <a:r>
              <a:rPr lang="he-IL" sz="1200" kern="1200" dirty="0" err="1">
                <a:solidFill>
                  <a:schemeClr val="tx1"/>
                </a:solidFill>
                <a:effectLst/>
                <a:latin typeface="+mn-lt"/>
                <a:ea typeface="+mn-ea"/>
                <a:cs typeface="+mn-cs"/>
              </a:rPr>
              <a:t>מוטיליות</a:t>
            </a:r>
            <a:r>
              <a:rPr lang="he-IL" sz="1200" kern="1200" dirty="0">
                <a:solidFill>
                  <a:schemeClr val="tx1"/>
                </a:solidFill>
                <a:effectLst/>
                <a:latin typeface="+mn-lt"/>
                <a:ea typeface="+mn-ea"/>
                <a:cs typeface="+mn-cs"/>
              </a:rPr>
              <a:t> תקינה של הקולון ונדרשים לחוקנים אבל נכשלים על משלשלים- כאשר מדובר בילדים שלא סובלים טיפול בחוקנים (לא סובלים את ה- </a:t>
            </a:r>
            <a:r>
              <a:rPr lang="he-IL" sz="1200" kern="1200" dirty="0" err="1">
                <a:solidFill>
                  <a:schemeClr val="tx1"/>
                </a:solidFill>
                <a:effectLst/>
                <a:latin typeface="+mn-lt"/>
                <a:ea typeface="+mn-ea"/>
                <a:cs typeface="+mn-cs"/>
              </a:rPr>
              <a:t>rectal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route</a:t>
            </a:r>
            <a:r>
              <a:rPr lang="he-IL" sz="1200" kern="1200" dirty="0">
                <a:solidFill>
                  <a:schemeClr val="tx1"/>
                </a:solidFill>
                <a:effectLst/>
                <a:latin typeface="+mn-lt"/>
                <a:ea typeface="+mn-ea"/>
                <a:cs typeface="+mn-cs"/>
              </a:rPr>
              <a:t>). במטופלים אלו יש לשקול ביצוע </a:t>
            </a:r>
            <a:r>
              <a:rPr lang="he-IL" sz="1200" kern="1200" dirty="0" err="1">
                <a:solidFill>
                  <a:schemeClr val="tx1"/>
                </a:solidFill>
                <a:effectLst/>
                <a:latin typeface="+mn-lt"/>
                <a:ea typeface="+mn-ea"/>
                <a:cs typeface="+mn-cs"/>
              </a:rPr>
              <a:t>malone</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צקוסטומיה</a:t>
            </a:r>
            <a:r>
              <a:rPr lang="he-IL" sz="1200" kern="1200" dirty="0">
                <a:solidFill>
                  <a:schemeClr val="tx1"/>
                </a:solidFill>
                <a:effectLst/>
                <a:latin typeface="+mn-lt"/>
                <a:ea typeface="+mn-ea"/>
                <a:cs typeface="+mn-cs"/>
              </a:rPr>
              <a:t> בלבד.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קבוצה חמישית- מטופלים שנכשלו כבר על טיפול ניתוחי של </a:t>
            </a:r>
            <a:r>
              <a:rPr lang="he-IL" sz="1200" kern="1200" dirty="0" err="1">
                <a:solidFill>
                  <a:schemeClr val="tx1"/>
                </a:solidFill>
                <a:effectLst/>
                <a:latin typeface="+mn-lt"/>
                <a:ea typeface="+mn-ea"/>
                <a:cs typeface="+mn-cs"/>
              </a:rPr>
              <a:t>malone</a:t>
            </a:r>
            <a:r>
              <a:rPr lang="he-IL" sz="1200" kern="1200" dirty="0">
                <a:solidFill>
                  <a:schemeClr val="tx1"/>
                </a:solidFill>
                <a:effectLst/>
                <a:latin typeface="+mn-lt"/>
                <a:ea typeface="+mn-ea"/>
                <a:cs typeface="+mn-cs"/>
              </a:rPr>
              <a:t> או כריתת מעי- יש לחזור אצלם על </a:t>
            </a:r>
            <a:r>
              <a:rPr lang="he-IL" sz="1200" kern="1200" dirty="0" err="1">
                <a:solidFill>
                  <a:schemeClr val="tx1"/>
                </a:solidFill>
                <a:effectLst/>
                <a:latin typeface="+mn-lt"/>
                <a:ea typeface="+mn-ea"/>
                <a:cs typeface="+mn-cs"/>
              </a:rPr>
              <a:t>מנומטריה</a:t>
            </a:r>
            <a:r>
              <a:rPr lang="he-IL" sz="1200" kern="1200" dirty="0">
                <a:solidFill>
                  <a:schemeClr val="tx1"/>
                </a:solidFill>
                <a:effectLst/>
                <a:latin typeface="+mn-lt"/>
                <a:ea typeface="+mn-ea"/>
                <a:cs typeface="+mn-cs"/>
              </a:rPr>
              <a:t> ולשקול אפילו במידת הצורך כריתה תת מלאה של הקולון או ביצוע </a:t>
            </a:r>
            <a:r>
              <a:rPr lang="he-IL" sz="1200" kern="1200" dirty="0" err="1">
                <a:solidFill>
                  <a:schemeClr val="tx1"/>
                </a:solidFill>
                <a:effectLst/>
                <a:latin typeface="+mn-lt"/>
                <a:ea typeface="+mn-ea"/>
                <a:cs typeface="+mn-cs"/>
              </a:rPr>
              <a:t>sacral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nerve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stimulation</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אופציות ניתוחיות בעצירות פונקציונלית כוללות את הבאות-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ניתוח רצפת אגן/אנוס: מדובר בהרחבות, </a:t>
            </a:r>
            <a:r>
              <a:rPr lang="he-IL" sz="1200" kern="1200" dirty="0" err="1">
                <a:solidFill>
                  <a:schemeClr val="tx1"/>
                </a:solidFill>
                <a:effectLst/>
                <a:latin typeface="+mn-lt"/>
                <a:ea typeface="+mn-ea"/>
                <a:cs typeface="+mn-cs"/>
              </a:rPr>
              <a:t>מיקטומיות</a:t>
            </a:r>
            <a:r>
              <a:rPr lang="he-IL" sz="1200" kern="1200" dirty="0">
                <a:solidFill>
                  <a:schemeClr val="tx1"/>
                </a:solidFill>
                <a:effectLst/>
                <a:latin typeface="+mn-lt"/>
                <a:ea typeface="+mn-ea"/>
                <a:cs typeface="+mn-cs"/>
              </a:rPr>
              <a:t>, הזרקת בוטוקס, מתוכן הזרקת בוטוקס נחשבת אמנם עם השפעה חולפת אבל </a:t>
            </a:r>
            <a:r>
              <a:rPr lang="he-IL" sz="1200" kern="1200" dirty="0" err="1">
                <a:solidFill>
                  <a:schemeClr val="tx1"/>
                </a:solidFill>
                <a:effectLst/>
                <a:latin typeface="+mn-lt"/>
                <a:ea typeface="+mn-ea"/>
                <a:cs typeface="+mn-cs"/>
              </a:rPr>
              <a:t>רברסיבלית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ניתוח לביצוע חוקן </a:t>
            </a:r>
            <a:r>
              <a:rPr lang="he-IL" sz="1200" kern="1200" dirty="0" err="1">
                <a:solidFill>
                  <a:schemeClr val="tx1"/>
                </a:solidFill>
                <a:effectLst/>
                <a:latin typeface="+mn-lt"/>
                <a:ea typeface="+mn-ea"/>
                <a:cs typeface="+mn-cs"/>
              </a:rPr>
              <a:t>אנטגרדי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malone</a:t>
            </a:r>
            <a:r>
              <a:rPr lang="he-IL" sz="1200" kern="1200" dirty="0">
                <a:solidFill>
                  <a:schemeClr val="tx1"/>
                </a:solidFill>
                <a:effectLst/>
                <a:latin typeface="+mn-lt"/>
                <a:ea typeface="+mn-ea"/>
                <a:cs typeface="+mn-cs"/>
              </a:rPr>
              <a:t> וכו׳): אין מספיק דיווחים בספרות לגבי ההצלחה אצל מטופלים עם עצירות פונקציונלית, לפחות לא מחקרים עם איכות טובה. בכל מקרה יוצרים שסתום </a:t>
            </a:r>
            <a:r>
              <a:rPr lang="he-IL" sz="1200" kern="1200" dirty="0" err="1">
                <a:solidFill>
                  <a:schemeClr val="tx1"/>
                </a:solidFill>
                <a:effectLst/>
                <a:latin typeface="+mn-lt"/>
                <a:ea typeface="+mn-ea"/>
                <a:cs typeface="+mn-cs"/>
              </a:rPr>
              <a:t>בצקום</a:t>
            </a:r>
            <a:r>
              <a:rPr lang="he-IL" sz="1200" kern="1200" dirty="0">
                <a:solidFill>
                  <a:schemeClr val="tx1"/>
                </a:solidFill>
                <a:effectLst/>
                <a:latin typeface="+mn-lt"/>
                <a:ea typeface="+mn-ea"/>
                <a:cs typeface="+mn-cs"/>
              </a:rPr>
              <a:t> ומביאים את </a:t>
            </a:r>
            <a:r>
              <a:rPr lang="he-IL" sz="1200" kern="1200" dirty="0" err="1">
                <a:solidFill>
                  <a:schemeClr val="tx1"/>
                </a:solidFill>
                <a:effectLst/>
                <a:latin typeface="+mn-lt"/>
                <a:ea typeface="+mn-ea"/>
                <a:cs typeface="+mn-cs"/>
              </a:rPr>
              <a:t>האפנדיקס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לאיזור</a:t>
            </a:r>
            <a:r>
              <a:rPr lang="he-IL" sz="1200" kern="1200" dirty="0">
                <a:solidFill>
                  <a:schemeClr val="tx1"/>
                </a:solidFill>
                <a:effectLst/>
                <a:latin typeface="+mn-lt"/>
                <a:ea typeface="+mn-ea"/>
                <a:cs typeface="+mn-cs"/>
              </a:rPr>
              <a:t> הטבור או בטן ימנית תחתונה לצורך חוקן </a:t>
            </a:r>
            <a:r>
              <a:rPr lang="he-IL" sz="1200" kern="1200" dirty="0" err="1">
                <a:solidFill>
                  <a:schemeClr val="tx1"/>
                </a:solidFill>
                <a:effectLst/>
                <a:latin typeface="+mn-lt"/>
                <a:ea typeface="+mn-ea"/>
                <a:cs typeface="+mn-cs"/>
              </a:rPr>
              <a:t>אנטגרדי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ניתוחים לכריתת הקולון או הרקטום- במטופלים שהוכיחו כישלון תרופתי עם עדות למגה-</a:t>
            </a:r>
            <a:r>
              <a:rPr lang="he-IL" sz="1200" kern="1200" dirty="0" err="1">
                <a:solidFill>
                  <a:schemeClr val="tx1"/>
                </a:solidFill>
                <a:effectLst/>
                <a:latin typeface="+mn-lt"/>
                <a:ea typeface="+mn-ea"/>
                <a:cs typeface="+mn-cs"/>
              </a:rPr>
              <a:t>רקטו</a:t>
            </a:r>
            <a:r>
              <a:rPr lang="he-IL" sz="1200" kern="1200" dirty="0">
                <a:solidFill>
                  <a:schemeClr val="tx1"/>
                </a:solidFill>
                <a:effectLst/>
                <a:latin typeface="+mn-lt"/>
                <a:ea typeface="+mn-ea"/>
                <a:cs typeface="+mn-cs"/>
              </a:rPr>
              <a:t>-</a:t>
            </a:r>
            <a:r>
              <a:rPr lang="he-IL" sz="1200" kern="1200" dirty="0" err="1">
                <a:solidFill>
                  <a:schemeClr val="tx1"/>
                </a:solidFill>
                <a:effectLst/>
                <a:latin typeface="+mn-lt"/>
                <a:ea typeface="+mn-ea"/>
                <a:cs typeface="+mn-cs"/>
              </a:rPr>
              <a:t>סיגמואיד</a:t>
            </a:r>
            <a:r>
              <a:rPr lang="he-IL" sz="1200" kern="1200" dirty="0">
                <a:solidFill>
                  <a:schemeClr val="tx1"/>
                </a:solidFill>
                <a:effectLst/>
                <a:latin typeface="+mn-lt"/>
                <a:ea typeface="+mn-ea"/>
                <a:cs typeface="+mn-cs"/>
              </a:rPr>
              <a:t>. הכי נפוץ זה כריתות קולון אולם אופציות נוספות כוללות ביצוע </a:t>
            </a:r>
            <a:r>
              <a:rPr lang="he-IL" sz="1200" kern="1200" dirty="0" err="1">
                <a:solidFill>
                  <a:schemeClr val="tx1"/>
                </a:solidFill>
                <a:effectLst/>
                <a:latin typeface="+mn-lt"/>
                <a:ea typeface="+mn-ea"/>
                <a:cs typeface="+mn-cs"/>
              </a:rPr>
              <a:t>pullthrough</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j</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pouch</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הוצאת </a:t>
            </a:r>
            <a:r>
              <a:rPr lang="he-IL" sz="1200" kern="1200" dirty="0" err="1">
                <a:solidFill>
                  <a:schemeClr val="tx1"/>
                </a:solidFill>
                <a:effectLst/>
                <a:latin typeface="+mn-lt"/>
                <a:ea typeface="+mn-ea"/>
                <a:cs typeface="+mn-cs"/>
              </a:rPr>
              <a:t>סטומה</a:t>
            </a:r>
            <a:r>
              <a:rPr lang="he-IL" sz="1200" kern="1200" dirty="0">
                <a:solidFill>
                  <a:schemeClr val="tx1"/>
                </a:solidFill>
                <a:effectLst/>
                <a:latin typeface="+mn-lt"/>
                <a:ea typeface="+mn-ea"/>
                <a:cs typeface="+mn-cs"/>
              </a:rPr>
              <a:t>- בעיקר </a:t>
            </a:r>
            <a:r>
              <a:rPr lang="he-IL" sz="1200" kern="1200" dirty="0" err="1">
                <a:solidFill>
                  <a:schemeClr val="tx1"/>
                </a:solidFill>
                <a:effectLst/>
                <a:latin typeface="+mn-lt"/>
                <a:ea typeface="+mn-ea"/>
                <a:cs typeface="+mn-cs"/>
              </a:rPr>
              <a:t>אילאוסטומיה</a:t>
            </a:r>
            <a:r>
              <a:rPr lang="he-IL" sz="1200" kern="1200" dirty="0">
                <a:solidFill>
                  <a:schemeClr val="tx1"/>
                </a:solidFill>
                <a:effectLst/>
                <a:latin typeface="+mn-lt"/>
                <a:ea typeface="+mn-ea"/>
                <a:cs typeface="+mn-cs"/>
              </a:rPr>
              <a:t> לילדים קטנים שסובלים </a:t>
            </a:r>
            <a:r>
              <a:rPr lang="he-IL" sz="1200" kern="1200" dirty="0" err="1">
                <a:solidFill>
                  <a:schemeClr val="tx1"/>
                </a:solidFill>
                <a:effectLst/>
                <a:latin typeface="+mn-lt"/>
                <a:ea typeface="+mn-ea"/>
                <a:cs typeface="+mn-cs"/>
              </a:rPr>
              <a:t>מהיפומוטיליות</a:t>
            </a:r>
            <a:r>
              <a:rPr lang="he-IL" sz="1200" kern="1200" dirty="0">
                <a:solidFill>
                  <a:schemeClr val="tx1"/>
                </a:solidFill>
                <a:effectLst/>
                <a:latin typeface="+mn-lt"/>
                <a:ea typeface="+mn-ea"/>
                <a:cs typeface="+mn-cs"/>
              </a:rPr>
              <a:t> של הקולון, לאחר מכן מצבו משתפר וסוגרים את </a:t>
            </a:r>
            <a:r>
              <a:rPr lang="he-IL" sz="1200" kern="1200" dirty="0" err="1">
                <a:solidFill>
                  <a:schemeClr val="tx1"/>
                </a:solidFill>
                <a:effectLst/>
                <a:latin typeface="+mn-lt"/>
                <a:ea typeface="+mn-ea"/>
                <a:cs typeface="+mn-cs"/>
              </a:rPr>
              <a:t>האילאוסטומיה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גירוי של ה- </a:t>
            </a:r>
            <a:r>
              <a:rPr lang="he-IL" sz="1200" kern="1200" dirty="0" err="1">
                <a:solidFill>
                  <a:schemeClr val="tx1"/>
                </a:solidFill>
                <a:effectLst/>
                <a:latin typeface="+mn-lt"/>
                <a:ea typeface="+mn-ea"/>
                <a:cs typeface="+mn-cs"/>
              </a:rPr>
              <a:t>sacral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nerve</a:t>
            </a:r>
            <a:r>
              <a:rPr lang="he-IL" sz="1200" kern="1200" dirty="0">
                <a:solidFill>
                  <a:schemeClr val="tx1"/>
                </a:solidFill>
                <a:effectLst/>
                <a:latin typeface="+mn-lt"/>
                <a:ea typeface="+mn-ea"/>
                <a:cs typeface="+mn-cs"/>
              </a:rPr>
              <a:t>- גירוי עצבי של הרמוס </a:t>
            </a:r>
            <a:r>
              <a:rPr lang="he-IL" sz="1200" kern="1200" dirty="0" err="1">
                <a:solidFill>
                  <a:schemeClr val="tx1"/>
                </a:solidFill>
                <a:effectLst/>
                <a:latin typeface="+mn-lt"/>
                <a:ea typeface="+mn-ea"/>
                <a:cs typeface="+mn-cs"/>
              </a:rPr>
              <a:t>האנטריורי</a:t>
            </a:r>
            <a:r>
              <a:rPr lang="he-IL" sz="1200" kern="1200" dirty="0">
                <a:solidFill>
                  <a:schemeClr val="tx1"/>
                </a:solidFill>
                <a:effectLst/>
                <a:latin typeface="+mn-lt"/>
                <a:ea typeface="+mn-ea"/>
                <a:cs typeface="+mn-cs"/>
              </a:rPr>
              <a:t> ברמה של חוליות s3-s4- בעיקר משתמשים לאי שליטה בשתן ובצואה, פחות למקרים של עצירות. </a:t>
            </a:r>
            <a:endParaRPr lang="en-IL" sz="1200" kern="1200" dirty="0">
              <a:solidFill>
                <a:schemeClr val="tx1"/>
              </a:solidFill>
              <a:effectLst/>
              <a:latin typeface="+mn-lt"/>
              <a:ea typeface="+mn-ea"/>
              <a:cs typeface="+mn-cs"/>
            </a:endParaRPr>
          </a:p>
          <a:p>
            <a:pPr algn="just" rtl="1"/>
            <a:r>
              <a:rPr lang="en-US"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a:br>
              <a:rPr lang="he-IL" sz="1200" kern="1200" dirty="0">
                <a:solidFill>
                  <a:schemeClr val="tx1"/>
                </a:solidFill>
                <a:effectLst/>
                <a:latin typeface="+mn-lt"/>
                <a:ea typeface="+mn-ea"/>
                <a:cs typeface="+mn-cs"/>
              </a:rPr>
            </a:br>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26</a:t>
            </a:fld>
            <a:endParaRPr lang="en-IL"/>
          </a:p>
        </p:txBody>
      </p:sp>
    </p:spTree>
    <p:extLst>
      <p:ext uri="{BB962C8B-B14F-4D97-AF65-F5344CB8AC3E}">
        <p14:creationId xmlns:p14="http://schemas.microsoft.com/office/powerpoint/2010/main" val="14569801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27</a:t>
            </a:fld>
            <a:endParaRPr lang="en-IL"/>
          </a:p>
        </p:txBody>
      </p:sp>
    </p:spTree>
    <p:extLst>
      <p:ext uri="{BB962C8B-B14F-4D97-AF65-F5344CB8AC3E}">
        <p14:creationId xmlns:p14="http://schemas.microsoft.com/office/powerpoint/2010/main" val="36842130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b="1" kern="1200" dirty="0">
                <a:solidFill>
                  <a:schemeClr val="tx1"/>
                </a:solidFill>
                <a:effectLst/>
                <a:latin typeface="+mn-lt"/>
                <a:ea typeface="+mn-ea"/>
                <a:cs typeface="+mn-cs"/>
              </a:rPr>
              <a:t>פרק 43- </a:t>
            </a:r>
            <a:r>
              <a:rPr lang="he-IL" sz="1200" b="1" kern="1200" dirty="0" err="1">
                <a:solidFill>
                  <a:schemeClr val="tx1"/>
                </a:solidFill>
                <a:effectLst/>
                <a:latin typeface="+mn-lt"/>
                <a:ea typeface="+mn-ea"/>
                <a:cs typeface="+mn-cs"/>
              </a:rPr>
              <a:t>אטרזיה</a:t>
            </a:r>
            <a:r>
              <a:rPr lang="he-IL" sz="1200" b="1" kern="1200" dirty="0">
                <a:solidFill>
                  <a:schemeClr val="tx1"/>
                </a:solidFill>
                <a:effectLst/>
                <a:latin typeface="+mn-lt"/>
                <a:ea typeface="+mn-ea"/>
                <a:cs typeface="+mn-cs"/>
              </a:rPr>
              <a:t> </a:t>
            </a:r>
            <a:r>
              <a:rPr lang="he-IL" sz="1200" b="1" kern="1200" dirty="0" err="1">
                <a:solidFill>
                  <a:schemeClr val="tx1"/>
                </a:solidFill>
                <a:effectLst/>
                <a:latin typeface="+mn-lt"/>
                <a:ea typeface="+mn-ea"/>
                <a:cs typeface="+mn-cs"/>
              </a:rPr>
              <a:t>ביליארית</a:t>
            </a:r>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ההיארעות של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ביליארית</a:t>
            </a:r>
            <a:r>
              <a:rPr lang="he-IL" sz="1200" kern="1200" dirty="0">
                <a:solidFill>
                  <a:schemeClr val="tx1"/>
                </a:solidFill>
                <a:effectLst/>
                <a:latin typeface="+mn-lt"/>
                <a:ea typeface="+mn-ea"/>
                <a:cs typeface="+mn-cs"/>
              </a:rPr>
              <a:t> משתנה בהתאם למקומות שונים בעולם. בגדול, סביב 1:15,000 בממוצע. ההיארעות עלתה בשנים האחרונות, וברוב המקרים המחלה לא מקושרת עם תסמונות נוספות.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מבחינת </a:t>
            </a:r>
            <a:r>
              <a:rPr lang="he-IL" sz="1200" kern="1200" dirty="0" err="1">
                <a:solidFill>
                  <a:schemeClr val="tx1"/>
                </a:solidFill>
                <a:effectLst/>
                <a:latin typeface="+mn-lt"/>
                <a:ea typeface="+mn-ea"/>
                <a:cs typeface="+mn-cs"/>
              </a:rPr>
              <a:t>פתוגנזה</a:t>
            </a:r>
            <a:r>
              <a:rPr lang="he-IL" sz="1200" kern="1200" dirty="0">
                <a:solidFill>
                  <a:schemeClr val="tx1"/>
                </a:solidFill>
                <a:effectLst/>
                <a:latin typeface="+mn-lt"/>
                <a:ea typeface="+mn-ea"/>
                <a:cs typeface="+mn-cs"/>
              </a:rPr>
              <a:t> של המחלה- יש מספר תיאוריות, אחת מדברת על וירוסים- כגון </a:t>
            </a:r>
            <a:r>
              <a:rPr lang="he-IL" sz="1200" kern="1200" dirty="0" err="1">
                <a:solidFill>
                  <a:schemeClr val="tx1"/>
                </a:solidFill>
                <a:effectLst/>
                <a:latin typeface="+mn-lt"/>
                <a:ea typeface="+mn-ea"/>
                <a:cs typeface="+mn-cs"/>
              </a:rPr>
              <a:t>cmv</a:t>
            </a:r>
            <a:r>
              <a:rPr lang="he-IL" sz="1200" kern="1200" dirty="0">
                <a:solidFill>
                  <a:schemeClr val="tx1"/>
                </a:solidFill>
                <a:effectLst/>
                <a:latin typeface="+mn-lt"/>
                <a:ea typeface="+mn-ea"/>
                <a:cs typeface="+mn-cs"/>
              </a:rPr>
              <a:t>, בעיות </a:t>
            </a:r>
            <a:r>
              <a:rPr lang="he-IL" sz="1200" kern="1200" dirty="0" err="1">
                <a:solidFill>
                  <a:schemeClr val="tx1"/>
                </a:solidFill>
                <a:effectLst/>
                <a:latin typeface="+mn-lt"/>
                <a:ea typeface="+mn-ea"/>
                <a:cs typeface="+mn-cs"/>
              </a:rPr>
              <a:t>ברמודילנג</a:t>
            </a:r>
            <a:r>
              <a:rPr lang="he-IL" sz="1200" kern="1200" dirty="0">
                <a:solidFill>
                  <a:schemeClr val="tx1"/>
                </a:solidFill>
                <a:effectLst/>
                <a:latin typeface="+mn-lt"/>
                <a:ea typeface="+mn-ea"/>
                <a:cs typeface="+mn-cs"/>
              </a:rPr>
              <a:t> של דרכי המרה, בעיות הקשורות לנוגדנים עצמיים- ובגדול שילוב של הדברים כולם. מבחינה </a:t>
            </a:r>
            <a:r>
              <a:rPr lang="he-IL" sz="1200" kern="1200" dirty="0" err="1">
                <a:solidFill>
                  <a:schemeClr val="tx1"/>
                </a:solidFill>
                <a:effectLst/>
                <a:latin typeface="+mn-lt"/>
                <a:ea typeface="+mn-ea"/>
                <a:cs typeface="+mn-cs"/>
              </a:rPr>
              <a:t>היסטופתולוגית</a:t>
            </a:r>
            <a:r>
              <a:rPr lang="he-IL" sz="1200" kern="1200" dirty="0">
                <a:solidFill>
                  <a:schemeClr val="tx1"/>
                </a:solidFill>
                <a:effectLst/>
                <a:latin typeface="+mn-lt"/>
                <a:ea typeface="+mn-ea"/>
                <a:cs typeface="+mn-cs"/>
              </a:rPr>
              <a:t>- הכבד עצמו הופך מוגדל, ירוק ונוקשה כבר בשלבים הראשונים של המחלה, וכיס המרה יכול להיראות קטן ומלא במוקוס. </a:t>
            </a:r>
            <a:r>
              <a:rPr lang="he-IL" sz="1200" kern="1200" dirty="0" err="1">
                <a:solidFill>
                  <a:schemeClr val="tx1"/>
                </a:solidFill>
                <a:effectLst/>
                <a:latin typeface="+mn-lt"/>
                <a:ea typeface="+mn-ea"/>
                <a:cs typeface="+mn-cs"/>
              </a:rPr>
              <a:t>הפרנכימה</a:t>
            </a:r>
            <a:r>
              <a:rPr lang="he-IL" sz="1200" kern="1200" dirty="0">
                <a:solidFill>
                  <a:schemeClr val="tx1"/>
                </a:solidFill>
                <a:effectLst/>
                <a:latin typeface="+mn-lt"/>
                <a:ea typeface="+mn-ea"/>
                <a:cs typeface="+mn-cs"/>
              </a:rPr>
              <a:t> של הכבד היא פיברוטית ומראה סמני </a:t>
            </a:r>
            <a:r>
              <a:rPr lang="he-IL" sz="1200" kern="1200" dirty="0" err="1">
                <a:solidFill>
                  <a:schemeClr val="tx1"/>
                </a:solidFill>
                <a:effectLst/>
                <a:latin typeface="+mn-lt"/>
                <a:ea typeface="+mn-ea"/>
                <a:cs typeface="+mn-cs"/>
              </a:rPr>
              <a:t>כולסטזיס</a:t>
            </a:r>
            <a:r>
              <a:rPr lang="he-IL" sz="1200" kern="1200" dirty="0">
                <a:solidFill>
                  <a:schemeClr val="tx1"/>
                </a:solidFill>
                <a:effectLst/>
                <a:latin typeface="+mn-lt"/>
                <a:ea typeface="+mn-ea"/>
                <a:cs typeface="+mn-cs"/>
              </a:rPr>
              <a:t>. גם צינורות המרה התוך </a:t>
            </a:r>
            <a:r>
              <a:rPr lang="he-IL" sz="1200" kern="1200" dirty="0" err="1">
                <a:solidFill>
                  <a:schemeClr val="tx1"/>
                </a:solidFill>
                <a:effectLst/>
                <a:latin typeface="+mn-lt"/>
                <a:ea typeface="+mn-ea"/>
                <a:cs typeface="+mn-cs"/>
              </a:rPr>
              <a:t>כבדיים</a:t>
            </a:r>
            <a:r>
              <a:rPr lang="he-IL" sz="1200" kern="1200" dirty="0">
                <a:solidFill>
                  <a:schemeClr val="tx1"/>
                </a:solidFill>
                <a:effectLst/>
                <a:latin typeface="+mn-lt"/>
                <a:ea typeface="+mn-ea"/>
                <a:cs typeface="+mn-cs"/>
              </a:rPr>
              <a:t> נפגעים- צרים, אירגולריים ומעוותים, ומידת הפגיעה בהם קובעת את המשך הפרוגנוזה בין היתר ואת הסיבוכים הבתר ניתוחיים.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קלסיפיקציה של </a:t>
            </a:r>
            <a:r>
              <a:rPr lang="he-IL" sz="1200" kern="1200" dirty="0" err="1">
                <a:solidFill>
                  <a:schemeClr val="tx1"/>
                </a:solidFill>
                <a:effectLst/>
                <a:latin typeface="+mn-lt"/>
                <a:ea typeface="+mn-ea"/>
                <a:cs typeface="+mn-cs"/>
              </a:rPr>
              <a:t>אטרזיית</a:t>
            </a:r>
            <a:r>
              <a:rPr lang="he-IL" sz="1200" kern="1200" dirty="0">
                <a:solidFill>
                  <a:schemeClr val="tx1"/>
                </a:solidFill>
                <a:effectLst/>
                <a:latin typeface="+mn-lt"/>
                <a:ea typeface="+mn-ea"/>
                <a:cs typeface="+mn-cs"/>
              </a:rPr>
              <a:t> דרכי המרה מחולקת ל- 3: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סוג 1- יש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של ה- </a:t>
            </a:r>
            <a:r>
              <a:rPr lang="he-IL" sz="1200" kern="1200" dirty="0" err="1">
                <a:solidFill>
                  <a:schemeClr val="tx1"/>
                </a:solidFill>
                <a:effectLst/>
                <a:latin typeface="+mn-lt"/>
                <a:ea typeface="+mn-ea"/>
                <a:cs typeface="+mn-cs"/>
              </a:rPr>
              <a:t>cbd</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סוג 2a-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a:t>
            </a:r>
            <a:r>
              <a:rPr lang="he-IL" sz="1200" kern="1200" dirty="0" err="1">
                <a:solidFill>
                  <a:schemeClr val="tx1"/>
                </a:solidFill>
                <a:effectLst/>
                <a:latin typeface="+mn-lt"/>
                <a:ea typeface="+mn-ea"/>
                <a:cs typeface="+mn-cs"/>
              </a:rPr>
              <a:t>אובליטרציה</a:t>
            </a:r>
            <a:r>
              <a:rPr lang="he-IL" sz="1200" kern="1200" dirty="0">
                <a:solidFill>
                  <a:schemeClr val="tx1"/>
                </a:solidFill>
                <a:effectLst/>
                <a:latin typeface="+mn-lt"/>
                <a:ea typeface="+mn-ea"/>
                <a:cs typeface="+mn-cs"/>
              </a:rPr>
              <a:t> של ה- </a:t>
            </a:r>
            <a:r>
              <a:rPr lang="he-IL" sz="1200" kern="1200" dirty="0" err="1">
                <a:solidFill>
                  <a:schemeClr val="tx1"/>
                </a:solidFill>
                <a:effectLst/>
                <a:latin typeface="+mn-lt"/>
                <a:ea typeface="+mn-ea"/>
                <a:cs typeface="+mn-cs"/>
              </a:rPr>
              <a:t>common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hepatic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duct</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סוג 2b- יש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הן של ה- </a:t>
            </a:r>
            <a:r>
              <a:rPr lang="he-IL" sz="1200" kern="1200" dirty="0" err="1">
                <a:solidFill>
                  <a:schemeClr val="tx1"/>
                </a:solidFill>
                <a:effectLst/>
                <a:latin typeface="+mn-lt"/>
                <a:ea typeface="+mn-ea"/>
                <a:cs typeface="+mn-cs"/>
              </a:rPr>
              <a:t>cbd</a:t>
            </a:r>
            <a:r>
              <a:rPr lang="he-IL" sz="1200" kern="1200" dirty="0">
                <a:solidFill>
                  <a:schemeClr val="tx1"/>
                </a:solidFill>
                <a:effectLst/>
                <a:latin typeface="+mn-lt"/>
                <a:ea typeface="+mn-ea"/>
                <a:cs typeface="+mn-cs"/>
              </a:rPr>
              <a:t> והן של ה- </a:t>
            </a:r>
            <a:r>
              <a:rPr lang="he-IL" sz="1200" kern="1200" dirty="0" err="1">
                <a:solidFill>
                  <a:schemeClr val="tx1"/>
                </a:solidFill>
                <a:effectLst/>
                <a:latin typeface="+mn-lt"/>
                <a:ea typeface="+mn-ea"/>
                <a:cs typeface="+mn-cs"/>
              </a:rPr>
              <a:t>common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hepatic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והציסטיקוס</a:t>
            </a:r>
            <a:r>
              <a:rPr lang="he-IL" sz="1200" kern="1200" dirty="0">
                <a:solidFill>
                  <a:schemeClr val="tx1"/>
                </a:solidFill>
                <a:effectLst/>
                <a:latin typeface="+mn-lt"/>
                <a:ea typeface="+mn-ea"/>
                <a:cs typeface="+mn-cs"/>
              </a:rPr>
              <a:t>, למעט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הביפורקציה</a:t>
            </a:r>
            <a:r>
              <a:rPr lang="he-IL" sz="1200" kern="1200" dirty="0">
                <a:solidFill>
                  <a:schemeClr val="tx1"/>
                </a:solidFill>
                <a:effectLst/>
                <a:latin typeface="+mn-lt"/>
                <a:ea typeface="+mn-ea"/>
                <a:cs typeface="+mn-cs"/>
              </a:rPr>
              <a:t> המתחבר לכבד.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סוג 3-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מלאה של כל העץ המרתי החוץ כבדי. הכי שכיח.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ב- 1959 פורסם לראשונה הניתוח עש </a:t>
            </a:r>
            <a:r>
              <a:rPr lang="he-IL" sz="1200" kern="1200" dirty="0" err="1">
                <a:solidFill>
                  <a:schemeClr val="tx1"/>
                </a:solidFill>
                <a:effectLst/>
                <a:latin typeface="+mn-lt"/>
                <a:ea typeface="+mn-ea"/>
                <a:cs typeface="+mn-cs"/>
              </a:rPr>
              <a:t>קאסאי</a:t>
            </a:r>
            <a:r>
              <a:rPr lang="he-IL" sz="1200" kern="1200" dirty="0">
                <a:solidFill>
                  <a:schemeClr val="tx1"/>
                </a:solidFill>
                <a:effectLst/>
                <a:latin typeface="+mn-lt"/>
                <a:ea typeface="+mn-ea"/>
                <a:cs typeface="+mn-cs"/>
              </a:rPr>
              <a:t>- פורטו-</a:t>
            </a:r>
            <a:r>
              <a:rPr lang="he-IL" sz="1200" kern="1200" dirty="0" err="1">
                <a:solidFill>
                  <a:schemeClr val="tx1"/>
                </a:solidFill>
                <a:effectLst/>
                <a:latin typeface="+mn-lt"/>
                <a:ea typeface="+mn-ea"/>
                <a:cs typeface="+mn-cs"/>
              </a:rPr>
              <a:t>אנטרוסטומי</a:t>
            </a:r>
            <a:r>
              <a:rPr lang="he-IL" sz="1200" kern="1200" dirty="0">
                <a:solidFill>
                  <a:schemeClr val="tx1"/>
                </a:solidFill>
                <a:effectLst/>
                <a:latin typeface="+mn-lt"/>
                <a:ea typeface="+mn-ea"/>
                <a:cs typeface="+mn-cs"/>
              </a:rPr>
              <a:t>, אולם רק ב- 1968 קיבל הכרה, קיים ויכוח לגבי הפעולה הכירורגית שיש לבצע (</a:t>
            </a:r>
            <a:r>
              <a:rPr lang="he-IL" sz="1200" kern="1200" dirty="0" err="1">
                <a:solidFill>
                  <a:schemeClr val="tx1"/>
                </a:solidFill>
                <a:effectLst/>
                <a:latin typeface="+mn-lt"/>
                <a:ea typeface="+mn-ea"/>
                <a:cs typeface="+mn-cs"/>
              </a:rPr>
              <a:t>קאסאי</a:t>
            </a:r>
            <a:r>
              <a:rPr lang="he-IL" sz="1200" kern="1200" dirty="0">
                <a:solidFill>
                  <a:schemeClr val="tx1"/>
                </a:solidFill>
                <a:effectLst/>
                <a:latin typeface="+mn-lt"/>
                <a:ea typeface="+mn-ea"/>
                <a:cs typeface="+mn-cs"/>
              </a:rPr>
              <a:t>/השתלה) אולם במרבית המקומות מקובל כי הניתוח הראשון יהיה </a:t>
            </a:r>
            <a:r>
              <a:rPr lang="he-IL" sz="1200" kern="1200" dirty="0" err="1">
                <a:solidFill>
                  <a:schemeClr val="tx1"/>
                </a:solidFill>
                <a:effectLst/>
                <a:latin typeface="+mn-lt"/>
                <a:ea typeface="+mn-ea"/>
                <a:cs typeface="+mn-cs"/>
              </a:rPr>
              <a:t>קאסאי</a:t>
            </a:r>
            <a:r>
              <a:rPr lang="he-IL" sz="1200" kern="1200" dirty="0">
                <a:solidFill>
                  <a:schemeClr val="tx1"/>
                </a:solidFill>
                <a:effectLst/>
                <a:latin typeface="+mn-lt"/>
                <a:ea typeface="+mn-ea"/>
                <a:cs typeface="+mn-cs"/>
              </a:rPr>
              <a:t>, ויש חשיבות לעשות את הניתוח מוקדם ככל האפשר (מתחת ל- 60 יום).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אבחנה- שילוב של צהבת, צואה א-כולית, </a:t>
            </a:r>
            <a:r>
              <a:rPr lang="he-IL" sz="1200" kern="1200" dirty="0" err="1">
                <a:solidFill>
                  <a:schemeClr val="tx1"/>
                </a:solidFill>
                <a:effectLst/>
                <a:latin typeface="+mn-lt"/>
                <a:ea typeface="+mn-ea"/>
                <a:cs typeface="+mn-cs"/>
              </a:rPr>
              <a:t>הפטומגליה</a:t>
            </a:r>
            <a:r>
              <a:rPr lang="he-IL" sz="1200" kern="1200" dirty="0">
                <a:solidFill>
                  <a:schemeClr val="tx1"/>
                </a:solidFill>
                <a:effectLst/>
                <a:latin typeface="+mn-lt"/>
                <a:ea typeface="+mn-ea"/>
                <a:cs typeface="+mn-cs"/>
              </a:rPr>
              <a:t>. ביותר מ- 50% מהתינוקות יהיו בהתחלה יציאות תקינות אולם בהמשך השתן הופך להיות כהה. יש אנמיה, תת תזונה ופיגור גדילה עקב אי ספיגה של ויטמינים מסיסים בשומן. צהבת הממשיכה מעל שבועיים אינה </a:t>
            </a:r>
            <a:r>
              <a:rPr lang="he-IL" sz="1200" kern="1200" dirty="0" err="1">
                <a:solidFill>
                  <a:schemeClr val="tx1"/>
                </a:solidFill>
                <a:effectLst/>
                <a:latin typeface="+mn-lt"/>
                <a:ea typeface="+mn-ea"/>
                <a:cs typeface="+mn-cs"/>
              </a:rPr>
              <a:t>פיזילוגית</a:t>
            </a:r>
            <a:r>
              <a:rPr lang="he-IL" sz="1200" kern="1200" dirty="0">
                <a:solidFill>
                  <a:schemeClr val="tx1"/>
                </a:solidFill>
                <a:effectLst/>
                <a:latin typeface="+mn-lt"/>
                <a:ea typeface="+mn-ea"/>
                <a:cs typeface="+mn-cs"/>
              </a:rPr>
              <a:t>, בעיקר אם הבילירובין הישיר הוא המוגבר. האבחנה המבדלת העיקרית הינה הפטיטיס </a:t>
            </a:r>
            <a:r>
              <a:rPr lang="he-IL" sz="1200" kern="1200" dirty="0" err="1">
                <a:solidFill>
                  <a:schemeClr val="tx1"/>
                </a:solidFill>
                <a:effectLst/>
                <a:latin typeface="+mn-lt"/>
                <a:ea typeface="+mn-ea"/>
                <a:cs typeface="+mn-cs"/>
              </a:rPr>
              <a:t>נאונטלי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והיפופלסיה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ביליארית</a:t>
            </a:r>
            <a:r>
              <a:rPr lang="he-IL" sz="1200" kern="1200" dirty="0">
                <a:solidFill>
                  <a:schemeClr val="tx1"/>
                </a:solidFill>
                <a:effectLst/>
                <a:latin typeface="+mn-lt"/>
                <a:ea typeface="+mn-ea"/>
                <a:cs typeface="+mn-cs"/>
              </a:rPr>
              <a:t>, ותפקודי כבד כשלעצמם לא יכולים לאבחן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ביליארית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יש מספר שיטות לאבחנה של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ביליארית</a:t>
            </a:r>
            <a:r>
              <a:rPr lang="he-IL" sz="1200" kern="1200" dirty="0">
                <a:solidFill>
                  <a:schemeClr val="tx1"/>
                </a:solidFill>
                <a:effectLst/>
                <a:latin typeface="+mn-lt"/>
                <a:ea typeface="+mn-ea"/>
                <a:cs typeface="+mn-cs"/>
              </a:rPr>
              <a:t>- כולל בדיקת מיפוי כבד, ביופסיה, </a:t>
            </a:r>
            <a:r>
              <a:rPr lang="he-IL" sz="1200" kern="1200" dirty="0" err="1">
                <a:solidFill>
                  <a:schemeClr val="tx1"/>
                </a:solidFill>
                <a:effectLst/>
                <a:latin typeface="+mn-lt"/>
                <a:ea typeface="+mn-ea"/>
                <a:cs typeface="+mn-cs"/>
              </a:rPr>
              <a:t>כולנגיוגרפיה</a:t>
            </a:r>
            <a:r>
              <a:rPr lang="he-IL" sz="1200" kern="1200" dirty="0">
                <a:solidFill>
                  <a:schemeClr val="tx1"/>
                </a:solidFill>
                <a:effectLst/>
                <a:latin typeface="+mn-lt"/>
                <a:ea typeface="+mn-ea"/>
                <a:cs typeface="+mn-cs"/>
              </a:rPr>
              <a:t> ועוד.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ביופסיה- כירורגים רבים מאמינים שביופסיה </a:t>
            </a:r>
            <a:r>
              <a:rPr lang="he-IL" sz="1200" kern="1200" dirty="0" err="1">
                <a:solidFill>
                  <a:schemeClr val="tx1"/>
                </a:solidFill>
                <a:effectLst/>
                <a:latin typeface="+mn-lt"/>
                <a:ea typeface="+mn-ea"/>
                <a:cs typeface="+mn-cs"/>
              </a:rPr>
              <a:t>כבדית</a:t>
            </a:r>
            <a:r>
              <a:rPr lang="he-IL" sz="1200" kern="1200" dirty="0">
                <a:solidFill>
                  <a:schemeClr val="tx1"/>
                </a:solidFill>
                <a:effectLst/>
                <a:latin typeface="+mn-lt"/>
                <a:ea typeface="+mn-ea"/>
                <a:cs typeface="+mn-cs"/>
              </a:rPr>
              <a:t> היא המבחן הכי אמין לצורך האבחנה.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מעבדה- יש מספר מרקרים כגון </a:t>
            </a:r>
            <a:r>
              <a:rPr lang="he-IL" sz="1200" kern="1200" dirty="0" err="1">
                <a:solidFill>
                  <a:schemeClr val="tx1"/>
                </a:solidFill>
                <a:effectLst/>
                <a:latin typeface="+mn-lt"/>
                <a:ea typeface="+mn-ea"/>
                <a:cs typeface="+mn-cs"/>
              </a:rPr>
              <a:t>ליפופרוטאין-x</a:t>
            </a:r>
            <a:r>
              <a:rPr lang="he-IL" sz="1200" kern="1200" dirty="0">
                <a:solidFill>
                  <a:schemeClr val="tx1"/>
                </a:solidFill>
                <a:effectLst/>
                <a:latin typeface="+mn-lt"/>
                <a:ea typeface="+mn-ea"/>
                <a:cs typeface="+mn-cs"/>
              </a:rPr>
              <a:t>, חומצה </a:t>
            </a:r>
            <a:r>
              <a:rPr lang="he-IL" sz="1200" kern="1200" dirty="0" err="1">
                <a:solidFill>
                  <a:schemeClr val="tx1"/>
                </a:solidFill>
                <a:effectLst/>
                <a:latin typeface="+mn-lt"/>
                <a:ea typeface="+mn-ea"/>
                <a:cs typeface="+mn-cs"/>
              </a:rPr>
              <a:t>היאלרונית</a:t>
            </a:r>
            <a:r>
              <a:rPr lang="he-IL" sz="1200" kern="1200" dirty="0">
                <a:solidFill>
                  <a:schemeClr val="tx1"/>
                </a:solidFill>
                <a:effectLst/>
                <a:latin typeface="+mn-lt"/>
                <a:ea typeface="+mn-ea"/>
                <a:cs typeface="+mn-cs"/>
              </a:rPr>
              <a:t> ורמות חומצות מרה- אולם מרקרים אלו אינם ספציפיים רק </a:t>
            </a:r>
            <a:r>
              <a:rPr lang="he-IL" sz="1200" kern="1200" dirty="0" err="1">
                <a:solidFill>
                  <a:schemeClr val="tx1"/>
                </a:solidFill>
                <a:effectLst/>
                <a:latin typeface="+mn-lt"/>
                <a:ea typeface="+mn-ea"/>
                <a:cs typeface="+mn-cs"/>
              </a:rPr>
              <a:t>לביליארי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מיפוי כבד עם </a:t>
            </a:r>
            <a:r>
              <a:rPr lang="he-IL" sz="1200" kern="1200" dirty="0" err="1">
                <a:solidFill>
                  <a:schemeClr val="tx1"/>
                </a:solidFill>
                <a:effectLst/>
                <a:latin typeface="+mn-lt"/>
                <a:ea typeface="+mn-ea"/>
                <a:cs typeface="+mn-cs"/>
              </a:rPr>
              <a:t>טכנציום</a:t>
            </a:r>
            <a:r>
              <a:rPr lang="he-IL" sz="1200" kern="1200" dirty="0">
                <a:solidFill>
                  <a:schemeClr val="tx1"/>
                </a:solidFill>
                <a:effectLst/>
                <a:latin typeface="+mn-lt"/>
                <a:ea typeface="+mn-ea"/>
                <a:cs typeface="+mn-cs"/>
              </a:rPr>
              <a:t> עוזר להבדיל בין </a:t>
            </a:r>
            <a:r>
              <a:rPr lang="he-IL" sz="1200" kern="1200" dirty="0" err="1">
                <a:solidFill>
                  <a:schemeClr val="tx1"/>
                </a:solidFill>
                <a:effectLst/>
                <a:latin typeface="+mn-lt"/>
                <a:ea typeface="+mn-ea"/>
                <a:cs typeface="+mn-cs"/>
              </a:rPr>
              <a:t>ביליארי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לבעיות אחרות- יש קליטה מהירה בכבד אבל אין הפרשה למעי, גם לאחר 24 שעות. (לשם השוואה, בצהבת </a:t>
            </a:r>
            <a:r>
              <a:rPr lang="he-IL" sz="1200" kern="1200" dirty="0" err="1">
                <a:solidFill>
                  <a:schemeClr val="tx1"/>
                </a:solidFill>
                <a:effectLst/>
                <a:latin typeface="+mn-lt"/>
                <a:ea typeface="+mn-ea"/>
                <a:cs typeface="+mn-cs"/>
              </a:rPr>
              <a:t>הפטוצלולרית</a:t>
            </a:r>
            <a:r>
              <a:rPr lang="he-IL" sz="1200" kern="1200" dirty="0">
                <a:solidFill>
                  <a:schemeClr val="tx1"/>
                </a:solidFill>
                <a:effectLst/>
                <a:latin typeface="+mn-lt"/>
                <a:ea typeface="+mn-ea"/>
                <a:cs typeface="+mn-cs"/>
              </a:rPr>
              <a:t> הקליטה הראשונית בכבד היא איטית עקב מחלה </a:t>
            </a:r>
            <a:r>
              <a:rPr lang="he-IL" sz="1200" kern="1200" dirty="0" err="1">
                <a:solidFill>
                  <a:schemeClr val="tx1"/>
                </a:solidFill>
                <a:effectLst/>
                <a:latin typeface="+mn-lt"/>
                <a:ea typeface="+mn-ea"/>
                <a:cs typeface="+mn-cs"/>
              </a:rPr>
              <a:t>פרנכימטית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סונר צריך להיות מבוצע לכל תינוק עם צהבת- זה ישלול בעיות כירורגיות אחרות כגון ציסטה </a:t>
            </a:r>
            <a:r>
              <a:rPr lang="he-IL" sz="1200" kern="1200" dirty="0" err="1">
                <a:solidFill>
                  <a:schemeClr val="tx1"/>
                </a:solidFill>
                <a:effectLst/>
                <a:latin typeface="+mn-lt"/>
                <a:ea typeface="+mn-ea"/>
                <a:cs typeface="+mn-cs"/>
              </a:rPr>
              <a:t>כולדוכלית</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insipissated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bile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syndrome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באטרזיה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ביליארית</a:t>
            </a:r>
            <a:r>
              <a:rPr lang="he-IL" sz="1200" kern="1200" dirty="0">
                <a:solidFill>
                  <a:schemeClr val="tx1"/>
                </a:solidFill>
                <a:effectLst/>
                <a:latin typeface="+mn-lt"/>
                <a:ea typeface="+mn-ea"/>
                <a:cs typeface="+mn-cs"/>
              </a:rPr>
              <a:t> דרכי המרה התוך כבדיות אינן מורחבות מאחר ויש תהליך דלקתי סביב. כיס המרה הוא קטן, מצומק ולא מתכווץ, ואם יש עדות </a:t>
            </a:r>
            <a:r>
              <a:rPr lang="he-IL" sz="1200" kern="1200" dirty="0" err="1">
                <a:solidFill>
                  <a:schemeClr val="tx1"/>
                </a:solidFill>
                <a:effectLst/>
                <a:latin typeface="+mn-lt"/>
                <a:ea typeface="+mn-ea"/>
                <a:cs typeface="+mn-cs"/>
              </a:rPr>
              <a:t>לפוליספלניה</a:t>
            </a:r>
            <a:r>
              <a:rPr lang="he-IL" sz="1200" kern="1200" dirty="0">
                <a:solidFill>
                  <a:schemeClr val="tx1"/>
                </a:solidFill>
                <a:effectLst/>
                <a:latin typeface="+mn-lt"/>
                <a:ea typeface="+mn-ea"/>
                <a:cs typeface="+mn-cs"/>
              </a:rPr>
              <a:t> זה נחשב </a:t>
            </a:r>
            <a:r>
              <a:rPr lang="he-IL" sz="1200" kern="1200" dirty="0" err="1">
                <a:solidFill>
                  <a:schemeClr val="tx1"/>
                </a:solidFill>
                <a:effectLst/>
                <a:latin typeface="+mn-lt"/>
                <a:ea typeface="+mn-ea"/>
                <a:cs typeface="+mn-cs"/>
              </a:rPr>
              <a:t>פתוגנומוני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לאטרזיה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ביליארית</a:t>
            </a:r>
            <a:r>
              <a:rPr lang="he-IL" sz="1200" kern="1200" dirty="0">
                <a:solidFill>
                  <a:schemeClr val="tx1"/>
                </a:solidFill>
                <a:effectLst/>
                <a:latin typeface="+mn-lt"/>
                <a:ea typeface="+mn-ea"/>
                <a:cs typeface="+mn-cs"/>
              </a:rPr>
              <a:t> (סינדרום  שבא גם עם סיטוס </a:t>
            </a:r>
            <a:r>
              <a:rPr lang="he-IL" sz="1200" kern="1200" dirty="0" err="1">
                <a:solidFill>
                  <a:schemeClr val="tx1"/>
                </a:solidFill>
                <a:effectLst/>
                <a:latin typeface="+mn-lt"/>
                <a:ea typeface="+mn-ea"/>
                <a:cs typeface="+mn-cs"/>
              </a:rPr>
              <a:t>אינברסוס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מלרוטציה</a:t>
            </a:r>
            <a:r>
              <a:rPr lang="he-IL" sz="1200" kern="1200" dirty="0">
                <a:solidFill>
                  <a:schemeClr val="tx1"/>
                </a:solidFill>
                <a:effectLst/>
                <a:latin typeface="+mn-lt"/>
                <a:ea typeface="+mn-ea"/>
                <a:cs typeface="+mn-cs"/>
              </a:rPr>
              <a:t>). יש שני ממצאים נוספים בסונר שנחשבים הכי מחשידים- </a:t>
            </a:r>
            <a:r>
              <a:rPr lang="he-IL" sz="1200" kern="1200" dirty="0" err="1">
                <a:solidFill>
                  <a:schemeClr val="tx1"/>
                </a:solidFill>
                <a:effectLst/>
                <a:latin typeface="+mn-lt"/>
                <a:ea typeface="+mn-ea"/>
                <a:cs typeface="+mn-cs"/>
              </a:rPr>
              <a:t>gallblader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anomalies</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triangular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cord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sign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טריאנגולרי</a:t>
            </a:r>
            <a:r>
              <a:rPr lang="he-IL" sz="1200" kern="1200" dirty="0">
                <a:solidFill>
                  <a:schemeClr val="tx1"/>
                </a:solidFill>
                <a:effectLst/>
                <a:latin typeface="+mn-lt"/>
                <a:ea typeface="+mn-ea"/>
                <a:cs typeface="+mn-cs"/>
              </a:rPr>
              <a:t> עם אקוגניות גבוהה בפורטה </a:t>
            </a:r>
            <a:r>
              <a:rPr lang="he-IL" sz="1200" kern="1200" dirty="0" err="1">
                <a:solidFill>
                  <a:schemeClr val="tx1"/>
                </a:solidFill>
                <a:effectLst/>
                <a:latin typeface="+mn-lt"/>
                <a:ea typeface="+mn-ea"/>
                <a:cs typeface="+mn-cs"/>
              </a:rPr>
              <a:t>הפטיס</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השיטה הקונקלוסיבית ביותר לאבחן ולהבדיל בין </a:t>
            </a:r>
            <a:r>
              <a:rPr lang="he-IL" sz="1200" kern="1200" dirty="0" err="1">
                <a:solidFill>
                  <a:schemeClr val="tx1"/>
                </a:solidFill>
                <a:effectLst/>
                <a:latin typeface="+mn-lt"/>
                <a:ea typeface="+mn-ea"/>
                <a:cs typeface="+mn-cs"/>
              </a:rPr>
              <a:t>ביליארי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אטריזה</a:t>
            </a:r>
            <a:r>
              <a:rPr lang="he-IL" sz="1200" kern="1200" dirty="0">
                <a:solidFill>
                  <a:schemeClr val="tx1"/>
                </a:solidFill>
                <a:effectLst/>
                <a:latin typeface="+mn-lt"/>
                <a:ea typeface="+mn-ea"/>
                <a:cs typeface="+mn-cs"/>
              </a:rPr>
              <a:t> לעומת הפטיטיס חמורה או </a:t>
            </a:r>
            <a:r>
              <a:rPr lang="he-IL" sz="1200" kern="1200" dirty="0" err="1">
                <a:solidFill>
                  <a:schemeClr val="tx1"/>
                </a:solidFill>
                <a:effectLst/>
                <a:latin typeface="+mn-lt"/>
                <a:ea typeface="+mn-ea"/>
                <a:cs typeface="+mn-cs"/>
              </a:rPr>
              <a:t>היפופלסיה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ביליארית</a:t>
            </a:r>
            <a:r>
              <a:rPr lang="he-IL" sz="1200" kern="1200" dirty="0">
                <a:solidFill>
                  <a:schemeClr val="tx1"/>
                </a:solidFill>
                <a:effectLst/>
                <a:latin typeface="+mn-lt"/>
                <a:ea typeface="+mn-ea"/>
                <a:cs typeface="+mn-cs"/>
              </a:rPr>
              <a:t> הינה בביצוע הסתכלות ישירה על </a:t>
            </a:r>
            <a:r>
              <a:rPr lang="he-IL" sz="1200" kern="1200" dirty="0" err="1">
                <a:solidFill>
                  <a:schemeClr val="tx1"/>
                </a:solidFill>
                <a:effectLst/>
                <a:latin typeface="+mn-lt"/>
                <a:ea typeface="+mn-ea"/>
                <a:cs typeface="+mn-cs"/>
              </a:rPr>
              <a:t>הפורטה</a:t>
            </a:r>
            <a:r>
              <a:rPr lang="he-IL" sz="1200" kern="1200" dirty="0">
                <a:solidFill>
                  <a:schemeClr val="tx1"/>
                </a:solidFill>
                <a:effectLst/>
                <a:latin typeface="+mn-lt"/>
                <a:ea typeface="+mn-ea"/>
                <a:cs typeface="+mn-cs"/>
              </a:rPr>
              <a:t>, עם או ללא </a:t>
            </a:r>
            <a:r>
              <a:rPr lang="he-IL" sz="1200" kern="1200" dirty="0" err="1">
                <a:solidFill>
                  <a:schemeClr val="tx1"/>
                </a:solidFill>
                <a:effectLst/>
                <a:latin typeface="+mn-lt"/>
                <a:ea typeface="+mn-ea"/>
                <a:cs typeface="+mn-cs"/>
              </a:rPr>
              <a:t>כולנגיוגרפיה</a:t>
            </a:r>
            <a:r>
              <a:rPr lang="he-IL" sz="1200" kern="1200" dirty="0">
                <a:solidFill>
                  <a:schemeClr val="tx1"/>
                </a:solidFill>
                <a:effectLst/>
                <a:latin typeface="+mn-lt"/>
                <a:ea typeface="+mn-ea"/>
                <a:cs typeface="+mn-cs"/>
              </a:rPr>
              <a:t>. ניתן גם באמצעות </a:t>
            </a:r>
            <a:r>
              <a:rPr lang="he-IL" sz="1200" kern="1200" dirty="0" err="1">
                <a:solidFill>
                  <a:schemeClr val="tx1"/>
                </a:solidFill>
                <a:effectLst/>
                <a:latin typeface="+mn-lt"/>
                <a:ea typeface="+mn-ea"/>
                <a:cs typeface="+mn-cs"/>
              </a:rPr>
              <a:t>כולנגיוגרפיה</a:t>
            </a:r>
            <a:r>
              <a:rPr lang="he-IL" sz="1200" kern="1200" dirty="0">
                <a:solidFill>
                  <a:schemeClr val="tx1"/>
                </a:solidFill>
                <a:effectLst/>
                <a:latin typeface="+mn-lt"/>
                <a:ea typeface="+mn-ea"/>
                <a:cs typeface="+mn-cs"/>
              </a:rPr>
              <a:t> מלעורית.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en-US"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הכנה לניתוח:</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על ידי מתן ויטמין </a:t>
            </a:r>
            <a:r>
              <a:rPr lang="he-IL" sz="1200" kern="1200" dirty="0" err="1">
                <a:solidFill>
                  <a:schemeClr val="tx1"/>
                </a:solidFill>
                <a:effectLst/>
                <a:latin typeface="+mn-lt"/>
                <a:ea typeface="+mn-ea"/>
                <a:cs typeface="+mn-cs"/>
              </a:rPr>
              <a:t>k</a:t>
            </a:r>
            <a:r>
              <a:rPr lang="he-IL" sz="1200" kern="1200" dirty="0">
                <a:solidFill>
                  <a:schemeClr val="tx1"/>
                </a:solidFill>
                <a:effectLst/>
                <a:latin typeface="+mn-lt"/>
                <a:ea typeface="+mn-ea"/>
                <a:cs typeface="+mn-cs"/>
              </a:rPr>
              <a:t>, הכנת מעי- צום 24 שעות, אנטיביוטיקה רחבת טווח.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בניתוח עצמו- ניוד הכבד, וביצוע </a:t>
            </a:r>
            <a:r>
              <a:rPr lang="he-IL" sz="1200" kern="1200" dirty="0" err="1">
                <a:solidFill>
                  <a:schemeClr val="tx1"/>
                </a:solidFill>
                <a:effectLst/>
                <a:latin typeface="+mn-lt"/>
                <a:ea typeface="+mn-ea"/>
                <a:cs typeface="+mn-cs"/>
              </a:rPr>
              <a:t>כולנגיוגרפיה</a:t>
            </a:r>
            <a:r>
              <a:rPr lang="he-IL" sz="1200" kern="1200" dirty="0">
                <a:solidFill>
                  <a:schemeClr val="tx1"/>
                </a:solidFill>
                <a:effectLst/>
                <a:latin typeface="+mn-lt"/>
                <a:ea typeface="+mn-ea"/>
                <a:cs typeface="+mn-cs"/>
              </a:rPr>
              <a:t> דרך כיס המרה </a:t>
            </a:r>
            <a:r>
              <a:rPr lang="he-IL" sz="1200" kern="1200" dirty="0" err="1">
                <a:solidFill>
                  <a:schemeClr val="tx1"/>
                </a:solidFill>
                <a:effectLst/>
                <a:latin typeface="+mn-lt"/>
                <a:ea typeface="+mn-ea"/>
                <a:cs typeface="+mn-cs"/>
              </a:rPr>
              <a:t>האטרטי</a:t>
            </a:r>
            <a:r>
              <a:rPr lang="he-IL" sz="1200" kern="1200" dirty="0">
                <a:solidFill>
                  <a:schemeClr val="tx1"/>
                </a:solidFill>
                <a:effectLst/>
                <a:latin typeface="+mn-lt"/>
                <a:ea typeface="+mn-ea"/>
                <a:cs typeface="+mn-cs"/>
              </a:rPr>
              <a:t>, למרות שבמרבית המקרים </a:t>
            </a:r>
            <a:r>
              <a:rPr lang="he-IL" sz="1200" kern="1200" dirty="0" err="1">
                <a:solidFill>
                  <a:schemeClr val="tx1"/>
                </a:solidFill>
                <a:effectLst/>
                <a:latin typeface="+mn-lt"/>
                <a:ea typeface="+mn-ea"/>
                <a:cs typeface="+mn-cs"/>
              </a:rPr>
              <a:t>הלומן</a:t>
            </a:r>
            <a:r>
              <a:rPr lang="he-IL" sz="1200" kern="1200" dirty="0">
                <a:solidFill>
                  <a:schemeClr val="tx1"/>
                </a:solidFill>
                <a:effectLst/>
                <a:latin typeface="+mn-lt"/>
                <a:ea typeface="+mn-ea"/>
                <a:cs typeface="+mn-cs"/>
              </a:rPr>
              <a:t> חסום ולא ניתן להזריק דרכו. משלימים כריתת הכיס וקשירת דרכי המרה </a:t>
            </a:r>
            <a:r>
              <a:rPr lang="he-IL" sz="1200" kern="1200" dirty="0" err="1">
                <a:solidFill>
                  <a:schemeClr val="tx1"/>
                </a:solidFill>
                <a:effectLst/>
                <a:latin typeface="+mn-lt"/>
                <a:ea typeface="+mn-ea"/>
                <a:cs typeface="+mn-cs"/>
              </a:rPr>
              <a:t>הקאודליות</a:t>
            </a:r>
            <a:r>
              <a:rPr lang="he-IL" sz="1200" kern="1200" dirty="0">
                <a:solidFill>
                  <a:schemeClr val="tx1"/>
                </a:solidFill>
                <a:effectLst/>
                <a:latin typeface="+mn-lt"/>
                <a:ea typeface="+mn-ea"/>
                <a:cs typeface="+mn-cs"/>
              </a:rPr>
              <a:t> סמוך לכניסתן </a:t>
            </a:r>
            <a:r>
              <a:rPr lang="he-IL" sz="1200" kern="1200" dirty="0" err="1">
                <a:solidFill>
                  <a:schemeClr val="tx1"/>
                </a:solidFill>
                <a:effectLst/>
                <a:latin typeface="+mn-lt"/>
                <a:ea typeface="+mn-ea"/>
                <a:cs typeface="+mn-cs"/>
              </a:rPr>
              <a:t>לתריסריוןהשלמת</a:t>
            </a:r>
            <a:r>
              <a:rPr lang="he-IL" sz="1200" kern="1200" dirty="0">
                <a:solidFill>
                  <a:schemeClr val="tx1"/>
                </a:solidFill>
                <a:effectLst/>
                <a:latin typeface="+mn-lt"/>
                <a:ea typeface="+mn-ea"/>
                <a:cs typeface="+mn-cs"/>
              </a:rPr>
              <a:t> גגונו-</a:t>
            </a:r>
            <a:r>
              <a:rPr lang="he-IL" sz="1200" kern="1200" dirty="0" err="1">
                <a:solidFill>
                  <a:schemeClr val="tx1"/>
                </a:solidFill>
                <a:effectLst/>
                <a:latin typeface="+mn-lt"/>
                <a:ea typeface="+mn-ea"/>
                <a:cs typeface="+mn-cs"/>
              </a:rPr>
              <a:t>גגונוסטומי</a:t>
            </a:r>
            <a:r>
              <a:rPr lang="he-IL" sz="1200" kern="1200" dirty="0">
                <a:solidFill>
                  <a:schemeClr val="tx1"/>
                </a:solidFill>
                <a:effectLst/>
                <a:latin typeface="+mn-lt"/>
                <a:ea typeface="+mn-ea"/>
                <a:cs typeface="+mn-cs"/>
              </a:rPr>
              <a:t> ולאחר מכן הכנת </a:t>
            </a:r>
            <a:r>
              <a:rPr lang="he-IL" sz="1200" kern="1200" dirty="0" err="1">
                <a:solidFill>
                  <a:schemeClr val="tx1"/>
                </a:solidFill>
                <a:effectLst/>
                <a:latin typeface="+mn-lt"/>
                <a:ea typeface="+mn-ea"/>
                <a:cs typeface="+mn-cs"/>
              </a:rPr>
              <a:t>הגגונום</a:t>
            </a:r>
            <a:r>
              <a:rPr lang="he-IL" sz="1200" kern="1200" dirty="0">
                <a:solidFill>
                  <a:schemeClr val="tx1"/>
                </a:solidFill>
                <a:effectLst/>
                <a:latin typeface="+mn-lt"/>
                <a:ea typeface="+mn-ea"/>
                <a:cs typeface="+mn-cs"/>
              </a:rPr>
              <a:t> לביצוע פורטו-</a:t>
            </a:r>
            <a:r>
              <a:rPr lang="he-IL" sz="1200" kern="1200" dirty="0" err="1">
                <a:solidFill>
                  <a:schemeClr val="tx1"/>
                </a:solidFill>
                <a:effectLst/>
                <a:latin typeface="+mn-lt"/>
                <a:ea typeface="+mn-ea"/>
                <a:cs typeface="+mn-cs"/>
              </a:rPr>
              <a:t>אנטרוסטומיה</a:t>
            </a:r>
            <a:r>
              <a:rPr lang="he-IL" sz="1200" kern="1200" dirty="0">
                <a:solidFill>
                  <a:schemeClr val="tx1"/>
                </a:solidFill>
                <a:effectLst/>
                <a:latin typeface="+mn-lt"/>
                <a:ea typeface="+mn-ea"/>
                <a:cs typeface="+mn-cs"/>
              </a:rPr>
              <a:t>, שמים דגש לא להשתמש בדיאתרמיה שיוצרת צלקת, ומעבירים את לולאת </a:t>
            </a:r>
            <a:r>
              <a:rPr lang="he-IL" sz="1200" kern="1200" dirty="0" err="1">
                <a:solidFill>
                  <a:schemeClr val="tx1"/>
                </a:solidFill>
                <a:effectLst/>
                <a:latin typeface="+mn-lt"/>
                <a:ea typeface="+mn-ea"/>
                <a:cs typeface="+mn-cs"/>
              </a:rPr>
              <a:t>הגגונום</a:t>
            </a:r>
            <a:r>
              <a:rPr lang="he-IL" sz="1200" kern="1200" dirty="0">
                <a:solidFill>
                  <a:schemeClr val="tx1"/>
                </a:solidFill>
                <a:effectLst/>
                <a:latin typeface="+mn-lt"/>
                <a:ea typeface="+mn-ea"/>
                <a:cs typeface="+mn-cs"/>
              </a:rPr>
              <a:t> דרך חלון </a:t>
            </a:r>
            <a:r>
              <a:rPr lang="he-IL" sz="1200" kern="1200" dirty="0" err="1">
                <a:solidFill>
                  <a:schemeClr val="tx1"/>
                </a:solidFill>
                <a:effectLst/>
                <a:latin typeface="+mn-lt"/>
                <a:ea typeface="+mn-ea"/>
                <a:cs typeface="+mn-cs"/>
              </a:rPr>
              <a:t>רטרו</a:t>
            </a:r>
            <a:r>
              <a:rPr lang="he-IL" sz="1200" kern="1200" dirty="0">
                <a:solidFill>
                  <a:schemeClr val="tx1"/>
                </a:solidFill>
                <a:effectLst/>
                <a:latin typeface="+mn-lt"/>
                <a:ea typeface="+mn-ea"/>
                <a:cs typeface="+mn-cs"/>
              </a:rPr>
              <a:t>-קולי. יש מספר אופציות להשקה- לפי </a:t>
            </a:r>
            <a:r>
              <a:rPr lang="he-IL" sz="1200" kern="1200" dirty="0" err="1">
                <a:solidFill>
                  <a:schemeClr val="tx1"/>
                </a:solidFill>
                <a:effectLst/>
                <a:latin typeface="+mn-lt"/>
                <a:ea typeface="+mn-ea"/>
                <a:cs typeface="+mn-cs"/>
              </a:rPr>
              <a:t>קאסאי</a:t>
            </a:r>
            <a:r>
              <a:rPr lang="he-IL" sz="1200" kern="1200" dirty="0">
                <a:solidFill>
                  <a:schemeClr val="tx1"/>
                </a:solidFill>
                <a:effectLst/>
                <a:latin typeface="+mn-lt"/>
                <a:ea typeface="+mn-ea"/>
                <a:cs typeface="+mn-cs"/>
              </a:rPr>
              <a:t> המקורית, או </a:t>
            </a:r>
            <a:r>
              <a:rPr lang="he-IL" sz="1200" kern="1200" dirty="0" err="1">
                <a:solidFill>
                  <a:schemeClr val="tx1"/>
                </a:solidFill>
                <a:effectLst/>
                <a:latin typeface="+mn-lt"/>
                <a:ea typeface="+mn-ea"/>
                <a:cs typeface="+mn-cs"/>
              </a:rPr>
              <a:t>modified</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extended</a:t>
            </a:r>
            <a:r>
              <a:rPr lang="he-IL" sz="1200" kern="1200" dirty="0">
                <a:solidFill>
                  <a:schemeClr val="tx1"/>
                </a:solidFill>
                <a:effectLst/>
                <a:latin typeface="+mn-lt"/>
                <a:ea typeface="+mn-ea"/>
                <a:cs typeface="+mn-cs"/>
              </a:rPr>
              <a:t>, ויש דיון לעניין הצורך בהעברת תפרים בשעה 2 ו- 10, </a:t>
            </a:r>
            <a:r>
              <a:rPr lang="he-IL" sz="1200" kern="1200" dirty="0" err="1">
                <a:solidFill>
                  <a:schemeClr val="tx1"/>
                </a:solidFill>
                <a:effectLst/>
                <a:latin typeface="+mn-lt"/>
                <a:ea typeface="+mn-ea"/>
                <a:cs typeface="+mn-cs"/>
              </a:rPr>
              <a:t>האיזורים</a:t>
            </a:r>
            <a:r>
              <a:rPr lang="he-IL" sz="1200" kern="1200" dirty="0">
                <a:solidFill>
                  <a:schemeClr val="tx1"/>
                </a:solidFill>
                <a:effectLst/>
                <a:latin typeface="+mn-lt"/>
                <a:ea typeface="+mn-ea"/>
                <a:cs typeface="+mn-cs"/>
              </a:rPr>
              <a:t> בהם אמורות להיות דרכי המרה התוך כבדיות. טרם ביצוע ההשקה יש לוודא כי מבחינה מיקרוסקופית יש דרכי מרה ב- </a:t>
            </a:r>
            <a:r>
              <a:rPr lang="he-IL" sz="1200" kern="1200" dirty="0" err="1">
                <a:solidFill>
                  <a:schemeClr val="tx1"/>
                </a:solidFill>
                <a:effectLst/>
                <a:latin typeface="+mn-lt"/>
                <a:ea typeface="+mn-ea"/>
                <a:cs typeface="+mn-cs"/>
              </a:rPr>
              <a:t>plate</a:t>
            </a:r>
            <a:r>
              <a:rPr lang="he-IL" sz="1200" kern="1200" dirty="0">
                <a:solidFill>
                  <a:schemeClr val="tx1"/>
                </a:solidFill>
                <a:effectLst/>
                <a:latin typeface="+mn-lt"/>
                <a:ea typeface="+mn-ea"/>
                <a:cs typeface="+mn-cs"/>
              </a:rPr>
              <a:t> שנשלח.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ניתוח </a:t>
            </a:r>
            <a:r>
              <a:rPr lang="he-IL" sz="1200" kern="1200" dirty="0" err="1">
                <a:solidFill>
                  <a:schemeClr val="tx1"/>
                </a:solidFill>
                <a:effectLst/>
                <a:latin typeface="+mn-lt"/>
                <a:ea typeface="+mn-ea"/>
                <a:cs typeface="+mn-cs"/>
              </a:rPr>
              <a:t>redo</a:t>
            </a:r>
            <a:r>
              <a:rPr lang="he-IL" sz="1200" kern="1200" dirty="0">
                <a:solidFill>
                  <a:schemeClr val="tx1"/>
                </a:solidFill>
                <a:effectLst/>
                <a:latin typeface="+mn-lt"/>
                <a:ea typeface="+mn-ea"/>
                <a:cs typeface="+mn-cs"/>
              </a:rPr>
              <a:t>- רק במטופלים ספציפיים בהם היה בהתחלה זרימת מרה טובה שהפסיקה בפתאומיות ושיכולים להרוויח מהשתלה מאוחרת יותר- עם זאת, המעקב ארוך הטווח אצל מטופלים אלו הינו מאכזב עם סיבוכים של יתר לחץ דם </a:t>
            </a:r>
            <a:r>
              <a:rPr lang="he-IL" sz="1200" kern="1200" dirty="0" err="1">
                <a:solidFill>
                  <a:schemeClr val="tx1"/>
                </a:solidFill>
                <a:effectLst/>
                <a:latin typeface="+mn-lt"/>
                <a:ea typeface="+mn-ea"/>
                <a:cs typeface="+mn-cs"/>
              </a:rPr>
              <a:t>פורטלי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מהלך בתר ניתוחי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תפקיד סטרואידים- קונטרוברסיאלי. אבל מרבית הכירורגים מאמינים שזה מוריד דלקת ותהליך הצטלקות. מספר מחקרים בוצעו שלא הדגימו יתרון הישרדותי לכבד אבל כן הראו עליה בפינוי מרה בקבוצות שכן קיבלו סטרואידים.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אנטיביוטיקה- </a:t>
            </a:r>
            <a:r>
              <a:rPr lang="he-IL" sz="1200" kern="1200" dirty="0" err="1">
                <a:solidFill>
                  <a:schemeClr val="tx1"/>
                </a:solidFill>
                <a:effectLst/>
                <a:latin typeface="+mn-lt"/>
                <a:ea typeface="+mn-ea"/>
                <a:cs typeface="+mn-cs"/>
              </a:rPr>
              <a:t>צפלוספורין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ואמינוגליקוזיד</a:t>
            </a:r>
            <a:r>
              <a:rPr lang="he-IL" sz="1200" kern="1200" dirty="0">
                <a:solidFill>
                  <a:schemeClr val="tx1"/>
                </a:solidFill>
                <a:effectLst/>
                <a:latin typeface="+mn-lt"/>
                <a:ea typeface="+mn-ea"/>
                <a:cs typeface="+mn-cs"/>
              </a:rPr>
              <a:t>, לרוב עד שרמות </a:t>
            </a:r>
            <a:r>
              <a:rPr lang="he-IL" sz="1200" kern="1200" dirty="0" err="1">
                <a:solidFill>
                  <a:schemeClr val="tx1"/>
                </a:solidFill>
                <a:effectLst/>
                <a:latin typeface="+mn-lt"/>
                <a:ea typeface="+mn-ea"/>
                <a:cs typeface="+mn-cs"/>
              </a:rPr>
              <a:t>crp</a:t>
            </a:r>
            <a:r>
              <a:rPr lang="he-IL" sz="1200" kern="1200" dirty="0">
                <a:solidFill>
                  <a:schemeClr val="tx1"/>
                </a:solidFill>
                <a:effectLst/>
                <a:latin typeface="+mn-lt"/>
                <a:ea typeface="+mn-ea"/>
                <a:cs typeface="+mn-cs"/>
              </a:rPr>
              <a:t> ולויקוציטים </a:t>
            </a:r>
            <a:r>
              <a:rPr lang="he-IL" sz="1200" kern="1200" dirty="0" err="1">
                <a:solidFill>
                  <a:schemeClr val="tx1"/>
                </a:solidFill>
                <a:effectLst/>
                <a:latin typeface="+mn-lt"/>
                <a:ea typeface="+mn-ea"/>
                <a:cs typeface="+mn-cs"/>
              </a:rPr>
              <a:t>מתנרמלים</a:t>
            </a:r>
            <a:r>
              <a:rPr lang="he-IL" sz="1200" kern="1200" dirty="0">
                <a:solidFill>
                  <a:schemeClr val="tx1"/>
                </a:solidFill>
                <a:effectLst/>
                <a:latin typeface="+mn-lt"/>
                <a:ea typeface="+mn-ea"/>
                <a:cs typeface="+mn-cs"/>
              </a:rPr>
              <a:t>. לגבי אנטיביוטיקה בבית- מניעתית- בהתאם להחלטת הכירורג.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מתן </a:t>
            </a:r>
            <a:r>
              <a:rPr lang="he-IL" sz="1200" kern="1200" dirty="0" err="1">
                <a:solidFill>
                  <a:schemeClr val="tx1"/>
                </a:solidFill>
                <a:effectLst/>
                <a:latin typeface="+mn-lt"/>
                <a:ea typeface="+mn-ea"/>
                <a:cs typeface="+mn-cs"/>
              </a:rPr>
              <a:t>אורסוליט</a:t>
            </a:r>
            <a:r>
              <a:rPr lang="he-IL" sz="1200" kern="1200" dirty="0">
                <a:solidFill>
                  <a:schemeClr val="tx1"/>
                </a:solidFill>
                <a:effectLst/>
                <a:latin typeface="+mn-lt"/>
                <a:ea typeface="+mn-ea"/>
                <a:cs typeface="+mn-cs"/>
              </a:rPr>
              <a:t> – תרופה שמורידה את קצב הספיגה של כולסטרול במעי. ניתנת לאחר הניתוח.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במידה והצואה חוזרת להיות א-כולית, רמות </a:t>
            </a:r>
            <a:r>
              <a:rPr lang="he-IL" sz="1200" kern="1200" dirty="0" err="1">
                <a:solidFill>
                  <a:schemeClr val="tx1"/>
                </a:solidFill>
                <a:effectLst/>
                <a:latin typeface="+mn-lt"/>
                <a:ea typeface="+mn-ea"/>
                <a:cs typeface="+mn-cs"/>
              </a:rPr>
              <a:t>crp</a:t>
            </a:r>
            <a:r>
              <a:rPr lang="he-IL" sz="1200" kern="1200" dirty="0">
                <a:solidFill>
                  <a:schemeClr val="tx1"/>
                </a:solidFill>
                <a:effectLst/>
                <a:latin typeface="+mn-lt"/>
                <a:ea typeface="+mn-ea"/>
                <a:cs typeface="+mn-cs"/>
              </a:rPr>
              <a:t> עולות וכדומה- יש את האופציה להעלות במינון סטרואידים, לשנות אנטיביוטיקה, אבל אם זה לא עוזר- צריך לשקול השתלה.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סיבוכים בתר ניתוחיים-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כולנגיטיס</a:t>
            </a:r>
            <a:r>
              <a:rPr lang="he-IL" sz="1200" kern="1200" dirty="0">
                <a:solidFill>
                  <a:schemeClr val="tx1"/>
                </a:solidFill>
                <a:effectLst/>
                <a:latin typeface="+mn-lt"/>
                <a:ea typeface="+mn-ea"/>
                <a:cs typeface="+mn-cs"/>
              </a:rPr>
              <a:t>- מוגדר כעליית בילירובין- מעל 2.5, </a:t>
            </a:r>
            <a:r>
              <a:rPr lang="he-IL" sz="1200" kern="1200" dirty="0" err="1">
                <a:solidFill>
                  <a:schemeClr val="tx1"/>
                </a:solidFill>
                <a:effectLst/>
                <a:latin typeface="+mn-lt"/>
                <a:ea typeface="+mn-ea"/>
                <a:cs typeface="+mn-cs"/>
              </a:rPr>
              <a:t>לוירוציטוזיס</a:t>
            </a:r>
            <a:r>
              <a:rPr lang="he-IL" sz="1200" kern="1200" dirty="0">
                <a:solidFill>
                  <a:schemeClr val="tx1"/>
                </a:solidFill>
                <a:effectLst/>
                <a:latin typeface="+mn-lt"/>
                <a:ea typeface="+mn-ea"/>
                <a:cs typeface="+mn-cs"/>
              </a:rPr>
              <a:t> וצואה א-כולית וכן חום. זה הסיבוך השכיח ביותר לאחר </a:t>
            </a:r>
            <a:r>
              <a:rPr lang="he-IL" sz="1200" kern="1200" dirty="0" err="1">
                <a:solidFill>
                  <a:schemeClr val="tx1"/>
                </a:solidFill>
                <a:effectLst/>
                <a:latin typeface="+mn-lt"/>
                <a:ea typeface="+mn-ea"/>
                <a:cs typeface="+mn-cs"/>
              </a:rPr>
              <a:t>קאסאי</a:t>
            </a:r>
            <a:r>
              <a:rPr lang="he-IL" sz="1200" kern="1200" dirty="0">
                <a:solidFill>
                  <a:schemeClr val="tx1"/>
                </a:solidFill>
                <a:effectLst/>
                <a:latin typeface="+mn-lt"/>
                <a:ea typeface="+mn-ea"/>
                <a:cs typeface="+mn-cs"/>
              </a:rPr>
              <a:t> והוא מתרחש אצל כ- 40% מהתינוקות עד גיל שנתיים. צריך לכסות </a:t>
            </a:r>
            <a:r>
              <a:rPr lang="he-IL" sz="1200" kern="1200" dirty="0" err="1">
                <a:solidFill>
                  <a:schemeClr val="tx1"/>
                </a:solidFill>
                <a:effectLst/>
                <a:latin typeface="+mn-lt"/>
                <a:ea typeface="+mn-ea"/>
                <a:cs typeface="+mn-cs"/>
              </a:rPr>
              <a:t>גראם</a:t>
            </a:r>
            <a:r>
              <a:rPr lang="he-IL" sz="1200" kern="1200" dirty="0">
                <a:solidFill>
                  <a:schemeClr val="tx1"/>
                </a:solidFill>
                <a:effectLst/>
                <a:latin typeface="+mn-lt"/>
                <a:ea typeface="+mn-ea"/>
                <a:cs typeface="+mn-cs"/>
              </a:rPr>
              <a:t> שליליים היטב. גורם הסיכון העיקרי </a:t>
            </a:r>
            <a:r>
              <a:rPr lang="he-IL" sz="1200" kern="1200" dirty="0" err="1">
                <a:solidFill>
                  <a:schemeClr val="tx1"/>
                </a:solidFill>
                <a:effectLst/>
                <a:latin typeface="+mn-lt"/>
                <a:ea typeface="+mn-ea"/>
                <a:cs typeface="+mn-cs"/>
              </a:rPr>
              <a:t>לכולנגיטיס</a:t>
            </a:r>
            <a:r>
              <a:rPr lang="he-IL" sz="1200" kern="1200" dirty="0">
                <a:solidFill>
                  <a:schemeClr val="tx1"/>
                </a:solidFill>
                <a:effectLst/>
                <a:latin typeface="+mn-lt"/>
                <a:ea typeface="+mn-ea"/>
                <a:cs typeface="+mn-cs"/>
              </a:rPr>
              <a:t> הינו </a:t>
            </a:r>
            <a:r>
              <a:rPr lang="he-IL" sz="1200" kern="1200" dirty="0" err="1">
                <a:solidFill>
                  <a:schemeClr val="tx1"/>
                </a:solidFill>
                <a:effectLst/>
                <a:latin typeface="+mn-lt"/>
                <a:ea typeface="+mn-ea"/>
                <a:cs typeface="+mn-cs"/>
              </a:rPr>
              <a:t>כולסטזיס</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יתר לחץ </a:t>
            </a:r>
            <a:r>
              <a:rPr lang="he-IL" sz="1200" kern="1200" dirty="0" err="1">
                <a:solidFill>
                  <a:schemeClr val="tx1"/>
                </a:solidFill>
                <a:effectLst/>
                <a:latin typeface="+mn-lt"/>
                <a:ea typeface="+mn-ea"/>
                <a:cs typeface="+mn-cs"/>
              </a:rPr>
              <a:t>פורטלי</a:t>
            </a:r>
            <a:r>
              <a:rPr lang="he-IL" sz="1200" kern="1200" dirty="0">
                <a:solidFill>
                  <a:schemeClr val="tx1"/>
                </a:solidFill>
                <a:effectLst/>
                <a:latin typeface="+mn-lt"/>
                <a:ea typeface="+mn-ea"/>
                <a:cs typeface="+mn-cs"/>
              </a:rPr>
              <a:t>- שכיח, אצל מי ששורד לטווח ארוך יכול להגיע עד כ- 70% מהמטופלים. כולל דליות, </a:t>
            </a:r>
            <a:r>
              <a:rPr lang="he-IL" sz="1200" kern="1200" dirty="0" err="1">
                <a:solidFill>
                  <a:schemeClr val="tx1"/>
                </a:solidFill>
                <a:effectLst/>
                <a:latin typeface="+mn-lt"/>
                <a:ea typeface="+mn-ea"/>
                <a:cs typeface="+mn-cs"/>
              </a:rPr>
              <a:t>ספלנומגליה</a:t>
            </a:r>
            <a:r>
              <a:rPr lang="he-IL" sz="1200" kern="1200" dirty="0">
                <a:solidFill>
                  <a:schemeClr val="tx1"/>
                </a:solidFill>
                <a:effectLst/>
                <a:latin typeface="+mn-lt"/>
                <a:ea typeface="+mn-ea"/>
                <a:cs typeface="+mn-cs"/>
              </a:rPr>
              <a:t>, מיימת- ככל שתפקוד הכבד נשמר, המטופל אינו צהוב ואין בעיות של </a:t>
            </a:r>
            <a:r>
              <a:rPr lang="he-IL" sz="1200" kern="1200" dirty="0" err="1">
                <a:solidFill>
                  <a:schemeClr val="tx1"/>
                </a:solidFill>
                <a:effectLst/>
                <a:latin typeface="+mn-lt"/>
                <a:ea typeface="+mn-ea"/>
                <a:cs typeface="+mn-cs"/>
              </a:rPr>
              <a:t>קואגולופתיות</a:t>
            </a:r>
            <a:r>
              <a:rPr lang="he-IL" sz="1200" kern="1200" dirty="0">
                <a:solidFill>
                  <a:schemeClr val="tx1"/>
                </a:solidFill>
                <a:effectLst/>
                <a:latin typeface="+mn-lt"/>
                <a:ea typeface="+mn-ea"/>
                <a:cs typeface="+mn-cs"/>
              </a:rPr>
              <a:t> ורמות האלבומין תקינות- המשך הטיפול אינו כירורגי.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הפטו-פולמונרי</a:t>
            </a:r>
            <a:r>
              <a:rPr lang="he-IL" sz="1200" kern="1200" dirty="0">
                <a:solidFill>
                  <a:schemeClr val="tx1"/>
                </a:solidFill>
                <a:effectLst/>
                <a:latin typeface="+mn-lt"/>
                <a:ea typeface="+mn-ea"/>
                <a:cs typeface="+mn-cs"/>
              </a:rPr>
              <a:t> סינדרום- ציאנוזיס, קוצר נשימה במאמץ, </a:t>
            </a:r>
            <a:r>
              <a:rPr lang="he-IL" sz="1200" kern="1200" dirty="0" err="1">
                <a:solidFill>
                  <a:schemeClr val="tx1"/>
                </a:solidFill>
                <a:effectLst/>
                <a:latin typeface="+mn-lt"/>
                <a:ea typeface="+mn-ea"/>
                <a:cs typeface="+mn-cs"/>
              </a:rPr>
              <a:t>היפוקסיה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קלאבינג</a:t>
            </a:r>
            <a:r>
              <a:rPr lang="he-IL" sz="1200" kern="1200" dirty="0">
                <a:solidFill>
                  <a:schemeClr val="tx1"/>
                </a:solidFill>
                <a:effectLst/>
                <a:latin typeface="+mn-lt"/>
                <a:ea typeface="+mn-ea"/>
                <a:cs typeface="+mn-cs"/>
              </a:rPr>
              <a:t>. מחלה פרוגרסיבית שמסתדרת לאחר השתלה.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ציסטות ״אגמי מרה״- </a:t>
            </a:r>
            <a:r>
              <a:rPr lang="he-IL" sz="1200" kern="1200" dirty="0" err="1">
                <a:solidFill>
                  <a:schemeClr val="tx1"/>
                </a:solidFill>
                <a:effectLst/>
                <a:latin typeface="+mn-lt"/>
                <a:ea typeface="+mn-ea"/>
                <a:cs typeface="+mn-cs"/>
              </a:rPr>
              <a:t>bile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lake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cysts</a:t>
            </a:r>
            <a:r>
              <a:rPr lang="he-IL" sz="1200" kern="1200" dirty="0">
                <a:solidFill>
                  <a:schemeClr val="tx1"/>
                </a:solidFill>
                <a:effectLst/>
                <a:latin typeface="+mn-lt"/>
                <a:ea typeface="+mn-ea"/>
                <a:cs typeface="+mn-cs"/>
              </a:rPr>
              <a:t>- גורמות להתקפי </a:t>
            </a:r>
            <a:r>
              <a:rPr lang="he-IL" sz="1200" kern="1200" dirty="0" err="1">
                <a:solidFill>
                  <a:schemeClr val="tx1"/>
                </a:solidFill>
                <a:effectLst/>
                <a:latin typeface="+mn-lt"/>
                <a:ea typeface="+mn-ea"/>
                <a:cs typeface="+mn-cs"/>
              </a:rPr>
              <a:t>כולנגיטיס</a:t>
            </a:r>
            <a:r>
              <a:rPr lang="he-IL" sz="1200" kern="1200" dirty="0">
                <a:solidFill>
                  <a:schemeClr val="tx1"/>
                </a:solidFill>
                <a:effectLst/>
                <a:latin typeface="+mn-lt"/>
                <a:ea typeface="+mn-ea"/>
                <a:cs typeface="+mn-cs"/>
              </a:rPr>
              <a:t> חוזרים. ניתן לשקול לנקז. לעיתים אין ברירה אלא להתקדם להשתלה.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סיבוכים נוספים- ממאירות כבד (נדירה), בעיות ספיגה.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תוצאות ופרוגנוזה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הגורם הפרוגנוסטי החשוב ביותר הינו הגיל במהלך ביצוע </a:t>
            </a:r>
            <a:r>
              <a:rPr lang="he-IL" sz="1200" kern="1200" dirty="0" err="1">
                <a:solidFill>
                  <a:schemeClr val="tx1"/>
                </a:solidFill>
                <a:effectLst/>
                <a:latin typeface="+mn-lt"/>
                <a:ea typeface="+mn-ea"/>
                <a:cs typeface="+mn-cs"/>
              </a:rPr>
              <a:t>קאסאי</a:t>
            </a:r>
            <a:r>
              <a:rPr lang="he-IL" sz="1200" kern="1200" dirty="0">
                <a:solidFill>
                  <a:schemeClr val="tx1"/>
                </a:solidFill>
                <a:effectLst/>
                <a:latin typeface="+mn-lt"/>
                <a:ea typeface="+mn-ea"/>
                <a:cs typeface="+mn-cs"/>
              </a:rPr>
              <a:t> עם עדיפות משמעותית לביצוע הניתוח לפני גיל 60 ימים, מאחר ובגיל 3-4 חודשים יתפתח כבר צירוזיס.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גודל תעלות המרה המיקרוסקופיות נחשב בחולים עם </a:t>
            </a:r>
            <a:r>
              <a:rPr lang="he-IL" sz="1200" kern="1200" dirty="0" err="1">
                <a:solidFill>
                  <a:schemeClr val="tx1"/>
                </a:solidFill>
                <a:effectLst/>
                <a:latin typeface="+mn-lt"/>
                <a:ea typeface="+mn-ea"/>
                <a:cs typeface="+mn-cs"/>
              </a:rPr>
              <a:t>גרייד</a:t>
            </a:r>
            <a:r>
              <a:rPr lang="he-IL" sz="1200" kern="1200" dirty="0">
                <a:solidFill>
                  <a:schemeClr val="tx1"/>
                </a:solidFill>
                <a:effectLst/>
                <a:latin typeface="+mn-lt"/>
                <a:ea typeface="+mn-ea"/>
                <a:cs typeface="+mn-cs"/>
              </a:rPr>
              <a:t> 3 כגורם פרוגנוסטי.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האינדיקציות להשתלת כבד כוללות- א. היעדר ניקוז </a:t>
            </a:r>
            <a:r>
              <a:rPr lang="he-IL" sz="1200" kern="1200" dirty="0" err="1">
                <a:solidFill>
                  <a:schemeClr val="tx1"/>
                </a:solidFill>
                <a:effectLst/>
                <a:latin typeface="+mn-lt"/>
                <a:ea typeface="+mn-ea"/>
                <a:cs typeface="+mn-cs"/>
              </a:rPr>
              <a:t>מרתי</a:t>
            </a:r>
            <a:r>
              <a:rPr lang="he-IL" sz="1200" kern="1200" dirty="0">
                <a:solidFill>
                  <a:schemeClr val="tx1"/>
                </a:solidFill>
                <a:effectLst/>
                <a:latin typeface="+mn-lt"/>
                <a:ea typeface="+mn-ea"/>
                <a:cs typeface="+mn-cs"/>
              </a:rPr>
              <a:t>, 2. סמנים להתדרדרות התפתחותית, 3. סיבוכים שאינם מסתדרים היטב. אחת מהדרכים לבדוק צורך בהשתלה דחופה הינה ביצוע דופלר שמדגים תנגודת משמעותית בעורק </a:t>
            </a:r>
            <a:r>
              <a:rPr lang="he-IL" sz="1200" kern="1200" dirty="0" err="1">
                <a:solidFill>
                  <a:schemeClr val="tx1"/>
                </a:solidFill>
                <a:effectLst/>
                <a:latin typeface="+mn-lt"/>
                <a:ea typeface="+mn-ea"/>
                <a:cs typeface="+mn-cs"/>
              </a:rPr>
              <a:t>ההפטי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a:br>
              <a:rPr lang="he-IL" sz="1200" kern="1200" dirty="0">
                <a:solidFill>
                  <a:schemeClr val="tx1"/>
                </a:solidFill>
                <a:effectLst/>
                <a:latin typeface="+mn-lt"/>
                <a:ea typeface="+mn-ea"/>
                <a:cs typeface="+mn-cs"/>
              </a:rPr>
            </a:br>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28</a:t>
            </a:fld>
            <a:endParaRPr lang="en-IL"/>
          </a:p>
        </p:txBody>
      </p:sp>
    </p:spTree>
    <p:extLst>
      <p:ext uri="{BB962C8B-B14F-4D97-AF65-F5344CB8AC3E}">
        <p14:creationId xmlns:p14="http://schemas.microsoft.com/office/powerpoint/2010/main" val="34166173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en-US"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פרק 44- ציסטה </a:t>
            </a:r>
            <a:r>
              <a:rPr lang="he-IL" sz="1200" b="1" kern="1200" dirty="0" err="1">
                <a:solidFill>
                  <a:schemeClr val="tx1"/>
                </a:solidFill>
                <a:effectLst/>
                <a:latin typeface="+mn-lt"/>
                <a:ea typeface="+mn-ea"/>
                <a:cs typeface="+mn-cs"/>
              </a:rPr>
              <a:t>כולדוכלית</a:t>
            </a:r>
            <a:r>
              <a:rPr lang="he-IL" sz="1200" b="1" kern="1200" dirty="0">
                <a:solidFill>
                  <a:schemeClr val="tx1"/>
                </a:solidFill>
                <a:effectLst/>
                <a:latin typeface="+mn-lt"/>
                <a:ea typeface="+mn-ea"/>
                <a:cs typeface="+mn-cs"/>
              </a:rPr>
              <a:t> ומחלת כיס מרה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ציסטה </a:t>
            </a:r>
            <a:r>
              <a:rPr lang="he-IL" sz="1200" kern="1200" dirty="0" err="1">
                <a:solidFill>
                  <a:schemeClr val="tx1"/>
                </a:solidFill>
                <a:effectLst/>
                <a:latin typeface="+mn-lt"/>
                <a:ea typeface="+mn-ea"/>
                <a:cs typeface="+mn-cs"/>
              </a:rPr>
              <a:t>כולדוכלית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ההגדרה- הרחבה מולדת של מערכת דרכי המרה, ההרחבה הכי נפוצה הינה </a:t>
            </a:r>
            <a:r>
              <a:rPr lang="he-IL" sz="1200" kern="1200" dirty="0" err="1">
                <a:solidFill>
                  <a:schemeClr val="tx1"/>
                </a:solidFill>
                <a:effectLst/>
                <a:latin typeface="+mn-lt"/>
                <a:ea typeface="+mn-ea"/>
                <a:cs typeface="+mn-cs"/>
              </a:rPr>
              <a:t>בכולדוכוס</a:t>
            </a:r>
            <a:r>
              <a:rPr lang="he-IL" sz="1200" kern="1200" dirty="0">
                <a:solidFill>
                  <a:schemeClr val="tx1"/>
                </a:solidFill>
                <a:effectLst/>
                <a:latin typeface="+mn-lt"/>
                <a:ea typeface="+mn-ea"/>
                <a:cs typeface="+mn-cs"/>
              </a:rPr>
              <a:t>. קוטר דרכי המרה משתנה בהתאם לגיל, כאשר בגדול הקוטר הממוצע נע מ- 2.6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אצל ילדים מתחת לגיל 4, ועד כחצי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החל מגיל 12.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הקלספיקציה</a:t>
            </a:r>
            <a:r>
              <a:rPr lang="he-IL" sz="1200" kern="1200" dirty="0">
                <a:solidFill>
                  <a:schemeClr val="tx1"/>
                </a:solidFill>
                <a:effectLst/>
                <a:latin typeface="+mn-lt"/>
                <a:ea typeface="+mn-ea"/>
                <a:cs typeface="+mn-cs"/>
              </a:rPr>
              <a:t> היא על פי </a:t>
            </a:r>
            <a:r>
              <a:rPr lang="he-IL" sz="1200" kern="1200" dirty="0" err="1">
                <a:solidFill>
                  <a:schemeClr val="tx1"/>
                </a:solidFill>
                <a:effectLst/>
                <a:latin typeface="+mn-lt"/>
                <a:ea typeface="+mn-ea"/>
                <a:cs typeface="+mn-cs"/>
              </a:rPr>
              <a:t>todani</a:t>
            </a:r>
            <a:r>
              <a:rPr lang="he-IL" sz="1200" kern="1200" dirty="0">
                <a:solidFill>
                  <a:schemeClr val="tx1"/>
                </a:solidFill>
                <a:effectLst/>
                <a:latin typeface="+mn-lt"/>
                <a:ea typeface="+mn-ea"/>
                <a:cs typeface="+mn-cs"/>
              </a:rPr>
              <a:t> וכוללת חמישה סוגים, כאשר הסוג הכי נפוץ הינו סוג 1 , </a:t>
            </a:r>
            <a:r>
              <a:rPr lang="he-IL" sz="1200" kern="1200" dirty="0" err="1">
                <a:solidFill>
                  <a:schemeClr val="tx1"/>
                </a:solidFill>
                <a:effectLst/>
                <a:latin typeface="+mn-lt"/>
                <a:ea typeface="+mn-ea"/>
                <a:cs typeface="+mn-cs"/>
              </a:rPr>
              <a:t>כשיחד</a:t>
            </a:r>
            <a:r>
              <a:rPr lang="he-IL" sz="1200" kern="1200" dirty="0">
                <a:solidFill>
                  <a:schemeClr val="tx1"/>
                </a:solidFill>
                <a:effectLst/>
                <a:latin typeface="+mn-lt"/>
                <a:ea typeface="+mn-ea"/>
                <a:cs typeface="+mn-cs"/>
              </a:rPr>
              <a:t> עם סוג 4 הם מרכיבים יותר מ- 90% מהמקרים.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type</a:t>
            </a:r>
            <a:r>
              <a:rPr lang="he-IL" sz="1200" kern="1200" dirty="0">
                <a:solidFill>
                  <a:schemeClr val="tx1"/>
                </a:solidFill>
                <a:effectLst/>
                <a:latin typeface="+mn-lt"/>
                <a:ea typeface="+mn-ea"/>
                <a:cs typeface="+mn-cs"/>
              </a:rPr>
              <a:t> 1a- הרחבה </a:t>
            </a:r>
            <a:r>
              <a:rPr lang="he-IL" sz="1200" kern="1200" dirty="0" err="1">
                <a:solidFill>
                  <a:schemeClr val="tx1"/>
                </a:solidFill>
                <a:effectLst/>
                <a:latin typeface="+mn-lt"/>
                <a:ea typeface="+mn-ea"/>
                <a:cs typeface="+mn-cs"/>
              </a:rPr>
              <a:t>ציסטית</a:t>
            </a:r>
            <a:r>
              <a:rPr lang="he-IL" sz="1200" kern="1200" dirty="0">
                <a:solidFill>
                  <a:schemeClr val="tx1"/>
                </a:solidFill>
                <a:effectLst/>
                <a:latin typeface="+mn-lt"/>
                <a:ea typeface="+mn-ea"/>
                <a:cs typeface="+mn-cs"/>
              </a:rPr>
              <a:t> של ה- </a:t>
            </a:r>
            <a:r>
              <a:rPr lang="he-IL" sz="1200" kern="1200" dirty="0" err="1">
                <a:solidFill>
                  <a:schemeClr val="tx1"/>
                </a:solidFill>
                <a:effectLst/>
                <a:latin typeface="+mn-lt"/>
                <a:ea typeface="+mn-ea"/>
                <a:cs typeface="+mn-cs"/>
              </a:rPr>
              <a:t>cbd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וtype</a:t>
            </a:r>
            <a:r>
              <a:rPr lang="he-IL" sz="1200" kern="1200" dirty="0">
                <a:solidFill>
                  <a:schemeClr val="tx1"/>
                </a:solidFill>
                <a:effectLst/>
                <a:latin typeface="+mn-lt"/>
                <a:ea typeface="+mn-ea"/>
                <a:cs typeface="+mn-cs"/>
              </a:rPr>
              <a:t> 1b- הרחבה </a:t>
            </a:r>
            <a:r>
              <a:rPr lang="he-IL" sz="1200" kern="1200" dirty="0" err="1">
                <a:solidFill>
                  <a:schemeClr val="tx1"/>
                </a:solidFill>
                <a:effectLst/>
                <a:latin typeface="+mn-lt"/>
                <a:ea typeface="+mn-ea"/>
                <a:cs typeface="+mn-cs"/>
              </a:rPr>
              <a:t>פוסיפורמית</a:t>
            </a:r>
            <a:r>
              <a:rPr lang="he-IL" sz="1200" kern="1200" dirty="0">
                <a:solidFill>
                  <a:schemeClr val="tx1"/>
                </a:solidFill>
                <a:effectLst/>
                <a:latin typeface="+mn-lt"/>
                <a:ea typeface="+mn-ea"/>
                <a:cs typeface="+mn-cs"/>
              </a:rPr>
              <a:t> של ה- </a:t>
            </a:r>
            <a:r>
              <a:rPr lang="he-IL" sz="1200" kern="1200" dirty="0" err="1">
                <a:solidFill>
                  <a:schemeClr val="tx1"/>
                </a:solidFill>
                <a:effectLst/>
                <a:latin typeface="+mn-lt"/>
                <a:ea typeface="+mn-ea"/>
                <a:cs typeface="+mn-cs"/>
              </a:rPr>
              <a:t>cbd</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type2- </a:t>
            </a:r>
            <a:r>
              <a:rPr lang="he-IL" sz="1200" kern="1200" dirty="0" err="1">
                <a:solidFill>
                  <a:schemeClr val="tx1"/>
                </a:solidFill>
                <a:effectLst/>
                <a:latin typeface="+mn-lt"/>
                <a:ea typeface="+mn-ea"/>
                <a:cs typeface="+mn-cs"/>
              </a:rPr>
              <a:t>דיברטיקולום</a:t>
            </a:r>
            <a:r>
              <a:rPr lang="he-IL" sz="1200" kern="1200" dirty="0">
                <a:solidFill>
                  <a:schemeClr val="tx1"/>
                </a:solidFill>
                <a:effectLst/>
                <a:latin typeface="+mn-lt"/>
                <a:ea typeface="+mn-ea"/>
                <a:cs typeface="+mn-cs"/>
              </a:rPr>
              <a:t> של ה- </a:t>
            </a:r>
            <a:r>
              <a:rPr lang="he-IL" sz="1200" kern="1200" dirty="0" err="1">
                <a:solidFill>
                  <a:schemeClr val="tx1"/>
                </a:solidFill>
                <a:effectLst/>
                <a:latin typeface="+mn-lt"/>
                <a:ea typeface="+mn-ea"/>
                <a:cs typeface="+mn-cs"/>
              </a:rPr>
              <a:t>cbd</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type3- </a:t>
            </a:r>
            <a:r>
              <a:rPr lang="he-IL" sz="1200" kern="1200" dirty="0" err="1">
                <a:solidFill>
                  <a:schemeClr val="tx1"/>
                </a:solidFill>
                <a:effectLst/>
                <a:latin typeface="+mn-lt"/>
                <a:ea typeface="+mn-ea"/>
                <a:cs typeface="+mn-cs"/>
              </a:rPr>
              <a:t>כולדוכוצלה</a:t>
            </a:r>
            <a:r>
              <a:rPr lang="he-IL" sz="1200" kern="1200" dirty="0">
                <a:solidFill>
                  <a:schemeClr val="tx1"/>
                </a:solidFill>
                <a:effectLst/>
                <a:latin typeface="+mn-lt"/>
                <a:ea typeface="+mn-ea"/>
                <a:cs typeface="+mn-cs"/>
              </a:rPr>
              <a:t>- הרחבה של ה- </a:t>
            </a:r>
            <a:r>
              <a:rPr lang="he-IL" sz="1200" kern="1200" dirty="0" err="1">
                <a:solidFill>
                  <a:schemeClr val="tx1"/>
                </a:solidFill>
                <a:effectLst/>
                <a:latin typeface="+mn-lt"/>
                <a:ea typeface="+mn-ea"/>
                <a:cs typeface="+mn-cs"/>
              </a:rPr>
              <a:t>cbd</a:t>
            </a:r>
            <a:r>
              <a:rPr lang="he-IL" sz="1200" kern="1200" dirty="0">
                <a:solidFill>
                  <a:schemeClr val="tx1"/>
                </a:solidFill>
                <a:effectLst/>
                <a:latin typeface="+mn-lt"/>
                <a:ea typeface="+mn-ea"/>
                <a:cs typeface="+mn-cs"/>
              </a:rPr>
              <a:t> הסופי בתוך קיר התריסריון.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type4a- ציסטות מרובות אקסטרה ואינטרה-</a:t>
            </a:r>
            <a:r>
              <a:rPr lang="he-IL" sz="1200" kern="1200" dirty="0" err="1">
                <a:solidFill>
                  <a:schemeClr val="tx1"/>
                </a:solidFill>
                <a:effectLst/>
                <a:latin typeface="+mn-lt"/>
                <a:ea typeface="+mn-ea"/>
                <a:cs typeface="+mn-cs"/>
              </a:rPr>
              <a:t>הפטיות</a:t>
            </a:r>
            <a:r>
              <a:rPr lang="he-IL" sz="1200" kern="1200" dirty="0">
                <a:solidFill>
                  <a:schemeClr val="tx1"/>
                </a:solidFill>
                <a:effectLst/>
                <a:latin typeface="+mn-lt"/>
                <a:ea typeface="+mn-ea"/>
                <a:cs typeface="+mn-cs"/>
              </a:rPr>
              <a:t>, 4b- אקסטרה-</a:t>
            </a:r>
            <a:r>
              <a:rPr lang="he-IL" sz="1200" kern="1200" dirty="0" err="1">
                <a:solidFill>
                  <a:schemeClr val="tx1"/>
                </a:solidFill>
                <a:effectLst/>
                <a:latin typeface="+mn-lt"/>
                <a:ea typeface="+mn-ea"/>
                <a:cs typeface="+mn-cs"/>
              </a:rPr>
              <a:t>הפטיות</a:t>
            </a:r>
            <a:r>
              <a:rPr lang="he-IL" sz="1200" kern="1200" dirty="0">
                <a:solidFill>
                  <a:schemeClr val="tx1"/>
                </a:solidFill>
                <a:effectLst/>
                <a:latin typeface="+mn-lt"/>
                <a:ea typeface="+mn-ea"/>
                <a:cs typeface="+mn-cs"/>
              </a:rPr>
              <a:t> בלבד</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type5- מחלה אינטרה-</a:t>
            </a:r>
            <a:r>
              <a:rPr lang="he-IL" sz="1200" kern="1200" dirty="0" err="1">
                <a:solidFill>
                  <a:schemeClr val="tx1"/>
                </a:solidFill>
                <a:effectLst/>
                <a:latin typeface="+mn-lt"/>
                <a:ea typeface="+mn-ea"/>
                <a:cs typeface="+mn-cs"/>
              </a:rPr>
              <a:t>הפטית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קרולי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האטיולוגיות- ההסבר יכול להיות מולד או נרכש- במהלך </a:t>
            </a:r>
            <a:r>
              <a:rPr lang="he-IL" sz="1200" kern="1200" dirty="0" err="1">
                <a:solidFill>
                  <a:schemeClr val="tx1"/>
                </a:solidFill>
                <a:effectLst/>
                <a:latin typeface="+mn-lt"/>
                <a:ea typeface="+mn-ea"/>
                <a:cs typeface="+mn-cs"/>
              </a:rPr>
              <a:t>ההריון</a:t>
            </a:r>
            <a:r>
              <a:rPr lang="he-IL" sz="1200" kern="1200" dirty="0">
                <a:solidFill>
                  <a:schemeClr val="tx1"/>
                </a:solidFill>
                <a:effectLst/>
                <a:latin typeface="+mn-lt"/>
                <a:ea typeface="+mn-ea"/>
                <a:cs typeface="+mn-cs"/>
              </a:rPr>
              <a:t> זה יכול להיווצר כתוצאה מפגם סטרוקטורלי בתעלה עצמה- כך למשל, נמצאו פחות תאי גנגליון בציסטות אלו. הצורה הנרכשת קשורה לבעיה </a:t>
            </a:r>
            <a:r>
              <a:rPr lang="he-IL" sz="1200" kern="1200" dirty="0" err="1">
                <a:solidFill>
                  <a:schemeClr val="tx1"/>
                </a:solidFill>
                <a:effectLst/>
                <a:latin typeface="+mn-lt"/>
                <a:ea typeface="+mn-ea"/>
                <a:cs typeface="+mn-cs"/>
              </a:rPr>
              <a:t>ביליאו-פנקראטית</a:t>
            </a:r>
            <a:r>
              <a:rPr lang="he-IL" sz="1200" kern="1200" dirty="0">
                <a:solidFill>
                  <a:schemeClr val="tx1"/>
                </a:solidFill>
                <a:effectLst/>
                <a:latin typeface="+mn-lt"/>
                <a:ea typeface="+mn-ea"/>
                <a:cs typeface="+mn-cs"/>
              </a:rPr>
              <a:t>- לרוב, </a:t>
            </a:r>
            <a:r>
              <a:rPr lang="he-IL" sz="1200" kern="1200" dirty="0" err="1">
                <a:solidFill>
                  <a:schemeClr val="tx1"/>
                </a:solidFill>
                <a:effectLst/>
                <a:latin typeface="+mn-lt"/>
                <a:ea typeface="+mn-ea"/>
                <a:cs typeface="+mn-cs"/>
              </a:rPr>
              <a:t>הכולדוכוס</a:t>
            </a:r>
            <a:r>
              <a:rPr lang="he-IL" sz="1200" kern="1200" dirty="0">
                <a:solidFill>
                  <a:schemeClr val="tx1"/>
                </a:solidFill>
                <a:effectLst/>
                <a:latin typeface="+mn-lt"/>
                <a:ea typeface="+mn-ea"/>
                <a:cs typeface="+mn-cs"/>
              </a:rPr>
              <a:t> מתאחה יחד עם צינור </a:t>
            </a:r>
            <a:r>
              <a:rPr lang="he-IL" sz="1200" kern="1200" dirty="0" err="1">
                <a:solidFill>
                  <a:schemeClr val="tx1"/>
                </a:solidFill>
                <a:effectLst/>
                <a:latin typeface="+mn-lt"/>
                <a:ea typeface="+mn-ea"/>
                <a:cs typeface="+mn-cs"/>
              </a:rPr>
              <a:t>הוירסונג</a:t>
            </a:r>
            <a:r>
              <a:rPr lang="he-IL" sz="1200" kern="1200" dirty="0">
                <a:solidFill>
                  <a:schemeClr val="tx1"/>
                </a:solidFill>
                <a:effectLst/>
                <a:latin typeface="+mn-lt"/>
                <a:ea typeface="+mn-ea"/>
                <a:cs typeface="+mn-cs"/>
              </a:rPr>
              <a:t> כדי לייצא תעלה משותפת קצרה העטופה על ידי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עש אודי. מבנה אנטומי זה מונע חזרה של מיץ לבלב לדרכי המרה. כשהמבנה עצמו- התעלה המשותפת- לא עטופה </a:t>
            </a:r>
            <a:r>
              <a:rPr lang="he-IL" sz="1200" kern="1200" dirty="0" err="1">
                <a:solidFill>
                  <a:schemeClr val="tx1"/>
                </a:solidFill>
                <a:effectLst/>
                <a:latin typeface="+mn-lt"/>
                <a:ea typeface="+mn-ea"/>
                <a:cs typeface="+mn-cs"/>
              </a:rPr>
              <a:t>בספינקטר</a:t>
            </a:r>
            <a:r>
              <a:rPr lang="he-IL" sz="1200" kern="1200" dirty="0">
                <a:solidFill>
                  <a:schemeClr val="tx1"/>
                </a:solidFill>
                <a:effectLst/>
                <a:latin typeface="+mn-lt"/>
                <a:ea typeface="+mn-ea"/>
                <a:cs typeface="+mn-cs"/>
              </a:rPr>
              <a:t> למשל, והיא ארוכה, זה מביא לכך שאנזימי לבלב </a:t>
            </a:r>
            <a:r>
              <a:rPr lang="he-IL" sz="1200" kern="1200" dirty="0" err="1">
                <a:solidFill>
                  <a:schemeClr val="tx1"/>
                </a:solidFill>
                <a:effectLst/>
                <a:latin typeface="+mn-lt"/>
                <a:ea typeface="+mn-ea"/>
                <a:cs typeface="+mn-cs"/>
              </a:rPr>
              <a:t>פרוטאוליטיים</a:t>
            </a:r>
            <a:r>
              <a:rPr lang="he-IL" sz="1200" kern="1200" dirty="0">
                <a:solidFill>
                  <a:schemeClr val="tx1"/>
                </a:solidFill>
                <a:effectLst/>
                <a:latin typeface="+mn-lt"/>
                <a:ea typeface="+mn-ea"/>
                <a:cs typeface="+mn-cs"/>
              </a:rPr>
              <a:t> יגרמו לנזק </a:t>
            </a:r>
            <a:r>
              <a:rPr lang="he-IL" sz="1200" kern="1200" dirty="0" err="1">
                <a:solidFill>
                  <a:schemeClr val="tx1"/>
                </a:solidFill>
                <a:effectLst/>
                <a:latin typeface="+mn-lt"/>
                <a:ea typeface="+mn-ea"/>
                <a:cs typeface="+mn-cs"/>
              </a:rPr>
              <a:t>אפיתלאלי</a:t>
            </a:r>
            <a:r>
              <a:rPr lang="he-IL" sz="1200" kern="1200" dirty="0">
                <a:solidFill>
                  <a:schemeClr val="tx1"/>
                </a:solidFill>
                <a:effectLst/>
                <a:latin typeface="+mn-lt"/>
                <a:ea typeface="+mn-ea"/>
                <a:cs typeface="+mn-cs"/>
              </a:rPr>
              <a:t> ומוראלי שיכול להביא להרחבה וחולשה של </a:t>
            </a:r>
            <a:r>
              <a:rPr lang="he-IL" sz="1200" kern="1200" dirty="0" err="1">
                <a:solidFill>
                  <a:schemeClr val="tx1"/>
                </a:solidFill>
                <a:effectLst/>
                <a:latin typeface="+mn-lt"/>
                <a:ea typeface="+mn-ea"/>
                <a:cs typeface="+mn-cs"/>
              </a:rPr>
              <a:t>הכולדוכוס</a:t>
            </a:r>
            <a:r>
              <a:rPr lang="he-IL" sz="1200" kern="1200" dirty="0">
                <a:solidFill>
                  <a:schemeClr val="tx1"/>
                </a:solidFill>
                <a:effectLst/>
                <a:latin typeface="+mn-lt"/>
                <a:ea typeface="+mn-ea"/>
                <a:cs typeface="+mn-cs"/>
              </a:rPr>
              <a:t>. בנוסף יש קשר גנטי (יותר בבנות, </a:t>
            </a:r>
            <a:r>
              <a:rPr lang="he-IL" sz="1200" kern="1200" dirty="0" err="1">
                <a:solidFill>
                  <a:schemeClr val="tx1"/>
                </a:solidFill>
                <a:effectLst/>
                <a:latin typeface="+mn-lt"/>
                <a:ea typeface="+mn-ea"/>
                <a:cs typeface="+mn-cs"/>
              </a:rPr>
              <a:t>ובאיזורים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מסויימים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פתולוגיה, קליניקה והדמיה: לרוב יש תהליך דלקתי, שהוא מינימלי אצל התינוק ולאט מחמיר ככל שהוא גדל, עם אירועים של </a:t>
            </a:r>
            <a:r>
              <a:rPr lang="he-IL" sz="1200" kern="1200" dirty="0" err="1">
                <a:solidFill>
                  <a:schemeClr val="tx1"/>
                </a:solidFill>
                <a:effectLst/>
                <a:latin typeface="+mn-lt"/>
                <a:ea typeface="+mn-ea"/>
                <a:cs typeface="+mn-cs"/>
              </a:rPr>
              <a:t>כולנגיטיס</a:t>
            </a:r>
            <a:r>
              <a:rPr lang="he-IL" sz="1200" kern="1200" dirty="0">
                <a:solidFill>
                  <a:schemeClr val="tx1"/>
                </a:solidFill>
                <a:effectLst/>
                <a:latin typeface="+mn-lt"/>
                <a:ea typeface="+mn-ea"/>
                <a:cs typeface="+mn-cs"/>
              </a:rPr>
              <a:t> לעיתים, כשהכבד עצמו יכול אפילו להגיע למצב של צירוזיס. ההדמיה- בתינוקות לרוב יש צהבת או מסה נמושה, ואצל ילדים יש סיפור של כאב בטן. בנוסף יש חום, הקאות, צהבת עורית, </a:t>
            </a:r>
            <a:r>
              <a:rPr lang="he-IL" sz="1200" kern="1200" dirty="0" err="1">
                <a:solidFill>
                  <a:schemeClr val="tx1"/>
                </a:solidFill>
                <a:effectLst/>
                <a:latin typeface="+mn-lt"/>
                <a:ea typeface="+mn-ea"/>
                <a:cs typeface="+mn-cs"/>
              </a:rPr>
              <a:t>פנקראטיטיס</a:t>
            </a:r>
            <a:r>
              <a:rPr lang="he-IL" sz="1200" kern="1200" dirty="0">
                <a:solidFill>
                  <a:schemeClr val="tx1"/>
                </a:solidFill>
                <a:effectLst/>
                <a:latin typeface="+mn-lt"/>
                <a:ea typeface="+mn-ea"/>
                <a:cs typeface="+mn-cs"/>
              </a:rPr>
              <a:t> וסיפור של התמרה ממארת- במבוגרים. ההדמיה הראשונית היא בסונר, </a:t>
            </a:r>
            <a:r>
              <a:rPr lang="he-IL" sz="1200" kern="1200" dirty="0" err="1">
                <a:solidFill>
                  <a:schemeClr val="tx1"/>
                </a:solidFill>
                <a:effectLst/>
                <a:latin typeface="+mn-lt"/>
                <a:ea typeface="+mn-ea"/>
                <a:cs typeface="+mn-cs"/>
              </a:rPr>
              <a:t>כש</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ercp</a:t>
            </a:r>
            <a:r>
              <a:rPr lang="he-IL" sz="1200" kern="1200" dirty="0">
                <a:solidFill>
                  <a:schemeClr val="tx1"/>
                </a:solidFill>
                <a:effectLst/>
                <a:latin typeface="+mn-lt"/>
                <a:ea typeface="+mn-ea"/>
                <a:cs typeface="+mn-cs"/>
              </a:rPr>
              <a:t> מאפשר הגדרה טובה של הציסטה אולם מדובר במכשיר פולשני. בדיקת </a:t>
            </a:r>
            <a:r>
              <a:rPr lang="he-IL" sz="1200" kern="1200" dirty="0" err="1">
                <a:solidFill>
                  <a:schemeClr val="tx1"/>
                </a:solidFill>
                <a:effectLst/>
                <a:latin typeface="+mn-lt"/>
                <a:ea typeface="+mn-ea"/>
                <a:cs typeface="+mn-cs"/>
              </a:rPr>
              <a:t>mrcp</a:t>
            </a:r>
            <a:r>
              <a:rPr lang="he-IL" sz="1200" kern="1200" dirty="0">
                <a:solidFill>
                  <a:schemeClr val="tx1"/>
                </a:solidFill>
                <a:effectLst/>
                <a:latin typeface="+mn-lt"/>
                <a:ea typeface="+mn-ea"/>
                <a:cs typeface="+mn-cs"/>
              </a:rPr>
              <a:t> מאוד </a:t>
            </a:r>
            <a:r>
              <a:rPr lang="he-IL" sz="1200" kern="1200" dirty="0" err="1">
                <a:solidFill>
                  <a:schemeClr val="tx1"/>
                </a:solidFill>
                <a:effectLst/>
                <a:latin typeface="+mn-lt"/>
                <a:ea typeface="+mn-ea"/>
                <a:cs typeface="+mn-cs"/>
              </a:rPr>
              <a:t>מדוייקת</a:t>
            </a:r>
            <a:r>
              <a:rPr lang="he-IL" sz="1200" kern="1200" dirty="0">
                <a:solidFill>
                  <a:schemeClr val="tx1"/>
                </a:solidFill>
                <a:effectLst/>
                <a:latin typeface="+mn-lt"/>
                <a:ea typeface="+mn-ea"/>
                <a:cs typeface="+mn-cs"/>
              </a:rPr>
              <a:t> בהגדרת הקלסיפיקציה וזוהי בדיקת הבחירה. כשהאנטומיה של העץ המרתי לא ברורה יש לבצע </a:t>
            </a:r>
            <a:r>
              <a:rPr lang="he-IL" sz="1200" kern="1200" dirty="0" err="1">
                <a:solidFill>
                  <a:schemeClr val="tx1"/>
                </a:solidFill>
                <a:effectLst/>
                <a:latin typeface="+mn-lt"/>
                <a:ea typeface="+mn-ea"/>
                <a:cs typeface="+mn-cs"/>
              </a:rPr>
              <a:t>כולנגיוגרפיה</a:t>
            </a:r>
            <a:r>
              <a:rPr lang="he-IL" sz="1200" kern="1200" dirty="0">
                <a:solidFill>
                  <a:schemeClr val="tx1"/>
                </a:solidFill>
                <a:effectLst/>
                <a:latin typeface="+mn-lt"/>
                <a:ea typeface="+mn-ea"/>
                <a:cs typeface="+mn-cs"/>
              </a:rPr>
              <a:t> תוך ניתוחית.</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הניתוח למרבית המטופלים כולל כריתה של הציסטה וביצוע השקה </a:t>
            </a:r>
            <a:r>
              <a:rPr lang="he-IL" sz="1200" kern="1200" dirty="0" err="1">
                <a:solidFill>
                  <a:schemeClr val="tx1"/>
                </a:solidFill>
                <a:effectLst/>
                <a:latin typeface="+mn-lt"/>
                <a:ea typeface="+mn-ea"/>
                <a:cs typeface="+mn-cs"/>
              </a:rPr>
              <a:t>ביליאו-אנטרית</a:t>
            </a:r>
            <a:r>
              <a:rPr lang="he-IL" sz="1200" kern="1200" dirty="0">
                <a:solidFill>
                  <a:schemeClr val="tx1"/>
                </a:solidFill>
                <a:effectLst/>
                <a:latin typeface="+mn-lt"/>
                <a:ea typeface="+mn-ea"/>
                <a:cs typeface="+mn-cs"/>
              </a:rPr>
              <a:t>. שולי הכריתה עלולים בהמשך החיים לעבור התמרה סרטנית, הכריתה צריכה להתבצע ברמה של הצינור המשותף </a:t>
            </a:r>
            <a:r>
              <a:rPr lang="he-IL" sz="1200" kern="1200" dirty="0" err="1">
                <a:solidFill>
                  <a:schemeClr val="tx1"/>
                </a:solidFill>
                <a:effectLst/>
                <a:latin typeface="+mn-lt"/>
                <a:ea typeface="+mn-ea"/>
                <a:cs typeface="+mn-cs"/>
              </a:rPr>
              <a:t>דיסטלית</a:t>
            </a:r>
            <a:r>
              <a:rPr lang="he-IL" sz="1200" kern="1200" dirty="0">
                <a:solidFill>
                  <a:schemeClr val="tx1"/>
                </a:solidFill>
                <a:effectLst/>
                <a:latin typeface="+mn-lt"/>
                <a:ea typeface="+mn-ea"/>
                <a:cs typeface="+mn-cs"/>
              </a:rPr>
              <a:t>, ולמעלה כ- 5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מתחת לחיבור בין תעלת המרה הימנית והשמאלית. לפני ניתוח חשוב לוודא שאין זיהום (</a:t>
            </a:r>
            <a:r>
              <a:rPr lang="he-IL" sz="1200" kern="1200" dirty="0" err="1">
                <a:solidFill>
                  <a:schemeClr val="tx1"/>
                </a:solidFill>
                <a:effectLst/>
                <a:latin typeface="+mn-lt"/>
                <a:ea typeface="+mn-ea"/>
                <a:cs typeface="+mn-cs"/>
              </a:rPr>
              <a:t>כולנגיטיס</a:t>
            </a:r>
            <a:r>
              <a:rPr lang="he-IL" sz="1200" kern="1200" dirty="0">
                <a:solidFill>
                  <a:schemeClr val="tx1"/>
                </a:solidFill>
                <a:effectLst/>
                <a:latin typeface="+mn-lt"/>
                <a:ea typeface="+mn-ea"/>
                <a:cs typeface="+mn-cs"/>
              </a:rPr>
              <a:t>) ולטפל בהתאם, אם יש צהבת אז לנרמל תפקודי קרישה, ואם יש סיפור של </a:t>
            </a:r>
            <a:r>
              <a:rPr lang="he-IL" sz="1200" kern="1200" dirty="0" err="1">
                <a:solidFill>
                  <a:schemeClr val="tx1"/>
                </a:solidFill>
                <a:effectLst/>
                <a:latin typeface="+mn-lt"/>
                <a:ea typeface="+mn-ea"/>
                <a:cs typeface="+mn-cs"/>
              </a:rPr>
              <a:t>אסקריס</a:t>
            </a:r>
            <a:r>
              <a:rPr lang="he-IL" sz="1200" kern="1200" dirty="0">
                <a:solidFill>
                  <a:schemeClr val="tx1"/>
                </a:solidFill>
                <a:effectLst/>
                <a:latin typeface="+mn-lt"/>
                <a:ea typeface="+mn-ea"/>
                <a:cs typeface="+mn-cs"/>
              </a:rPr>
              <a:t>- אז לתת טיפול אנטי-</a:t>
            </a:r>
            <a:r>
              <a:rPr lang="he-IL" sz="1200" kern="1200" dirty="0" err="1">
                <a:solidFill>
                  <a:schemeClr val="tx1"/>
                </a:solidFill>
                <a:effectLst/>
                <a:latin typeface="+mn-lt"/>
                <a:ea typeface="+mn-ea"/>
                <a:cs typeface="+mn-cs"/>
              </a:rPr>
              <a:t>פרזיטרי</a:t>
            </a:r>
            <a:r>
              <a:rPr lang="he-IL" sz="1200" kern="1200" dirty="0">
                <a:solidFill>
                  <a:schemeClr val="tx1"/>
                </a:solidFill>
                <a:effectLst/>
                <a:latin typeface="+mn-lt"/>
                <a:ea typeface="+mn-ea"/>
                <a:cs typeface="+mn-cs"/>
              </a:rPr>
              <a:t>. האופציות להשקה הן </a:t>
            </a:r>
            <a:r>
              <a:rPr lang="he-IL" sz="1200" kern="1200" dirty="0" err="1">
                <a:solidFill>
                  <a:schemeClr val="tx1"/>
                </a:solidFill>
                <a:effectLst/>
                <a:latin typeface="+mn-lt"/>
                <a:ea typeface="+mn-ea"/>
                <a:cs typeface="+mn-cs"/>
              </a:rPr>
              <a:t>הפטיקו-גגונוסטומי</a:t>
            </a:r>
            <a:r>
              <a:rPr lang="he-IL" sz="1200" kern="1200" dirty="0">
                <a:solidFill>
                  <a:schemeClr val="tx1"/>
                </a:solidFill>
                <a:effectLst/>
                <a:latin typeface="+mn-lt"/>
                <a:ea typeface="+mn-ea"/>
                <a:cs typeface="+mn-cs"/>
              </a:rPr>
              <a:t> (זמן ניתוח ארוך יותר, מצד שני יותר כיבים בתריסריון ובעיה בספיגת שומנים) או </a:t>
            </a:r>
            <a:r>
              <a:rPr lang="he-IL" sz="1200" kern="1200" dirty="0" err="1">
                <a:solidFill>
                  <a:schemeClr val="tx1"/>
                </a:solidFill>
                <a:effectLst/>
                <a:latin typeface="+mn-lt"/>
                <a:ea typeface="+mn-ea"/>
                <a:cs typeface="+mn-cs"/>
              </a:rPr>
              <a:t>הפטיקו-דואדנוסטומי</a:t>
            </a:r>
            <a:r>
              <a:rPr lang="he-IL" sz="1200" kern="1200" dirty="0">
                <a:solidFill>
                  <a:schemeClr val="tx1"/>
                </a:solidFill>
                <a:effectLst/>
                <a:latin typeface="+mn-lt"/>
                <a:ea typeface="+mn-ea"/>
                <a:cs typeface="+mn-cs"/>
              </a:rPr>
              <a:t> (יותר אירועים של </a:t>
            </a:r>
            <a:r>
              <a:rPr lang="he-IL" sz="1200" kern="1200" dirty="0" err="1">
                <a:solidFill>
                  <a:schemeClr val="tx1"/>
                </a:solidFill>
                <a:effectLst/>
                <a:latin typeface="+mn-lt"/>
                <a:ea typeface="+mn-ea"/>
                <a:cs typeface="+mn-cs"/>
              </a:rPr>
              <a:t>כולנגיטיס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וגסטריטיס</a:t>
            </a:r>
            <a:r>
              <a:rPr lang="he-IL" sz="1200" kern="1200" dirty="0">
                <a:solidFill>
                  <a:schemeClr val="tx1"/>
                </a:solidFill>
                <a:effectLst/>
                <a:latin typeface="+mn-lt"/>
                <a:ea typeface="+mn-ea"/>
                <a:cs typeface="+mn-cs"/>
              </a:rPr>
              <a:t>, אבל מצד שני יותר פיזיולוגי). שלבי הניתוח- הניתוח במרבית המקרים הוא לפרוסקופי (עבור סוגים 1,2,4). לאחר שמבצעים </a:t>
            </a:r>
            <a:r>
              <a:rPr lang="he-IL" sz="1200" kern="1200" dirty="0" err="1">
                <a:solidFill>
                  <a:schemeClr val="tx1"/>
                </a:solidFill>
                <a:effectLst/>
                <a:latin typeface="+mn-lt"/>
                <a:ea typeface="+mn-ea"/>
                <a:cs typeface="+mn-cs"/>
              </a:rPr>
              <a:t>רטרקציה</a:t>
            </a:r>
            <a:r>
              <a:rPr lang="he-IL" sz="1200" kern="1200" dirty="0">
                <a:solidFill>
                  <a:schemeClr val="tx1"/>
                </a:solidFill>
                <a:effectLst/>
                <a:latin typeface="+mn-lt"/>
                <a:ea typeface="+mn-ea"/>
                <a:cs typeface="+mn-cs"/>
              </a:rPr>
              <a:t> של הכבד וכיס המרה, הציסטה מופרדת בהתאם לגבולות שהוגדרו ונכרתת עם קליפים. בהמשך במידה ומבצעים </a:t>
            </a:r>
            <a:r>
              <a:rPr lang="he-IL" sz="1200" kern="1200" dirty="0" err="1">
                <a:solidFill>
                  <a:schemeClr val="tx1"/>
                </a:solidFill>
                <a:effectLst/>
                <a:latin typeface="+mn-lt"/>
                <a:ea typeface="+mn-ea"/>
                <a:cs typeface="+mn-cs"/>
              </a:rPr>
              <a:t>הפטיקו-גגונוסטומי</a:t>
            </a:r>
            <a:r>
              <a:rPr lang="he-IL" sz="1200" kern="1200" dirty="0">
                <a:solidFill>
                  <a:schemeClr val="tx1"/>
                </a:solidFill>
                <a:effectLst/>
                <a:latin typeface="+mn-lt"/>
                <a:ea typeface="+mn-ea"/>
                <a:cs typeface="+mn-cs"/>
              </a:rPr>
              <a:t>- מזהים את </a:t>
            </a:r>
            <a:r>
              <a:rPr lang="he-IL" sz="1200" kern="1200" dirty="0" err="1">
                <a:solidFill>
                  <a:schemeClr val="tx1"/>
                </a:solidFill>
                <a:effectLst/>
                <a:latin typeface="+mn-lt"/>
                <a:ea typeface="+mn-ea"/>
                <a:cs typeface="+mn-cs"/>
              </a:rPr>
              <a:t>הליגמנט</a:t>
            </a:r>
            <a:r>
              <a:rPr lang="he-IL" sz="1200" kern="1200" dirty="0">
                <a:solidFill>
                  <a:schemeClr val="tx1"/>
                </a:solidFill>
                <a:effectLst/>
                <a:latin typeface="+mn-lt"/>
                <a:ea typeface="+mn-ea"/>
                <a:cs typeface="+mn-cs"/>
              </a:rPr>
              <a:t> עש </a:t>
            </a:r>
            <a:r>
              <a:rPr lang="he-IL" sz="1200" kern="1200" dirty="0" err="1">
                <a:solidFill>
                  <a:schemeClr val="tx1"/>
                </a:solidFill>
                <a:effectLst/>
                <a:latin typeface="+mn-lt"/>
                <a:ea typeface="+mn-ea"/>
                <a:cs typeface="+mn-cs"/>
              </a:rPr>
              <a:t>טרייטז</a:t>
            </a:r>
            <a:r>
              <a:rPr lang="he-IL" sz="1200" kern="1200" dirty="0">
                <a:solidFill>
                  <a:schemeClr val="tx1"/>
                </a:solidFill>
                <a:effectLst/>
                <a:latin typeface="+mn-lt"/>
                <a:ea typeface="+mn-ea"/>
                <a:cs typeface="+mn-cs"/>
              </a:rPr>
              <a:t>, ולוקחים לולאה כ- 10,20 או 30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לאחר </a:t>
            </a:r>
            <a:r>
              <a:rPr lang="he-IL" sz="1200" kern="1200" dirty="0" err="1">
                <a:solidFill>
                  <a:schemeClr val="tx1"/>
                </a:solidFill>
                <a:effectLst/>
                <a:latin typeface="+mn-lt"/>
                <a:ea typeface="+mn-ea"/>
                <a:cs typeface="+mn-cs"/>
              </a:rPr>
              <a:t>הליגמנט</a:t>
            </a:r>
            <a:r>
              <a:rPr lang="he-IL" sz="1200" kern="1200" dirty="0">
                <a:solidFill>
                  <a:schemeClr val="tx1"/>
                </a:solidFill>
                <a:effectLst/>
                <a:latin typeface="+mn-lt"/>
                <a:ea typeface="+mn-ea"/>
                <a:cs typeface="+mn-cs"/>
              </a:rPr>
              <a:t> (בהתאם לגיל המטופל)- מבצעים </a:t>
            </a:r>
            <a:r>
              <a:rPr lang="he-IL" sz="1200" kern="1200" dirty="0" err="1">
                <a:solidFill>
                  <a:schemeClr val="tx1"/>
                </a:solidFill>
                <a:effectLst/>
                <a:latin typeface="+mn-lt"/>
                <a:ea typeface="+mn-ea"/>
                <a:cs typeface="+mn-cs"/>
              </a:rPr>
              <a:t>גגונוגגנוסטומיה</a:t>
            </a:r>
            <a:r>
              <a:rPr lang="he-IL" sz="1200" kern="1200" dirty="0">
                <a:solidFill>
                  <a:schemeClr val="tx1"/>
                </a:solidFill>
                <a:effectLst/>
                <a:latin typeface="+mn-lt"/>
                <a:ea typeface="+mn-ea"/>
                <a:cs typeface="+mn-cs"/>
              </a:rPr>
              <a:t> מחוץ לבטן ואז מביאים את לולאת ה- </a:t>
            </a:r>
            <a:r>
              <a:rPr lang="he-IL" sz="1200" kern="1200" dirty="0" err="1">
                <a:solidFill>
                  <a:schemeClr val="tx1"/>
                </a:solidFill>
                <a:effectLst/>
                <a:latin typeface="+mn-lt"/>
                <a:ea typeface="+mn-ea"/>
                <a:cs typeface="+mn-cs"/>
              </a:rPr>
              <a:t>roux</a:t>
            </a:r>
            <a:r>
              <a:rPr lang="he-IL" sz="1200" kern="1200" dirty="0">
                <a:solidFill>
                  <a:schemeClr val="tx1"/>
                </a:solidFill>
                <a:effectLst/>
                <a:latin typeface="+mn-lt"/>
                <a:ea typeface="+mn-ea"/>
                <a:cs typeface="+mn-cs"/>
              </a:rPr>
              <a:t> ומחברים אותה לצינור המרה </a:t>
            </a:r>
            <a:r>
              <a:rPr lang="he-IL" sz="1200" kern="1200" dirty="0" err="1">
                <a:solidFill>
                  <a:schemeClr val="tx1"/>
                </a:solidFill>
                <a:effectLst/>
                <a:latin typeface="+mn-lt"/>
                <a:ea typeface="+mn-ea"/>
                <a:cs typeface="+mn-cs"/>
              </a:rPr>
              <a:t>ההפטי</a:t>
            </a:r>
            <a:r>
              <a:rPr lang="he-IL" sz="1200" kern="1200" dirty="0">
                <a:solidFill>
                  <a:schemeClr val="tx1"/>
                </a:solidFill>
                <a:effectLst/>
                <a:latin typeface="+mn-lt"/>
                <a:ea typeface="+mn-ea"/>
                <a:cs typeface="+mn-cs"/>
              </a:rPr>
              <a:t>. סיבוכים בניתוח יכולים להיות פגיעה בפורטה </a:t>
            </a:r>
            <a:r>
              <a:rPr lang="he-IL" sz="1200" kern="1200" dirty="0" err="1">
                <a:solidFill>
                  <a:schemeClr val="tx1"/>
                </a:solidFill>
                <a:effectLst/>
                <a:latin typeface="+mn-lt"/>
                <a:ea typeface="+mn-ea"/>
                <a:cs typeface="+mn-cs"/>
              </a:rPr>
              <a:t>הפטיס</a:t>
            </a:r>
            <a:r>
              <a:rPr lang="he-IL" sz="1200" kern="1200" dirty="0">
                <a:solidFill>
                  <a:schemeClr val="tx1"/>
                </a:solidFill>
                <a:effectLst/>
                <a:latin typeface="+mn-lt"/>
                <a:ea typeface="+mn-ea"/>
                <a:cs typeface="+mn-cs"/>
              </a:rPr>
              <a:t>, במיוחד כשהציסטה מודלקת מאוד, כריתה של הצינורות </a:t>
            </a:r>
            <a:r>
              <a:rPr lang="he-IL" sz="1200" kern="1200" dirty="0" err="1">
                <a:solidFill>
                  <a:schemeClr val="tx1"/>
                </a:solidFill>
                <a:effectLst/>
                <a:latin typeface="+mn-lt"/>
                <a:ea typeface="+mn-ea"/>
                <a:cs typeface="+mn-cs"/>
              </a:rPr>
              <a:t>ההפטיים</a:t>
            </a:r>
            <a:r>
              <a:rPr lang="he-IL" sz="1200" kern="1200" dirty="0">
                <a:solidFill>
                  <a:schemeClr val="tx1"/>
                </a:solidFill>
                <a:effectLst/>
                <a:latin typeface="+mn-lt"/>
                <a:ea typeface="+mn-ea"/>
                <a:cs typeface="+mn-cs"/>
              </a:rPr>
              <a:t>- בעיקר כאשר </a:t>
            </a:r>
            <a:r>
              <a:rPr lang="he-IL" sz="1200" kern="1200" dirty="0" err="1">
                <a:solidFill>
                  <a:schemeClr val="tx1"/>
                </a:solidFill>
                <a:effectLst/>
                <a:latin typeface="+mn-lt"/>
                <a:ea typeface="+mn-ea"/>
                <a:cs typeface="+mn-cs"/>
              </a:rPr>
              <a:t>הביפורקציה</a:t>
            </a:r>
            <a:r>
              <a:rPr lang="he-IL" sz="1200" kern="1200" dirty="0">
                <a:solidFill>
                  <a:schemeClr val="tx1"/>
                </a:solidFill>
                <a:effectLst/>
                <a:latin typeface="+mn-lt"/>
                <a:ea typeface="+mn-ea"/>
                <a:cs typeface="+mn-cs"/>
              </a:rPr>
              <a:t> היא נמוכה יחסית ורחוקה מהכבד, פגיעה בצנרת הלבלב, או </a:t>
            </a:r>
            <a:r>
              <a:rPr lang="he-IL" sz="1200" kern="1200" dirty="0" err="1">
                <a:solidFill>
                  <a:schemeClr val="tx1"/>
                </a:solidFill>
                <a:effectLst/>
                <a:latin typeface="+mn-lt"/>
                <a:ea typeface="+mn-ea"/>
                <a:cs typeface="+mn-cs"/>
              </a:rPr>
              <a:t>טויסט</a:t>
            </a:r>
            <a:r>
              <a:rPr lang="he-IL" sz="1200" kern="1200" dirty="0">
                <a:solidFill>
                  <a:schemeClr val="tx1"/>
                </a:solidFill>
                <a:effectLst/>
                <a:latin typeface="+mn-lt"/>
                <a:ea typeface="+mn-ea"/>
                <a:cs typeface="+mn-cs"/>
              </a:rPr>
              <a:t> של לולאת ה- </a:t>
            </a:r>
            <a:r>
              <a:rPr lang="he-IL" sz="1200" kern="1200" dirty="0" err="1">
                <a:solidFill>
                  <a:schemeClr val="tx1"/>
                </a:solidFill>
                <a:effectLst/>
                <a:latin typeface="+mn-lt"/>
                <a:ea typeface="+mn-ea"/>
                <a:cs typeface="+mn-cs"/>
              </a:rPr>
              <a:t>roux</a:t>
            </a:r>
            <a:r>
              <a:rPr lang="he-IL" sz="1200" kern="1200" dirty="0">
                <a:solidFill>
                  <a:schemeClr val="tx1"/>
                </a:solidFill>
                <a:effectLst/>
                <a:latin typeface="+mn-lt"/>
                <a:ea typeface="+mn-ea"/>
                <a:cs typeface="+mn-cs"/>
              </a:rPr>
              <a:t>. לאחר הניתוח מוציאים נקזים בהתאם ומתחילים כלכלה. סיבוכים לטווח ארוך כוללים </a:t>
            </a:r>
            <a:r>
              <a:rPr lang="he-IL" sz="1200" kern="1200" dirty="0" err="1">
                <a:solidFill>
                  <a:schemeClr val="tx1"/>
                </a:solidFill>
                <a:effectLst/>
                <a:latin typeface="+mn-lt"/>
                <a:ea typeface="+mn-ea"/>
                <a:cs typeface="+mn-cs"/>
              </a:rPr>
              <a:t>כולנגיטיס</a:t>
            </a:r>
            <a:r>
              <a:rPr lang="he-IL" sz="1200" kern="1200" dirty="0">
                <a:solidFill>
                  <a:schemeClr val="tx1"/>
                </a:solidFill>
                <a:effectLst/>
                <a:latin typeface="+mn-lt"/>
                <a:ea typeface="+mn-ea"/>
                <a:cs typeface="+mn-cs"/>
              </a:rPr>
              <a:t>, היצרות בהשקה, אבנים תוך </a:t>
            </a:r>
            <a:r>
              <a:rPr lang="he-IL" sz="1200" kern="1200" dirty="0" err="1">
                <a:solidFill>
                  <a:schemeClr val="tx1"/>
                </a:solidFill>
                <a:effectLst/>
                <a:latin typeface="+mn-lt"/>
                <a:ea typeface="+mn-ea"/>
                <a:cs typeface="+mn-cs"/>
              </a:rPr>
              <a:t>הפטיות</a:t>
            </a:r>
            <a:r>
              <a:rPr lang="he-IL" sz="1200" kern="1200" dirty="0">
                <a:solidFill>
                  <a:schemeClr val="tx1"/>
                </a:solidFill>
                <a:effectLst/>
                <a:latin typeface="+mn-lt"/>
                <a:ea typeface="+mn-ea"/>
                <a:cs typeface="+mn-cs"/>
              </a:rPr>
              <a:t> וחסימת מעי. במחלת </a:t>
            </a:r>
            <a:r>
              <a:rPr lang="he-IL" sz="1200" kern="1200" dirty="0" err="1">
                <a:solidFill>
                  <a:schemeClr val="tx1"/>
                </a:solidFill>
                <a:effectLst/>
                <a:latin typeface="+mn-lt"/>
                <a:ea typeface="+mn-ea"/>
                <a:cs typeface="+mn-cs"/>
              </a:rPr>
              <a:t>קרואלי</a:t>
            </a:r>
            <a:r>
              <a:rPr lang="he-IL" sz="1200" kern="1200" dirty="0">
                <a:solidFill>
                  <a:schemeClr val="tx1"/>
                </a:solidFill>
                <a:effectLst/>
                <a:latin typeface="+mn-lt"/>
                <a:ea typeface="+mn-ea"/>
                <a:cs typeface="+mn-cs"/>
              </a:rPr>
              <a:t> לעיתים יש אינדיקציה לכריתת כבד חלקית, ולמחלה דיפוזית צורך בהשתלת כבד. במקרים של </a:t>
            </a:r>
            <a:r>
              <a:rPr lang="he-IL" sz="1200" kern="1200" dirty="0" err="1">
                <a:solidFill>
                  <a:schemeClr val="tx1"/>
                </a:solidFill>
                <a:effectLst/>
                <a:latin typeface="+mn-lt"/>
                <a:ea typeface="+mn-ea"/>
                <a:cs typeface="+mn-cs"/>
              </a:rPr>
              <a:t>כולדוכוצלה</a:t>
            </a:r>
            <a:r>
              <a:rPr lang="he-IL" sz="1200" kern="1200" dirty="0">
                <a:solidFill>
                  <a:schemeClr val="tx1"/>
                </a:solidFill>
                <a:effectLst/>
                <a:latin typeface="+mn-lt"/>
                <a:ea typeface="+mn-ea"/>
                <a:cs typeface="+mn-cs"/>
              </a:rPr>
              <a:t> מספיק לעשות </a:t>
            </a:r>
            <a:r>
              <a:rPr lang="he-IL" sz="1200" kern="1200" dirty="0" err="1">
                <a:solidFill>
                  <a:schemeClr val="tx1"/>
                </a:solidFill>
                <a:effectLst/>
                <a:latin typeface="+mn-lt"/>
                <a:ea typeface="+mn-ea"/>
                <a:cs typeface="+mn-cs"/>
              </a:rPr>
              <a:t>ספינקטרוטומיה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29</a:t>
            </a:fld>
            <a:endParaRPr lang="en-IL"/>
          </a:p>
        </p:txBody>
      </p:sp>
    </p:spTree>
    <p:extLst>
      <p:ext uri="{BB962C8B-B14F-4D97-AF65-F5344CB8AC3E}">
        <p14:creationId xmlns:p14="http://schemas.microsoft.com/office/powerpoint/2010/main" val="7888685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kern="1200" dirty="0">
                <a:solidFill>
                  <a:schemeClr val="tx1"/>
                </a:solidFill>
                <a:effectLst/>
                <a:latin typeface="+mn-lt"/>
                <a:ea typeface="+mn-ea"/>
                <a:cs typeface="+mn-cs"/>
              </a:rPr>
              <a:t>בעבר, מחלת כיס מרה יוחסה בעיקר למחלות </a:t>
            </a:r>
            <a:r>
              <a:rPr lang="he-IL" sz="1200" kern="1200" dirty="0" err="1">
                <a:solidFill>
                  <a:schemeClr val="tx1"/>
                </a:solidFill>
                <a:effectLst/>
                <a:latin typeface="+mn-lt"/>
                <a:ea typeface="+mn-ea"/>
                <a:cs typeface="+mn-cs"/>
              </a:rPr>
              <a:t>המוליטיות</a:t>
            </a:r>
            <a:r>
              <a:rPr lang="he-IL" sz="1200" kern="1200" dirty="0">
                <a:solidFill>
                  <a:schemeClr val="tx1"/>
                </a:solidFill>
                <a:effectLst/>
                <a:latin typeface="+mn-lt"/>
                <a:ea typeface="+mn-ea"/>
                <a:cs typeface="+mn-cs"/>
              </a:rPr>
              <a:t> אולם בעשורים האחרונים ההיארעות של </a:t>
            </a:r>
            <a:r>
              <a:rPr lang="he-IL" sz="1200" kern="1200" dirty="0" err="1">
                <a:solidFill>
                  <a:schemeClr val="tx1"/>
                </a:solidFill>
                <a:effectLst/>
                <a:latin typeface="+mn-lt"/>
                <a:ea typeface="+mn-ea"/>
                <a:cs typeface="+mn-cs"/>
              </a:rPr>
              <a:t>כולליתיאזיס</a:t>
            </a:r>
            <a:r>
              <a:rPr lang="he-IL" sz="1200" kern="1200" dirty="0">
                <a:solidFill>
                  <a:schemeClr val="tx1"/>
                </a:solidFill>
                <a:effectLst/>
                <a:latin typeface="+mn-lt"/>
                <a:ea typeface="+mn-ea"/>
                <a:cs typeface="+mn-cs"/>
              </a:rPr>
              <a:t> שהוא לא </a:t>
            </a:r>
            <a:r>
              <a:rPr lang="he-IL" sz="1200" kern="1200" dirty="0" err="1">
                <a:solidFill>
                  <a:schemeClr val="tx1"/>
                </a:solidFill>
                <a:effectLst/>
                <a:latin typeface="+mn-lt"/>
                <a:ea typeface="+mn-ea"/>
                <a:cs typeface="+mn-cs"/>
              </a:rPr>
              <a:t>המוליטי</a:t>
            </a:r>
            <a:r>
              <a:rPr lang="he-IL" sz="1200" kern="1200" dirty="0">
                <a:solidFill>
                  <a:schemeClr val="tx1"/>
                </a:solidFill>
                <a:effectLst/>
                <a:latin typeface="+mn-lt"/>
                <a:ea typeface="+mn-ea"/>
                <a:cs typeface="+mn-cs"/>
              </a:rPr>
              <a:t> עלה משמעותית, כשאחת האבחנות הינה </a:t>
            </a:r>
            <a:r>
              <a:rPr lang="he-IL" sz="1200" kern="1200" dirty="0" err="1">
                <a:solidFill>
                  <a:schemeClr val="tx1"/>
                </a:solidFill>
                <a:effectLst/>
                <a:latin typeface="+mn-lt"/>
                <a:ea typeface="+mn-ea"/>
                <a:cs typeface="+mn-cs"/>
              </a:rPr>
              <a:t>biliary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dyskinesia</a:t>
            </a:r>
            <a:r>
              <a:rPr lang="he-IL" sz="1200" kern="1200" dirty="0">
                <a:solidFill>
                  <a:schemeClr val="tx1"/>
                </a:solidFill>
                <a:effectLst/>
                <a:latin typeface="+mn-lt"/>
                <a:ea typeface="+mn-ea"/>
                <a:cs typeface="+mn-cs"/>
              </a:rPr>
              <a:t>, ובחלק מהמקרים מדובר בהשמנת יתר.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ביליארי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דיסקינזיה</a:t>
            </a:r>
            <a:r>
              <a:rPr lang="he-IL" sz="1200" kern="1200" dirty="0">
                <a:solidFill>
                  <a:schemeClr val="tx1"/>
                </a:solidFill>
                <a:effectLst/>
                <a:latin typeface="+mn-lt"/>
                <a:ea typeface="+mn-ea"/>
                <a:cs typeface="+mn-cs"/>
              </a:rPr>
              <a:t>- הקליניקה של מטופלים עם </a:t>
            </a:r>
            <a:r>
              <a:rPr lang="he-IL" sz="1200" kern="1200" dirty="0" err="1">
                <a:solidFill>
                  <a:schemeClr val="tx1"/>
                </a:solidFill>
                <a:effectLst/>
                <a:latin typeface="+mn-lt"/>
                <a:ea typeface="+mn-ea"/>
                <a:cs typeface="+mn-cs"/>
              </a:rPr>
              <a:t>דיסקינזיה</a:t>
            </a:r>
            <a:r>
              <a:rPr lang="he-IL" sz="1200" kern="1200" dirty="0">
                <a:solidFill>
                  <a:schemeClr val="tx1"/>
                </a:solidFill>
                <a:effectLst/>
                <a:latin typeface="+mn-lt"/>
                <a:ea typeface="+mn-ea"/>
                <a:cs typeface="+mn-cs"/>
              </a:rPr>
              <a:t> דומה עם כאבי בטן לאחר ארוחה, בחילות והקאות- בעבר קראו לזה </a:t>
            </a:r>
            <a:r>
              <a:rPr lang="he-IL" sz="1200" kern="1200" dirty="0" err="1">
                <a:solidFill>
                  <a:schemeClr val="tx1"/>
                </a:solidFill>
                <a:effectLst/>
                <a:latin typeface="+mn-lt"/>
                <a:ea typeface="+mn-ea"/>
                <a:cs typeface="+mn-cs"/>
              </a:rPr>
              <a:t>ביליארי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קוליק</a:t>
            </a:r>
            <a:r>
              <a:rPr lang="he-IL" sz="1200" kern="1200" dirty="0">
                <a:solidFill>
                  <a:schemeClr val="tx1"/>
                </a:solidFill>
                <a:effectLst/>
                <a:latin typeface="+mn-lt"/>
                <a:ea typeface="+mn-ea"/>
                <a:cs typeface="+mn-cs"/>
              </a:rPr>
              <a:t> אבל היום יודעים שזה יותר ספקטרום של כאבים הנובע </a:t>
            </a:r>
            <a:r>
              <a:rPr lang="he-IL" sz="1200" kern="1200" dirty="0" err="1">
                <a:solidFill>
                  <a:schemeClr val="tx1"/>
                </a:solidFill>
                <a:effectLst/>
                <a:latin typeface="+mn-lt"/>
                <a:ea typeface="+mn-ea"/>
                <a:cs typeface="+mn-cs"/>
              </a:rPr>
              <a:t>מדיסקינזיה</a:t>
            </a:r>
            <a:r>
              <a:rPr lang="he-IL" sz="1200" kern="1200" dirty="0">
                <a:solidFill>
                  <a:schemeClr val="tx1"/>
                </a:solidFill>
                <a:effectLst/>
                <a:latin typeface="+mn-lt"/>
                <a:ea typeface="+mn-ea"/>
                <a:cs typeface="+mn-cs"/>
              </a:rPr>
              <a:t> כאמור. כשחושבים שהבעיה היא </a:t>
            </a:r>
            <a:r>
              <a:rPr lang="he-IL" sz="1200" kern="1200" dirty="0" err="1">
                <a:solidFill>
                  <a:schemeClr val="tx1"/>
                </a:solidFill>
                <a:effectLst/>
                <a:latin typeface="+mn-lt"/>
                <a:ea typeface="+mn-ea"/>
                <a:cs typeface="+mn-cs"/>
              </a:rPr>
              <a:t>דיסקינזיה</a:t>
            </a:r>
            <a:r>
              <a:rPr lang="he-IL" sz="1200" kern="1200" dirty="0">
                <a:solidFill>
                  <a:schemeClr val="tx1"/>
                </a:solidFill>
                <a:effectLst/>
                <a:latin typeface="+mn-lt"/>
                <a:ea typeface="+mn-ea"/>
                <a:cs typeface="+mn-cs"/>
              </a:rPr>
              <a:t> יש לבצע בדיקת </a:t>
            </a:r>
            <a:r>
              <a:rPr lang="he-IL" sz="1200" kern="1200" dirty="0" err="1">
                <a:solidFill>
                  <a:schemeClr val="tx1"/>
                </a:solidFill>
                <a:effectLst/>
                <a:latin typeface="+mn-lt"/>
                <a:ea typeface="+mn-ea"/>
                <a:cs typeface="+mn-cs"/>
              </a:rPr>
              <a:t>hida</a:t>
            </a:r>
            <a:r>
              <a:rPr lang="he-IL" sz="1200" kern="1200" dirty="0">
                <a:solidFill>
                  <a:schemeClr val="tx1"/>
                </a:solidFill>
                <a:effectLst/>
                <a:latin typeface="+mn-lt"/>
                <a:ea typeface="+mn-ea"/>
                <a:cs typeface="+mn-cs"/>
              </a:rPr>
              <a:t>- נותנים </a:t>
            </a:r>
            <a:r>
              <a:rPr lang="he-IL" sz="1200" kern="1200" dirty="0" err="1">
                <a:solidFill>
                  <a:schemeClr val="tx1"/>
                </a:solidFill>
                <a:effectLst/>
                <a:latin typeface="+mn-lt"/>
                <a:ea typeface="+mn-ea"/>
                <a:cs typeface="+mn-cs"/>
              </a:rPr>
              <a:t>טכנציום</a:t>
            </a:r>
            <a:r>
              <a:rPr lang="he-IL" sz="1200" kern="1200" dirty="0">
                <a:solidFill>
                  <a:schemeClr val="tx1"/>
                </a:solidFill>
                <a:effectLst/>
                <a:latin typeface="+mn-lt"/>
                <a:ea typeface="+mn-ea"/>
                <a:cs typeface="+mn-cs"/>
              </a:rPr>
              <a:t> ובודקים התכווצות של כיס מרה- </a:t>
            </a:r>
            <a:r>
              <a:rPr lang="he-IL" sz="1200" kern="1200" dirty="0" err="1">
                <a:solidFill>
                  <a:schemeClr val="tx1"/>
                </a:solidFill>
                <a:effectLst/>
                <a:latin typeface="+mn-lt"/>
                <a:ea typeface="+mn-ea"/>
                <a:cs typeface="+mn-cs"/>
              </a:rPr>
              <a:t>ejection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fraction</a:t>
            </a:r>
            <a:r>
              <a:rPr lang="he-IL" sz="1200" kern="1200" dirty="0">
                <a:solidFill>
                  <a:schemeClr val="tx1"/>
                </a:solidFill>
                <a:effectLst/>
                <a:latin typeface="+mn-lt"/>
                <a:ea typeface="+mn-ea"/>
                <a:cs typeface="+mn-cs"/>
              </a:rPr>
              <a:t> של פחות מ- 35% נחשב דיאגנוסטי לאבחנה של </a:t>
            </a:r>
            <a:r>
              <a:rPr lang="he-IL" sz="1200" kern="1200" dirty="0" err="1">
                <a:solidFill>
                  <a:schemeClr val="tx1"/>
                </a:solidFill>
                <a:effectLst/>
                <a:latin typeface="+mn-lt"/>
                <a:ea typeface="+mn-ea"/>
                <a:cs typeface="+mn-cs"/>
              </a:rPr>
              <a:t>דיסקינזיה</a:t>
            </a:r>
            <a:r>
              <a:rPr lang="he-IL" sz="1200" kern="1200" dirty="0">
                <a:solidFill>
                  <a:schemeClr val="tx1"/>
                </a:solidFill>
                <a:effectLst/>
                <a:latin typeface="+mn-lt"/>
                <a:ea typeface="+mn-ea"/>
                <a:cs typeface="+mn-cs"/>
              </a:rPr>
              <a:t>. לא תמיד כריתת כיס מרה עוזרת למרות שבהרבה סדרות יש שיפור בתסמינים, זה ככל הנראה מקושר לרמת ה- </a:t>
            </a:r>
            <a:r>
              <a:rPr lang="he-IL" sz="1200" kern="1200" dirty="0" err="1">
                <a:solidFill>
                  <a:schemeClr val="tx1"/>
                </a:solidFill>
                <a:effectLst/>
                <a:latin typeface="+mn-lt"/>
                <a:ea typeface="+mn-ea"/>
                <a:cs typeface="+mn-cs"/>
              </a:rPr>
              <a:t>ejection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fraction</a:t>
            </a:r>
            <a:r>
              <a:rPr lang="he-IL" sz="1200" kern="1200" dirty="0">
                <a:solidFill>
                  <a:schemeClr val="tx1"/>
                </a:solidFill>
                <a:effectLst/>
                <a:latin typeface="+mn-lt"/>
                <a:ea typeface="+mn-ea"/>
                <a:cs typeface="+mn-cs"/>
              </a:rPr>
              <a:t>, חשוב לציין למשפחה שאם זוהי האבחנה אז לא בטוח שכריתת כיס מרה תביא לשיפור.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כולליתיאזיס</a:t>
            </a:r>
            <a:r>
              <a:rPr lang="he-IL" sz="1200" kern="1200" dirty="0">
                <a:solidFill>
                  <a:schemeClr val="tx1"/>
                </a:solidFill>
                <a:effectLst/>
                <a:latin typeface="+mn-lt"/>
                <a:ea typeface="+mn-ea"/>
                <a:cs typeface="+mn-cs"/>
              </a:rPr>
              <a:t>- עלה לאחרונה כתוצאה </a:t>
            </a:r>
            <a:r>
              <a:rPr lang="he-IL" sz="1200" kern="1200" dirty="0" err="1">
                <a:solidFill>
                  <a:schemeClr val="tx1"/>
                </a:solidFill>
                <a:effectLst/>
                <a:latin typeface="+mn-lt"/>
                <a:ea typeface="+mn-ea"/>
                <a:cs typeface="+mn-cs"/>
              </a:rPr>
              <a:t>ממגיפת</a:t>
            </a:r>
            <a:r>
              <a:rPr lang="he-IL" sz="1200" kern="1200" dirty="0">
                <a:solidFill>
                  <a:schemeClr val="tx1"/>
                </a:solidFill>
                <a:effectLst/>
                <a:latin typeface="+mn-lt"/>
                <a:ea typeface="+mn-ea"/>
                <a:cs typeface="+mn-cs"/>
              </a:rPr>
              <a:t> השמנה. עודף בכולסטרול מביא לסופר-</a:t>
            </a:r>
            <a:r>
              <a:rPr lang="he-IL" sz="1200" kern="1200" dirty="0" err="1">
                <a:solidFill>
                  <a:schemeClr val="tx1"/>
                </a:solidFill>
                <a:effectLst/>
                <a:latin typeface="+mn-lt"/>
                <a:ea typeface="+mn-ea"/>
                <a:cs typeface="+mn-cs"/>
              </a:rPr>
              <a:t>סטורציה</a:t>
            </a:r>
            <a:r>
              <a:rPr lang="he-IL" sz="1200" kern="1200" dirty="0">
                <a:solidFill>
                  <a:schemeClr val="tx1"/>
                </a:solidFill>
                <a:effectLst/>
                <a:latin typeface="+mn-lt"/>
                <a:ea typeface="+mn-ea"/>
                <a:cs typeface="+mn-cs"/>
              </a:rPr>
              <a:t> של מרה ולהיווצרות אבני כולסטרול. שאר האבנים בכיס המרה יכולים לנבוע ממחלות </a:t>
            </a:r>
            <a:r>
              <a:rPr lang="he-IL" sz="1200" kern="1200" dirty="0" err="1">
                <a:solidFill>
                  <a:schemeClr val="tx1"/>
                </a:solidFill>
                <a:effectLst/>
                <a:latin typeface="+mn-lt"/>
                <a:ea typeface="+mn-ea"/>
                <a:cs typeface="+mn-cs"/>
              </a:rPr>
              <a:t>המוליטיות</a:t>
            </a:r>
            <a:r>
              <a:rPr lang="he-IL" sz="1200" kern="1200" dirty="0">
                <a:solidFill>
                  <a:schemeClr val="tx1"/>
                </a:solidFill>
                <a:effectLst/>
                <a:latin typeface="+mn-lt"/>
                <a:ea typeface="+mn-ea"/>
                <a:cs typeface="+mn-cs"/>
              </a:rPr>
              <a:t> (אבני פיגמנט)- 15% מאבני כיס המרה אצל ילדים. סיבות נוספות להתפתחות אבנים כוללות תזונה על ורידית בעבר, ציסטיק פיברוזיס, תסמונת מעי קצר, שימוש בגלולות ועוד. הקליניקה הינה בחילות, כאבי בטן, לרוב אחרי ארוחה שומנית. יש כמה אספקטים חשובים טרם הניתוח וכתלות בחולה- האחד- אם מדובר בילד עם אנמיה חרמשית, חשובה הידרציה טובה והמוגלובין שיהיה מעל 10. השני- קשור לילדים שעוברים במקביל </a:t>
            </a:r>
            <a:r>
              <a:rPr lang="he-IL" sz="1200" kern="1200" dirty="0" err="1">
                <a:solidFill>
                  <a:schemeClr val="tx1"/>
                </a:solidFill>
                <a:effectLst/>
                <a:latin typeface="+mn-lt"/>
                <a:ea typeface="+mn-ea"/>
                <a:cs typeface="+mn-cs"/>
              </a:rPr>
              <a:t>ספלנקטומיה</a:t>
            </a:r>
            <a:r>
              <a:rPr lang="he-IL" sz="1200" kern="1200" dirty="0">
                <a:solidFill>
                  <a:schemeClr val="tx1"/>
                </a:solidFill>
                <a:effectLst/>
                <a:latin typeface="+mn-lt"/>
                <a:ea typeface="+mn-ea"/>
                <a:cs typeface="+mn-cs"/>
              </a:rPr>
              <a:t>- בגלל </a:t>
            </a:r>
            <a:r>
              <a:rPr lang="he-IL" sz="1200" kern="1200" dirty="0" err="1">
                <a:solidFill>
                  <a:schemeClr val="tx1"/>
                </a:solidFill>
                <a:effectLst/>
                <a:latin typeface="+mn-lt"/>
                <a:ea typeface="+mn-ea"/>
                <a:cs typeface="+mn-cs"/>
              </a:rPr>
              <a:t>ספרוציטוזיס</a:t>
            </a:r>
            <a:r>
              <a:rPr lang="he-IL" sz="1200" kern="1200" dirty="0">
                <a:solidFill>
                  <a:schemeClr val="tx1"/>
                </a:solidFill>
                <a:effectLst/>
                <a:latin typeface="+mn-lt"/>
                <a:ea typeface="+mn-ea"/>
                <a:cs typeface="+mn-cs"/>
              </a:rPr>
              <a:t>. במידה ולא הודגמו אבני כיס מרה אין התוויה לכריתת כיס המרה בחולים אלו.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30</a:t>
            </a:fld>
            <a:endParaRPr lang="en-IL"/>
          </a:p>
        </p:txBody>
      </p:sp>
    </p:spTree>
    <p:extLst>
      <p:ext uri="{BB962C8B-B14F-4D97-AF65-F5344CB8AC3E}">
        <p14:creationId xmlns:p14="http://schemas.microsoft.com/office/powerpoint/2010/main" val="3487067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b="1" kern="1200" dirty="0">
                <a:solidFill>
                  <a:schemeClr val="tx1"/>
                </a:solidFill>
                <a:effectLst/>
                <a:latin typeface="+mn-lt"/>
                <a:ea typeface="+mn-ea"/>
                <a:cs typeface="+mn-cs"/>
              </a:rPr>
              <a:t>פרק 30- </a:t>
            </a:r>
            <a:r>
              <a:rPr lang="he-IL" sz="1200" b="1" kern="1200" dirty="0" err="1">
                <a:solidFill>
                  <a:schemeClr val="tx1"/>
                </a:solidFill>
                <a:effectLst/>
                <a:latin typeface="+mn-lt"/>
                <a:ea typeface="+mn-ea"/>
                <a:cs typeface="+mn-cs"/>
              </a:rPr>
              <a:t>אטרזיה</a:t>
            </a:r>
            <a:r>
              <a:rPr lang="he-IL" sz="1200" b="1" kern="1200" dirty="0">
                <a:solidFill>
                  <a:schemeClr val="tx1"/>
                </a:solidFill>
                <a:effectLst/>
                <a:latin typeface="+mn-lt"/>
                <a:ea typeface="+mn-ea"/>
                <a:cs typeface="+mn-cs"/>
              </a:rPr>
              <a:t> של התריסריון והמעי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של התריסריון-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- 50% מלווה בתסמונת דאון, שכיח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- 1:5000-1:10000 לידות, יהיו מומי לב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- 25%-65% מן המקרים, </a:t>
            </a:r>
            <a:r>
              <a:rPr lang="he-IL" sz="1200" kern="1200" dirty="0" err="1">
                <a:solidFill>
                  <a:schemeClr val="tx1"/>
                </a:solidFill>
                <a:effectLst/>
                <a:latin typeface="+mn-lt"/>
                <a:ea typeface="+mn-ea"/>
                <a:cs typeface="+mn-cs"/>
              </a:rPr>
              <a:t>ומלרוטציה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- 30%.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הכי נוח לקטלג חסימה בתריסריון לפי 4 סיבות עיקריות-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של התריסריון</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סטנוזיס</a:t>
            </a:r>
            <a:r>
              <a:rPr lang="he-IL" sz="1200" kern="1200" dirty="0">
                <a:solidFill>
                  <a:schemeClr val="tx1"/>
                </a:solidFill>
                <a:effectLst/>
                <a:latin typeface="+mn-lt"/>
                <a:ea typeface="+mn-ea"/>
                <a:cs typeface="+mn-cs"/>
              </a:rPr>
              <a:t> – כתוצאה מווב, דיאפרגמה,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אנולר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פנקראס</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מלרוטציה</a:t>
            </a:r>
            <a:r>
              <a:rPr lang="he-IL" sz="1200" kern="1200" dirty="0">
                <a:solidFill>
                  <a:schemeClr val="tx1"/>
                </a:solidFill>
                <a:effectLst/>
                <a:latin typeface="+mn-lt"/>
                <a:ea typeface="+mn-ea"/>
                <a:cs typeface="+mn-cs"/>
              </a:rPr>
              <a:t> עם </a:t>
            </a:r>
            <a:r>
              <a:rPr lang="he-IL" sz="1200" kern="1200" dirty="0" err="1">
                <a:solidFill>
                  <a:schemeClr val="tx1"/>
                </a:solidFill>
                <a:effectLst/>
                <a:latin typeface="+mn-lt"/>
                <a:ea typeface="+mn-ea"/>
                <a:cs typeface="+mn-cs"/>
              </a:rPr>
              <a:t>באנד</a:t>
            </a:r>
            <a:r>
              <a:rPr lang="he-IL" sz="1200" kern="1200" dirty="0">
                <a:solidFill>
                  <a:schemeClr val="tx1"/>
                </a:solidFill>
                <a:effectLst/>
                <a:latin typeface="+mn-lt"/>
                <a:ea typeface="+mn-ea"/>
                <a:cs typeface="+mn-cs"/>
              </a:rPr>
              <a:t> חוסם</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בכל מקרה, האטיולוגיה של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בתריסריון הינה חסימה ולא אירוע </a:t>
            </a:r>
            <a:r>
              <a:rPr lang="he-IL" sz="1200" kern="1200" dirty="0" err="1">
                <a:solidFill>
                  <a:schemeClr val="tx1"/>
                </a:solidFill>
                <a:effectLst/>
                <a:latin typeface="+mn-lt"/>
                <a:ea typeface="+mn-ea"/>
                <a:cs typeface="+mn-cs"/>
              </a:rPr>
              <a:t>ווסקולרי</a:t>
            </a:r>
            <a:r>
              <a:rPr lang="he-IL" sz="1200" kern="1200" dirty="0">
                <a:solidFill>
                  <a:schemeClr val="tx1"/>
                </a:solidFill>
                <a:effectLst/>
                <a:latin typeface="+mn-lt"/>
                <a:ea typeface="+mn-ea"/>
                <a:cs typeface="+mn-cs"/>
              </a:rPr>
              <a:t> כמו במעי דק- יש רה-</a:t>
            </a:r>
            <a:r>
              <a:rPr lang="he-IL" sz="1200" kern="1200" dirty="0" err="1">
                <a:solidFill>
                  <a:schemeClr val="tx1"/>
                </a:solidFill>
                <a:effectLst/>
                <a:latin typeface="+mn-lt"/>
                <a:ea typeface="+mn-ea"/>
                <a:cs typeface="+mn-cs"/>
              </a:rPr>
              <a:t>קנליזציה</a:t>
            </a:r>
            <a:r>
              <a:rPr lang="he-IL" sz="1200" kern="1200" dirty="0">
                <a:solidFill>
                  <a:schemeClr val="tx1"/>
                </a:solidFill>
                <a:effectLst/>
                <a:latin typeface="+mn-lt"/>
                <a:ea typeface="+mn-ea"/>
                <a:cs typeface="+mn-cs"/>
              </a:rPr>
              <a:t> של התריסריון לאחר שהוא עובר פאזה </a:t>
            </a:r>
            <a:r>
              <a:rPr lang="he-IL" sz="1200" kern="1200" dirty="0" err="1">
                <a:solidFill>
                  <a:schemeClr val="tx1"/>
                </a:solidFill>
                <a:effectLst/>
                <a:latin typeface="+mn-lt"/>
                <a:ea typeface="+mn-ea"/>
                <a:cs typeface="+mn-cs"/>
              </a:rPr>
              <a:t>פרוליפרטיבית</a:t>
            </a:r>
            <a:r>
              <a:rPr lang="he-IL" sz="1200" kern="1200" dirty="0">
                <a:solidFill>
                  <a:schemeClr val="tx1"/>
                </a:solidFill>
                <a:effectLst/>
                <a:latin typeface="+mn-lt"/>
                <a:ea typeface="+mn-ea"/>
                <a:cs typeface="+mn-cs"/>
              </a:rPr>
              <a:t> ובהמשך </a:t>
            </a:r>
            <a:r>
              <a:rPr lang="he-IL" sz="1200" kern="1200" dirty="0" err="1">
                <a:solidFill>
                  <a:schemeClr val="tx1"/>
                </a:solidFill>
                <a:effectLst/>
                <a:latin typeface="+mn-lt"/>
                <a:ea typeface="+mn-ea"/>
                <a:cs typeface="+mn-cs"/>
              </a:rPr>
              <a:t>אפופוטוזיס</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- 85% מהמקרים החסימה היא </a:t>
            </a:r>
            <a:r>
              <a:rPr lang="he-IL" sz="1200" kern="1200" dirty="0" err="1">
                <a:solidFill>
                  <a:schemeClr val="tx1"/>
                </a:solidFill>
                <a:effectLst/>
                <a:latin typeface="+mn-lt"/>
                <a:ea typeface="+mn-ea"/>
                <a:cs typeface="+mn-cs"/>
              </a:rPr>
              <a:t>דיסטלית</a:t>
            </a:r>
            <a:r>
              <a:rPr lang="he-IL" sz="1200" kern="1200" dirty="0">
                <a:solidFill>
                  <a:schemeClr val="tx1"/>
                </a:solidFill>
                <a:effectLst/>
                <a:latin typeface="+mn-lt"/>
                <a:ea typeface="+mn-ea"/>
                <a:cs typeface="+mn-cs"/>
              </a:rPr>
              <a:t> לאמפולה ונראה הקאות </a:t>
            </a:r>
            <a:r>
              <a:rPr lang="he-IL" sz="1200" kern="1200" dirty="0" err="1">
                <a:solidFill>
                  <a:schemeClr val="tx1"/>
                </a:solidFill>
                <a:effectLst/>
                <a:latin typeface="+mn-lt"/>
                <a:ea typeface="+mn-ea"/>
                <a:cs typeface="+mn-cs"/>
              </a:rPr>
              <a:t>מרתיות</a:t>
            </a:r>
            <a:r>
              <a:rPr lang="he-IL" sz="1200" kern="1200" dirty="0">
                <a:solidFill>
                  <a:schemeClr val="tx1"/>
                </a:solidFill>
                <a:effectLst/>
                <a:latin typeface="+mn-lt"/>
                <a:ea typeface="+mn-ea"/>
                <a:cs typeface="+mn-cs"/>
              </a:rPr>
              <a:t>. בסונר נראה פיגור גדילה תוך רחמי, ריבוי מי שפיר.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סוגי </a:t>
            </a:r>
            <a:r>
              <a:rPr lang="he-IL" sz="1200" kern="1200" dirty="0" err="1">
                <a:solidFill>
                  <a:schemeClr val="tx1"/>
                </a:solidFill>
                <a:effectLst/>
                <a:latin typeface="+mn-lt"/>
                <a:ea typeface="+mn-ea"/>
                <a:cs typeface="+mn-cs"/>
              </a:rPr>
              <a:t>האטרזיה</a:t>
            </a:r>
            <a:r>
              <a:rPr lang="he-IL" sz="1200" kern="1200" dirty="0">
                <a:solidFill>
                  <a:schemeClr val="tx1"/>
                </a:solidFill>
                <a:effectLst/>
                <a:latin typeface="+mn-lt"/>
                <a:ea typeface="+mn-ea"/>
                <a:cs typeface="+mn-cs"/>
              </a:rPr>
              <a:t> מחולקים ל- 3-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סוג 1- מעל 90% מן המקרים, יש ווב או ממברנה,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סוג 2- יש </a:t>
            </a:r>
            <a:r>
              <a:rPr lang="he-IL" sz="1200" kern="1200" dirty="0" err="1">
                <a:solidFill>
                  <a:schemeClr val="tx1"/>
                </a:solidFill>
                <a:effectLst/>
                <a:latin typeface="+mn-lt"/>
                <a:ea typeface="+mn-ea"/>
                <a:cs typeface="+mn-cs"/>
              </a:rPr>
              <a:t>קורד</a:t>
            </a:r>
            <a:r>
              <a:rPr lang="he-IL" sz="1200" kern="1200" dirty="0">
                <a:solidFill>
                  <a:schemeClr val="tx1"/>
                </a:solidFill>
                <a:effectLst/>
                <a:latin typeface="+mn-lt"/>
                <a:ea typeface="+mn-ea"/>
                <a:cs typeface="+mn-cs"/>
              </a:rPr>
              <a:t> פיברוטי,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סוג 3-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מלאה ללא חיבור בין החלק </a:t>
            </a:r>
            <a:r>
              <a:rPr lang="he-IL" sz="1200" kern="1200" dirty="0" err="1">
                <a:solidFill>
                  <a:schemeClr val="tx1"/>
                </a:solidFill>
                <a:effectLst/>
                <a:latin typeface="+mn-lt"/>
                <a:ea typeface="+mn-ea"/>
                <a:cs typeface="+mn-cs"/>
              </a:rPr>
              <a:t>הפרוקסימלי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והדיסטלי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האבחנה- נעשית לרוב רק בחודש 7 להריון, למרות שהחסימה עצמה מתרחשת בשבוע 12- כנראה כיוון שהקיבה לא מתרחבת או מתרוקנת היטב ואינה בשלה.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הפרזנטציה בפגיה קשורה למיקום החסימה, ולמידת החסימה- האם מלאה או חלקית. בכל מקרה, ההסתמנות הכי קלאסית הינה הקאה </a:t>
            </a:r>
            <a:r>
              <a:rPr lang="he-IL" sz="1200" kern="1200" dirty="0" err="1">
                <a:solidFill>
                  <a:schemeClr val="tx1"/>
                </a:solidFill>
                <a:effectLst/>
                <a:latin typeface="+mn-lt"/>
                <a:ea typeface="+mn-ea"/>
                <a:cs typeface="+mn-cs"/>
              </a:rPr>
              <a:t>מרתית</a:t>
            </a:r>
            <a:r>
              <a:rPr lang="he-IL" sz="1200" kern="1200" dirty="0">
                <a:solidFill>
                  <a:schemeClr val="tx1"/>
                </a:solidFill>
                <a:effectLst/>
                <a:latin typeface="+mn-lt"/>
                <a:ea typeface="+mn-ea"/>
                <a:cs typeface="+mn-cs"/>
              </a:rPr>
              <a:t> בשעות הראשונות לחיים, הבטן לרוב לא </a:t>
            </a:r>
            <a:r>
              <a:rPr lang="he-IL" sz="1200" kern="1200" dirty="0" err="1">
                <a:solidFill>
                  <a:schemeClr val="tx1"/>
                </a:solidFill>
                <a:effectLst/>
                <a:latin typeface="+mn-lt"/>
                <a:ea typeface="+mn-ea"/>
                <a:cs typeface="+mn-cs"/>
              </a:rPr>
              <a:t>סקפואידית</a:t>
            </a:r>
            <a:r>
              <a:rPr lang="he-IL" sz="1200" kern="1200" dirty="0">
                <a:solidFill>
                  <a:schemeClr val="tx1"/>
                </a:solidFill>
                <a:effectLst/>
                <a:latin typeface="+mn-lt"/>
                <a:ea typeface="+mn-ea"/>
                <a:cs typeface="+mn-cs"/>
              </a:rPr>
              <a:t>, ושאיבה של מעל 20 סיסי של תוכן </a:t>
            </a:r>
            <a:r>
              <a:rPr lang="he-IL" sz="1200" kern="1200" dirty="0" err="1">
                <a:solidFill>
                  <a:schemeClr val="tx1"/>
                </a:solidFill>
                <a:effectLst/>
                <a:latin typeface="+mn-lt"/>
                <a:ea typeface="+mn-ea"/>
                <a:cs typeface="+mn-cs"/>
              </a:rPr>
              <a:t>מרתי</a:t>
            </a:r>
            <a:r>
              <a:rPr lang="he-IL" sz="1200" kern="1200" dirty="0">
                <a:solidFill>
                  <a:schemeClr val="tx1"/>
                </a:solidFill>
                <a:effectLst/>
                <a:latin typeface="+mn-lt"/>
                <a:ea typeface="+mn-ea"/>
                <a:cs typeface="+mn-cs"/>
              </a:rPr>
              <a:t> בזונדה תעיד על חסימה (אמור להיות פחות מ- 5).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ניהול מטופל עם חשד לחסימת תריסריון: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צבס</a:t>
            </a:r>
            <a:r>
              <a:rPr lang="he-IL" sz="1200" kern="1200" dirty="0">
                <a:solidFill>
                  <a:schemeClr val="tx1"/>
                </a:solidFill>
                <a:effectLst/>
                <a:latin typeface="+mn-lt"/>
                <a:ea typeface="+mn-ea"/>
                <a:cs typeface="+mn-cs"/>
              </a:rPr>
              <a:t>- עם מעט חומר ניגוד/אויר- לשלול </a:t>
            </a:r>
            <a:r>
              <a:rPr lang="he-IL" sz="1200" kern="1200" dirty="0" err="1">
                <a:solidFill>
                  <a:schemeClr val="tx1"/>
                </a:solidFill>
                <a:effectLst/>
                <a:latin typeface="+mn-lt"/>
                <a:ea typeface="+mn-ea"/>
                <a:cs typeface="+mn-cs"/>
              </a:rPr>
              <a:t>מלרוטציה</a:t>
            </a:r>
            <a:r>
              <a:rPr lang="he-IL" sz="1200" kern="1200" dirty="0">
                <a:solidFill>
                  <a:schemeClr val="tx1"/>
                </a:solidFill>
                <a:effectLst/>
                <a:latin typeface="+mn-lt"/>
                <a:ea typeface="+mn-ea"/>
                <a:cs typeface="+mn-cs"/>
              </a:rPr>
              <a:t> (הקאה </a:t>
            </a:r>
            <a:r>
              <a:rPr lang="he-IL" sz="1200" kern="1200" dirty="0" err="1">
                <a:solidFill>
                  <a:schemeClr val="tx1"/>
                </a:solidFill>
                <a:effectLst/>
                <a:latin typeface="+mn-lt"/>
                <a:ea typeface="+mn-ea"/>
                <a:cs typeface="+mn-cs"/>
              </a:rPr>
              <a:t>מרתית</a:t>
            </a:r>
            <a:r>
              <a:rPr lang="he-IL" sz="1200" kern="1200" dirty="0">
                <a:solidFill>
                  <a:schemeClr val="tx1"/>
                </a:solidFill>
                <a:effectLst/>
                <a:latin typeface="+mn-lt"/>
                <a:ea typeface="+mn-ea"/>
                <a:cs typeface="+mn-cs"/>
              </a:rPr>
              <a:t>)</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החייאת נוזלים</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מעבדה מלאה</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סונר בטן ועמוד שדרה</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אקו לב!!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סוגי הניתוח האפשריים-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לאנולר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פנקראס</a:t>
            </a:r>
            <a:r>
              <a:rPr lang="he-IL" sz="1200" kern="1200" dirty="0">
                <a:solidFill>
                  <a:schemeClr val="tx1"/>
                </a:solidFill>
                <a:effectLst/>
                <a:latin typeface="+mn-lt"/>
                <a:ea typeface="+mn-ea"/>
                <a:cs typeface="+mn-cs"/>
              </a:rPr>
              <a:t> או חסימה מלאה- </a:t>
            </a:r>
            <a:r>
              <a:rPr lang="he-IL" sz="1200" kern="1200" dirty="0" err="1">
                <a:solidFill>
                  <a:schemeClr val="tx1"/>
                </a:solidFill>
                <a:effectLst/>
                <a:latin typeface="+mn-lt"/>
                <a:ea typeface="+mn-ea"/>
                <a:cs typeface="+mn-cs"/>
              </a:rPr>
              <a:t>דואדנו-דואדנוסטומיה</a:t>
            </a:r>
            <a:r>
              <a:rPr lang="he-IL" sz="1200" kern="1200" dirty="0">
                <a:solidFill>
                  <a:schemeClr val="tx1"/>
                </a:solidFill>
                <a:effectLst/>
                <a:latin typeface="+mn-lt"/>
                <a:ea typeface="+mn-ea"/>
                <a:cs typeface="+mn-cs"/>
              </a:rPr>
              <a:t> ע״ש קימורה.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לווב- במיוחד </a:t>
            </a:r>
            <a:r>
              <a:rPr lang="he-IL" sz="1200" kern="1200" dirty="0" err="1">
                <a:solidFill>
                  <a:schemeClr val="tx1"/>
                </a:solidFill>
                <a:effectLst/>
                <a:latin typeface="+mn-lt"/>
                <a:ea typeface="+mn-ea"/>
                <a:cs typeface="+mn-cs"/>
              </a:rPr>
              <a:t>ווינדסוק</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היינקה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מיקוליץ</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דואדנו-דואדנופלסטיה</a:t>
            </a:r>
            <a:r>
              <a:rPr lang="he-IL" sz="1200" kern="1200" dirty="0">
                <a:solidFill>
                  <a:schemeClr val="tx1"/>
                </a:solidFill>
                <a:effectLst/>
                <a:latin typeface="+mn-lt"/>
                <a:ea typeface="+mn-ea"/>
                <a:cs typeface="+mn-cs"/>
              </a:rPr>
              <a:t>)</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דואדנו-גגונוסטומיה</a:t>
            </a:r>
            <a:r>
              <a:rPr lang="he-IL" sz="1200" kern="1200" dirty="0">
                <a:solidFill>
                  <a:schemeClr val="tx1"/>
                </a:solidFill>
                <a:effectLst/>
                <a:latin typeface="+mn-lt"/>
                <a:ea typeface="+mn-ea"/>
                <a:cs typeface="+mn-cs"/>
              </a:rPr>
              <a:t> (פחות מומלץ, יותר סיבוכים)</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4</a:t>
            </a:fld>
            <a:endParaRPr lang="en-IL"/>
          </a:p>
        </p:txBody>
      </p:sp>
    </p:spTree>
    <p:extLst>
      <p:ext uri="{BB962C8B-B14F-4D97-AF65-F5344CB8AC3E}">
        <p14:creationId xmlns:p14="http://schemas.microsoft.com/office/powerpoint/2010/main" val="33711668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פרק 46- לבלב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הקדמה: הלבלב מתפתח בשבוע הרביעי להריון משתי ״זרועות״- </a:t>
            </a:r>
            <a:r>
              <a:rPr lang="he-IL" sz="1200" kern="1200" dirty="0" err="1">
                <a:solidFill>
                  <a:schemeClr val="tx1"/>
                </a:solidFill>
                <a:effectLst/>
                <a:latin typeface="+mn-lt"/>
                <a:ea typeface="+mn-ea"/>
                <a:cs typeface="+mn-cs"/>
              </a:rPr>
              <a:t>evaginations</a:t>
            </a:r>
            <a:r>
              <a:rPr lang="he-IL" sz="1200" kern="1200" dirty="0">
                <a:solidFill>
                  <a:schemeClr val="tx1"/>
                </a:solidFill>
                <a:effectLst/>
                <a:latin typeface="+mn-lt"/>
                <a:ea typeface="+mn-ea"/>
                <a:cs typeface="+mn-cs"/>
              </a:rPr>
              <a:t>- שמגיעות מה- </a:t>
            </a:r>
            <a:r>
              <a:rPr lang="he-IL" sz="1200" kern="1200" dirty="0" err="1">
                <a:solidFill>
                  <a:schemeClr val="tx1"/>
                </a:solidFill>
                <a:effectLst/>
                <a:latin typeface="+mn-lt"/>
                <a:ea typeface="+mn-ea"/>
                <a:cs typeface="+mn-cs"/>
              </a:rPr>
              <a:t>foregut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endoderm</a:t>
            </a:r>
            <a:r>
              <a:rPr lang="he-IL" sz="1200" kern="1200" dirty="0">
                <a:solidFill>
                  <a:schemeClr val="tx1"/>
                </a:solidFill>
                <a:effectLst/>
                <a:latin typeface="+mn-lt"/>
                <a:ea typeface="+mn-ea"/>
                <a:cs typeface="+mn-cs"/>
              </a:rPr>
              <a:t>. גוף וזנב הלבלב מתפתחים מהניצן </a:t>
            </a:r>
            <a:r>
              <a:rPr lang="he-IL" sz="1200" kern="1200" dirty="0" err="1">
                <a:solidFill>
                  <a:schemeClr val="tx1"/>
                </a:solidFill>
                <a:effectLst/>
                <a:latin typeface="+mn-lt"/>
                <a:ea typeface="+mn-ea"/>
                <a:cs typeface="+mn-cs"/>
              </a:rPr>
              <a:t>הדורסלי</a:t>
            </a:r>
            <a:r>
              <a:rPr lang="he-IL" sz="1200" kern="1200" dirty="0">
                <a:solidFill>
                  <a:schemeClr val="tx1"/>
                </a:solidFill>
                <a:effectLst/>
                <a:latin typeface="+mn-lt"/>
                <a:ea typeface="+mn-ea"/>
                <a:cs typeface="+mn-cs"/>
              </a:rPr>
              <a:t> וכוללים את </a:t>
            </a:r>
            <a:r>
              <a:rPr lang="he-IL" sz="1200" kern="1200" dirty="0" err="1">
                <a:solidFill>
                  <a:schemeClr val="tx1"/>
                </a:solidFill>
                <a:effectLst/>
                <a:latin typeface="+mn-lt"/>
                <a:ea typeface="+mn-ea"/>
                <a:cs typeface="+mn-cs"/>
              </a:rPr>
              <a:t>סנטוריני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והפפילה</a:t>
            </a:r>
            <a:r>
              <a:rPr lang="he-IL" sz="1200" kern="1200" dirty="0">
                <a:solidFill>
                  <a:schemeClr val="tx1"/>
                </a:solidFill>
                <a:effectLst/>
                <a:latin typeface="+mn-lt"/>
                <a:ea typeface="+mn-ea"/>
                <a:cs typeface="+mn-cs"/>
              </a:rPr>
              <a:t> וכן את המשך </a:t>
            </a:r>
            <a:r>
              <a:rPr lang="he-IL" sz="1200" kern="1200" dirty="0" err="1">
                <a:solidFill>
                  <a:schemeClr val="tx1"/>
                </a:solidFill>
                <a:effectLst/>
                <a:latin typeface="+mn-lt"/>
                <a:ea typeface="+mn-ea"/>
                <a:cs typeface="+mn-cs"/>
              </a:rPr>
              <a:t>הוירסונג</a:t>
            </a:r>
            <a:r>
              <a:rPr lang="he-IL" sz="1200" kern="1200" dirty="0">
                <a:solidFill>
                  <a:schemeClr val="tx1"/>
                </a:solidFill>
                <a:effectLst/>
                <a:latin typeface="+mn-lt"/>
                <a:ea typeface="+mn-ea"/>
                <a:cs typeface="+mn-cs"/>
              </a:rPr>
              <a:t>. ראש הלבלב והחלק </a:t>
            </a:r>
            <a:r>
              <a:rPr lang="he-IL" sz="1200" kern="1200" dirty="0" err="1">
                <a:solidFill>
                  <a:schemeClr val="tx1"/>
                </a:solidFill>
                <a:effectLst/>
                <a:latin typeface="+mn-lt"/>
                <a:ea typeface="+mn-ea"/>
                <a:cs typeface="+mn-cs"/>
              </a:rPr>
              <a:t>הפרוקסימלי</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הוירסונג</a:t>
            </a:r>
            <a:r>
              <a:rPr lang="he-IL" sz="1200" kern="1200" dirty="0">
                <a:solidFill>
                  <a:schemeClr val="tx1"/>
                </a:solidFill>
                <a:effectLst/>
                <a:latin typeface="+mn-lt"/>
                <a:ea typeface="+mn-ea"/>
                <a:cs typeface="+mn-cs"/>
              </a:rPr>
              <a:t> מקורם מהניצן </a:t>
            </a:r>
            <a:r>
              <a:rPr lang="he-IL" sz="1200" kern="1200" dirty="0" err="1">
                <a:solidFill>
                  <a:schemeClr val="tx1"/>
                </a:solidFill>
                <a:effectLst/>
                <a:latin typeface="+mn-lt"/>
                <a:ea typeface="+mn-ea"/>
                <a:cs typeface="+mn-cs"/>
              </a:rPr>
              <a:t>הוונטרלי</a:t>
            </a:r>
            <a:r>
              <a:rPr lang="he-IL" sz="1200" kern="1200" dirty="0">
                <a:solidFill>
                  <a:schemeClr val="tx1"/>
                </a:solidFill>
                <a:effectLst/>
                <a:latin typeface="+mn-lt"/>
                <a:ea typeface="+mn-ea"/>
                <a:cs typeface="+mn-cs"/>
              </a:rPr>
              <a:t> שמוצאו </a:t>
            </a:r>
            <a:r>
              <a:rPr lang="he-IL" sz="1200" kern="1200" dirty="0" err="1">
                <a:solidFill>
                  <a:schemeClr val="tx1"/>
                </a:solidFill>
                <a:effectLst/>
                <a:latin typeface="+mn-lt"/>
                <a:ea typeface="+mn-ea"/>
                <a:cs typeface="+mn-cs"/>
              </a:rPr>
              <a:t>מהביליארי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דיברטיקולום</a:t>
            </a:r>
            <a:r>
              <a:rPr lang="he-IL" sz="1200" kern="1200" dirty="0">
                <a:solidFill>
                  <a:schemeClr val="tx1"/>
                </a:solidFill>
                <a:effectLst/>
                <a:latin typeface="+mn-lt"/>
                <a:ea typeface="+mn-ea"/>
                <a:cs typeface="+mn-cs"/>
              </a:rPr>
              <a:t>. הניצנים מתאחים לכדי לבלב אחד בגיל 7 שבועות, למרות שיש עדויות שאיחוי מלא יכול להיות רק התקופה הפרינטלית. האיחוי מתרחש בתהליך הרוטציה- הקיבה מסתובבת והחלק </a:t>
            </a:r>
            <a:r>
              <a:rPr lang="he-IL" sz="1200" kern="1200" dirty="0" err="1">
                <a:solidFill>
                  <a:schemeClr val="tx1"/>
                </a:solidFill>
                <a:effectLst/>
                <a:latin typeface="+mn-lt"/>
                <a:ea typeface="+mn-ea"/>
                <a:cs typeface="+mn-cs"/>
              </a:rPr>
              <a:t>הוונטרלי</a:t>
            </a:r>
            <a:r>
              <a:rPr lang="he-IL" sz="1200" kern="1200" dirty="0">
                <a:solidFill>
                  <a:schemeClr val="tx1"/>
                </a:solidFill>
                <a:effectLst/>
                <a:latin typeface="+mn-lt"/>
                <a:ea typeface="+mn-ea"/>
                <a:cs typeface="+mn-cs"/>
              </a:rPr>
              <a:t> מסתובב מאחורה ומתמקם קצת מתחת לחלק </a:t>
            </a:r>
            <a:r>
              <a:rPr lang="he-IL" sz="1200" kern="1200" dirty="0" err="1">
                <a:solidFill>
                  <a:schemeClr val="tx1"/>
                </a:solidFill>
                <a:effectLst/>
                <a:latin typeface="+mn-lt"/>
                <a:ea typeface="+mn-ea"/>
                <a:cs typeface="+mn-cs"/>
              </a:rPr>
              <a:t>הדורסלי</a:t>
            </a:r>
            <a:r>
              <a:rPr lang="he-IL" sz="1200" kern="1200" dirty="0">
                <a:solidFill>
                  <a:schemeClr val="tx1"/>
                </a:solidFill>
                <a:effectLst/>
                <a:latin typeface="+mn-lt"/>
                <a:ea typeface="+mn-ea"/>
                <a:cs typeface="+mn-cs"/>
              </a:rPr>
              <a:t>. המרכיב האנדוקריני של הלבלב- איי </a:t>
            </a:r>
            <a:r>
              <a:rPr lang="he-IL" sz="1200" kern="1200" dirty="0" err="1">
                <a:solidFill>
                  <a:schemeClr val="tx1"/>
                </a:solidFill>
                <a:effectLst/>
                <a:latin typeface="+mn-lt"/>
                <a:ea typeface="+mn-ea"/>
                <a:cs typeface="+mn-cs"/>
              </a:rPr>
              <a:t>לנגרהאנס</a:t>
            </a:r>
            <a:r>
              <a:rPr lang="he-IL" sz="1200" kern="1200" dirty="0">
                <a:solidFill>
                  <a:schemeClr val="tx1"/>
                </a:solidFill>
                <a:effectLst/>
                <a:latin typeface="+mn-lt"/>
                <a:ea typeface="+mn-ea"/>
                <a:cs typeface="+mn-cs"/>
              </a:rPr>
              <a:t>- מתחילים להתמיין עוד לפני </a:t>
            </a:r>
            <a:r>
              <a:rPr lang="he-IL" sz="1200" kern="1200" dirty="0" err="1">
                <a:solidFill>
                  <a:schemeClr val="tx1"/>
                </a:solidFill>
                <a:effectLst/>
                <a:latin typeface="+mn-lt"/>
                <a:ea typeface="+mn-ea"/>
                <a:cs typeface="+mn-cs"/>
              </a:rPr>
              <a:t>האווגינציה</a:t>
            </a:r>
            <a:r>
              <a:rPr lang="he-IL" sz="1200" kern="1200" dirty="0">
                <a:solidFill>
                  <a:schemeClr val="tx1"/>
                </a:solidFill>
                <a:effectLst/>
                <a:latin typeface="+mn-lt"/>
                <a:ea typeface="+mn-ea"/>
                <a:cs typeface="+mn-cs"/>
              </a:rPr>
              <a:t> של הניצנים עצמם, והם מהווים כ- 10% מרקמת הלבלב בחיים העובריים אולם אחוז זה יורד </a:t>
            </a:r>
            <a:r>
              <a:rPr lang="he-IL" sz="1200" kern="1200" dirty="0" err="1">
                <a:solidFill>
                  <a:schemeClr val="tx1"/>
                </a:solidFill>
                <a:effectLst/>
                <a:latin typeface="+mn-lt"/>
                <a:ea typeface="+mn-ea"/>
                <a:cs typeface="+mn-cs"/>
              </a:rPr>
              <a:t>לכ</a:t>
            </a:r>
            <a:r>
              <a:rPr lang="he-IL" sz="1200" kern="1200" dirty="0">
                <a:solidFill>
                  <a:schemeClr val="tx1"/>
                </a:solidFill>
                <a:effectLst/>
                <a:latin typeface="+mn-lt"/>
                <a:ea typeface="+mn-ea"/>
                <a:cs typeface="+mn-cs"/>
              </a:rPr>
              <a:t>- 1% בבגרות. </a:t>
            </a:r>
            <a:r>
              <a:rPr lang="he-IL" sz="1200" kern="1200" dirty="0" err="1">
                <a:solidFill>
                  <a:schemeClr val="tx1"/>
                </a:solidFill>
                <a:effectLst/>
                <a:latin typeface="+mn-lt"/>
                <a:ea typeface="+mn-ea"/>
                <a:cs typeface="+mn-cs"/>
              </a:rPr>
              <a:t>האציני</a:t>
            </a:r>
            <a:r>
              <a:rPr lang="he-IL" sz="1200" kern="1200" dirty="0">
                <a:solidFill>
                  <a:schemeClr val="tx1"/>
                </a:solidFill>
                <a:effectLst/>
                <a:latin typeface="+mn-lt"/>
                <a:ea typeface="+mn-ea"/>
                <a:cs typeface="+mn-cs"/>
              </a:rPr>
              <a:t> עצמם מתחילים להיווצר בגיל 12 שבועות אולם הפרשות לבלב עצמן מתרחשות רק בלידה.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אנטומיה ואספקת דם - הלבלב הוא איבר </a:t>
            </a:r>
            <a:r>
              <a:rPr lang="he-IL" sz="1200" kern="1200" dirty="0" err="1">
                <a:solidFill>
                  <a:schemeClr val="tx1"/>
                </a:solidFill>
                <a:effectLst/>
                <a:latin typeface="+mn-lt"/>
                <a:ea typeface="+mn-ea"/>
                <a:cs typeface="+mn-cs"/>
              </a:rPr>
              <a:t>רטרופריטונאלי</a:t>
            </a:r>
            <a:r>
              <a:rPr lang="he-IL" sz="1200" kern="1200" dirty="0">
                <a:solidFill>
                  <a:schemeClr val="tx1"/>
                </a:solidFill>
                <a:effectLst/>
                <a:latin typeface="+mn-lt"/>
                <a:ea typeface="+mn-ea"/>
                <a:cs typeface="+mn-cs"/>
              </a:rPr>
              <a:t>. צוואר הלבלב מוגדר כחלק של הלבלב שמתחתיו נמצאים ה- </a:t>
            </a:r>
            <a:r>
              <a:rPr lang="he-IL" sz="1200" kern="1200" dirty="0" err="1">
                <a:solidFill>
                  <a:schemeClr val="tx1"/>
                </a:solidFill>
                <a:effectLst/>
                <a:latin typeface="+mn-lt"/>
                <a:ea typeface="+mn-ea"/>
                <a:cs typeface="+mn-cs"/>
              </a:rPr>
              <a:t>sma</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smv</a:t>
            </a:r>
            <a:r>
              <a:rPr lang="he-IL" sz="1200" kern="1200" dirty="0">
                <a:solidFill>
                  <a:schemeClr val="tx1"/>
                </a:solidFill>
                <a:effectLst/>
                <a:latin typeface="+mn-lt"/>
                <a:ea typeface="+mn-ea"/>
                <a:cs typeface="+mn-cs"/>
              </a:rPr>
              <a:t>. אספקת הדם מהלבלב מגיעה מהצליאק ומה- </a:t>
            </a:r>
            <a:r>
              <a:rPr lang="he-IL" sz="1200" kern="1200" dirty="0" err="1">
                <a:solidFill>
                  <a:schemeClr val="tx1"/>
                </a:solidFill>
                <a:effectLst/>
                <a:latin typeface="+mn-lt"/>
                <a:ea typeface="+mn-ea"/>
                <a:cs typeface="+mn-cs"/>
              </a:rPr>
              <a:t>sma</a:t>
            </a:r>
            <a:r>
              <a:rPr lang="he-IL" sz="1200" kern="1200" dirty="0">
                <a:solidFill>
                  <a:schemeClr val="tx1"/>
                </a:solidFill>
                <a:effectLst/>
                <a:latin typeface="+mn-lt"/>
                <a:ea typeface="+mn-ea"/>
                <a:cs typeface="+mn-cs"/>
              </a:rPr>
              <a:t>, שיוצרים את הארקדה </a:t>
            </a:r>
            <a:r>
              <a:rPr lang="he-IL" sz="1200" kern="1200" dirty="0" err="1">
                <a:solidFill>
                  <a:schemeClr val="tx1"/>
                </a:solidFill>
                <a:effectLst/>
                <a:latin typeface="+mn-lt"/>
                <a:ea typeface="+mn-ea"/>
                <a:cs typeface="+mn-cs"/>
              </a:rPr>
              <a:t>הפנקראטיקודואדנלית</a:t>
            </a:r>
            <a:r>
              <a:rPr lang="he-IL" sz="1200" kern="1200" dirty="0">
                <a:solidFill>
                  <a:schemeClr val="tx1"/>
                </a:solidFill>
                <a:effectLst/>
                <a:latin typeface="+mn-lt"/>
                <a:ea typeface="+mn-ea"/>
                <a:cs typeface="+mn-cs"/>
              </a:rPr>
              <a:t>. מהצליאק יש את </a:t>
            </a:r>
            <a:r>
              <a:rPr lang="he-IL" sz="1200" kern="1200" dirty="0" err="1">
                <a:solidFill>
                  <a:schemeClr val="tx1"/>
                </a:solidFill>
                <a:effectLst/>
                <a:latin typeface="+mn-lt"/>
                <a:ea typeface="+mn-ea"/>
                <a:cs typeface="+mn-cs"/>
              </a:rPr>
              <a:t>הגסטרודואדנל</a:t>
            </a:r>
            <a:r>
              <a:rPr lang="he-IL" sz="1200" kern="1200" dirty="0">
                <a:solidFill>
                  <a:schemeClr val="tx1"/>
                </a:solidFill>
                <a:effectLst/>
                <a:latin typeface="+mn-lt"/>
                <a:ea typeface="+mn-ea"/>
                <a:cs typeface="+mn-cs"/>
              </a:rPr>
              <a:t>, וממנו יש את </a:t>
            </a:r>
            <a:r>
              <a:rPr lang="he-IL" sz="1200" kern="1200" dirty="0" err="1">
                <a:solidFill>
                  <a:schemeClr val="tx1"/>
                </a:solidFill>
                <a:effectLst/>
                <a:latin typeface="+mn-lt"/>
                <a:ea typeface="+mn-ea"/>
                <a:cs typeface="+mn-cs"/>
              </a:rPr>
              <a:t>הסופריור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פנקראטיק-דואדנל</a:t>
            </a:r>
            <a:r>
              <a:rPr lang="he-IL" sz="1200" kern="1200" dirty="0">
                <a:solidFill>
                  <a:schemeClr val="tx1"/>
                </a:solidFill>
                <a:effectLst/>
                <a:latin typeface="+mn-lt"/>
                <a:ea typeface="+mn-ea"/>
                <a:cs typeface="+mn-cs"/>
              </a:rPr>
              <a:t>, ומה- </a:t>
            </a:r>
            <a:r>
              <a:rPr lang="he-IL" sz="1200" kern="1200" dirty="0" err="1">
                <a:solidFill>
                  <a:schemeClr val="tx1"/>
                </a:solidFill>
                <a:effectLst/>
                <a:latin typeface="+mn-lt"/>
                <a:ea typeface="+mn-ea"/>
                <a:cs typeface="+mn-cs"/>
              </a:rPr>
              <a:t>sma</a:t>
            </a:r>
            <a:r>
              <a:rPr lang="he-IL" sz="1200" kern="1200" dirty="0">
                <a:solidFill>
                  <a:schemeClr val="tx1"/>
                </a:solidFill>
                <a:effectLst/>
                <a:latin typeface="+mn-lt"/>
                <a:ea typeface="+mn-ea"/>
                <a:cs typeface="+mn-cs"/>
              </a:rPr>
              <a:t> יש את </a:t>
            </a:r>
            <a:r>
              <a:rPr lang="he-IL" sz="1200" kern="1200" dirty="0" err="1">
                <a:solidFill>
                  <a:schemeClr val="tx1"/>
                </a:solidFill>
                <a:effectLst/>
                <a:latin typeface="+mn-lt"/>
                <a:ea typeface="+mn-ea"/>
                <a:cs typeface="+mn-cs"/>
              </a:rPr>
              <a:t>האינפריור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פנקראטיק</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דואדנל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הסופריור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פנקראטיק</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דואדנל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והאינפריור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פנקראטיק</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דואדנל</a:t>
            </a:r>
            <a:r>
              <a:rPr lang="he-IL" sz="1200" kern="1200" dirty="0">
                <a:solidFill>
                  <a:schemeClr val="tx1"/>
                </a:solidFill>
                <a:effectLst/>
                <a:latin typeface="+mn-lt"/>
                <a:ea typeface="+mn-ea"/>
                <a:cs typeface="+mn-cs"/>
              </a:rPr>
              <a:t>. בנוסף יש אספקת דם מעורק הטחול.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ישנן מספר אנומליות מולדות של הלבלב-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pancreatic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divisum</a:t>
            </a:r>
            <a:r>
              <a:rPr lang="he-IL" sz="1200" kern="1200" dirty="0">
                <a:solidFill>
                  <a:schemeClr val="tx1"/>
                </a:solidFill>
                <a:effectLst/>
                <a:latin typeface="+mn-lt"/>
                <a:ea typeface="+mn-ea"/>
                <a:cs typeface="+mn-cs"/>
              </a:rPr>
              <a:t>- אנומליה שיש אצל 10% </a:t>
            </a:r>
            <a:r>
              <a:rPr lang="he-IL" sz="1200" kern="1200" dirty="0" err="1">
                <a:solidFill>
                  <a:schemeClr val="tx1"/>
                </a:solidFill>
                <a:effectLst/>
                <a:latin typeface="+mn-lt"/>
                <a:ea typeface="+mn-ea"/>
                <a:cs typeface="+mn-cs"/>
              </a:rPr>
              <a:t>מהאוכלוסיה</a:t>
            </a:r>
            <a:r>
              <a:rPr lang="he-IL" sz="1200" kern="1200" dirty="0">
                <a:solidFill>
                  <a:schemeClr val="tx1"/>
                </a:solidFill>
                <a:effectLst/>
                <a:latin typeface="+mn-lt"/>
                <a:ea typeface="+mn-ea"/>
                <a:cs typeface="+mn-cs"/>
              </a:rPr>
              <a:t>, נגרמת כתוצאה מכשל של איחוי בין הלבלב </a:t>
            </a:r>
            <a:r>
              <a:rPr lang="he-IL" sz="1200" kern="1200" dirty="0" err="1">
                <a:solidFill>
                  <a:schemeClr val="tx1"/>
                </a:solidFill>
                <a:effectLst/>
                <a:latin typeface="+mn-lt"/>
                <a:ea typeface="+mn-ea"/>
                <a:cs typeface="+mn-cs"/>
              </a:rPr>
              <a:t>הדורסטלי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והוונטרלי</a:t>
            </a:r>
            <a:r>
              <a:rPr lang="he-IL" sz="1200" kern="1200" dirty="0">
                <a:solidFill>
                  <a:schemeClr val="tx1"/>
                </a:solidFill>
                <a:effectLst/>
                <a:latin typeface="+mn-lt"/>
                <a:ea typeface="+mn-ea"/>
                <a:cs typeface="+mn-cs"/>
              </a:rPr>
              <a:t>. זוהי האנומליה המולדת הנפוצה ביותר. באנומליה זו מרבית ההפרשות מגוף וזנב הלבלב נאלצות להתפנות דרך </a:t>
            </a:r>
            <a:r>
              <a:rPr lang="he-IL" sz="1200" kern="1200" dirty="0" err="1">
                <a:solidFill>
                  <a:schemeClr val="tx1"/>
                </a:solidFill>
                <a:effectLst/>
                <a:latin typeface="+mn-lt"/>
                <a:ea typeface="+mn-ea"/>
                <a:cs typeface="+mn-cs"/>
              </a:rPr>
              <a:t>סנטוריני</a:t>
            </a:r>
            <a:r>
              <a:rPr lang="he-IL" sz="1200" kern="1200" dirty="0">
                <a:solidFill>
                  <a:schemeClr val="tx1"/>
                </a:solidFill>
                <a:effectLst/>
                <a:latin typeface="+mn-lt"/>
                <a:ea typeface="+mn-ea"/>
                <a:cs typeface="+mn-cs"/>
              </a:rPr>
              <a:t>. הדרך לזהות וגם לעיתים לטפל היא ב- </a:t>
            </a:r>
            <a:r>
              <a:rPr lang="he-IL" sz="1200" kern="1200" dirty="0" err="1">
                <a:solidFill>
                  <a:schemeClr val="tx1"/>
                </a:solidFill>
                <a:effectLst/>
                <a:latin typeface="+mn-lt"/>
                <a:ea typeface="+mn-ea"/>
                <a:cs typeface="+mn-cs"/>
              </a:rPr>
              <a:t>ercp</a:t>
            </a:r>
            <a:r>
              <a:rPr lang="he-IL" sz="1200" kern="1200" dirty="0">
                <a:solidFill>
                  <a:schemeClr val="tx1"/>
                </a:solidFill>
                <a:effectLst/>
                <a:latin typeface="+mn-lt"/>
                <a:ea typeface="+mn-ea"/>
                <a:cs typeface="+mn-cs"/>
              </a:rPr>
              <a:t>, אולם מדובר בכלי פולשני, ועל כן ניתן לבצע </a:t>
            </a:r>
            <a:r>
              <a:rPr lang="he-IL" sz="1200" kern="1200" dirty="0" err="1">
                <a:solidFill>
                  <a:schemeClr val="tx1"/>
                </a:solidFill>
                <a:effectLst/>
                <a:latin typeface="+mn-lt"/>
                <a:ea typeface="+mn-ea"/>
                <a:cs typeface="+mn-cs"/>
              </a:rPr>
              <a:t>mrcp</a:t>
            </a:r>
            <a:r>
              <a:rPr lang="he-IL" sz="1200" kern="1200" dirty="0">
                <a:solidFill>
                  <a:schemeClr val="tx1"/>
                </a:solidFill>
                <a:effectLst/>
                <a:latin typeface="+mn-lt"/>
                <a:ea typeface="+mn-ea"/>
                <a:cs typeface="+mn-cs"/>
              </a:rPr>
              <a:t>. המשמעות הקלינית של </a:t>
            </a:r>
            <a:r>
              <a:rPr lang="he-IL" sz="1200" kern="1200" dirty="0" err="1">
                <a:solidFill>
                  <a:schemeClr val="tx1"/>
                </a:solidFill>
                <a:effectLst/>
                <a:latin typeface="+mn-lt"/>
                <a:ea typeface="+mn-ea"/>
                <a:cs typeface="+mn-cs"/>
              </a:rPr>
              <a:t>דיביזום</a:t>
            </a:r>
            <a:r>
              <a:rPr lang="he-IL" sz="1200" kern="1200" dirty="0">
                <a:solidFill>
                  <a:schemeClr val="tx1"/>
                </a:solidFill>
                <a:effectLst/>
                <a:latin typeface="+mn-lt"/>
                <a:ea typeface="+mn-ea"/>
                <a:cs typeface="+mn-cs"/>
              </a:rPr>
              <a:t> היא קונטרוברסיאלית, אצל חלקים מהמטופלים יש </a:t>
            </a:r>
            <a:r>
              <a:rPr lang="he-IL" sz="1200" kern="1200" dirty="0" err="1">
                <a:solidFill>
                  <a:schemeClr val="tx1"/>
                </a:solidFill>
                <a:effectLst/>
                <a:latin typeface="+mn-lt"/>
                <a:ea typeface="+mn-ea"/>
                <a:cs typeface="+mn-cs"/>
              </a:rPr>
              <a:t>פנקראטיטיס</a:t>
            </a:r>
            <a:r>
              <a:rPr lang="he-IL" sz="1200" kern="1200" dirty="0">
                <a:solidFill>
                  <a:schemeClr val="tx1"/>
                </a:solidFill>
                <a:effectLst/>
                <a:latin typeface="+mn-lt"/>
                <a:ea typeface="+mn-ea"/>
                <a:cs typeface="+mn-cs"/>
              </a:rPr>
              <a:t> עקב בעיה בפינוי ההפרשות דרך </a:t>
            </a:r>
            <a:r>
              <a:rPr lang="he-IL" sz="1200" kern="1200" dirty="0" err="1">
                <a:solidFill>
                  <a:schemeClr val="tx1"/>
                </a:solidFill>
                <a:effectLst/>
                <a:latin typeface="+mn-lt"/>
                <a:ea typeface="+mn-ea"/>
                <a:cs typeface="+mn-cs"/>
              </a:rPr>
              <a:t>הסנטוריני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איי לבלב </a:t>
            </a:r>
            <a:r>
              <a:rPr lang="he-IL" sz="1200" kern="1200" dirty="0" err="1">
                <a:solidFill>
                  <a:schemeClr val="tx1"/>
                </a:solidFill>
                <a:effectLst/>
                <a:latin typeface="+mn-lt"/>
                <a:ea typeface="+mn-ea"/>
                <a:cs typeface="+mn-cs"/>
              </a:rPr>
              <a:t>אקטופיים</a:t>
            </a:r>
            <a:r>
              <a:rPr lang="he-IL" sz="1200" kern="1200" dirty="0">
                <a:solidFill>
                  <a:schemeClr val="tx1"/>
                </a:solidFill>
                <a:effectLst/>
                <a:latin typeface="+mn-lt"/>
                <a:ea typeface="+mn-ea"/>
                <a:cs typeface="+mn-cs"/>
              </a:rPr>
              <a:t> לרוב נמצאים לאורך מערכת העיכול אולם נמצאו גם בבית החזה ומקומות נוספים. בעיקר- </a:t>
            </a:r>
            <a:r>
              <a:rPr lang="he-IL" sz="1200" kern="1200" dirty="0" err="1">
                <a:solidFill>
                  <a:schemeClr val="tx1"/>
                </a:solidFill>
                <a:effectLst/>
                <a:latin typeface="+mn-lt"/>
                <a:ea typeface="+mn-ea"/>
                <a:cs typeface="+mn-cs"/>
              </a:rPr>
              <a:t>באנטרום</a:t>
            </a:r>
            <a:r>
              <a:rPr lang="he-IL" sz="1200" kern="1200" dirty="0">
                <a:solidFill>
                  <a:schemeClr val="tx1"/>
                </a:solidFill>
                <a:effectLst/>
                <a:latin typeface="+mn-lt"/>
                <a:ea typeface="+mn-ea"/>
                <a:cs typeface="+mn-cs"/>
              </a:rPr>
              <a:t> הקיבה, ויכולים להביא לחסימת מוצא הקיבה. הרקמה דומה לרקמת לבלב רגילה וניתן לזהות את זה מבחינה מקרוסקופית. מבחינה קלינית לרוב לא מהווה בעיה ומתגלה באופן מקרי </a:t>
            </a:r>
            <a:r>
              <a:rPr lang="he-IL" sz="1200" kern="1200" dirty="0" err="1">
                <a:solidFill>
                  <a:schemeClr val="tx1"/>
                </a:solidFill>
                <a:effectLst/>
                <a:latin typeface="+mn-lt"/>
                <a:ea typeface="+mn-ea"/>
                <a:cs typeface="+mn-cs"/>
              </a:rPr>
              <a:t>בלפרוטומיה</a:t>
            </a:r>
            <a:r>
              <a:rPr lang="he-IL" sz="1200" kern="1200" dirty="0">
                <a:solidFill>
                  <a:schemeClr val="tx1"/>
                </a:solidFill>
                <a:effectLst/>
                <a:latin typeface="+mn-lt"/>
                <a:ea typeface="+mn-ea"/>
                <a:cs typeface="+mn-cs"/>
              </a:rPr>
              <a:t>. לעיתים יכול לדמם או להביא לחסימת מעי.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לבלב </a:t>
            </a:r>
            <a:r>
              <a:rPr lang="he-IL" sz="1200" kern="1200" dirty="0" err="1">
                <a:solidFill>
                  <a:schemeClr val="tx1"/>
                </a:solidFill>
                <a:effectLst/>
                <a:latin typeface="+mn-lt"/>
                <a:ea typeface="+mn-ea"/>
                <a:cs typeface="+mn-cs"/>
              </a:rPr>
              <a:t>אנולרי</a:t>
            </a:r>
            <a:r>
              <a:rPr lang="he-IL" sz="1200" kern="1200" dirty="0">
                <a:solidFill>
                  <a:schemeClr val="tx1"/>
                </a:solidFill>
                <a:effectLst/>
                <a:latin typeface="+mn-lt"/>
                <a:ea typeface="+mn-ea"/>
                <a:cs typeface="+mn-cs"/>
              </a:rPr>
              <a:t>- כתוצאה מרוטציה לא טובה של הניצן </a:t>
            </a:r>
            <a:r>
              <a:rPr lang="he-IL" sz="1200" kern="1200" dirty="0" err="1">
                <a:solidFill>
                  <a:schemeClr val="tx1"/>
                </a:solidFill>
                <a:effectLst/>
                <a:latin typeface="+mn-lt"/>
                <a:ea typeface="+mn-ea"/>
                <a:cs typeface="+mn-cs"/>
              </a:rPr>
              <a:t>הוונטרלי</a:t>
            </a:r>
            <a:r>
              <a:rPr lang="he-IL" sz="1200" kern="1200" dirty="0">
                <a:solidFill>
                  <a:schemeClr val="tx1"/>
                </a:solidFill>
                <a:effectLst/>
                <a:latin typeface="+mn-lt"/>
                <a:ea typeface="+mn-ea"/>
                <a:cs typeface="+mn-cs"/>
              </a:rPr>
              <a:t> במהלכו סביב לאספקט </a:t>
            </a:r>
            <a:r>
              <a:rPr lang="he-IL" sz="1200" kern="1200" dirty="0" err="1">
                <a:solidFill>
                  <a:schemeClr val="tx1"/>
                </a:solidFill>
                <a:effectLst/>
                <a:latin typeface="+mn-lt"/>
                <a:ea typeface="+mn-ea"/>
                <a:cs typeface="+mn-cs"/>
              </a:rPr>
              <a:t>הפוסטריורי</a:t>
            </a:r>
            <a:r>
              <a:rPr lang="he-IL" sz="1200" kern="1200" dirty="0">
                <a:solidFill>
                  <a:schemeClr val="tx1"/>
                </a:solidFill>
                <a:effectLst/>
                <a:latin typeface="+mn-lt"/>
                <a:ea typeface="+mn-ea"/>
                <a:cs typeface="+mn-cs"/>
              </a:rPr>
              <a:t> של התריסריון. לרוב בא בקומבינציה עם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של התריסריון, </a:t>
            </a:r>
            <a:r>
              <a:rPr lang="he-IL" sz="1200" kern="1200" dirty="0" err="1">
                <a:solidFill>
                  <a:schemeClr val="tx1"/>
                </a:solidFill>
                <a:effectLst/>
                <a:latin typeface="+mn-lt"/>
                <a:ea typeface="+mn-ea"/>
                <a:cs typeface="+mn-cs"/>
              </a:rPr>
              <a:t>מלרוטציה</a:t>
            </a:r>
            <a:r>
              <a:rPr lang="he-IL" sz="1200" kern="1200" dirty="0">
                <a:solidFill>
                  <a:schemeClr val="tx1"/>
                </a:solidFill>
                <a:effectLst/>
                <a:latin typeface="+mn-lt"/>
                <a:ea typeface="+mn-ea"/>
                <a:cs typeface="+mn-cs"/>
              </a:rPr>
              <a:t>, ותסמונת דאון. ההסתמנות הקלינית קשורה לחסימת התריסריון, לרוב עם הקאה </a:t>
            </a:r>
            <a:r>
              <a:rPr lang="he-IL" sz="1200" kern="1200" dirty="0" err="1">
                <a:solidFill>
                  <a:schemeClr val="tx1"/>
                </a:solidFill>
                <a:effectLst/>
                <a:latin typeface="+mn-lt"/>
                <a:ea typeface="+mn-ea"/>
                <a:cs typeface="+mn-cs"/>
              </a:rPr>
              <a:t>מרתית</a:t>
            </a:r>
            <a:r>
              <a:rPr lang="he-IL" sz="1200" kern="1200" dirty="0">
                <a:solidFill>
                  <a:schemeClr val="tx1"/>
                </a:solidFill>
                <a:effectLst/>
                <a:latin typeface="+mn-lt"/>
                <a:ea typeface="+mn-ea"/>
                <a:cs typeface="+mn-cs"/>
              </a:rPr>
              <a:t>. בצילום בטן יש מראה של </a:t>
            </a:r>
            <a:r>
              <a:rPr lang="he-IL" sz="1200" kern="1200" dirty="0" err="1">
                <a:solidFill>
                  <a:schemeClr val="tx1"/>
                </a:solidFill>
                <a:effectLst/>
                <a:latin typeface="+mn-lt"/>
                <a:ea typeface="+mn-ea"/>
                <a:cs typeface="+mn-cs"/>
              </a:rPr>
              <a:t>double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bubble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ציסטיק פיברוזיס- מחלה רצסיבית </a:t>
            </a:r>
            <a:r>
              <a:rPr lang="he-IL" sz="1200" kern="1200" dirty="0" err="1">
                <a:solidFill>
                  <a:schemeClr val="tx1"/>
                </a:solidFill>
                <a:effectLst/>
                <a:latin typeface="+mn-lt"/>
                <a:ea typeface="+mn-ea"/>
                <a:cs typeface="+mn-cs"/>
              </a:rPr>
              <a:t>אוטוזומלית</a:t>
            </a:r>
            <a:r>
              <a:rPr lang="he-IL" sz="1200" kern="1200" dirty="0">
                <a:solidFill>
                  <a:schemeClr val="tx1"/>
                </a:solidFill>
                <a:effectLst/>
                <a:latin typeface="+mn-lt"/>
                <a:ea typeface="+mn-ea"/>
                <a:cs typeface="+mn-cs"/>
              </a:rPr>
              <a:t> שמתרחשת אחת ל- 2500 לידות, נגרם כתוצאה בגן </a:t>
            </a:r>
            <a:r>
              <a:rPr lang="he-IL" sz="1200" kern="1200" dirty="0" err="1">
                <a:solidFill>
                  <a:schemeClr val="tx1"/>
                </a:solidFill>
                <a:effectLst/>
                <a:latin typeface="+mn-lt"/>
                <a:ea typeface="+mn-ea"/>
                <a:cs typeface="+mn-cs"/>
              </a:rPr>
              <a:t>cftr</a:t>
            </a:r>
            <a:r>
              <a:rPr lang="he-IL" sz="1200" kern="1200" dirty="0">
                <a:solidFill>
                  <a:schemeClr val="tx1"/>
                </a:solidFill>
                <a:effectLst/>
                <a:latin typeface="+mn-lt"/>
                <a:ea typeface="+mn-ea"/>
                <a:cs typeface="+mn-cs"/>
              </a:rPr>
              <a:t> שמקודד חלבון המבוטא על הממברנה </a:t>
            </a:r>
            <a:r>
              <a:rPr lang="he-IL" sz="1200" kern="1200" dirty="0" err="1">
                <a:solidFill>
                  <a:schemeClr val="tx1"/>
                </a:solidFill>
                <a:effectLst/>
                <a:latin typeface="+mn-lt"/>
                <a:ea typeface="+mn-ea"/>
                <a:cs typeface="+mn-cs"/>
              </a:rPr>
              <a:t>האפיקלית</a:t>
            </a:r>
            <a:r>
              <a:rPr lang="he-IL" sz="1200" kern="1200" dirty="0">
                <a:solidFill>
                  <a:schemeClr val="tx1"/>
                </a:solidFill>
                <a:effectLst/>
                <a:latin typeface="+mn-lt"/>
                <a:ea typeface="+mn-ea"/>
                <a:cs typeface="+mn-cs"/>
              </a:rPr>
              <a:t> של תאי אפיתל </a:t>
            </a:r>
            <a:r>
              <a:rPr lang="he-IL" sz="1200" kern="1200" dirty="0" err="1">
                <a:solidFill>
                  <a:schemeClr val="tx1"/>
                </a:solidFill>
                <a:effectLst/>
                <a:latin typeface="+mn-lt"/>
                <a:ea typeface="+mn-ea"/>
                <a:cs typeface="+mn-cs"/>
              </a:rPr>
              <a:t>אקסוקריניים</a:t>
            </a:r>
            <a:r>
              <a:rPr lang="he-IL" sz="1200" kern="1200" dirty="0">
                <a:solidFill>
                  <a:schemeClr val="tx1"/>
                </a:solidFill>
                <a:effectLst/>
                <a:latin typeface="+mn-lt"/>
                <a:ea typeface="+mn-ea"/>
                <a:cs typeface="+mn-cs"/>
              </a:rPr>
              <a:t>. כשחלבון זה לא מקודד זה מביא לאי ספיקת לבלב משמעותית ויש ירידה בהפרשה של אנזימים וצורך באנזימים בכלכלה. ההפרשות עצמן הן בכמות נמוכה של ביקרבונט ועם </a:t>
            </a:r>
            <a:r>
              <a:rPr lang="he-IL" sz="1200" kern="1200" dirty="0" err="1">
                <a:solidFill>
                  <a:schemeClr val="tx1"/>
                </a:solidFill>
                <a:effectLst/>
                <a:latin typeface="+mn-lt"/>
                <a:ea typeface="+mn-ea"/>
                <a:cs typeface="+mn-cs"/>
              </a:rPr>
              <a:t>ph</a:t>
            </a:r>
            <a:r>
              <a:rPr lang="he-IL" sz="1200" kern="1200" dirty="0">
                <a:solidFill>
                  <a:schemeClr val="tx1"/>
                </a:solidFill>
                <a:effectLst/>
                <a:latin typeface="+mn-lt"/>
                <a:ea typeface="+mn-ea"/>
                <a:cs typeface="+mn-cs"/>
              </a:rPr>
              <a:t> נמוך יותר והן סמיכות וחוסמות את התעלות עם הרחבה ודגנרציה של תאים </a:t>
            </a:r>
            <a:r>
              <a:rPr lang="he-IL" sz="1200" kern="1200" dirty="0" err="1">
                <a:solidFill>
                  <a:schemeClr val="tx1"/>
                </a:solidFill>
                <a:effectLst/>
                <a:latin typeface="+mn-lt"/>
                <a:ea typeface="+mn-ea"/>
                <a:cs typeface="+mn-cs"/>
              </a:rPr>
              <a:t>אצינריים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פנקראטיטיס</a:t>
            </a:r>
            <a:r>
              <a:rPr lang="he-IL" sz="1200" kern="1200" dirty="0">
                <a:solidFill>
                  <a:schemeClr val="tx1"/>
                </a:solidFill>
                <a:effectLst/>
                <a:latin typeface="+mn-lt"/>
                <a:ea typeface="+mn-ea"/>
                <a:cs typeface="+mn-cs"/>
              </a:rPr>
              <a:t>- השכיחות בילדים נעה סביב 10 מקרים ל- 100,000 ילדים.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סיבות- הסיבות לדלקת לבלב חריפה כוללות טראומה, אבנים, </a:t>
            </a:r>
            <a:r>
              <a:rPr lang="he-IL" sz="1200" kern="1200" dirty="0" err="1">
                <a:solidFill>
                  <a:schemeClr val="tx1"/>
                </a:solidFill>
                <a:effectLst/>
                <a:latin typeface="+mn-lt"/>
                <a:ea typeface="+mn-ea"/>
                <a:cs typeface="+mn-cs"/>
              </a:rPr>
              <a:t>כולדוכל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ציסט</a:t>
            </a:r>
            <a:r>
              <a:rPr lang="he-IL" sz="1200" kern="1200" dirty="0">
                <a:solidFill>
                  <a:schemeClr val="tx1"/>
                </a:solidFill>
                <a:effectLst/>
                <a:latin typeface="+mn-lt"/>
                <a:ea typeface="+mn-ea"/>
                <a:cs typeface="+mn-cs"/>
              </a:rPr>
              <a:t>, בעיות מולדות, תרופות  (</a:t>
            </a:r>
            <a:r>
              <a:rPr lang="he-IL" sz="1200" kern="1200" dirty="0" err="1">
                <a:solidFill>
                  <a:schemeClr val="tx1"/>
                </a:solidFill>
                <a:effectLst/>
                <a:latin typeface="+mn-lt"/>
                <a:ea typeface="+mn-ea"/>
                <a:cs typeface="+mn-cs"/>
              </a:rPr>
              <a:t>אספרגינאז</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סטטינים</a:t>
            </a:r>
            <a:r>
              <a:rPr lang="he-IL" sz="1200" kern="1200" dirty="0">
                <a:solidFill>
                  <a:schemeClr val="tx1"/>
                </a:solidFill>
                <a:effectLst/>
                <a:latin typeface="+mn-lt"/>
                <a:ea typeface="+mn-ea"/>
                <a:cs typeface="+mn-cs"/>
              </a:rPr>
              <a:t>, משתנים, חומצה </a:t>
            </a:r>
            <a:r>
              <a:rPr lang="he-IL" sz="1200" kern="1200" dirty="0" err="1">
                <a:solidFill>
                  <a:schemeClr val="tx1"/>
                </a:solidFill>
                <a:effectLst/>
                <a:latin typeface="+mn-lt"/>
                <a:ea typeface="+mn-ea"/>
                <a:cs typeface="+mn-cs"/>
              </a:rPr>
              <a:t>ולפורית</a:t>
            </a:r>
            <a:r>
              <a:rPr lang="he-IL" sz="1200" kern="1200" dirty="0">
                <a:solidFill>
                  <a:schemeClr val="tx1"/>
                </a:solidFill>
                <a:effectLst/>
                <a:latin typeface="+mn-lt"/>
                <a:ea typeface="+mn-ea"/>
                <a:cs typeface="+mn-cs"/>
              </a:rPr>
              <a:t>, אמצעי מניעה וכו׳), הפרעות מטבוליות וזיהומים. לרוב, הסיבה לא ידועה ונקראת </a:t>
            </a:r>
            <a:r>
              <a:rPr lang="he-IL" sz="1200" kern="1200" dirty="0" err="1">
                <a:solidFill>
                  <a:schemeClr val="tx1"/>
                </a:solidFill>
                <a:effectLst/>
                <a:latin typeface="+mn-lt"/>
                <a:ea typeface="+mn-ea"/>
                <a:cs typeface="+mn-cs"/>
              </a:rPr>
              <a:t>אידיופתית</a:t>
            </a:r>
            <a:r>
              <a:rPr lang="he-IL" sz="1200" kern="1200" dirty="0">
                <a:solidFill>
                  <a:schemeClr val="tx1"/>
                </a:solidFill>
                <a:effectLst/>
                <a:latin typeface="+mn-lt"/>
                <a:ea typeface="+mn-ea"/>
                <a:cs typeface="+mn-cs"/>
              </a:rPr>
              <a:t>. מחלות שיכולות להביא </a:t>
            </a:r>
            <a:r>
              <a:rPr lang="he-IL" sz="1200" kern="1200" dirty="0" err="1">
                <a:solidFill>
                  <a:schemeClr val="tx1"/>
                </a:solidFill>
                <a:effectLst/>
                <a:latin typeface="+mn-lt"/>
                <a:ea typeface="+mn-ea"/>
                <a:cs typeface="+mn-cs"/>
              </a:rPr>
              <a:t>לפנקראטיטיס</a:t>
            </a:r>
            <a:r>
              <a:rPr lang="he-IL" sz="1200" kern="1200" dirty="0">
                <a:solidFill>
                  <a:schemeClr val="tx1"/>
                </a:solidFill>
                <a:effectLst/>
                <a:latin typeface="+mn-lt"/>
                <a:ea typeface="+mn-ea"/>
                <a:cs typeface="+mn-cs"/>
              </a:rPr>
              <a:t> כוללות </a:t>
            </a:r>
            <a:r>
              <a:rPr lang="he-IL" sz="1200" kern="1200" dirty="0" err="1">
                <a:solidFill>
                  <a:schemeClr val="tx1"/>
                </a:solidFill>
                <a:effectLst/>
                <a:latin typeface="+mn-lt"/>
                <a:ea typeface="+mn-ea"/>
                <a:cs typeface="+mn-cs"/>
              </a:rPr>
              <a:t>קווסקי</a:t>
            </a:r>
            <a:r>
              <a:rPr lang="he-IL" sz="1200" kern="1200" dirty="0">
                <a:solidFill>
                  <a:schemeClr val="tx1"/>
                </a:solidFill>
                <a:effectLst/>
                <a:latin typeface="+mn-lt"/>
                <a:ea typeface="+mn-ea"/>
                <a:cs typeface="+mn-cs"/>
              </a:rPr>
              <a:t>, תסמונת </a:t>
            </a:r>
            <a:r>
              <a:rPr lang="he-IL" sz="1200" kern="1200" dirty="0" err="1">
                <a:solidFill>
                  <a:schemeClr val="tx1"/>
                </a:solidFill>
                <a:effectLst/>
                <a:latin typeface="+mn-lt"/>
                <a:ea typeface="+mn-ea"/>
                <a:cs typeface="+mn-cs"/>
              </a:rPr>
              <a:t>ריי</a:t>
            </a:r>
            <a:r>
              <a:rPr lang="he-IL" sz="1200" kern="1200" dirty="0">
                <a:solidFill>
                  <a:schemeClr val="tx1"/>
                </a:solidFill>
                <a:effectLst/>
                <a:latin typeface="+mn-lt"/>
                <a:ea typeface="+mn-ea"/>
                <a:cs typeface="+mn-cs"/>
              </a:rPr>
              <a:t>, וכן מחלות ויראליות- </a:t>
            </a:r>
            <a:r>
              <a:rPr lang="he-IL" sz="1200" kern="1200" dirty="0" err="1">
                <a:solidFill>
                  <a:schemeClr val="tx1"/>
                </a:solidFill>
                <a:effectLst/>
                <a:latin typeface="+mn-lt"/>
                <a:ea typeface="+mn-ea"/>
                <a:cs typeface="+mn-cs"/>
              </a:rPr>
              <a:t>רוטה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קוקסקי</a:t>
            </a:r>
            <a:r>
              <a:rPr lang="he-IL" sz="1200" kern="1200" dirty="0">
                <a:solidFill>
                  <a:schemeClr val="tx1"/>
                </a:solidFill>
                <a:effectLst/>
                <a:latin typeface="+mn-lt"/>
                <a:ea typeface="+mn-ea"/>
                <a:cs typeface="+mn-cs"/>
              </a:rPr>
              <a:t> וזיהום בקטריאלי עם </a:t>
            </a:r>
            <a:r>
              <a:rPr lang="he-IL" sz="1200" kern="1200" dirty="0" err="1">
                <a:solidFill>
                  <a:schemeClr val="tx1"/>
                </a:solidFill>
                <a:effectLst/>
                <a:latin typeface="+mn-lt"/>
                <a:ea typeface="+mn-ea"/>
                <a:cs typeface="+mn-cs"/>
              </a:rPr>
              <a:t>ספסיס</a:t>
            </a:r>
            <a:r>
              <a:rPr lang="he-IL" sz="1200" kern="1200" dirty="0">
                <a:solidFill>
                  <a:schemeClr val="tx1"/>
                </a:solidFill>
                <a:effectLst/>
                <a:latin typeface="+mn-lt"/>
                <a:ea typeface="+mn-ea"/>
                <a:cs typeface="+mn-cs"/>
              </a:rPr>
              <a:t>. בנוסף, </a:t>
            </a:r>
            <a:r>
              <a:rPr lang="he-IL" sz="1200" kern="1200" dirty="0" err="1">
                <a:solidFill>
                  <a:schemeClr val="tx1"/>
                </a:solidFill>
                <a:effectLst/>
                <a:latin typeface="+mn-lt"/>
                <a:ea typeface="+mn-ea"/>
                <a:cs typeface="+mn-cs"/>
              </a:rPr>
              <a:t>פנקראטיק</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דיביזום</a:t>
            </a:r>
            <a:r>
              <a:rPr lang="he-IL" sz="1200" kern="1200" dirty="0">
                <a:solidFill>
                  <a:schemeClr val="tx1"/>
                </a:solidFill>
                <a:effectLst/>
                <a:latin typeface="+mn-lt"/>
                <a:ea typeface="+mn-ea"/>
                <a:cs typeface="+mn-cs"/>
              </a:rPr>
              <a:t> יכול להביא לאירועים חוזרים של </a:t>
            </a:r>
            <a:r>
              <a:rPr lang="he-IL" sz="1200" kern="1200" dirty="0" err="1">
                <a:solidFill>
                  <a:schemeClr val="tx1"/>
                </a:solidFill>
                <a:effectLst/>
                <a:latin typeface="+mn-lt"/>
                <a:ea typeface="+mn-ea"/>
                <a:cs typeface="+mn-cs"/>
              </a:rPr>
              <a:t>פנקראטיטיס</a:t>
            </a:r>
            <a:r>
              <a:rPr lang="he-IL" sz="1200" kern="1200" dirty="0">
                <a:solidFill>
                  <a:schemeClr val="tx1"/>
                </a:solidFill>
                <a:effectLst/>
                <a:latin typeface="+mn-lt"/>
                <a:ea typeface="+mn-ea"/>
                <a:cs typeface="+mn-cs"/>
              </a:rPr>
              <a:t> ובמקרים כאלו מקובל לבצע </a:t>
            </a:r>
            <a:r>
              <a:rPr lang="he-IL" sz="1200" kern="1200" dirty="0" err="1">
                <a:solidFill>
                  <a:schemeClr val="tx1"/>
                </a:solidFill>
                <a:effectLst/>
                <a:latin typeface="+mn-lt"/>
                <a:ea typeface="+mn-ea"/>
                <a:cs typeface="+mn-cs"/>
              </a:rPr>
              <a:t>ספינקטרופלסטיה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הפפילה</a:t>
            </a:r>
            <a:r>
              <a:rPr lang="he-IL" sz="1200" kern="1200" dirty="0">
                <a:solidFill>
                  <a:schemeClr val="tx1"/>
                </a:solidFill>
                <a:effectLst/>
                <a:latin typeface="+mn-lt"/>
                <a:ea typeface="+mn-ea"/>
                <a:cs typeface="+mn-cs"/>
              </a:rPr>
              <a:t> הקטנה. ניתוחים מותווים רק כשזה לא מצליח- </a:t>
            </a:r>
            <a:r>
              <a:rPr lang="he-IL" sz="1200" kern="1200" dirty="0" err="1">
                <a:solidFill>
                  <a:schemeClr val="tx1"/>
                </a:solidFill>
                <a:effectLst/>
                <a:latin typeface="+mn-lt"/>
                <a:ea typeface="+mn-ea"/>
                <a:cs typeface="+mn-cs"/>
              </a:rPr>
              <a:t>פוסטו</a:t>
            </a:r>
            <a:r>
              <a:rPr lang="he-IL" sz="1200" kern="1200" dirty="0">
                <a:solidFill>
                  <a:schemeClr val="tx1"/>
                </a:solidFill>
                <a:effectLst/>
                <a:latin typeface="+mn-lt"/>
                <a:ea typeface="+mn-ea"/>
                <a:cs typeface="+mn-cs"/>
              </a:rPr>
              <a:t>, דואל, פריי- </a:t>
            </a:r>
            <a:r>
              <a:rPr lang="en-US" sz="1200" kern="1200" dirty="0">
                <a:solidFill>
                  <a:schemeClr val="tx1"/>
                </a:solidFill>
                <a:effectLst/>
                <a:latin typeface="+mn-lt"/>
                <a:ea typeface="+mn-ea"/>
                <a:cs typeface="+mn-cs"/>
              </a:rPr>
              <a:t>Puestow</a:t>
            </a:r>
            <a:r>
              <a:rPr lang="he-IL" sz="1200" kern="1200" dirty="0">
                <a:solidFill>
                  <a:schemeClr val="tx1"/>
                </a:solidFill>
                <a:effectLst/>
                <a:latin typeface="+mn-lt"/>
                <a:ea typeface="+mn-ea"/>
                <a:cs typeface="+mn-cs"/>
              </a:rPr>
              <a:t> תיאר למשל </a:t>
            </a:r>
            <a:r>
              <a:rPr lang="he-IL" sz="1200" kern="1200" dirty="0" err="1">
                <a:solidFill>
                  <a:schemeClr val="tx1"/>
                </a:solidFill>
                <a:effectLst/>
                <a:latin typeface="+mn-lt"/>
                <a:ea typeface="+mn-ea"/>
                <a:cs typeface="+mn-cs"/>
              </a:rPr>
              <a:t>side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to</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side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pancreatic-jejunostomy</a:t>
            </a:r>
            <a:r>
              <a:rPr lang="he-IL" sz="1200" kern="1200" dirty="0">
                <a:solidFill>
                  <a:schemeClr val="tx1"/>
                </a:solidFill>
                <a:effectLst/>
                <a:latin typeface="+mn-lt"/>
                <a:ea typeface="+mn-ea"/>
                <a:cs typeface="+mn-cs"/>
              </a:rPr>
              <a:t>. ניתוח נוסף הינו ניתוח </a:t>
            </a:r>
            <a:r>
              <a:rPr lang="he-IL" sz="1200" kern="1200" dirty="0" err="1">
                <a:solidFill>
                  <a:schemeClr val="tx1"/>
                </a:solidFill>
                <a:effectLst/>
                <a:latin typeface="+mn-lt"/>
                <a:ea typeface="+mn-ea"/>
                <a:cs typeface="+mn-cs"/>
              </a:rPr>
              <a:t>frey</a:t>
            </a:r>
            <a:r>
              <a:rPr lang="he-IL" sz="1200" kern="1200" dirty="0">
                <a:solidFill>
                  <a:schemeClr val="tx1"/>
                </a:solidFill>
                <a:effectLst/>
                <a:latin typeface="+mn-lt"/>
                <a:ea typeface="+mn-ea"/>
                <a:cs typeface="+mn-cs"/>
              </a:rPr>
              <a:t>- כריתה של ראש הלבלב וביצוע השקה של הצנרת ללולאת </a:t>
            </a:r>
            <a:r>
              <a:rPr lang="he-IL" sz="1200" kern="1200" dirty="0" err="1">
                <a:solidFill>
                  <a:schemeClr val="tx1"/>
                </a:solidFill>
                <a:effectLst/>
                <a:latin typeface="+mn-lt"/>
                <a:ea typeface="+mn-ea"/>
                <a:cs typeface="+mn-cs"/>
              </a:rPr>
              <a:t>roux</a:t>
            </a:r>
            <a:r>
              <a:rPr lang="he-IL" sz="1200" kern="1200" dirty="0">
                <a:solidFill>
                  <a:schemeClr val="tx1"/>
                </a:solidFill>
                <a:effectLst/>
                <a:latin typeface="+mn-lt"/>
                <a:ea typeface="+mn-ea"/>
                <a:cs typeface="+mn-cs"/>
              </a:rPr>
              <a:t>. יש מצבים בהם מבצעים כריתת לבלב כשאין ברירה. המנגנון, בכל מקרה, של </a:t>
            </a:r>
            <a:r>
              <a:rPr lang="he-IL" sz="1200" kern="1200" dirty="0" err="1">
                <a:solidFill>
                  <a:schemeClr val="tx1"/>
                </a:solidFill>
                <a:effectLst/>
                <a:latin typeface="+mn-lt"/>
                <a:ea typeface="+mn-ea"/>
                <a:cs typeface="+mn-cs"/>
              </a:rPr>
              <a:t>פנקראטיטיס</a:t>
            </a:r>
            <a:r>
              <a:rPr lang="he-IL" sz="1200" kern="1200" dirty="0">
                <a:solidFill>
                  <a:schemeClr val="tx1"/>
                </a:solidFill>
                <a:effectLst/>
                <a:latin typeface="+mn-lt"/>
                <a:ea typeface="+mn-ea"/>
                <a:cs typeface="+mn-cs"/>
              </a:rPr>
              <a:t> כולל אקטיבציה של האנזים </a:t>
            </a:r>
            <a:r>
              <a:rPr lang="he-IL" sz="1200" kern="1200" dirty="0" err="1">
                <a:solidFill>
                  <a:schemeClr val="tx1"/>
                </a:solidFill>
                <a:effectLst/>
                <a:latin typeface="+mn-lt"/>
                <a:ea typeface="+mn-ea"/>
                <a:cs typeface="+mn-cs"/>
              </a:rPr>
              <a:t>טריפסין</a:t>
            </a:r>
            <a:r>
              <a:rPr lang="he-IL" sz="1200" kern="1200" dirty="0">
                <a:solidFill>
                  <a:schemeClr val="tx1"/>
                </a:solidFill>
                <a:effectLst/>
                <a:latin typeface="+mn-lt"/>
                <a:ea typeface="+mn-ea"/>
                <a:cs typeface="+mn-cs"/>
              </a:rPr>
              <a:t> והפרשתו עם הרס של </a:t>
            </a:r>
            <a:r>
              <a:rPr lang="he-IL" sz="1200" kern="1200" dirty="0" err="1">
                <a:solidFill>
                  <a:schemeClr val="tx1"/>
                </a:solidFill>
                <a:effectLst/>
                <a:latin typeface="+mn-lt"/>
                <a:ea typeface="+mn-ea"/>
                <a:cs typeface="+mn-cs"/>
              </a:rPr>
              <a:t>האצינים</a:t>
            </a:r>
            <a:r>
              <a:rPr lang="he-IL" sz="1200" kern="1200" dirty="0">
                <a:solidFill>
                  <a:schemeClr val="tx1"/>
                </a:solidFill>
                <a:effectLst/>
                <a:latin typeface="+mn-lt"/>
                <a:ea typeface="+mn-ea"/>
                <a:cs typeface="+mn-cs"/>
              </a:rPr>
              <a:t> של הלבלב.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אבחנה של </a:t>
            </a:r>
            <a:r>
              <a:rPr lang="he-IL" sz="1200" kern="1200" dirty="0" err="1">
                <a:solidFill>
                  <a:schemeClr val="tx1"/>
                </a:solidFill>
                <a:effectLst/>
                <a:latin typeface="+mn-lt"/>
                <a:ea typeface="+mn-ea"/>
                <a:cs typeface="+mn-cs"/>
              </a:rPr>
              <a:t>פנקראטיטיס</a:t>
            </a:r>
            <a:r>
              <a:rPr lang="he-IL" sz="1200" kern="1200" dirty="0">
                <a:solidFill>
                  <a:schemeClr val="tx1"/>
                </a:solidFill>
                <a:effectLst/>
                <a:latin typeface="+mn-lt"/>
                <a:ea typeface="+mn-ea"/>
                <a:cs typeface="+mn-cs"/>
              </a:rPr>
              <a:t> כוללת לפחות שניים מהבאים- כאב בטן חריף </a:t>
            </a:r>
            <a:r>
              <a:rPr lang="he-IL" sz="1200" kern="1200" dirty="0" err="1">
                <a:solidFill>
                  <a:schemeClr val="tx1"/>
                </a:solidFill>
                <a:effectLst/>
                <a:latin typeface="+mn-lt"/>
                <a:ea typeface="+mn-ea"/>
                <a:cs typeface="+mn-cs"/>
              </a:rPr>
              <a:t>אפיגסטרי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עמילאז</a:t>
            </a:r>
            <a:r>
              <a:rPr lang="he-IL" sz="1200" kern="1200" dirty="0">
                <a:solidFill>
                  <a:schemeClr val="tx1"/>
                </a:solidFill>
                <a:effectLst/>
                <a:latin typeface="+mn-lt"/>
                <a:ea typeface="+mn-ea"/>
                <a:cs typeface="+mn-cs"/>
              </a:rPr>
              <a:t> ו/או </a:t>
            </a:r>
            <a:r>
              <a:rPr lang="he-IL" sz="1200" kern="1200" dirty="0" err="1">
                <a:solidFill>
                  <a:schemeClr val="tx1"/>
                </a:solidFill>
                <a:effectLst/>
                <a:latin typeface="+mn-lt"/>
                <a:ea typeface="+mn-ea"/>
                <a:cs typeface="+mn-cs"/>
              </a:rPr>
              <a:t>ליפאז</a:t>
            </a:r>
            <a:r>
              <a:rPr lang="he-IL" sz="1200" kern="1200" dirty="0">
                <a:solidFill>
                  <a:schemeClr val="tx1"/>
                </a:solidFill>
                <a:effectLst/>
                <a:latin typeface="+mn-lt"/>
                <a:ea typeface="+mn-ea"/>
                <a:cs typeface="+mn-cs"/>
              </a:rPr>
              <a:t> מעל פי 3 מהנורמה, והדמיה המתאימה לדלקת הלבלב. לרוב יש סמני </a:t>
            </a:r>
            <a:r>
              <a:rPr lang="he-IL" sz="1200" kern="1200" dirty="0" err="1">
                <a:solidFill>
                  <a:schemeClr val="tx1"/>
                </a:solidFill>
                <a:effectLst/>
                <a:latin typeface="+mn-lt"/>
                <a:ea typeface="+mn-ea"/>
                <a:cs typeface="+mn-cs"/>
              </a:rPr>
              <a:t>פריטוניטיס</a:t>
            </a:r>
            <a:r>
              <a:rPr lang="he-IL" sz="1200" kern="1200" dirty="0">
                <a:solidFill>
                  <a:schemeClr val="tx1"/>
                </a:solidFill>
                <a:effectLst/>
                <a:latin typeface="+mn-lt"/>
                <a:ea typeface="+mn-ea"/>
                <a:cs typeface="+mn-cs"/>
              </a:rPr>
              <a:t> בדלקת חריפה, ובמצבים של דלקת </a:t>
            </a:r>
            <a:r>
              <a:rPr lang="he-IL" sz="1200" kern="1200" dirty="0" err="1">
                <a:solidFill>
                  <a:schemeClr val="tx1"/>
                </a:solidFill>
                <a:effectLst/>
                <a:latin typeface="+mn-lt"/>
                <a:ea typeface="+mn-ea"/>
                <a:cs typeface="+mn-cs"/>
              </a:rPr>
              <a:t>נמקית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המורגית</a:t>
            </a:r>
            <a:r>
              <a:rPr lang="he-IL" sz="1200" kern="1200" dirty="0">
                <a:solidFill>
                  <a:schemeClr val="tx1"/>
                </a:solidFill>
                <a:effectLst/>
                <a:latin typeface="+mn-lt"/>
                <a:ea typeface="+mn-ea"/>
                <a:cs typeface="+mn-cs"/>
              </a:rPr>
              <a:t> יכול להיות </a:t>
            </a:r>
            <a:r>
              <a:rPr lang="he-IL" sz="1200" kern="1200" dirty="0" err="1">
                <a:solidFill>
                  <a:schemeClr val="tx1"/>
                </a:solidFill>
                <a:effectLst/>
                <a:latin typeface="+mn-lt"/>
                <a:ea typeface="+mn-ea"/>
                <a:cs typeface="+mn-cs"/>
              </a:rPr>
              <a:t>grey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turner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sign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אכימוזות</a:t>
            </a:r>
            <a:r>
              <a:rPr lang="he-IL" sz="1200" kern="1200" dirty="0">
                <a:solidFill>
                  <a:schemeClr val="tx1"/>
                </a:solidFill>
                <a:effectLst/>
                <a:latin typeface="+mn-lt"/>
                <a:ea typeface="+mn-ea"/>
                <a:cs typeface="+mn-cs"/>
              </a:rPr>
              <a:t> בפלאנק, או בטבור- </a:t>
            </a:r>
            <a:r>
              <a:rPr lang="he-IL" sz="1200" kern="1200" dirty="0" err="1">
                <a:solidFill>
                  <a:schemeClr val="tx1"/>
                </a:solidFill>
                <a:effectLst/>
                <a:latin typeface="+mn-lt"/>
                <a:ea typeface="+mn-ea"/>
                <a:cs typeface="+mn-cs"/>
              </a:rPr>
              <a:t>cullen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sign</a:t>
            </a:r>
            <a:r>
              <a:rPr lang="he-IL" sz="1200" kern="1200" dirty="0">
                <a:solidFill>
                  <a:schemeClr val="tx1"/>
                </a:solidFill>
                <a:effectLst/>
                <a:latin typeface="+mn-lt"/>
                <a:ea typeface="+mn-ea"/>
                <a:cs typeface="+mn-cs"/>
              </a:rPr>
              <a:t>. רמת </a:t>
            </a:r>
            <a:r>
              <a:rPr lang="he-IL" sz="1200" kern="1200" dirty="0" err="1">
                <a:solidFill>
                  <a:schemeClr val="tx1"/>
                </a:solidFill>
                <a:effectLst/>
                <a:latin typeface="+mn-lt"/>
                <a:ea typeface="+mn-ea"/>
                <a:cs typeface="+mn-cs"/>
              </a:rPr>
              <a:t>עמילאז</a:t>
            </a:r>
            <a:r>
              <a:rPr lang="he-IL" sz="1200" kern="1200" dirty="0">
                <a:solidFill>
                  <a:schemeClr val="tx1"/>
                </a:solidFill>
                <a:effectLst/>
                <a:latin typeface="+mn-lt"/>
                <a:ea typeface="+mn-ea"/>
                <a:cs typeface="+mn-cs"/>
              </a:rPr>
              <a:t> מוגברת יכולה להיות גם בפגיעה בבלוטות רוק, </a:t>
            </a:r>
            <a:r>
              <a:rPr lang="he-IL" sz="1200" kern="1200" dirty="0" err="1">
                <a:solidFill>
                  <a:schemeClr val="tx1"/>
                </a:solidFill>
                <a:effectLst/>
                <a:latin typeface="+mn-lt"/>
                <a:ea typeface="+mn-ea"/>
                <a:cs typeface="+mn-cs"/>
              </a:rPr>
              <a:t>פרפורציה</a:t>
            </a:r>
            <a:r>
              <a:rPr lang="he-IL" sz="1200" kern="1200" dirty="0">
                <a:solidFill>
                  <a:schemeClr val="tx1"/>
                </a:solidFill>
                <a:effectLst/>
                <a:latin typeface="+mn-lt"/>
                <a:ea typeface="+mn-ea"/>
                <a:cs typeface="+mn-cs"/>
              </a:rPr>
              <a:t> או איסכמיה של מעי, ומצב הנקרא מקרו-</a:t>
            </a:r>
            <a:r>
              <a:rPr lang="he-IL" sz="1200" kern="1200" dirty="0" err="1">
                <a:solidFill>
                  <a:schemeClr val="tx1"/>
                </a:solidFill>
                <a:effectLst/>
                <a:latin typeface="+mn-lt"/>
                <a:ea typeface="+mn-ea"/>
                <a:cs typeface="+mn-cs"/>
              </a:rPr>
              <a:t>עמילזמיה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ליפאז</a:t>
            </a:r>
            <a:r>
              <a:rPr lang="he-IL" sz="1200" kern="1200" dirty="0">
                <a:solidFill>
                  <a:schemeClr val="tx1"/>
                </a:solidFill>
                <a:effectLst/>
                <a:latin typeface="+mn-lt"/>
                <a:ea typeface="+mn-ea"/>
                <a:cs typeface="+mn-cs"/>
              </a:rPr>
              <a:t>, הוא יותר ספציפי, אך גם יכול להיות מורם כגון מצבים של בקטן לבלב, אי ספיקת כליות, </a:t>
            </a:r>
            <a:r>
              <a:rPr lang="he-IL" sz="1200" kern="1200" dirty="0" err="1">
                <a:solidFill>
                  <a:schemeClr val="tx1"/>
                </a:solidFill>
                <a:effectLst/>
                <a:latin typeface="+mn-lt"/>
                <a:ea typeface="+mn-ea"/>
                <a:cs typeface="+mn-cs"/>
              </a:rPr>
              <a:t>כולציסטיטיס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אסופגיטיס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היפרטריגליצידמיה</a:t>
            </a:r>
            <a:r>
              <a:rPr lang="he-IL" sz="1200" kern="1200" dirty="0">
                <a:solidFill>
                  <a:schemeClr val="tx1"/>
                </a:solidFill>
                <a:effectLst/>
                <a:latin typeface="+mn-lt"/>
                <a:ea typeface="+mn-ea"/>
                <a:cs typeface="+mn-cs"/>
              </a:rPr>
              <a:t>. בכל מקרה- רמות האנזימים אינן בקורלציה לחומרת המחלה. בצילום בטן ניתן לראות לולאה </a:t>
            </a:r>
            <a:r>
              <a:rPr lang="he-IL" sz="1200" kern="1200" dirty="0" err="1">
                <a:solidFill>
                  <a:schemeClr val="tx1"/>
                </a:solidFill>
                <a:effectLst/>
                <a:latin typeface="+mn-lt"/>
                <a:ea typeface="+mn-ea"/>
                <a:cs typeface="+mn-cs"/>
              </a:rPr>
              <a:t>סנטינלית</a:t>
            </a:r>
            <a:r>
              <a:rPr lang="he-IL" sz="1200" kern="1200" dirty="0">
                <a:solidFill>
                  <a:schemeClr val="tx1"/>
                </a:solidFill>
                <a:effectLst/>
                <a:latin typeface="+mn-lt"/>
                <a:ea typeface="+mn-ea"/>
                <a:cs typeface="+mn-cs"/>
              </a:rPr>
              <a:t>, לעיתים רואים </a:t>
            </a:r>
            <a:r>
              <a:rPr lang="he-IL" sz="1200" kern="1200" dirty="0" err="1">
                <a:solidFill>
                  <a:schemeClr val="tx1"/>
                </a:solidFill>
                <a:effectLst/>
                <a:latin typeface="+mn-lt"/>
                <a:ea typeface="+mn-ea"/>
                <a:cs typeface="+mn-cs"/>
              </a:rPr>
              <a:t>קלציפיקציות</a:t>
            </a:r>
            <a:r>
              <a:rPr lang="he-IL" sz="1200" kern="1200" dirty="0">
                <a:solidFill>
                  <a:schemeClr val="tx1"/>
                </a:solidFill>
                <a:effectLst/>
                <a:latin typeface="+mn-lt"/>
                <a:ea typeface="+mn-ea"/>
                <a:cs typeface="+mn-cs"/>
              </a:rPr>
              <a:t> במצבים כרוניים, וחשוב בין היתר להסתכל אם יש בצקת ריאות או </a:t>
            </a:r>
            <a:r>
              <a:rPr lang="he-IL" sz="1200" kern="1200" dirty="0" err="1">
                <a:solidFill>
                  <a:schemeClr val="tx1"/>
                </a:solidFill>
                <a:effectLst/>
                <a:latin typeface="+mn-lt"/>
                <a:ea typeface="+mn-ea"/>
                <a:cs typeface="+mn-cs"/>
              </a:rPr>
              <a:t>תפליטים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שאופיינים</a:t>
            </a:r>
            <a:r>
              <a:rPr lang="he-IL" sz="1200" kern="1200" dirty="0">
                <a:solidFill>
                  <a:schemeClr val="tx1"/>
                </a:solidFill>
                <a:effectLst/>
                <a:latin typeface="+mn-lt"/>
                <a:ea typeface="+mn-ea"/>
                <a:cs typeface="+mn-cs"/>
              </a:rPr>
              <a:t> לדלקת חמורה. בדיקת סונר חשובה בעיקר לאבחנה של מחלה </a:t>
            </a:r>
            <a:r>
              <a:rPr lang="he-IL" sz="1200" kern="1200" dirty="0" err="1">
                <a:solidFill>
                  <a:schemeClr val="tx1"/>
                </a:solidFill>
                <a:effectLst/>
                <a:latin typeface="+mn-lt"/>
                <a:ea typeface="+mn-ea"/>
                <a:cs typeface="+mn-cs"/>
              </a:rPr>
              <a:t>ביליארית</a:t>
            </a:r>
            <a:r>
              <a:rPr lang="he-IL" sz="1200" kern="1200" dirty="0">
                <a:solidFill>
                  <a:schemeClr val="tx1"/>
                </a:solidFill>
                <a:effectLst/>
                <a:latin typeface="+mn-lt"/>
                <a:ea typeface="+mn-ea"/>
                <a:cs typeface="+mn-cs"/>
              </a:rPr>
              <a:t>. בדיקת </a:t>
            </a:r>
            <a:r>
              <a:rPr lang="he-IL" sz="1200" kern="1200" dirty="0" err="1">
                <a:solidFill>
                  <a:schemeClr val="tx1"/>
                </a:solidFill>
                <a:effectLst/>
                <a:latin typeface="+mn-lt"/>
                <a:ea typeface="+mn-ea"/>
                <a:cs typeface="+mn-cs"/>
              </a:rPr>
              <a:t>ct</a:t>
            </a:r>
            <a:r>
              <a:rPr lang="he-IL" sz="1200" kern="1200" dirty="0">
                <a:solidFill>
                  <a:schemeClr val="tx1"/>
                </a:solidFill>
                <a:effectLst/>
                <a:latin typeface="+mn-lt"/>
                <a:ea typeface="+mn-ea"/>
                <a:cs typeface="+mn-cs"/>
              </a:rPr>
              <a:t>- חשובה לזהות סיבוכים מוקדמים ומאוחרים כגון </a:t>
            </a:r>
            <a:r>
              <a:rPr lang="he-IL" sz="1200" kern="1200" dirty="0" err="1">
                <a:solidFill>
                  <a:schemeClr val="tx1"/>
                </a:solidFill>
                <a:effectLst/>
                <a:latin typeface="+mn-lt"/>
                <a:ea typeface="+mn-ea"/>
                <a:cs typeface="+mn-cs"/>
              </a:rPr>
              <a:t>נקרוזיס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פסאודוציסטות</a:t>
            </a:r>
            <a:r>
              <a:rPr lang="he-IL" sz="1200" kern="1200" dirty="0">
                <a:solidFill>
                  <a:schemeClr val="tx1"/>
                </a:solidFill>
                <a:effectLst/>
                <a:latin typeface="+mn-lt"/>
                <a:ea typeface="+mn-ea"/>
                <a:cs typeface="+mn-cs"/>
              </a:rPr>
              <a:t> והתהוות קולקציות נוזליות. בדיקת </a:t>
            </a:r>
            <a:r>
              <a:rPr lang="he-IL" sz="1200" kern="1200" dirty="0" err="1">
                <a:solidFill>
                  <a:schemeClr val="tx1"/>
                </a:solidFill>
                <a:effectLst/>
                <a:latin typeface="+mn-lt"/>
                <a:ea typeface="+mn-ea"/>
                <a:cs typeface="+mn-cs"/>
              </a:rPr>
              <a:t>mrcp</a:t>
            </a:r>
            <a:r>
              <a:rPr lang="he-IL" sz="1200" kern="1200" dirty="0">
                <a:solidFill>
                  <a:schemeClr val="tx1"/>
                </a:solidFill>
                <a:effectLst/>
                <a:latin typeface="+mn-lt"/>
                <a:ea typeface="+mn-ea"/>
                <a:cs typeface="+mn-cs"/>
              </a:rPr>
              <a:t> מעריכה את העץ </a:t>
            </a:r>
            <a:r>
              <a:rPr lang="he-IL" sz="1200" kern="1200" dirty="0" err="1">
                <a:solidFill>
                  <a:schemeClr val="tx1"/>
                </a:solidFill>
                <a:effectLst/>
                <a:latin typeface="+mn-lt"/>
                <a:ea typeface="+mn-ea"/>
                <a:cs typeface="+mn-cs"/>
              </a:rPr>
              <a:t>הביליארי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והלבלבי</a:t>
            </a:r>
            <a:r>
              <a:rPr lang="he-IL" sz="1200" kern="1200" dirty="0">
                <a:solidFill>
                  <a:schemeClr val="tx1"/>
                </a:solidFill>
                <a:effectLst/>
                <a:latin typeface="+mn-lt"/>
                <a:ea typeface="+mn-ea"/>
                <a:cs typeface="+mn-cs"/>
              </a:rPr>
              <a:t>- טובה להערכה אנטומית בין היתר. בדיקת </a:t>
            </a:r>
            <a:r>
              <a:rPr lang="he-IL" sz="1200" kern="1200" dirty="0" err="1">
                <a:solidFill>
                  <a:schemeClr val="tx1"/>
                </a:solidFill>
                <a:effectLst/>
                <a:latin typeface="+mn-lt"/>
                <a:ea typeface="+mn-ea"/>
                <a:cs typeface="+mn-cs"/>
              </a:rPr>
              <a:t>ercp</a:t>
            </a:r>
            <a:r>
              <a:rPr lang="he-IL" sz="1200" kern="1200" dirty="0">
                <a:solidFill>
                  <a:schemeClr val="tx1"/>
                </a:solidFill>
                <a:effectLst/>
                <a:latin typeface="+mn-lt"/>
                <a:ea typeface="+mn-ea"/>
                <a:cs typeface="+mn-cs"/>
              </a:rPr>
              <a:t> מאפשרת גם </a:t>
            </a:r>
            <a:r>
              <a:rPr lang="he-IL" sz="1200" kern="1200" dirty="0" err="1">
                <a:solidFill>
                  <a:schemeClr val="tx1"/>
                </a:solidFill>
                <a:effectLst/>
                <a:latin typeface="+mn-lt"/>
                <a:ea typeface="+mn-ea"/>
                <a:cs typeface="+mn-cs"/>
              </a:rPr>
              <a:t>מנומטריה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ע״ש אודי. הטיפול </a:t>
            </a:r>
            <a:r>
              <a:rPr lang="he-IL" sz="1200" kern="1200" dirty="0" err="1">
                <a:solidFill>
                  <a:schemeClr val="tx1"/>
                </a:solidFill>
                <a:effectLst/>
                <a:latin typeface="+mn-lt"/>
                <a:ea typeface="+mn-ea"/>
                <a:cs typeface="+mn-cs"/>
              </a:rPr>
              <a:t>בפנקראטיטיס</a:t>
            </a:r>
            <a:r>
              <a:rPr lang="he-IL" sz="1200" kern="1200" dirty="0">
                <a:solidFill>
                  <a:schemeClr val="tx1"/>
                </a:solidFill>
                <a:effectLst/>
                <a:latin typeface="+mn-lt"/>
                <a:ea typeface="+mn-ea"/>
                <a:cs typeface="+mn-cs"/>
              </a:rPr>
              <a:t> כולל- נוגדי כאבים, תמיכת נוזלים, מנוחת לבלב וניטור אופציות לסיבוכים.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טיפול- חשוב להתחיל בכלכלה ב- 72 השעות הראשונות, עדיפות לכלכלה </a:t>
            </a:r>
            <a:r>
              <a:rPr lang="he-IL" sz="1200" kern="1200" dirty="0" err="1">
                <a:solidFill>
                  <a:schemeClr val="tx1"/>
                </a:solidFill>
                <a:effectLst/>
                <a:latin typeface="+mn-lt"/>
                <a:ea typeface="+mn-ea"/>
                <a:cs typeface="+mn-cs"/>
              </a:rPr>
              <a:t>אנטרלית</a:t>
            </a:r>
            <a:r>
              <a:rPr lang="he-IL" sz="1200" kern="1200" dirty="0">
                <a:solidFill>
                  <a:schemeClr val="tx1"/>
                </a:solidFill>
                <a:effectLst/>
                <a:latin typeface="+mn-lt"/>
                <a:ea typeface="+mn-ea"/>
                <a:cs typeface="+mn-cs"/>
              </a:rPr>
              <a:t> דרך זונדה גסטרו-</a:t>
            </a:r>
            <a:r>
              <a:rPr lang="he-IL" sz="1200" kern="1200" dirty="0" err="1">
                <a:solidFill>
                  <a:schemeClr val="tx1"/>
                </a:solidFill>
                <a:effectLst/>
                <a:latin typeface="+mn-lt"/>
                <a:ea typeface="+mn-ea"/>
                <a:cs typeface="+mn-cs"/>
              </a:rPr>
              <a:t>גגונלית</a:t>
            </a:r>
            <a:r>
              <a:rPr lang="he-IL" sz="1200" kern="1200" dirty="0">
                <a:solidFill>
                  <a:schemeClr val="tx1"/>
                </a:solidFill>
                <a:effectLst/>
                <a:latin typeface="+mn-lt"/>
                <a:ea typeface="+mn-ea"/>
                <a:cs typeface="+mn-cs"/>
              </a:rPr>
              <a:t>. מתן </a:t>
            </a:r>
            <a:r>
              <a:rPr lang="he-IL" sz="1200" kern="1200" dirty="0" err="1">
                <a:solidFill>
                  <a:schemeClr val="tx1"/>
                </a:solidFill>
                <a:effectLst/>
                <a:latin typeface="+mn-lt"/>
                <a:ea typeface="+mn-ea"/>
                <a:cs typeface="+mn-cs"/>
              </a:rPr>
              <a:t>tpn</a:t>
            </a:r>
            <a:r>
              <a:rPr lang="he-IL" sz="1200" kern="1200" dirty="0">
                <a:solidFill>
                  <a:schemeClr val="tx1"/>
                </a:solidFill>
                <a:effectLst/>
                <a:latin typeface="+mn-lt"/>
                <a:ea typeface="+mn-ea"/>
                <a:cs typeface="+mn-cs"/>
              </a:rPr>
              <a:t> מאריך זמן אשפוז ופחות טוב מכלכלה </a:t>
            </a:r>
            <a:r>
              <a:rPr lang="he-IL" sz="1200" kern="1200" dirty="0" err="1">
                <a:solidFill>
                  <a:schemeClr val="tx1"/>
                </a:solidFill>
                <a:effectLst/>
                <a:latin typeface="+mn-lt"/>
                <a:ea typeface="+mn-ea"/>
                <a:cs typeface="+mn-cs"/>
              </a:rPr>
              <a:t>אנטרלית</a:t>
            </a:r>
            <a:r>
              <a:rPr lang="he-IL" sz="1200" kern="1200" dirty="0">
                <a:solidFill>
                  <a:schemeClr val="tx1"/>
                </a:solidFill>
                <a:effectLst/>
                <a:latin typeface="+mn-lt"/>
                <a:ea typeface="+mn-ea"/>
                <a:cs typeface="+mn-cs"/>
              </a:rPr>
              <a:t>. מתן </a:t>
            </a:r>
            <a:r>
              <a:rPr lang="he-IL" sz="1200" kern="1200" dirty="0" err="1">
                <a:solidFill>
                  <a:schemeClr val="tx1"/>
                </a:solidFill>
                <a:effectLst/>
                <a:latin typeface="+mn-lt"/>
                <a:ea typeface="+mn-ea"/>
                <a:cs typeface="+mn-cs"/>
              </a:rPr>
              <a:t>אנלגזיה</a:t>
            </a:r>
            <a:r>
              <a:rPr lang="he-IL" sz="1200" kern="1200" dirty="0">
                <a:solidFill>
                  <a:schemeClr val="tx1"/>
                </a:solidFill>
                <a:effectLst/>
                <a:latin typeface="+mn-lt"/>
                <a:ea typeface="+mn-ea"/>
                <a:cs typeface="+mn-cs"/>
              </a:rPr>
              <a:t> טובה הוא קריטי על מנת להוריד את הסטרס הפיזיולוגי. כשהמחלה מחמירה- חשוב </a:t>
            </a:r>
            <a:r>
              <a:rPr lang="he-IL" sz="1200" kern="1200" dirty="0" err="1">
                <a:solidFill>
                  <a:schemeClr val="tx1"/>
                </a:solidFill>
                <a:effectLst/>
                <a:latin typeface="+mn-lt"/>
                <a:ea typeface="+mn-ea"/>
                <a:cs typeface="+mn-cs"/>
              </a:rPr>
              <a:t>לנטר</a:t>
            </a:r>
            <a:r>
              <a:rPr lang="he-IL" sz="1200" kern="1200" dirty="0">
                <a:solidFill>
                  <a:schemeClr val="tx1"/>
                </a:solidFill>
                <a:effectLst/>
                <a:latin typeface="+mn-lt"/>
                <a:ea typeface="+mn-ea"/>
                <a:cs typeface="+mn-cs"/>
              </a:rPr>
              <a:t> ולשקול אינטובציה במידת הצורך. מבחינה </a:t>
            </a:r>
            <a:r>
              <a:rPr lang="he-IL" sz="1200" kern="1200" dirty="0" err="1">
                <a:solidFill>
                  <a:schemeClr val="tx1"/>
                </a:solidFill>
                <a:effectLst/>
                <a:latin typeface="+mn-lt"/>
                <a:ea typeface="+mn-ea"/>
                <a:cs typeface="+mn-cs"/>
              </a:rPr>
              <a:t>אלקטרוליטרית</a:t>
            </a:r>
            <a:r>
              <a:rPr lang="he-IL" sz="1200" kern="1200" dirty="0">
                <a:solidFill>
                  <a:schemeClr val="tx1"/>
                </a:solidFill>
                <a:effectLst/>
                <a:latin typeface="+mn-lt"/>
                <a:ea typeface="+mn-ea"/>
                <a:cs typeface="+mn-cs"/>
              </a:rPr>
              <a:t> נראה </a:t>
            </a:r>
            <a:r>
              <a:rPr lang="he-IL" sz="1200" kern="1200" dirty="0" err="1">
                <a:solidFill>
                  <a:schemeClr val="tx1"/>
                </a:solidFill>
                <a:effectLst/>
                <a:latin typeface="+mn-lt"/>
                <a:ea typeface="+mn-ea"/>
                <a:cs typeface="+mn-cs"/>
              </a:rPr>
              <a:t>היפוקלצמיה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היפומגנזמיה</a:t>
            </a:r>
            <a:r>
              <a:rPr lang="he-IL" sz="1200" kern="1200" dirty="0">
                <a:solidFill>
                  <a:schemeClr val="tx1"/>
                </a:solidFill>
                <a:effectLst/>
                <a:latin typeface="+mn-lt"/>
                <a:ea typeface="+mn-ea"/>
                <a:cs typeface="+mn-cs"/>
              </a:rPr>
              <a:t>, אנמיה, </a:t>
            </a:r>
            <a:r>
              <a:rPr lang="he-IL" sz="1200" kern="1200" dirty="0" err="1">
                <a:solidFill>
                  <a:schemeClr val="tx1"/>
                </a:solidFill>
                <a:effectLst/>
                <a:latin typeface="+mn-lt"/>
                <a:ea typeface="+mn-ea"/>
                <a:cs typeface="+mn-cs"/>
              </a:rPr>
              <a:t>היפרטריגליצרידמיה</a:t>
            </a:r>
            <a:r>
              <a:rPr lang="he-IL" sz="1200" kern="1200" dirty="0">
                <a:solidFill>
                  <a:schemeClr val="tx1"/>
                </a:solidFill>
                <a:effectLst/>
                <a:latin typeface="+mn-lt"/>
                <a:ea typeface="+mn-ea"/>
                <a:cs typeface="+mn-cs"/>
              </a:rPr>
              <a:t>, אי ספיקת כליות. מבחינה אנטיביוטית- אין מחקרים על ילדים, בכל מקרה תרופת הבחירה היא </a:t>
            </a:r>
            <a:r>
              <a:rPr lang="he-IL" sz="1200" kern="1200" dirty="0" err="1">
                <a:solidFill>
                  <a:schemeClr val="tx1"/>
                </a:solidFill>
                <a:effectLst/>
                <a:latin typeface="+mn-lt"/>
                <a:ea typeface="+mn-ea"/>
                <a:cs typeface="+mn-cs"/>
              </a:rPr>
              <a:t>אימיפנם</a:t>
            </a:r>
            <a:r>
              <a:rPr lang="he-IL" sz="1200" kern="1200" dirty="0">
                <a:solidFill>
                  <a:schemeClr val="tx1"/>
                </a:solidFill>
                <a:effectLst/>
                <a:latin typeface="+mn-lt"/>
                <a:ea typeface="+mn-ea"/>
                <a:cs typeface="+mn-cs"/>
              </a:rPr>
              <a:t>. טיפול כירורגי מותווה כשיש אבצס או כשיש </a:t>
            </a:r>
            <a:r>
              <a:rPr lang="he-IL" sz="1200" kern="1200" dirty="0" err="1">
                <a:solidFill>
                  <a:schemeClr val="tx1"/>
                </a:solidFill>
                <a:effectLst/>
                <a:latin typeface="+mn-lt"/>
                <a:ea typeface="+mn-ea"/>
                <a:cs typeface="+mn-cs"/>
              </a:rPr>
              <a:t>infected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necrotizing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pancreatitis</a:t>
            </a:r>
            <a:r>
              <a:rPr lang="he-IL" sz="1200" kern="1200" dirty="0">
                <a:solidFill>
                  <a:schemeClr val="tx1"/>
                </a:solidFill>
                <a:effectLst/>
                <a:latin typeface="+mn-lt"/>
                <a:ea typeface="+mn-ea"/>
                <a:cs typeface="+mn-cs"/>
              </a:rPr>
              <a:t>. בכל מקרה הטיפול צריך להיות </a:t>
            </a:r>
            <a:r>
              <a:rPr lang="he-IL" sz="1200" kern="1200" dirty="0" err="1">
                <a:solidFill>
                  <a:schemeClr val="tx1"/>
                </a:solidFill>
                <a:effectLst/>
                <a:latin typeface="+mn-lt"/>
                <a:ea typeface="+mn-ea"/>
                <a:cs typeface="+mn-cs"/>
              </a:rPr>
              <a:t>stepwise</a:t>
            </a:r>
            <a:r>
              <a:rPr lang="he-IL" sz="1200" kern="1200" dirty="0">
                <a:solidFill>
                  <a:schemeClr val="tx1"/>
                </a:solidFill>
                <a:effectLst/>
                <a:latin typeface="+mn-lt"/>
                <a:ea typeface="+mn-ea"/>
                <a:cs typeface="+mn-cs"/>
              </a:rPr>
              <a:t>- להתחיל בניקור מלעורי ולהמשיך משם.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פסאודוציסטה</a:t>
            </a:r>
            <a:r>
              <a:rPr lang="he-IL" sz="1200" kern="1200" dirty="0">
                <a:solidFill>
                  <a:schemeClr val="tx1"/>
                </a:solidFill>
                <a:effectLst/>
                <a:latin typeface="+mn-lt"/>
                <a:ea typeface="+mn-ea"/>
                <a:cs typeface="+mn-cs"/>
              </a:rPr>
              <a:t>- הינה סיבוך לרוב של טראומה- אין אפיתל ולכן זה נקרא </a:t>
            </a:r>
            <a:r>
              <a:rPr lang="he-IL" sz="1200" kern="1200" dirty="0" err="1">
                <a:solidFill>
                  <a:schemeClr val="tx1"/>
                </a:solidFill>
                <a:effectLst/>
                <a:latin typeface="+mn-lt"/>
                <a:ea typeface="+mn-ea"/>
                <a:cs typeface="+mn-cs"/>
              </a:rPr>
              <a:t>פסאודוציסטה</a:t>
            </a:r>
            <a:r>
              <a:rPr lang="he-IL" sz="1200" kern="1200" dirty="0">
                <a:solidFill>
                  <a:schemeClr val="tx1"/>
                </a:solidFill>
                <a:effectLst/>
                <a:latin typeface="+mn-lt"/>
                <a:ea typeface="+mn-ea"/>
                <a:cs typeface="+mn-cs"/>
              </a:rPr>
              <a:t>, זה מתחלק לשלב האקוטי שמתפתח מהר אחרי טראומה או דלקת לבלב, וכרוני- שמאופיין בקיר עבה יותר. יש חשיבות לאבחנה הזו מאחר וכחצי </a:t>
            </a:r>
            <a:r>
              <a:rPr lang="he-IL" sz="1200" kern="1200" dirty="0" err="1">
                <a:solidFill>
                  <a:schemeClr val="tx1"/>
                </a:solidFill>
                <a:effectLst/>
                <a:latin typeface="+mn-lt"/>
                <a:ea typeface="+mn-ea"/>
                <a:cs typeface="+mn-cs"/>
              </a:rPr>
              <a:t>מהפסאודוציסטות</a:t>
            </a:r>
            <a:r>
              <a:rPr lang="he-IL" sz="1200" kern="1200" dirty="0">
                <a:solidFill>
                  <a:schemeClr val="tx1"/>
                </a:solidFill>
                <a:effectLst/>
                <a:latin typeface="+mn-lt"/>
                <a:ea typeface="+mn-ea"/>
                <a:cs typeface="+mn-cs"/>
              </a:rPr>
              <a:t> האקוטיות עוברות רזולוציה. </a:t>
            </a:r>
            <a:r>
              <a:rPr lang="he-IL" sz="1200" kern="1200" dirty="0" err="1">
                <a:solidFill>
                  <a:schemeClr val="tx1"/>
                </a:solidFill>
                <a:effectLst/>
                <a:latin typeface="+mn-lt"/>
                <a:ea typeface="+mn-ea"/>
                <a:cs typeface="+mn-cs"/>
              </a:rPr>
              <a:t>פסאודוציסטה</a:t>
            </a:r>
            <a:r>
              <a:rPr lang="he-IL" sz="1200" kern="1200" dirty="0">
                <a:solidFill>
                  <a:schemeClr val="tx1"/>
                </a:solidFill>
                <a:effectLst/>
                <a:latin typeface="+mn-lt"/>
                <a:ea typeface="+mn-ea"/>
                <a:cs typeface="+mn-cs"/>
              </a:rPr>
              <a:t> שנשארת הופכת להיות כרונית בערך תוך 4- 6 שבועות ומתפתח קיר פיברוטי עבה- אלו שקטנות מ- 5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לרוב עוברות רגרסיה, וזה יותר נפוץ שזה עובר אצל ילדים מאשר מבוגרים. כשזה לא עובר רגרסיה ומביא לסימפטומים ניתן לשקול ניקוז אנדוסקופי, או ניתוח לפרוסקופי </a:t>
            </a:r>
            <a:r>
              <a:rPr lang="he-IL" sz="1200" kern="1200" dirty="0" err="1">
                <a:solidFill>
                  <a:schemeClr val="tx1"/>
                </a:solidFill>
                <a:effectLst/>
                <a:latin typeface="+mn-lt"/>
                <a:ea typeface="+mn-ea"/>
                <a:cs typeface="+mn-cs"/>
              </a:rPr>
              <a:t>טרנסגסטרי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כשהפסאודו</a:t>
            </a:r>
            <a:r>
              <a:rPr lang="he-IL" sz="1200" kern="1200" dirty="0">
                <a:solidFill>
                  <a:schemeClr val="tx1"/>
                </a:solidFill>
                <a:effectLst/>
                <a:latin typeface="+mn-lt"/>
                <a:ea typeface="+mn-ea"/>
                <a:cs typeface="+mn-cs"/>
              </a:rPr>
              <a:t> ציסטה מזוהמת עדיך ניקוז מלעורי היות והקירות שלה אינם עבים ולא מאפשרים ניקוז פנימי לתוך מערכת העיכול. שלושת הסיבוכים העיקריים של </a:t>
            </a:r>
            <a:r>
              <a:rPr lang="he-IL" sz="1200" kern="1200" dirty="0" err="1">
                <a:solidFill>
                  <a:schemeClr val="tx1"/>
                </a:solidFill>
                <a:effectLst/>
                <a:latin typeface="+mn-lt"/>
                <a:ea typeface="+mn-ea"/>
                <a:cs typeface="+mn-cs"/>
              </a:rPr>
              <a:t>פסאודוציסטה</a:t>
            </a:r>
            <a:r>
              <a:rPr lang="he-IL" sz="1200" kern="1200" dirty="0">
                <a:solidFill>
                  <a:schemeClr val="tx1"/>
                </a:solidFill>
                <a:effectLst/>
                <a:latin typeface="+mn-lt"/>
                <a:ea typeface="+mn-ea"/>
                <a:cs typeface="+mn-cs"/>
              </a:rPr>
              <a:t> הינם- דימום, קרע, וזיהום. הדימום הוא הכי מסוכן והוא נגרם כתוצאה מארוזיה של </a:t>
            </a:r>
            <a:r>
              <a:rPr lang="he-IL" sz="1200" kern="1200" dirty="0" err="1">
                <a:solidFill>
                  <a:schemeClr val="tx1"/>
                </a:solidFill>
                <a:effectLst/>
                <a:latin typeface="+mn-lt"/>
                <a:ea typeface="+mn-ea"/>
                <a:cs typeface="+mn-cs"/>
              </a:rPr>
              <a:t>הפסאודוציסטה</a:t>
            </a:r>
            <a:r>
              <a:rPr lang="he-IL" sz="1200" kern="1200" dirty="0">
                <a:solidFill>
                  <a:schemeClr val="tx1"/>
                </a:solidFill>
                <a:effectLst/>
                <a:latin typeface="+mn-lt"/>
                <a:ea typeface="+mn-ea"/>
                <a:cs typeface="+mn-cs"/>
              </a:rPr>
              <a:t> לכלי דם קרוב- צריך </a:t>
            </a:r>
            <a:r>
              <a:rPr lang="he-IL" sz="1200" kern="1200" dirty="0" err="1">
                <a:solidFill>
                  <a:schemeClr val="tx1"/>
                </a:solidFill>
                <a:effectLst/>
                <a:latin typeface="+mn-lt"/>
                <a:ea typeface="+mn-ea"/>
                <a:cs typeface="+mn-cs"/>
              </a:rPr>
              <a:t>אנגיוגרפיה</a:t>
            </a:r>
            <a:r>
              <a:rPr lang="he-IL" sz="1200" kern="1200" dirty="0">
                <a:solidFill>
                  <a:schemeClr val="tx1"/>
                </a:solidFill>
                <a:effectLst/>
                <a:latin typeface="+mn-lt"/>
                <a:ea typeface="+mn-ea"/>
                <a:cs typeface="+mn-cs"/>
              </a:rPr>
              <a:t> דחופה עם </a:t>
            </a:r>
            <a:r>
              <a:rPr lang="he-IL" sz="1200" kern="1200" dirty="0" err="1">
                <a:solidFill>
                  <a:schemeClr val="tx1"/>
                </a:solidFill>
                <a:effectLst/>
                <a:latin typeface="+mn-lt"/>
                <a:ea typeface="+mn-ea"/>
                <a:cs typeface="+mn-cs"/>
              </a:rPr>
              <a:t>אמבוליזציה</a:t>
            </a:r>
            <a:r>
              <a:rPr lang="he-IL" sz="1200" kern="1200" dirty="0">
                <a:solidFill>
                  <a:schemeClr val="tx1"/>
                </a:solidFill>
                <a:effectLst/>
                <a:latin typeface="+mn-lt"/>
                <a:ea typeface="+mn-ea"/>
                <a:cs typeface="+mn-cs"/>
              </a:rPr>
              <a:t>. קרע הוא לא שכיח וזיהום </a:t>
            </a:r>
            <a:r>
              <a:rPr lang="he-IL" sz="1200" kern="1200" dirty="0" err="1">
                <a:solidFill>
                  <a:schemeClr val="tx1"/>
                </a:solidFill>
                <a:effectLst/>
                <a:latin typeface="+mn-lt"/>
                <a:ea typeface="+mn-ea"/>
                <a:cs typeface="+mn-cs"/>
              </a:rPr>
              <a:t>כנל</a:t>
            </a:r>
            <a:r>
              <a:rPr lang="he-IL" sz="1200" kern="1200" dirty="0">
                <a:solidFill>
                  <a:schemeClr val="tx1"/>
                </a:solidFill>
                <a:effectLst/>
                <a:latin typeface="+mn-lt"/>
                <a:ea typeface="+mn-ea"/>
                <a:cs typeface="+mn-cs"/>
              </a:rPr>
              <a:t>- בשני המצבים יש התוויה לניקוז מלעורי.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בצקת כתוצאה מהתהוות נוזל לבלבי לרוב עוברת ספונטנית והטיפול הוא תומך בלבד.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פנקראטית</a:t>
            </a:r>
            <a:r>
              <a:rPr lang="he-IL" sz="1200" kern="1200" dirty="0">
                <a:solidFill>
                  <a:schemeClr val="tx1"/>
                </a:solidFill>
                <a:effectLst/>
                <a:latin typeface="+mn-lt"/>
                <a:ea typeface="+mn-ea"/>
                <a:cs typeface="+mn-cs"/>
              </a:rPr>
              <a:t>- יכולה להתפתח לאחר ניתוח או מטיפול לא ניתוחי, לעיתים נותנים </a:t>
            </a:r>
            <a:r>
              <a:rPr lang="he-IL" sz="1200" kern="1200" dirty="0" err="1">
                <a:solidFill>
                  <a:schemeClr val="tx1"/>
                </a:solidFill>
                <a:effectLst/>
                <a:latin typeface="+mn-lt"/>
                <a:ea typeface="+mn-ea"/>
                <a:cs typeface="+mn-cs"/>
              </a:rPr>
              <a:t>סומטוסטטין</a:t>
            </a:r>
            <a:r>
              <a:rPr lang="he-IL" sz="1200" kern="1200" dirty="0">
                <a:solidFill>
                  <a:schemeClr val="tx1"/>
                </a:solidFill>
                <a:effectLst/>
                <a:latin typeface="+mn-lt"/>
                <a:ea typeface="+mn-ea"/>
                <a:cs typeface="+mn-cs"/>
              </a:rPr>
              <a:t> ובמצבים נדירים מבצעים השקה ללולאת </a:t>
            </a:r>
            <a:r>
              <a:rPr lang="he-IL" sz="1200" kern="1200" dirty="0" err="1">
                <a:solidFill>
                  <a:schemeClr val="tx1"/>
                </a:solidFill>
                <a:effectLst/>
                <a:latin typeface="+mn-lt"/>
                <a:ea typeface="+mn-ea"/>
                <a:cs typeface="+mn-cs"/>
              </a:rPr>
              <a:t>roux</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פנקראטיטיס</a:t>
            </a:r>
            <a:r>
              <a:rPr lang="he-IL" sz="1200" kern="1200" dirty="0">
                <a:solidFill>
                  <a:schemeClr val="tx1"/>
                </a:solidFill>
                <a:effectLst/>
                <a:latin typeface="+mn-lt"/>
                <a:ea typeface="+mn-ea"/>
                <a:cs typeface="+mn-cs"/>
              </a:rPr>
              <a:t> כרוני- מדובר במצב לא הפיך של דלקת הלבלב. זוהי ההגדרה ששונה לעומת </a:t>
            </a:r>
            <a:r>
              <a:rPr lang="he-IL" sz="1200" kern="1200" dirty="0" err="1">
                <a:solidFill>
                  <a:schemeClr val="tx1"/>
                </a:solidFill>
                <a:effectLst/>
                <a:latin typeface="+mn-lt"/>
                <a:ea typeface="+mn-ea"/>
                <a:cs typeface="+mn-cs"/>
              </a:rPr>
              <a:t>פנקראטיטיס</a:t>
            </a:r>
            <a:r>
              <a:rPr lang="he-IL" sz="1200" kern="1200" dirty="0">
                <a:solidFill>
                  <a:schemeClr val="tx1"/>
                </a:solidFill>
                <a:effectLst/>
                <a:latin typeface="+mn-lt"/>
                <a:ea typeface="+mn-ea"/>
                <a:cs typeface="+mn-cs"/>
              </a:rPr>
              <a:t> אקוטי. זה גורם לבעיות הבאות- 1. כאב משמעותי וחריף שדורש </a:t>
            </a:r>
            <a:r>
              <a:rPr lang="he-IL" sz="1200" kern="1200" dirty="0" err="1">
                <a:solidFill>
                  <a:schemeClr val="tx1"/>
                </a:solidFill>
                <a:effectLst/>
                <a:latin typeface="+mn-lt"/>
                <a:ea typeface="+mn-ea"/>
                <a:cs typeface="+mn-cs"/>
              </a:rPr>
              <a:t>נרקוטיקה</a:t>
            </a:r>
            <a:r>
              <a:rPr lang="he-IL" sz="1200" kern="1200" dirty="0">
                <a:solidFill>
                  <a:schemeClr val="tx1"/>
                </a:solidFill>
                <a:effectLst/>
                <a:latin typeface="+mn-lt"/>
                <a:ea typeface="+mn-ea"/>
                <a:cs typeface="+mn-cs"/>
              </a:rPr>
              <a:t>, 2. </a:t>
            </a:r>
            <a:r>
              <a:rPr lang="he-IL" sz="1200" kern="1200" dirty="0" err="1">
                <a:solidFill>
                  <a:schemeClr val="tx1"/>
                </a:solidFill>
                <a:effectLst/>
                <a:latin typeface="+mn-lt"/>
                <a:ea typeface="+mn-ea"/>
                <a:cs typeface="+mn-cs"/>
              </a:rPr>
              <a:t>בעית</a:t>
            </a:r>
            <a:r>
              <a:rPr lang="he-IL" sz="1200" kern="1200" dirty="0">
                <a:solidFill>
                  <a:schemeClr val="tx1"/>
                </a:solidFill>
                <a:effectLst/>
                <a:latin typeface="+mn-lt"/>
                <a:ea typeface="+mn-ea"/>
                <a:cs typeface="+mn-cs"/>
              </a:rPr>
              <a:t> ספיגה הדורשת תחליפי אנזימים לכל החיים, 3. סיבוכים </a:t>
            </a:r>
            <a:r>
              <a:rPr lang="he-IL" sz="1200" kern="1200" dirty="0" err="1">
                <a:solidFill>
                  <a:schemeClr val="tx1"/>
                </a:solidFill>
                <a:effectLst/>
                <a:latin typeface="+mn-lt"/>
                <a:ea typeface="+mn-ea"/>
                <a:cs typeface="+mn-cs"/>
              </a:rPr>
              <a:t>מסכני</a:t>
            </a:r>
            <a:r>
              <a:rPr lang="he-IL" sz="1200" kern="1200" dirty="0">
                <a:solidFill>
                  <a:schemeClr val="tx1"/>
                </a:solidFill>
                <a:effectLst/>
                <a:latin typeface="+mn-lt"/>
                <a:ea typeface="+mn-ea"/>
                <a:cs typeface="+mn-cs"/>
              </a:rPr>
              <a:t> חיים כגון </a:t>
            </a:r>
            <a:r>
              <a:rPr lang="he-IL" sz="1200" kern="1200" dirty="0" err="1">
                <a:solidFill>
                  <a:schemeClr val="tx1"/>
                </a:solidFill>
                <a:effectLst/>
                <a:latin typeface="+mn-lt"/>
                <a:ea typeface="+mn-ea"/>
                <a:cs typeface="+mn-cs"/>
              </a:rPr>
              <a:t>פסאודוציסטות</a:t>
            </a:r>
            <a:r>
              <a:rPr lang="he-IL" sz="1200" kern="1200" dirty="0">
                <a:solidFill>
                  <a:schemeClr val="tx1"/>
                </a:solidFill>
                <a:effectLst/>
                <a:latin typeface="+mn-lt"/>
                <a:ea typeface="+mn-ea"/>
                <a:cs typeface="+mn-cs"/>
              </a:rPr>
              <a:t>, חסימה </a:t>
            </a:r>
            <a:r>
              <a:rPr lang="he-IL" sz="1200" kern="1200" dirty="0" err="1">
                <a:solidFill>
                  <a:schemeClr val="tx1"/>
                </a:solidFill>
                <a:effectLst/>
                <a:latin typeface="+mn-lt"/>
                <a:ea typeface="+mn-ea"/>
                <a:cs typeface="+mn-cs"/>
              </a:rPr>
              <a:t>ביליארית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וכו</a:t>
            </a:r>
            <a:r>
              <a:rPr lang="he-IL" sz="1200" kern="1200" dirty="0">
                <a:solidFill>
                  <a:schemeClr val="tx1"/>
                </a:solidFill>
                <a:effectLst/>
                <a:latin typeface="+mn-lt"/>
                <a:ea typeface="+mn-ea"/>
                <a:cs typeface="+mn-cs"/>
              </a:rPr>
              <a:t>, 4. עליה משמעותית (פי 13) בסיכון לסרטן הלבלב, 5. התפתחות סוכרת </a:t>
            </a:r>
            <a:r>
              <a:rPr lang="he-IL" sz="1200" kern="1200" dirty="0" err="1">
                <a:solidFill>
                  <a:schemeClr val="tx1"/>
                </a:solidFill>
                <a:effectLst/>
                <a:latin typeface="+mn-lt"/>
                <a:ea typeface="+mn-ea"/>
                <a:cs typeface="+mn-cs"/>
              </a:rPr>
              <a:t>בכמחצית</a:t>
            </a:r>
            <a:r>
              <a:rPr lang="he-IL" sz="1200" kern="1200" dirty="0">
                <a:solidFill>
                  <a:schemeClr val="tx1"/>
                </a:solidFill>
                <a:effectLst/>
                <a:latin typeface="+mn-lt"/>
                <a:ea typeface="+mn-ea"/>
                <a:cs typeface="+mn-cs"/>
              </a:rPr>
              <a:t> מן החולים. ניתן לסווג דלקת לבלב כרונית כמסתיידת או לא- </a:t>
            </a:r>
            <a:r>
              <a:rPr lang="he-IL" sz="1200" kern="1200" dirty="0" err="1">
                <a:solidFill>
                  <a:schemeClr val="tx1"/>
                </a:solidFill>
                <a:effectLst/>
                <a:latin typeface="+mn-lt"/>
                <a:ea typeface="+mn-ea"/>
                <a:cs typeface="+mn-cs"/>
              </a:rPr>
              <a:t>calcifying</a:t>
            </a:r>
            <a:r>
              <a:rPr lang="he-IL" sz="1200" kern="1200" dirty="0">
                <a:solidFill>
                  <a:schemeClr val="tx1"/>
                </a:solidFill>
                <a:effectLst/>
                <a:latin typeface="+mn-lt"/>
                <a:ea typeface="+mn-ea"/>
                <a:cs typeface="+mn-cs"/>
              </a:rPr>
              <a:t>- לרוב יותר שכיחה בילדים וקשורה באבנים בתוך התעלות </a:t>
            </a:r>
            <a:r>
              <a:rPr lang="he-IL" sz="1200" kern="1200" dirty="0" err="1">
                <a:solidFill>
                  <a:schemeClr val="tx1"/>
                </a:solidFill>
                <a:effectLst/>
                <a:latin typeface="+mn-lt"/>
                <a:ea typeface="+mn-ea"/>
                <a:cs typeface="+mn-cs"/>
              </a:rPr>
              <a:t>הלבלביות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פסאודוציסטות</a:t>
            </a:r>
            <a:r>
              <a:rPr lang="he-IL" sz="1200" kern="1200" dirty="0">
                <a:solidFill>
                  <a:schemeClr val="tx1"/>
                </a:solidFill>
                <a:effectLst/>
                <a:latin typeface="+mn-lt"/>
                <a:ea typeface="+mn-ea"/>
                <a:cs typeface="+mn-cs"/>
              </a:rPr>
              <a:t> והיווצרות צלקת ברקמת הלבלב. דלקת לבלב שאינה </a:t>
            </a:r>
            <a:r>
              <a:rPr lang="he-IL" sz="1200" kern="1200" dirty="0" err="1">
                <a:solidFill>
                  <a:schemeClr val="tx1"/>
                </a:solidFill>
                <a:effectLst/>
                <a:latin typeface="+mn-lt"/>
                <a:ea typeface="+mn-ea"/>
                <a:cs typeface="+mn-cs"/>
              </a:rPr>
              <a:t>מסויידת</a:t>
            </a:r>
            <a:r>
              <a:rPr lang="he-IL" sz="1200" kern="1200" dirty="0">
                <a:solidFill>
                  <a:schemeClr val="tx1"/>
                </a:solidFill>
                <a:effectLst/>
                <a:latin typeface="+mn-lt"/>
                <a:ea typeface="+mn-ea"/>
                <a:cs typeface="+mn-cs"/>
              </a:rPr>
              <a:t>, או דלקת לבלב </a:t>
            </a:r>
            <a:r>
              <a:rPr lang="he-IL" sz="1200" kern="1200" dirty="0" err="1">
                <a:solidFill>
                  <a:schemeClr val="tx1"/>
                </a:solidFill>
                <a:effectLst/>
                <a:latin typeface="+mn-lt"/>
                <a:ea typeface="+mn-ea"/>
                <a:cs typeface="+mn-cs"/>
              </a:rPr>
              <a:t>אובסטרוקטיבית</a:t>
            </a:r>
            <a:r>
              <a:rPr lang="he-IL" sz="1200" kern="1200" dirty="0">
                <a:solidFill>
                  <a:schemeClr val="tx1"/>
                </a:solidFill>
                <a:effectLst/>
                <a:latin typeface="+mn-lt"/>
                <a:ea typeface="+mn-ea"/>
                <a:cs typeface="+mn-cs"/>
              </a:rPr>
              <a:t>, מקושרת בבעיות אנטומיות ולרוב פחות חמורה. היום, ידועים מספר גנים תורשתיים שמביאים לדלקת לבלב כרונית- </a:t>
            </a:r>
            <a:r>
              <a:rPr lang="he-IL" sz="1200" kern="1200" dirty="0" err="1">
                <a:solidFill>
                  <a:schemeClr val="tx1"/>
                </a:solidFill>
                <a:effectLst/>
                <a:latin typeface="+mn-lt"/>
                <a:ea typeface="+mn-ea"/>
                <a:cs typeface="+mn-cs"/>
              </a:rPr>
              <a:t>hereditary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pancreatitis</a:t>
            </a:r>
            <a:r>
              <a:rPr lang="he-IL" sz="1200" kern="1200" dirty="0">
                <a:solidFill>
                  <a:schemeClr val="tx1"/>
                </a:solidFill>
                <a:effectLst/>
                <a:latin typeface="+mn-lt"/>
                <a:ea typeface="+mn-ea"/>
                <a:cs typeface="+mn-cs"/>
              </a:rPr>
              <a:t>, למשל, נובע מאבנורמליות בגן שמקודד </a:t>
            </a:r>
            <a:r>
              <a:rPr lang="he-IL" sz="1200" kern="1200" dirty="0" err="1">
                <a:solidFill>
                  <a:schemeClr val="tx1"/>
                </a:solidFill>
                <a:effectLst/>
                <a:latin typeface="+mn-lt"/>
                <a:ea typeface="+mn-ea"/>
                <a:cs typeface="+mn-cs"/>
              </a:rPr>
              <a:t>לטריפסינוגן</a:t>
            </a:r>
            <a:r>
              <a:rPr lang="he-IL" sz="1200" kern="1200" dirty="0">
                <a:solidFill>
                  <a:schemeClr val="tx1"/>
                </a:solidFill>
                <a:effectLst/>
                <a:latin typeface="+mn-lt"/>
                <a:ea typeface="+mn-ea"/>
                <a:cs typeface="+mn-cs"/>
              </a:rPr>
              <a:t>. למטופלים אלו יש עליה משמעותית בסיכון לפתח סרטן לבלב לאחר גיל 50. מבחינה ניתוחית- כשכשלו שאר האופציות- יש חשיבות לשני גורמים עיקריים- שימור ואופטימיזציה של הפרשה </a:t>
            </a:r>
            <a:r>
              <a:rPr lang="he-IL" sz="1200" kern="1200" dirty="0" err="1">
                <a:solidFill>
                  <a:schemeClr val="tx1"/>
                </a:solidFill>
                <a:effectLst/>
                <a:latin typeface="+mn-lt"/>
                <a:ea typeface="+mn-ea"/>
                <a:cs typeface="+mn-cs"/>
              </a:rPr>
              <a:t>לבלבית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ואינדווידיאוליזציה</a:t>
            </a:r>
            <a:r>
              <a:rPr lang="he-IL" sz="1200" kern="1200" dirty="0">
                <a:solidFill>
                  <a:schemeClr val="tx1"/>
                </a:solidFill>
                <a:effectLst/>
                <a:latin typeface="+mn-lt"/>
                <a:ea typeface="+mn-ea"/>
                <a:cs typeface="+mn-cs"/>
              </a:rPr>
              <a:t> של הטיפול בהתאם לנתוני החולה.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מחלות פונקציונליות של הלבלב- אלו מחלות הקשורות בהיפוגליקמיה </a:t>
            </a:r>
            <a:r>
              <a:rPr lang="he-IL" sz="1200" kern="1200" dirty="0" err="1">
                <a:solidFill>
                  <a:schemeClr val="tx1"/>
                </a:solidFill>
                <a:effectLst/>
                <a:latin typeface="+mn-lt"/>
                <a:ea typeface="+mn-ea"/>
                <a:cs typeface="+mn-cs"/>
              </a:rPr>
              <a:t>פרסיסטנטית</a:t>
            </a:r>
            <a:r>
              <a:rPr lang="he-IL" sz="1200" kern="1200" dirty="0">
                <a:solidFill>
                  <a:schemeClr val="tx1"/>
                </a:solidFill>
                <a:effectLst/>
                <a:latin typeface="+mn-lt"/>
                <a:ea typeface="+mn-ea"/>
                <a:cs typeface="+mn-cs"/>
              </a:rPr>
              <a:t> לרוב. אצל ילודים הסיבות העיקריות הינן </a:t>
            </a:r>
            <a:r>
              <a:rPr lang="he-IL" sz="1200" kern="1200" dirty="0" err="1">
                <a:solidFill>
                  <a:schemeClr val="tx1"/>
                </a:solidFill>
                <a:effectLst/>
                <a:latin typeface="+mn-lt"/>
                <a:ea typeface="+mn-ea"/>
                <a:cs typeface="+mn-cs"/>
              </a:rPr>
              <a:t>היפראינסוליניזם</a:t>
            </a:r>
            <a:r>
              <a:rPr lang="he-IL" sz="1200" kern="1200" dirty="0">
                <a:solidFill>
                  <a:schemeClr val="tx1"/>
                </a:solidFill>
                <a:effectLst/>
                <a:latin typeface="+mn-lt"/>
                <a:ea typeface="+mn-ea"/>
                <a:cs typeface="+mn-cs"/>
              </a:rPr>
              <a:t> מולד (בעבר נקרא </a:t>
            </a:r>
            <a:r>
              <a:rPr lang="he-IL" sz="1200" kern="1200" dirty="0" err="1">
                <a:solidFill>
                  <a:schemeClr val="tx1"/>
                </a:solidFill>
                <a:effectLst/>
                <a:latin typeface="+mn-lt"/>
                <a:ea typeface="+mn-ea"/>
                <a:cs typeface="+mn-cs"/>
              </a:rPr>
              <a:t>נזידיובלסטוזיס</a:t>
            </a:r>
            <a:r>
              <a:rPr lang="he-IL" sz="1200" kern="1200" dirty="0">
                <a:solidFill>
                  <a:schemeClr val="tx1"/>
                </a:solidFill>
                <a:effectLst/>
                <a:latin typeface="+mn-lt"/>
                <a:ea typeface="+mn-ea"/>
                <a:cs typeface="+mn-cs"/>
              </a:rPr>
              <a:t>), מחלת אגירת </a:t>
            </a:r>
            <a:r>
              <a:rPr lang="he-IL" sz="1200" kern="1200" dirty="0" err="1">
                <a:solidFill>
                  <a:schemeClr val="tx1"/>
                </a:solidFill>
                <a:effectLst/>
                <a:latin typeface="+mn-lt"/>
                <a:ea typeface="+mn-ea"/>
                <a:cs typeface="+mn-cs"/>
              </a:rPr>
              <a:t>גליקוגן</a:t>
            </a:r>
            <a:r>
              <a:rPr lang="he-IL" sz="1200" kern="1200" dirty="0">
                <a:solidFill>
                  <a:schemeClr val="tx1"/>
                </a:solidFill>
                <a:effectLst/>
                <a:latin typeface="+mn-lt"/>
                <a:ea typeface="+mn-ea"/>
                <a:cs typeface="+mn-cs"/>
              </a:rPr>
              <a:t>, או בעיות הקשורות בהיעדר/פחות מדי הפרשה של הורמונים </a:t>
            </a:r>
            <a:r>
              <a:rPr lang="he-IL" sz="1200" kern="1200" dirty="0" err="1">
                <a:solidFill>
                  <a:schemeClr val="tx1"/>
                </a:solidFill>
                <a:effectLst/>
                <a:latin typeface="+mn-lt"/>
                <a:ea typeface="+mn-ea"/>
                <a:cs typeface="+mn-cs"/>
              </a:rPr>
              <a:t>גלוקונאוגניים</a:t>
            </a:r>
            <a:r>
              <a:rPr lang="he-IL" sz="1200" kern="1200" dirty="0">
                <a:solidFill>
                  <a:schemeClr val="tx1"/>
                </a:solidFill>
                <a:effectLst/>
                <a:latin typeface="+mn-lt"/>
                <a:ea typeface="+mn-ea"/>
                <a:cs typeface="+mn-cs"/>
              </a:rPr>
              <a:t>- כגון תת פעילות בלוטת התריס או מחסור בהורמון גדילה.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היפראינסוליניזם</a:t>
            </a:r>
            <a:r>
              <a:rPr lang="he-IL" sz="1200" kern="1200" dirty="0">
                <a:solidFill>
                  <a:schemeClr val="tx1"/>
                </a:solidFill>
                <a:effectLst/>
                <a:latin typeface="+mn-lt"/>
                <a:ea typeface="+mn-ea"/>
                <a:cs typeface="+mn-cs"/>
              </a:rPr>
              <a:t> מולד- </a:t>
            </a:r>
            <a:r>
              <a:rPr lang="he-IL" sz="1200" kern="1200" dirty="0" err="1">
                <a:solidFill>
                  <a:schemeClr val="tx1"/>
                </a:solidFill>
                <a:effectLst/>
                <a:latin typeface="+mn-lt"/>
                <a:ea typeface="+mn-ea"/>
                <a:cs typeface="+mn-cs"/>
              </a:rPr>
              <a:t>congenital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hyperinsulinism</a:t>
            </a:r>
            <a:r>
              <a:rPr lang="he-IL" sz="1200" kern="1200" dirty="0">
                <a:solidFill>
                  <a:schemeClr val="tx1"/>
                </a:solidFill>
                <a:effectLst/>
                <a:latin typeface="+mn-lt"/>
                <a:ea typeface="+mn-ea"/>
                <a:cs typeface="+mn-cs"/>
              </a:rPr>
              <a:t>- כתוצאה מפגמים גנטיים שלא כולם מזוהים, אלו שמזוהים קשורים לקידוד של sur1 ו- kir6. אלו מרכיבים שקשורים לתעלת </a:t>
            </a:r>
            <a:r>
              <a:rPr lang="he-IL" sz="1200" kern="1200" dirty="0" err="1">
                <a:solidFill>
                  <a:schemeClr val="tx1"/>
                </a:solidFill>
                <a:effectLst/>
                <a:latin typeface="+mn-lt"/>
                <a:ea typeface="+mn-ea"/>
                <a:cs typeface="+mn-cs"/>
              </a:rPr>
              <a:t>atp</a:t>
            </a:r>
            <a:r>
              <a:rPr lang="he-IL" sz="1200" kern="1200" dirty="0">
                <a:solidFill>
                  <a:schemeClr val="tx1"/>
                </a:solidFill>
                <a:effectLst/>
                <a:latin typeface="+mn-lt"/>
                <a:ea typeface="+mn-ea"/>
                <a:cs typeface="+mn-cs"/>
              </a:rPr>
              <a:t> (אשלגן)- יש הפרשת אינסולין שאינה עוברת רגולציה ומכאן- היפוגליקמיה. מחלה זו יכולה להיות פוקאלית או מפושטת בלבלב. זה קריטי להחלטה על ניתוח: בכל מקרה, בשני המקרים הקליניקה זהה. מטופלים אלו לרוב </a:t>
            </a:r>
            <a:r>
              <a:rPr lang="he-IL" sz="1200" kern="1200" dirty="0" err="1">
                <a:solidFill>
                  <a:schemeClr val="tx1"/>
                </a:solidFill>
                <a:effectLst/>
                <a:latin typeface="+mn-lt"/>
                <a:ea typeface="+mn-ea"/>
                <a:cs typeface="+mn-cs"/>
              </a:rPr>
              <a:t>מתייצגים</a:t>
            </a:r>
            <a:r>
              <a:rPr lang="he-IL" sz="1200" kern="1200" dirty="0">
                <a:solidFill>
                  <a:schemeClr val="tx1"/>
                </a:solidFill>
                <a:effectLst/>
                <a:latin typeface="+mn-lt"/>
                <a:ea typeface="+mn-ea"/>
                <a:cs typeface="+mn-cs"/>
              </a:rPr>
              <a:t> ישר אחרי הלידה עם היפוגליקמיה- זה יכול להיות עדין כמו לתרגיה </a:t>
            </a:r>
            <a:r>
              <a:rPr lang="he-IL" sz="1200" kern="1200" dirty="0" err="1">
                <a:solidFill>
                  <a:schemeClr val="tx1"/>
                </a:solidFill>
                <a:effectLst/>
                <a:latin typeface="+mn-lt"/>
                <a:ea typeface="+mn-ea"/>
                <a:cs typeface="+mn-cs"/>
              </a:rPr>
              <a:t>ואיריטביליות</a:t>
            </a:r>
            <a:r>
              <a:rPr lang="he-IL" sz="1200" kern="1200" dirty="0">
                <a:solidFill>
                  <a:schemeClr val="tx1"/>
                </a:solidFill>
                <a:effectLst/>
                <a:latin typeface="+mn-lt"/>
                <a:ea typeface="+mn-ea"/>
                <a:cs typeface="+mn-cs"/>
              </a:rPr>
              <a:t>, אבל יכול גם לכלול הפסקת נשימה, פרכוסים וקומה. בבדיקות דם רואים רמות גבוהות של אינסולין ביחס לגלוקוז. זה שונה לעומת </a:t>
            </a:r>
            <a:r>
              <a:rPr lang="he-IL" sz="1200" kern="1200" dirty="0" err="1">
                <a:solidFill>
                  <a:schemeClr val="tx1"/>
                </a:solidFill>
                <a:effectLst/>
                <a:latin typeface="+mn-lt"/>
                <a:ea typeface="+mn-ea"/>
                <a:cs typeface="+mn-cs"/>
              </a:rPr>
              <a:t>אינסולינומה</a:t>
            </a:r>
            <a:r>
              <a:rPr lang="he-IL" sz="1200" kern="1200" dirty="0">
                <a:solidFill>
                  <a:schemeClr val="tx1"/>
                </a:solidFill>
                <a:effectLst/>
                <a:latin typeface="+mn-lt"/>
                <a:ea typeface="+mn-ea"/>
                <a:cs typeface="+mn-cs"/>
              </a:rPr>
              <a:t> בכך </a:t>
            </a:r>
            <a:r>
              <a:rPr lang="he-IL" sz="1200" kern="1200" dirty="0" err="1">
                <a:solidFill>
                  <a:schemeClr val="tx1"/>
                </a:solidFill>
                <a:effectLst/>
                <a:latin typeface="+mn-lt"/>
                <a:ea typeface="+mn-ea"/>
                <a:cs typeface="+mn-cs"/>
              </a:rPr>
              <a:t>שבאינסולינומה</a:t>
            </a:r>
            <a:r>
              <a:rPr lang="he-IL" sz="1200" kern="1200" dirty="0">
                <a:solidFill>
                  <a:schemeClr val="tx1"/>
                </a:solidFill>
                <a:effectLst/>
                <a:latin typeface="+mn-lt"/>
                <a:ea typeface="+mn-ea"/>
                <a:cs typeface="+mn-cs"/>
              </a:rPr>
              <a:t> יש רמות גבוהות אבסולוטית של אינסולין, ופה לא. בנוסף, לתינוקות אלו יש דרישות גלוקוז שגבוהות מ- 8 מג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לדקה. תינוקות מעל גיל שנה צריכים להיבדק גם </a:t>
            </a:r>
            <a:r>
              <a:rPr lang="he-IL" sz="1200" kern="1200" dirty="0" err="1">
                <a:solidFill>
                  <a:schemeClr val="tx1"/>
                </a:solidFill>
                <a:effectLst/>
                <a:latin typeface="+mn-lt"/>
                <a:ea typeface="+mn-ea"/>
                <a:cs typeface="+mn-cs"/>
              </a:rPr>
              <a:t>לאינסולינומה</a:t>
            </a:r>
            <a:r>
              <a:rPr lang="he-IL" sz="1200" kern="1200" dirty="0">
                <a:solidFill>
                  <a:schemeClr val="tx1"/>
                </a:solidFill>
                <a:effectLst/>
                <a:latin typeface="+mn-lt"/>
                <a:ea typeface="+mn-ea"/>
                <a:cs typeface="+mn-cs"/>
              </a:rPr>
              <a:t> שיותר שכיחה בגיל הזה. צריך לתת לתינוקות הללו כלכלה מתמשכת והוספת גלוקוז תוך ורידי ככל הניתן. חשוב גישה ורידית מרכזית. הטיפול התרופתי הראשוני הינו </a:t>
            </a:r>
            <a:r>
              <a:rPr lang="he-IL" sz="1200" kern="1200" dirty="0" err="1">
                <a:solidFill>
                  <a:schemeClr val="tx1"/>
                </a:solidFill>
                <a:effectLst/>
                <a:latin typeface="+mn-lt"/>
                <a:ea typeface="+mn-ea"/>
                <a:cs typeface="+mn-cs"/>
              </a:rPr>
              <a:t>דיאזוקסיד</a:t>
            </a:r>
            <a:r>
              <a:rPr lang="he-IL" sz="1200" kern="1200" dirty="0">
                <a:solidFill>
                  <a:schemeClr val="tx1"/>
                </a:solidFill>
                <a:effectLst/>
                <a:latin typeface="+mn-lt"/>
                <a:ea typeface="+mn-ea"/>
                <a:cs typeface="+mn-cs"/>
              </a:rPr>
              <a:t>- התרופה פועלת על sur1 ושומרת על התעלה פתוחה כל הזמן מה שמונע הפרשת אינסולין לא מבוקרת. אם המטופל מסתדר על </a:t>
            </a:r>
            <a:r>
              <a:rPr lang="he-IL" sz="1200" kern="1200" dirty="0" err="1">
                <a:solidFill>
                  <a:schemeClr val="tx1"/>
                </a:solidFill>
                <a:effectLst/>
                <a:latin typeface="+mn-lt"/>
                <a:ea typeface="+mn-ea"/>
                <a:cs typeface="+mn-cs"/>
              </a:rPr>
              <a:t>דיאזוקסיד</a:t>
            </a:r>
            <a:r>
              <a:rPr lang="he-IL" sz="1200" kern="1200" dirty="0">
                <a:solidFill>
                  <a:schemeClr val="tx1"/>
                </a:solidFill>
                <a:effectLst/>
                <a:latin typeface="+mn-lt"/>
                <a:ea typeface="+mn-ea"/>
                <a:cs typeface="+mn-cs"/>
              </a:rPr>
              <a:t> מחכים שיגדל קצת ואז מתקדמים בהתאם לניתוח. ההבחנה בין מחלה פוקאלית למחלה דיפוזית הוא קריטי- בעבר עשו </a:t>
            </a:r>
            <a:r>
              <a:rPr lang="he-IL" sz="1200" kern="1200" dirty="0" err="1">
                <a:solidFill>
                  <a:schemeClr val="tx1"/>
                </a:solidFill>
                <a:effectLst/>
                <a:latin typeface="+mn-lt"/>
                <a:ea typeface="+mn-ea"/>
                <a:cs typeface="+mn-cs"/>
              </a:rPr>
              <a:t>pancreatic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venous</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sampling</a:t>
            </a:r>
            <a:r>
              <a:rPr lang="he-IL" sz="1200" kern="1200" dirty="0">
                <a:solidFill>
                  <a:schemeClr val="tx1"/>
                </a:solidFill>
                <a:effectLst/>
                <a:latin typeface="+mn-lt"/>
                <a:ea typeface="+mn-ea"/>
                <a:cs typeface="+mn-cs"/>
              </a:rPr>
              <a:t>, היום משתמשים ב- </a:t>
            </a:r>
            <a:r>
              <a:rPr lang="he-IL" sz="1200" kern="1200" dirty="0" err="1">
                <a:solidFill>
                  <a:schemeClr val="tx1"/>
                </a:solidFill>
                <a:effectLst/>
                <a:latin typeface="+mn-lt"/>
                <a:ea typeface="+mn-ea"/>
                <a:cs typeface="+mn-cs"/>
              </a:rPr>
              <a:t>f-dopa-pet-ct</a:t>
            </a:r>
            <a:r>
              <a:rPr lang="he-IL" sz="1200" kern="1200" dirty="0">
                <a:solidFill>
                  <a:schemeClr val="tx1"/>
                </a:solidFill>
                <a:effectLst/>
                <a:latin typeface="+mn-lt"/>
                <a:ea typeface="+mn-ea"/>
                <a:cs typeface="+mn-cs"/>
              </a:rPr>
              <a:t>. למחלה הפוקאלית צריך לבצע </a:t>
            </a:r>
            <a:r>
              <a:rPr lang="he-IL" sz="1200" kern="1200" dirty="0" err="1">
                <a:solidFill>
                  <a:schemeClr val="tx1"/>
                </a:solidFill>
                <a:effectLst/>
                <a:latin typeface="+mn-lt"/>
                <a:ea typeface="+mn-ea"/>
                <a:cs typeface="+mn-cs"/>
              </a:rPr>
              <a:t>רסקציה</a:t>
            </a:r>
            <a:r>
              <a:rPr lang="he-IL" sz="1200" kern="1200" dirty="0">
                <a:solidFill>
                  <a:schemeClr val="tx1"/>
                </a:solidFill>
                <a:effectLst/>
                <a:latin typeface="+mn-lt"/>
                <a:ea typeface="+mn-ea"/>
                <a:cs typeface="+mn-cs"/>
              </a:rPr>
              <a:t> של הנגע הרלוונטי, למחלה הדיפוזית יש צורך ב- </a:t>
            </a:r>
            <a:r>
              <a:rPr lang="he-IL" sz="1200" kern="1200" dirty="0" err="1">
                <a:solidFill>
                  <a:schemeClr val="tx1"/>
                </a:solidFill>
                <a:effectLst/>
                <a:latin typeface="+mn-lt"/>
                <a:ea typeface="+mn-ea"/>
                <a:cs typeface="+mn-cs"/>
              </a:rPr>
              <a:t>near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total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pancreatectomy</a:t>
            </a:r>
            <a:r>
              <a:rPr lang="he-IL" sz="1200" kern="1200" dirty="0">
                <a:solidFill>
                  <a:schemeClr val="tx1"/>
                </a:solidFill>
                <a:effectLst/>
                <a:latin typeface="+mn-lt"/>
                <a:ea typeface="+mn-ea"/>
                <a:cs typeface="+mn-cs"/>
              </a:rPr>
              <a:t>, עם השארת </a:t>
            </a:r>
            <a:r>
              <a:rPr lang="he-IL" sz="1200" kern="1200" dirty="0" err="1">
                <a:solidFill>
                  <a:schemeClr val="tx1"/>
                </a:solidFill>
                <a:effectLst/>
                <a:latin typeface="+mn-lt"/>
                <a:ea typeface="+mn-ea"/>
                <a:cs typeface="+mn-cs"/>
              </a:rPr>
              <a:t>רים</a:t>
            </a:r>
            <a:r>
              <a:rPr lang="he-IL" sz="1200" kern="1200" dirty="0">
                <a:solidFill>
                  <a:schemeClr val="tx1"/>
                </a:solidFill>
                <a:effectLst/>
                <a:latin typeface="+mn-lt"/>
                <a:ea typeface="+mn-ea"/>
                <a:cs typeface="+mn-cs"/>
              </a:rPr>
              <a:t> של לבלב לאורך ה-</a:t>
            </a:r>
            <a:r>
              <a:rPr lang="he-IL" sz="1200" kern="1200" dirty="0" err="1">
                <a:solidFill>
                  <a:schemeClr val="tx1"/>
                </a:solidFill>
                <a:effectLst/>
                <a:latin typeface="+mn-lt"/>
                <a:ea typeface="+mn-ea"/>
                <a:cs typeface="+mn-cs"/>
              </a:rPr>
              <a:t>cbd</a:t>
            </a:r>
            <a:r>
              <a:rPr lang="he-IL" sz="1200" kern="1200" dirty="0">
                <a:solidFill>
                  <a:schemeClr val="tx1"/>
                </a:solidFill>
                <a:effectLst/>
                <a:latin typeface="+mn-lt"/>
                <a:ea typeface="+mn-ea"/>
                <a:cs typeface="+mn-cs"/>
              </a:rPr>
              <a:t>, כלומר כריתה של כ- 95% משטח הלבלב. אבחנה מבדלת להיפוגליקמיה אצל הילוד כוללות סוכרת של האם, </a:t>
            </a:r>
            <a:r>
              <a:rPr lang="he-IL" sz="1200" kern="1200" dirty="0" err="1">
                <a:solidFill>
                  <a:schemeClr val="tx1"/>
                </a:solidFill>
                <a:effectLst/>
                <a:latin typeface="+mn-lt"/>
                <a:ea typeface="+mn-ea"/>
                <a:cs typeface="+mn-cs"/>
              </a:rPr>
              <a:t>אספיקציה</a:t>
            </a:r>
            <a:r>
              <a:rPr lang="he-IL" sz="1200" kern="1200" dirty="0">
                <a:solidFill>
                  <a:schemeClr val="tx1"/>
                </a:solidFill>
                <a:effectLst/>
                <a:latin typeface="+mn-lt"/>
                <a:ea typeface="+mn-ea"/>
                <a:cs typeface="+mn-cs"/>
              </a:rPr>
              <a:t> בלידה או – </a:t>
            </a:r>
            <a:r>
              <a:rPr lang="he-IL" sz="1200" kern="1200" dirty="0" err="1">
                <a:solidFill>
                  <a:schemeClr val="tx1"/>
                </a:solidFill>
                <a:effectLst/>
                <a:latin typeface="+mn-lt"/>
                <a:ea typeface="+mn-ea"/>
                <a:cs typeface="+mn-cs"/>
              </a:rPr>
              <a:t>iugr</a:t>
            </a:r>
            <a:r>
              <a:rPr lang="he-IL" sz="1200" kern="1200" dirty="0">
                <a:solidFill>
                  <a:schemeClr val="tx1"/>
                </a:solidFill>
                <a:effectLst/>
                <a:latin typeface="+mn-lt"/>
                <a:ea typeface="+mn-ea"/>
                <a:cs typeface="+mn-cs"/>
              </a:rPr>
              <a:t>, ובמצבים אלו ההיפוגליקמיה היא </a:t>
            </a:r>
            <a:r>
              <a:rPr lang="he-IL" sz="1200" kern="1200" dirty="0" err="1">
                <a:solidFill>
                  <a:schemeClr val="tx1"/>
                </a:solidFill>
                <a:effectLst/>
                <a:latin typeface="+mn-lt"/>
                <a:ea typeface="+mn-ea"/>
                <a:cs typeface="+mn-cs"/>
              </a:rPr>
              <a:t>טרנזיאנטית</a:t>
            </a:r>
            <a:r>
              <a:rPr lang="he-IL" sz="1200" kern="1200" dirty="0">
                <a:solidFill>
                  <a:schemeClr val="tx1"/>
                </a:solidFill>
                <a:effectLst/>
                <a:latin typeface="+mn-lt"/>
                <a:ea typeface="+mn-ea"/>
                <a:cs typeface="+mn-cs"/>
              </a:rPr>
              <a:t>. מטופלים עם </a:t>
            </a:r>
            <a:r>
              <a:rPr lang="he-IL" sz="1200" kern="1200" dirty="0" err="1">
                <a:solidFill>
                  <a:schemeClr val="tx1"/>
                </a:solidFill>
                <a:effectLst/>
                <a:latin typeface="+mn-lt"/>
                <a:ea typeface="+mn-ea"/>
                <a:cs typeface="+mn-cs"/>
              </a:rPr>
              <a:t>בקוויד</a:t>
            </a:r>
            <a:r>
              <a:rPr lang="he-IL" sz="1200" kern="1200" dirty="0">
                <a:solidFill>
                  <a:schemeClr val="tx1"/>
                </a:solidFill>
                <a:effectLst/>
                <a:latin typeface="+mn-lt"/>
                <a:ea typeface="+mn-ea"/>
                <a:cs typeface="+mn-cs"/>
              </a:rPr>
              <a:t>-וידמן סובלים גם מתסמינים דומים </a:t>
            </a:r>
            <a:r>
              <a:rPr lang="he-IL" sz="1200" kern="1200" dirty="0" err="1">
                <a:solidFill>
                  <a:schemeClr val="tx1"/>
                </a:solidFill>
                <a:effectLst/>
                <a:latin typeface="+mn-lt"/>
                <a:ea typeface="+mn-ea"/>
                <a:cs typeface="+mn-cs"/>
              </a:rPr>
              <a:t>להיפראינסוליניזם</a:t>
            </a:r>
            <a:r>
              <a:rPr lang="he-IL" sz="1200" kern="1200" dirty="0">
                <a:solidFill>
                  <a:schemeClr val="tx1"/>
                </a:solidFill>
                <a:effectLst/>
                <a:latin typeface="+mn-lt"/>
                <a:ea typeface="+mn-ea"/>
                <a:cs typeface="+mn-cs"/>
              </a:rPr>
              <a:t> מולד, כ-50% מהם יחוו רזולוציה, ו- 5% יזדקקו </a:t>
            </a:r>
            <a:r>
              <a:rPr lang="he-IL" sz="1200" kern="1200" dirty="0" err="1">
                <a:solidFill>
                  <a:schemeClr val="tx1"/>
                </a:solidFill>
                <a:effectLst/>
                <a:latin typeface="+mn-lt"/>
                <a:ea typeface="+mn-ea"/>
                <a:cs typeface="+mn-cs"/>
              </a:rPr>
              <a:t>לפנקראטקטומי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מחלת אגירת </a:t>
            </a:r>
            <a:r>
              <a:rPr lang="he-IL" sz="1200" kern="1200" dirty="0" err="1">
                <a:solidFill>
                  <a:schemeClr val="tx1"/>
                </a:solidFill>
                <a:effectLst/>
                <a:latin typeface="+mn-lt"/>
                <a:ea typeface="+mn-ea"/>
                <a:cs typeface="+mn-cs"/>
              </a:rPr>
              <a:t>גליקוגן</a:t>
            </a:r>
            <a:r>
              <a:rPr lang="he-IL" sz="1200" kern="1200" dirty="0">
                <a:solidFill>
                  <a:schemeClr val="tx1"/>
                </a:solidFill>
                <a:effectLst/>
                <a:latin typeface="+mn-lt"/>
                <a:ea typeface="+mn-ea"/>
                <a:cs typeface="+mn-cs"/>
              </a:rPr>
              <a:t>- מחלה המאופיינת במוטציה של האנזים גלוקוז 6- </a:t>
            </a:r>
            <a:r>
              <a:rPr lang="he-IL" sz="1200" kern="1200" dirty="0" err="1">
                <a:solidFill>
                  <a:schemeClr val="tx1"/>
                </a:solidFill>
                <a:effectLst/>
                <a:latin typeface="+mn-lt"/>
                <a:ea typeface="+mn-ea"/>
                <a:cs typeface="+mn-cs"/>
              </a:rPr>
              <a:t>פוספאט</a:t>
            </a:r>
            <a:r>
              <a:rPr lang="he-IL" sz="1200" kern="1200" dirty="0">
                <a:solidFill>
                  <a:schemeClr val="tx1"/>
                </a:solidFill>
                <a:effectLst/>
                <a:latin typeface="+mn-lt"/>
                <a:ea typeface="+mn-ea"/>
                <a:cs typeface="+mn-cs"/>
              </a:rPr>
              <a:t> ומביאה לכך </a:t>
            </a:r>
            <a:r>
              <a:rPr lang="he-IL" sz="1200" kern="1200" dirty="0" err="1">
                <a:solidFill>
                  <a:schemeClr val="tx1"/>
                </a:solidFill>
                <a:effectLst/>
                <a:latin typeface="+mn-lt"/>
                <a:ea typeface="+mn-ea"/>
                <a:cs typeface="+mn-cs"/>
              </a:rPr>
              <a:t>שגליקוגן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לא.יכול</a:t>
            </a:r>
            <a:r>
              <a:rPr lang="he-IL" sz="1200" kern="1200" dirty="0">
                <a:solidFill>
                  <a:schemeClr val="tx1"/>
                </a:solidFill>
                <a:effectLst/>
                <a:latin typeface="+mn-lt"/>
                <a:ea typeface="+mn-ea"/>
                <a:cs typeface="+mn-cs"/>
              </a:rPr>
              <a:t> להפוך לגלוקוז. למעשה ההיפוגליקמיה מתגלה כשהזמן בין הארוחות מתארך והכבד לא יכול לייצר גלוקוז ממאגרי </a:t>
            </a:r>
            <a:r>
              <a:rPr lang="he-IL" sz="1200" kern="1200" dirty="0" err="1">
                <a:solidFill>
                  <a:schemeClr val="tx1"/>
                </a:solidFill>
                <a:effectLst/>
                <a:latin typeface="+mn-lt"/>
                <a:ea typeface="+mn-ea"/>
                <a:cs typeface="+mn-cs"/>
              </a:rPr>
              <a:t>הגליקוגן</a:t>
            </a:r>
            <a:r>
              <a:rPr lang="he-IL" sz="1200" kern="1200" dirty="0">
                <a:solidFill>
                  <a:schemeClr val="tx1"/>
                </a:solidFill>
                <a:effectLst/>
                <a:latin typeface="+mn-lt"/>
                <a:ea typeface="+mn-ea"/>
                <a:cs typeface="+mn-cs"/>
              </a:rPr>
              <a:t>- וזה מתבטא בהיפוגליקמיה, </a:t>
            </a:r>
            <a:r>
              <a:rPr lang="he-IL" sz="1200" kern="1200" dirty="0" err="1">
                <a:solidFill>
                  <a:schemeClr val="tx1"/>
                </a:solidFill>
                <a:effectLst/>
                <a:latin typeface="+mn-lt"/>
                <a:ea typeface="+mn-ea"/>
                <a:cs typeface="+mn-cs"/>
              </a:rPr>
              <a:t>היפואינסולינמיה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הפטומגליה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נפרומגליה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קטוזיס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והיפרליפידמיה</a:t>
            </a:r>
            <a:r>
              <a:rPr lang="he-IL" sz="1200" kern="1200" dirty="0">
                <a:solidFill>
                  <a:schemeClr val="tx1"/>
                </a:solidFill>
                <a:effectLst/>
                <a:latin typeface="+mn-lt"/>
                <a:ea typeface="+mn-ea"/>
                <a:cs typeface="+mn-cs"/>
              </a:rPr>
              <a:t>. מטופלים אלו לרוב נזקקים להשתלת כבד.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גידולים בלבלב: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גידולים אנדוקריניים- הכי שכיחים- </a:t>
            </a:r>
            <a:r>
              <a:rPr lang="he-IL" sz="1200" kern="1200" dirty="0" err="1">
                <a:solidFill>
                  <a:schemeClr val="tx1"/>
                </a:solidFill>
                <a:effectLst/>
                <a:latin typeface="+mn-lt"/>
                <a:ea typeface="+mn-ea"/>
                <a:cs typeface="+mn-cs"/>
              </a:rPr>
              <a:t>אינסולינומות</a:t>
            </a:r>
            <a:r>
              <a:rPr lang="he-IL" sz="1200" kern="1200" dirty="0">
                <a:solidFill>
                  <a:schemeClr val="tx1"/>
                </a:solidFill>
                <a:effectLst/>
                <a:latin typeface="+mn-lt"/>
                <a:ea typeface="+mn-ea"/>
                <a:cs typeface="+mn-cs"/>
              </a:rPr>
              <a:t>. רק כ- 10% </a:t>
            </a:r>
            <a:r>
              <a:rPr lang="he-IL" sz="1200" kern="1200" dirty="0" err="1">
                <a:solidFill>
                  <a:schemeClr val="tx1"/>
                </a:solidFill>
                <a:effectLst/>
                <a:latin typeface="+mn-lt"/>
                <a:ea typeface="+mn-ea"/>
                <a:cs typeface="+mn-cs"/>
              </a:rPr>
              <a:t>מהאינסולינומות</a:t>
            </a:r>
            <a:r>
              <a:rPr lang="he-IL" sz="1200" kern="1200" dirty="0">
                <a:solidFill>
                  <a:schemeClr val="tx1"/>
                </a:solidFill>
                <a:effectLst/>
                <a:latin typeface="+mn-lt"/>
                <a:ea typeface="+mn-ea"/>
                <a:cs typeface="+mn-cs"/>
              </a:rPr>
              <a:t> הינן ממאירות והן מתפשטות לכבד ולבלוטת לימפה </a:t>
            </a:r>
            <a:r>
              <a:rPr lang="he-IL" sz="1200" kern="1200" dirty="0" err="1">
                <a:solidFill>
                  <a:schemeClr val="tx1"/>
                </a:solidFill>
                <a:effectLst/>
                <a:latin typeface="+mn-lt"/>
                <a:ea typeface="+mn-ea"/>
                <a:cs typeface="+mn-cs"/>
              </a:rPr>
              <a:t>פריפנקראטיות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אינסולינומות</a:t>
            </a:r>
            <a:r>
              <a:rPr lang="he-IL" sz="1200" kern="1200" dirty="0">
                <a:solidFill>
                  <a:schemeClr val="tx1"/>
                </a:solidFill>
                <a:effectLst/>
                <a:latin typeface="+mn-lt"/>
                <a:ea typeface="+mn-ea"/>
                <a:cs typeface="+mn-cs"/>
              </a:rPr>
              <a:t> מביאות לתסמינים בקשורים להיפוגליקמיה: סחרחורות, כאבי ראש, בלבול, הזעה, פרכוסים- יש את </a:t>
            </a:r>
            <a:r>
              <a:rPr lang="he-IL" sz="1200" kern="1200" dirty="0" err="1">
                <a:solidFill>
                  <a:schemeClr val="tx1"/>
                </a:solidFill>
                <a:effectLst/>
                <a:latin typeface="+mn-lt"/>
                <a:ea typeface="+mn-ea"/>
                <a:cs typeface="+mn-cs"/>
              </a:rPr>
              <a:t>ה״טריאדה</a:t>
            </a:r>
            <a:r>
              <a:rPr lang="he-IL" sz="1200" kern="1200" dirty="0">
                <a:solidFill>
                  <a:schemeClr val="tx1"/>
                </a:solidFill>
                <a:effectLst/>
                <a:latin typeface="+mn-lt"/>
                <a:ea typeface="+mn-ea"/>
                <a:cs typeface="+mn-cs"/>
              </a:rPr>
              <a:t> עש </a:t>
            </a:r>
            <a:r>
              <a:rPr lang="he-IL" sz="1200" kern="1200" dirty="0" err="1">
                <a:solidFill>
                  <a:schemeClr val="tx1"/>
                </a:solidFill>
                <a:effectLst/>
                <a:latin typeface="+mn-lt"/>
                <a:ea typeface="+mn-ea"/>
                <a:cs typeface="+mn-cs"/>
              </a:rPr>
              <a:t>וויפל</a:t>
            </a:r>
            <a:r>
              <a:rPr lang="he-IL" sz="1200" kern="1200" dirty="0">
                <a:solidFill>
                  <a:schemeClr val="tx1"/>
                </a:solidFill>
                <a:effectLst/>
                <a:latin typeface="+mn-lt"/>
                <a:ea typeface="+mn-ea"/>
                <a:cs typeface="+mn-cs"/>
              </a:rPr>
              <a:t>״- היפוגליקמיה בזמן צום, רמות גלוקוז נמוכות בחצי </a:t>
            </a:r>
            <a:r>
              <a:rPr lang="he-IL" sz="1200" kern="1200" dirty="0" err="1">
                <a:solidFill>
                  <a:schemeClr val="tx1"/>
                </a:solidFill>
                <a:effectLst/>
                <a:latin typeface="+mn-lt"/>
                <a:ea typeface="+mn-ea"/>
                <a:cs typeface="+mn-cs"/>
              </a:rPr>
              <a:t>מהנרומה</a:t>
            </a:r>
            <a:r>
              <a:rPr lang="he-IL" sz="1200" kern="1200" dirty="0">
                <a:solidFill>
                  <a:schemeClr val="tx1"/>
                </a:solidFill>
                <a:effectLst/>
                <a:latin typeface="+mn-lt"/>
                <a:ea typeface="+mn-ea"/>
                <a:cs typeface="+mn-cs"/>
              </a:rPr>
              <a:t> בזמן צום, ושיפור בסימפטומים כשנותנים גלוקוז. לרוב, מדובר במתבגרים אצלם מתגלה המחלה, והגידול הוא לרוב </a:t>
            </a:r>
            <a:r>
              <a:rPr lang="he-IL" sz="1200" kern="1200" dirty="0" err="1">
                <a:solidFill>
                  <a:schemeClr val="tx1"/>
                </a:solidFill>
                <a:effectLst/>
                <a:latin typeface="+mn-lt"/>
                <a:ea typeface="+mn-ea"/>
                <a:cs typeface="+mn-cs"/>
              </a:rPr>
              <a:t>סוליטרי</a:t>
            </a:r>
            <a:r>
              <a:rPr lang="he-IL" sz="1200" kern="1200" dirty="0">
                <a:solidFill>
                  <a:schemeClr val="tx1"/>
                </a:solidFill>
                <a:effectLst/>
                <a:latin typeface="+mn-lt"/>
                <a:ea typeface="+mn-ea"/>
                <a:cs typeface="+mn-cs"/>
              </a:rPr>
              <a:t>- אלא אם מדובר בתסמונת men1 שבה יש מספר </a:t>
            </a:r>
            <a:r>
              <a:rPr lang="he-IL" sz="1200" kern="1200" dirty="0" err="1">
                <a:solidFill>
                  <a:schemeClr val="tx1"/>
                </a:solidFill>
                <a:effectLst/>
                <a:latin typeface="+mn-lt"/>
                <a:ea typeface="+mn-ea"/>
                <a:cs typeface="+mn-cs"/>
              </a:rPr>
              <a:t>אינסולינומות</a:t>
            </a:r>
            <a:r>
              <a:rPr lang="he-IL" sz="1200" kern="1200" dirty="0">
                <a:solidFill>
                  <a:schemeClr val="tx1"/>
                </a:solidFill>
                <a:effectLst/>
                <a:latin typeface="+mn-lt"/>
                <a:ea typeface="+mn-ea"/>
                <a:cs typeface="+mn-cs"/>
              </a:rPr>
              <a:t> יחד עם גידולים </a:t>
            </a:r>
            <a:r>
              <a:rPr lang="he-IL" sz="1200" kern="1200" dirty="0" err="1">
                <a:solidFill>
                  <a:schemeClr val="tx1"/>
                </a:solidFill>
                <a:effectLst/>
                <a:latin typeface="+mn-lt"/>
                <a:ea typeface="+mn-ea"/>
                <a:cs typeface="+mn-cs"/>
              </a:rPr>
              <a:t>בפראתיירואיד</a:t>
            </a:r>
            <a:r>
              <a:rPr lang="he-IL" sz="1200" kern="1200" dirty="0">
                <a:solidFill>
                  <a:schemeClr val="tx1"/>
                </a:solidFill>
                <a:effectLst/>
                <a:latin typeface="+mn-lt"/>
                <a:ea typeface="+mn-ea"/>
                <a:cs typeface="+mn-cs"/>
              </a:rPr>
              <a:t> ובהיפופיזה. </a:t>
            </a:r>
            <a:r>
              <a:rPr lang="he-IL" sz="1200" kern="1200" dirty="0" err="1">
                <a:solidFill>
                  <a:schemeClr val="tx1"/>
                </a:solidFill>
                <a:effectLst/>
                <a:latin typeface="+mn-lt"/>
                <a:ea typeface="+mn-ea"/>
                <a:cs typeface="+mn-cs"/>
              </a:rPr>
              <a:t>הגולד</a:t>
            </a:r>
            <a:r>
              <a:rPr lang="he-IL" sz="1200" kern="1200" dirty="0">
                <a:solidFill>
                  <a:schemeClr val="tx1"/>
                </a:solidFill>
                <a:effectLst/>
                <a:latin typeface="+mn-lt"/>
                <a:ea typeface="+mn-ea"/>
                <a:cs typeface="+mn-cs"/>
              </a:rPr>
              <a:t> סטנדרט לצורך אבחנה של </a:t>
            </a:r>
            <a:r>
              <a:rPr lang="he-IL" sz="1200" kern="1200" dirty="0" err="1">
                <a:solidFill>
                  <a:schemeClr val="tx1"/>
                </a:solidFill>
                <a:effectLst/>
                <a:latin typeface="+mn-lt"/>
                <a:ea typeface="+mn-ea"/>
                <a:cs typeface="+mn-cs"/>
              </a:rPr>
              <a:t>אינסולינומה</a:t>
            </a:r>
            <a:r>
              <a:rPr lang="he-IL" sz="1200" kern="1200" dirty="0">
                <a:solidFill>
                  <a:schemeClr val="tx1"/>
                </a:solidFill>
                <a:effectLst/>
                <a:latin typeface="+mn-lt"/>
                <a:ea typeface="+mn-ea"/>
                <a:cs typeface="+mn-cs"/>
              </a:rPr>
              <a:t> הינו צום של 72 שעות למרות שתוצאות חיוביות מושגות כבר בצום מופחת של 24-48 שעות. במהלך הצום יש בדיקות גלוקוז חוזרות- וכשהרמות נופלות מתחת ל- 50 ויש סימפטומים לוקחים בין היתר </a:t>
            </a:r>
            <a:r>
              <a:rPr lang="he-IL" sz="1200" kern="1200" dirty="0" err="1">
                <a:solidFill>
                  <a:schemeClr val="tx1"/>
                </a:solidFill>
                <a:effectLst/>
                <a:latin typeface="+mn-lt"/>
                <a:ea typeface="+mn-ea"/>
                <a:cs typeface="+mn-cs"/>
              </a:rPr>
              <a:t>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peptide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פרואינסולין</a:t>
            </a:r>
            <a:r>
              <a:rPr lang="he-IL" sz="1200" kern="1200" dirty="0">
                <a:solidFill>
                  <a:schemeClr val="tx1"/>
                </a:solidFill>
                <a:effectLst/>
                <a:latin typeface="+mn-lt"/>
                <a:ea typeface="+mn-ea"/>
                <a:cs typeface="+mn-cs"/>
              </a:rPr>
              <a:t>, אינסולין ועוד בדיקות נוספות. המשך האבחנה הוא בביצוע סונר </a:t>
            </a:r>
            <a:r>
              <a:rPr lang="he-IL" sz="1200" kern="1200" dirty="0" err="1">
                <a:solidFill>
                  <a:schemeClr val="tx1"/>
                </a:solidFill>
                <a:effectLst/>
                <a:latin typeface="+mn-lt"/>
                <a:ea typeface="+mn-ea"/>
                <a:cs typeface="+mn-cs"/>
              </a:rPr>
              <a:t>וסיטי</a:t>
            </a:r>
            <a:r>
              <a:rPr lang="he-IL" sz="1200" kern="1200" dirty="0">
                <a:solidFill>
                  <a:schemeClr val="tx1"/>
                </a:solidFill>
                <a:effectLst/>
                <a:latin typeface="+mn-lt"/>
                <a:ea typeface="+mn-ea"/>
                <a:cs typeface="+mn-cs"/>
              </a:rPr>
              <a:t>, שמגלה 50% מהגידולים, כשלעיתים צריך </a:t>
            </a:r>
            <a:r>
              <a:rPr lang="he-IL" sz="1200" kern="1200" dirty="0" err="1">
                <a:solidFill>
                  <a:schemeClr val="tx1"/>
                </a:solidFill>
                <a:effectLst/>
                <a:latin typeface="+mn-lt"/>
                <a:ea typeface="+mn-ea"/>
                <a:cs typeface="+mn-cs"/>
              </a:rPr>
              <a:t>eus</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mri</a:t>
            </a:r>
            <a:r>
              <a:rPr lang="he-IL" sz="1200" kern="1200" dirty="0">
                <a:solidFill>
                  <a:schemeClr val="tx1"/>
                </a:solidFill>
                <a:effectLst/>
                <a:latin typeface="+mn-lt"/>
                <a:ea typeface="+mn-ea"/>
                <a:cs typeface="+mn-cs"/>
              </a:rPr>
              <a:t>. לעיתים אין מנוס מביצוע </a:t>
            </a:r>
            <a:r>
              <a:rPr lang="he-IL" sz="1200" kern="1200" dirty="0" err="1">
                <a:solidFill>
                  <a:schemeClr val="tx1"/>
                </a:solidFill>
                <a:effectLst/>
                <a:latin typeface="+mn-lt"/>
                <a:ea typeface="+mn-ea"/>
                <a:cs typeface="+mn-cs"/>
              </a:rPr>
              <a:t>סמפלינג</a:t>
            </a:r>
            <a:r>
              <a:rPr lang="he-IL" sz="1200" kern="1200" dirty="0">
                <a:solidFill>
                  <a:schemeClr val="tx1"/>
                </a:solidFill>
                <a:effectLst/>
                <a:latin typeface="+mn-lt"/>
                <a:ea typeface="+mn-ea"/>
                <a:cs typeface="+mn-cs"/>
              </a:rPr>
              <a:t> על ידי הכנסת קתטר ומדידה. כל המטופלים עם </a:t>
            </a:r>
            <a:r>
              <a:rPr lang="he-IL" sz="1200" kern="1200" dirty="0" err="1">
                <a:solidFill>
                  <a:schemeClr val="tx1"/>
                </a:solidFill>
                <a:effectLst/>
                <a:latin typeface="+mn-lt"/>
                <a:ea typeface="+mn-ea"/>
                <a:cs typeface="+mn-cs"/>
              </a:rPr>
              <a:t>אינסולינומה</a:t>
            </a:r>
            <a:r>
              <a:rPr lang="he-IL" sz="1200" kern="1200" dirty="0">
                <a:solidFill>
                  <a:schemeClr val="tx1"/>
                </a:solidFill>
                <a:effectLst/>
                <a:latin typeface="+mn-lt"/>
                <a:ea typeface="+mn-ea"/>
                <a:cs typeface="+mn-cs"/>
              </a:rPr>
              <a:t> צריכים לעבור כריתה והרקמה עצמה היא ורודה, נוקשה עם </a:t>
            </a:r>
            <a:r>
              <a:rPr lang="he-IL" sz="1200" kern="1200" dirty="0" err="1">
                <a:solidFill>
                  <a:schemeClr val="tx1"/>
                </a:solidFill>
                <a:effectLst/>
                <a:latin typeface="+mn-lt"/>
                <a:ea typeface="+mn-ea"/>
                <a:cs typeface="+mn-cs"/>
              </a:rPr>
              <a:t>אנקפסולציה</a:t>
            </a:r>
            <a:r>
              <a:rPr lang="he-IL" sz="1200" kern="1200" dirty="0">
                <a:solidFill>
                  <a:schemeClr val="tx1"/>
                </a:solidFill>
                <a:effectLst/>
                <a:latin typeface="+mn-lt"/>
                <a:ea typeface="+mn-ea"/>
                <a:cs typeface="+mn-cs"/>
              </a:rPr>
              <a:t> ולכן ניתנת </a:t>
            </a:r>
            <a:r>
              <a:rPr lang="he-IL" sz="1200" kern="1200" dirty="0" err="1">
                <a:solidFill>
                  <a:schemeClr val="tx1"/>
                </a:solidFill>
                <a:effectLst/>
                <a:latin typeface="+mn-lt"/>
                <a:ea typeface="+mn-ea"/>
                <a:cs typeface="+mn-cs"/>
              </a:rPr>
              <a:t>לאנוקלאציה</a:t>
            </a:r>
            <a:r>
              <a:rPr lang="he-IL" sz="1200" kern="1200" dirty="0">
                <a:solidFill>
                  <a:schemeClr val="tx1"/>
                </a:solidFill>
                <a:effectLst/>
                <a:latin typeface="+mn-lt"/>
                <a:ea typeface="+mn-ea"/>
                <a:cs typeface="+mn-cs"/>
              </a:rPr>
              <a:t>. האבחנה בין גידול שפיר </a:t>
            </a:r>
            <a:r>
              <a:rPr lang="he-IL" sz="1200" kern="1200" dirty="0" err="1">
                <a:solidFill>
                  <a:schemeClr val="tx1"/>
                </a:solidFill>
                <a:effectLst/>
                <a:latin typeface="+mn-lt"/>
                <a:ea typeface="+mn-ea"/>
                <a:cs typeface="+mn-cs"/>
              </a:rPr>
              <a:t>למליגני</a:t>
            </a:r>
            <a:r>
              <a:rPr lang="he-IL" sz="1200" kern="1200" dirty="0">
                <a:solidFill>
                  <a:schemeClr val="tx1"/>
                </a:solidFill>
                <a:effectLst/>
                <a:latin typeface="+mn-lt"/>
                <a:ea typeface="+mn-ea"/>
                <a:cs typeface="+mn-cs"/>
              </a:rPr>
              <a:t> תלויה בין היתר בגודל הגידול (מעל 2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מחשיד </a:t>
            </a:r>
            <a:r>
              <a:rPr lang="he-IL" sz="1200" kern="1200" dirty="0" err="1">
                <a:solidFill>
                  <a:schemeClr val="tx1"/>
                </a:solidFill>
                <a:effectLst/>
                <a:latin typeface="+mn-lt"/>
                <a:ea typeface="+mn-ea"/>
                <a:cs typeface="+mn-cs"/>
              </a:rPr>
              <a:t>למליגני</a:t>
            </a:r>
            <a:r>
              <a:rPr lang="he-IL" sz="1200" kern="1200" dirty="0">
                <a:solidFill>
                  <a:schemeClr val="tx1"/>
                </a:solidFill>
                <a:effectLst/>
                <a:latin typeface="+mn-lt"/>
                <a:ea typeface="+mn-ea"/>
                <a:cs typeface="+mn-cs"/>
              </a:rPr>
              <a:t>), ועדות </a:t>
            </a:r>
            <a:r>
              <a:rPr lang="he-IL" sz="1200" kern="1200" dirty="0" err="1">
                <a:solidFill>
                  <a:schemeClr val="tx1"/>
                </a:solidFill>
                <a:effectLst/>
                <a:latin typeface="+mn-lt"/>
                <a:ea typeface="+mn-ea"/>
                <a:cs typeface="+mn-cs"/>
              </a:rPr>
              <a:t>למטסטזות</a:t>
            </a:r>
            <a:r>
              <a:rPr lang="he-IL" sz="1200" kern="1200" dirty="0">
                <a:solidFill>
                  <a:schemeClr val="tx1"/>
                </a:solidFill>
                <a:effectLst/>
                <a:latin typeface="+mn-lt"/>
                <a:ea typeface="+mn-ea"/>
                <a:cs typeface="+mn-cs"/>
              </a:rPr>
              <a:t> כמו גם רושם כי הגידול קשה, </a:t>
            </a:r>
            <a:r>
              <a:rPr lang="he-IL" sz="1200" kern="1200" dirty="0" err="1">
                <a:solidFill>
                  <a:schemeClr val="tx1"/>
                </a:solidFill>
                <a:effectLst/>
                <a:latin typeface="+mn-lt"/>
                <a:ea typeface="+mn-ea"/>
                <a:cs typeface="+mn-cs"/>
              </a:rPr>
              <a:t>אינפילטרטיבי</a:t>
            </a:r>
            <a:r>
              <a:rPr lang="he-IL" sz="1200" kern="1200" dirty="0">
                <a:solidFill>
                  <a:schemeClr val="tx1"/>
                </a:solidFill>
                <a:effectLst/>
                <a:latin typeface="+mn-lt"/>
                <a:ea typeface="+mn-ea"/>
                <a:cs typeface="+mn-cs"/>
              </a:rPr>
              <a:t> או מביא להרחבה של תעלה </a:t>
            </a:r>
            <a:r>
              <a:rPr lang="he-IL" sz="1200" kern="1200" dirty="0" err="1">
                <a:solidFill>
                  <a:schemeClr val="tx1"/>
                </a:solidFill>
                <a:effectLst/>
                <a:latin typeface="+mn-lt"/>
                <a:ea typeface="+mn-ea"/>
                <a:cs typeface="+mn-cs"/>
              </a:rPr>
              <a:t>פנקראטית</a:t>
            </a:r>
            <a:r>
              <a:rPr lang="he-IL" sz="1200" kern="1200" dirty="0">
                <a:solidFill>
                  <a:schemeClr val="tx1"/>
                </a:solidFill>
                <a:effectLst/>
                <a:latin typeface="+mn-lt"/>
                <a:ea typeface="+mn-ea"/>
                <a:cs typeface="+mn-cs"/>
              </a:rPr>
              <a:t>- במקרים כאלו צריך לקחת גם שוליים ולא מספיק לעשות </a:t>
            </a:r>
            <a:r>
              <a:rPr lang="he-IL" sz="1200" kern="1200" dirty="0" err="1">
                <a:solidFill>
                  <a:schemeClr val="tx1"/>
                </a:solidFill>
                <a:effectLst/>
                <a:latin typeface="+mn-lt"/>
                <a:ea typeface="+mn-ea"/>
                <a:cs typeface="+mn-cs"/>
              </a:rPr>
              <a:t>אנוקלאציה</a:t>
            </a:r>
            <a:r>
              <a:rPr lang="he-IL" sz="1200" kern="1200" dirty="0">
                <a:solidFill>
                  <a:schemeClr val="tx1"/>
                </a:solidFill>
                <a:effectLst/>
                <a:latin typeface="+mn-lt"/>
                <a:ea typeface="+mn-ea"/>
                <a:cs typeface="+mn-cs"/>
              </a:rPr>
              <a:t>. המשך הטיפול יכול להיות </a:t>
            </a:r>
            <a:r>
              <a:rPr lang="he-IL" sz="1200" kern="1200" dirty="0" err="1">
                <a:solidFill>
                  <a:schemeClr val="tx1"/>
                </a:solidFill>
                <a:effectLst/>
                <a:latin typeface="+mn-lt"/>
                <a:ea typeface="+mn-ea"/>
                <a:cs typeface="+mn-cs"/>
              </a:rPr>
              <a:t>בכמותרפיה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אוקטרוטיד</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אמבוליזציה</a:t>
            </a:r>
            <a:r>
              <a:rPr lang="he-IL" sz="1200" kern="1200" dirty="0">
                <a:solidFill>
                  <a:schemeClr val="tx1"/>
                </a:solidFill>
                <a:effectLst/>
                <a:latin typeface="+mn-lt"/>
                <a:ea typeface="+mn-ea"/>
                <a:cs typeface="+mn-cs"/>
              </a:rPr>
              <a:t>, קרינה או </a:t>
            </a:r>
            <a:r>
              <a:rPr lang="he-IL" sz="1200" kern="1200" dirty="0" err="1">
                <a:solidFill>
                  <a:schemeClr val="tx1"/>
                </a:solidFill>
                <a:effectLst/>
                <a:latin typeface="+mn-lt"/>
                <a:ea typeface="+mn-ea"/>
                <a:cs typeface="+mn-cs"/>
              </a:rPr>
              <a:t>אבלציה</a:t>
            </a:r>
            <a:r>
              <a:rPr lang="he-IL" sz="1200" kern="1200" dirty="0">
                <a:solidFill>
                  <a:schemeClr val="tx1"/>
                </a:solidFill>
                <a:effectLst/>
                <a:latin typeface="+mn-lt"/>
                <a:ea typeface="+mn-ea"/>
                <a:cs typeface="+mn-cs"/>
              </a:rPr>
              <a:t>. הבא בתור בשכיחות מבחינת גידול אנדוקריני- </a:t>
            </a:r>
            <a:r>
              <a:rPr lang="he-IL" sz="1200" kern="1200" dirty="0" err="1">
                <a:solidFill>
                  <a:schemeClr val="tx1"/>
                </a:solidFill>
                <a:effectLst/>
                <a:latin typeface="+mn-lt"/>
                <a:ea typeface="+mn-ea"/>
                <a:cs typeface="+mn-cs"/>
              </a:rPr>
              <a:t>גסטרינומה</a:t>
            </a:r>
            <a:r>
              <a:rPr lang="he-IL" sz="1200" kern="1200" dirty="0">
                <a:solidFill>
                  <a:schemeClr val="tx1"/>
                </a:solidFill>
                <a:effectLst/>
                <a:latin typeface="+mn-lt"/>
                <a:ea typeface="+mn-ea"/>
                <a:cs typeface="+mn-cs"/>
              </a:rPr>
              <a:t>. תסמונת </a:t>
            </a:r>
            <a:r>
              <a:rPr lang="he-IL" sz="1200" kern="1200" dirty="0" err="1">
                <a:solidFill>
                  <a:schemeClr val="tx1"/>
                </a:solidFill>
                <a:effectLst/>
                <a:latin typeface="+mn-lt"/>
                <a:ea typeface="+mn-ea"/>
                <a:cs typeface="+mn-cs"/>
              </a:rPr>
              <a:t>זולינגר</a:t>
            </a:r>
            <a:r>
              <a:rPr lang="he-IL" sz="1200" kern="1200" dirty="0">
                <a:solidFill>
                  <a:schemeClr val="tx1"/>
                </a:solidFill>
                <a:effectLst/>
                <a:latin typeface="+mn-lt"/>
                <a:ea typeface="+mn-ea"/>
                <a:cs typeface="+mn-cs"/>
              </a:rPr>
              <a:t> אליסון היא יותר בקונוטציה לממאירות בעיקר לכבד, וכוללת הפרשת יתר של </a:t>
            </a:r>
            <a:r>
              <a:rPr lang="he-IL" sz="1200" kern="1200" dirty="0" err="1">
                <a:solidFill>
                  <a:schemeClr val="tx1"/>
                </a:solidFill>
                <a:effectLst/>
                <a:latin typeface="+mn-lt"/>
                <a:ea typeface="+mn-ea"/>
                <a:cs typeface="+mn-cs"/>
              </a:rPr>
              <a:t>גסטרין</a:t>
            </a:r>
            <a:r>
              <a:rPr lang="he-IL" sz="1200" kern="1200" dirty="0">
                <a:solidFill>
                  <a:schemeClr val="tx1"/>
                </a:solidFill>
                <a:effectLst/>
                <a:latin typeface="+mn-lt"/>
                <a:ea typeface="+mn-ea"/>
                <a:cs typeface="+mn-cs"/>
              </a:rPr>
              <a:t> מהלבלב עם היווצרות כיבים פפטיים חמורים. האבחנה היא על ידי תיעוד של רמות </a:t>
            </a:r>
            <a:r>
              <a:rPr lang="he-IL" sz="1200" kern="1200" dirty="0" err="1">
                <a:solidFill>
                  <a:schemeClr val="tx1"/>
                </a:solidFill>
                <a:effectLst/>
                <a:latin typeface="+mn-lt"/>
                <a:ea typeface="+mn-ea"/>
                <a:cs typeface="+mn-cs"/>
              </a:rPr>
              <a:t>גסטרין</a:t>
            </a:r>
            <a:r>
              <a:rPr lang="he-IL" sz="1200" kern="1200" dirty="0">
                <a:solidFill>
                  <a:schemeClr val="tx1"/>
                </a:solidFill>
                <a:effectLst/>
                <a:latin typeface="+mn-lt"/>
                <a:ea typeface="+mn-ea"/>
                <a:cs typeface="+mn-cs"/>
              </a:rPr>
              <a:t> גבוהות בדם והפרשת יתר של </a:t>
            </a:r>
            <a:r>
              <a:rPr lang="he-IL" sz="1200" kern="1200" dirty="0" err="1">
                <a:solidFill>
                  <a:schemeClr val="tx1"/>
                </a:solidFill>
                <a:effectLst/>
                <a:latin typeface="+mn-lt"/>
                <a:ea typeface="+mn-ea"/>
                <a:cs typeface="+mn-cs"/>
              </a:rPr>
              <a:t>גסטרין</a:t>
            </a:r>
            <a:r>
              <a:rPr lang="he-IL" sz="1200" kern="1200" dirty="0">
                <a:solidFill>
                  <a:schemeClr val="tx1"/>
                </a:solidFill>
                <a:effectLst/>
                <a:latin typeface="+mn-lt"/>
                <a:ea typeface="+mn-ea"/>
                <a:cs typeface="+mn-cs"/>
              </a:rPr>
              <a:t> בקיבה- צריך לעשות מבחן של </a:t>
            </a:r>
            <a:r>
              <a:rPr lang="he-IL" sz="1200" kern="1200" dirty="0" err="1">
                <a:solidFill>
                  <a:schemeClr val="tx1"/>
                </a:solidFill>
                <a:effectLst/>
                <a:latin typeface="+mn-lt"/>
                <a:ea typeface="+mn-ea"/>
                <a:cs typeface="+mn-cs"/>
              </a:rPr>
              <a:t>סקרטין</a:t>
            </a:r>
            <a:r>
              <a:rPr lang="he-IL" sz="1200" kern="1200" dirty="0">
                <a:solidFill>
                  <a:schemeClr val="tx1"/>
                </a:solidFill>
                <a:effectLst/>
                <a:latin typeface="+mn-lt"/>
                <a:ea typeface="+mn-ea"/>
                <a:cs typeface="+mn-cs"/>
              </a:rPr>
              <a:t>- אם רמות </a:t>
            </a:r>
            <a:r>
              <a:rPr lang="he-IL" sz="1200" kern="1200" dirty="0" err="1">
                <a:solidFill>
                  <a:schemeClr val="tx1"/>
                </a:solidFill>
                <a:effectLst/>
                <a:latin typeface="+mn-lt"/>
                <a:ea typeface="+mn-ea"/>
                <a:cs typeface="+mn-cs"/>
              </a:rPr>
              <a:t>הגסטרין</a:t>
            </a:r>
            <a:r>
              <a:rPr lang="he-IL" sz="1200" kern="1200" dirty="0">
                <a:solidFill>
                  <a:schemeClr val="tx1"/>
                </a:solidFill>
                <a:effectLst/>
                <a:latin typeface="+mn-lt"/>
                <a:ea typeface="+mn-ea"/>
                <a:cs typeface="+mn-cs"/>
              </a:rPr>
              <a:t> בתגובה </a:t>
            </a:r>
            <a:r>
              <a:rPr lang="he-IL" sz="1200" kern="1200" dirty="0" err="1">
                <a:solidFill>
                  <a:schemeClr val="tx1"/>
                </a:solidFill>
                <a:effectLst/>
                <a:latin typeface="+mn-lt"/>
                <a:ea typeface="+mn-ea"/>
                <a:cs typeface="+mn-cs"/>
              </a:rPr>
              <a:t>לסקרטין</a:t>
            </a:r>
            <a:r>
              <a:rPr lang="he-IL" sz="1200" kern="1200" dirty="0">
                <a:solidFill>
                  <a:schemeClr val="tx1"/>
                </a:solidFill>
                <a:effectLst/>
                <a:latin typeface="+mn-lt"/>
                <a:ea typeface="+mn-ea"/>
                <a:cs typeface="+mn-cs"/>
              </a:rPr>
              <a:t> מעל 200 זה נחשב חשוד </a:t>
            </a:r>
            <a:r>
              <a:rPr lang="he-IL" sz="1200" kern="1200" dirty="0" err="1">
                <a:solidFill>
                  <a:schemeClr val="tx1"/>
                </a:solidFill>
                <a:effectLst/>
                <a:latin typeface="+mn-lt"/>
                <a:ea typeface="+mn-ea"/>
                <a:cs typeface="+mn-cs"/>
              </a:rPr>
              <a:t>לגסטרינומה</a:t>
            </a:r>
            <a:r>
              <a:rPr lang="he-IL" sz="1200" kern="1200" dirty="0">
                <a:solidFill>
                  <a:schemeClr val="tx1"/>
                </a:solidFill>
                <a:effectLst/>
                <a:latin typeface="+mn-lt"/>
                <a:ea typeface="+mn-ea"/>
                <a:cs typeface="+mn-cs"/>
              </a:rPr>
              <a:t>. קשה לאוב למקם את הגידולים כי הם לפעמים קטנים או </a:t>
            </a:r>
            <a:r>
              <a:rPr lang="he-IL" sz="1200" kern="1200" dirty="0" err="1">
                <a:solidFill>
                  <a:schemeClr val="tx1"/>
                </a:solidFill>
                <a:effectLst/>
                <a:latin typeface="+mn-lt"/>
                <a:ea typeface="+mn-ea"/>
                <a:cs typeface="+mn-cs"/>
              </a:rPr>
              <a:t>אקסטרא-פנקראטיים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בדואדנום</a:t>
            </a:r>
            <a:r>
              <a:rPr lang="he-IL" sz="1200" kern="1200" dirty="0">
                <a:solidFill>
                  <a:schemeClr val="tx1"/>
                </a:solidFill>
                <a:effectLst/>
                <a:latin typeface="+mn-lt"/>
                <a:ea typeface="+mn-ea"/>
                <a:cs typeface="+mn-cs"/>
              </a:rPr>
              <a:t>). משתמשים במודלים הרגילים להדמיה וכן במיפוי אינדיום 111. צריך ראשית לטפל ב- </a:t>
            </a:r>
            <a:r>
              <a:rPr lang="he-IL" sz="1200" kern="1200" dirty="0" err="1">
                <a:solidFill>
                  <a:schemeClr val="tx1"/>
                </a:solidFill>
                <a:effectLst/>
                <a:latin typeface="+mn-lt"/>
                <a:ea typeface="+mn-ea"/>
                <a:cs typeface="+mn-cs"/>
              </a:rPr>
              <a:t>ppi</a:t>
            </a:r>
            <a:r>
              <a:rPr lang="he-IL" sz="1200" kern="1200" dirty="0">
                <a:solidFill>
                  <a:schemeClr val="tx1"/>
                </a:solidFill>
                <a:effectLst/>
                <a:latin typeface="+mn-lt"/>
                <a:ea typeface="+mn-ea"/>
                <a:cs typeface="+mn-cs"/>
              </a:rPr>
              <a:t> ולכרות את הגידול- ההישנות היא נפוצה למרות כריתה, והטיפול למחלה לא נתיחה כולל </a:t>
            </a:r>
            <a:r>
              <a:rPr lang="he-IL" sz="1200" kern="1200" dirty="0" err="1">
                <a:solidFill>
                  <a:schemeClr val="tx1"/>
                </a:solidFill>
                <a:effectLst/>
                <a:latin typeface="+mn-lt"/>
                <a:ea typeface="+mn-ea"/>
                <a:cs typeface="+mn-cs"/>
              </a:rPr>
              <a:t>ppi</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ואוקטראוטיד</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ציסטות לא </a:t>
            </a:r>
            <a:r>
              <a:rPr lang="he-IL" sz="1200" kern="1200" dirty="0" err="1">
                <a:solidFill>
                  <a:schemeClr val="tx1"/>
                </a:solidFill>
                <a:effectLst/>
                <a:latin typeface="+mn-lt"/>
                <a:ea typeface="+mn-ea"/>
                <a:cs typeface="+mn-cs"/>
              </a:rPr>
              <a:t>נאופלסטיות</a:t>
            </a:r>
            <a:r>
              <a:rPr lang="he-IL" sz="1200" kern="1200" dirty="0">
                <a:solidFill>
                  <a:schemeClr val="tx1"/>
                </a:solidFill>
                <a:effectLst/>
                <a:latin typeface="+mn-lt"/>
                <a:ea typeface="+mn-ea"/>
                <a:cs typeface="+mn-cs"/>
              </a:rPr>
              <a:t>- למרות שמרבית הציסטות בלבלב הינן </a:t>
            </a:r>
            <a:r>
              <a:rPr lang="he-IL" sz="1200" kern="1200" dirty="0" err="1">
                <a:solidFill>
                  <a:schemeClr val="tx1"/>
                </a:solidFill>
                <a:effectLst/>
                <a:latin typeface="+mn-lt"/>
                <a:ea typeface="+mn-ea"/>
                <a:cs typeface="+mn-cs"/>
              </a:rPr>
              <a:t>פסאודוציסטות</a:t>
            </a:r>
            <a:r>
              <a:rPr lang="he-IL" sz="1200" kern="1200" dirty="0">
                <a:solidFill>
                  <a:schemeClr val="tx1"/>
                </a:solidFill>
                <a:effectLst/>
                <a:latin typeface="+mn-lt"/>
                <a:ea typeface="+mn-ea"/>
                <a:cs typeface="+mn-cs"/>
              </a:rPr>
              <a:t>, יש גם ציסטות נרכשות, מולדות שלעיתים לוחצות על מבנים סמוכים- ציסטות אלו לרוב נמצאות בלבלב </a:t>
            </a:r>
            <a:r>
              <a:rPr lang="he-IL" sz="1200" kern="1200" dirty="0" err="1">
                <a:solidFill>
                  <a:schemeClr val="tx1"/>
                </a:solidFill>
                <a:effectLst/>
                <a:latin typeface="+mn-lt"/>
                <a:ea typeface="+mn-ea"/>
                <a:cs typeface="+mn-cs"/>
              </a:rPr>
              <a:t>דיסטלי</a:t>
            </a:r>
            <a:r>
              <a:rPr lang="he-IL" sz="1200" kern="1200" dirty="0">
                <a:solidFill>
                  <a:schemeClr val="tx1"/>
                </a:solidFill>
                <a:effectLst/>
                <a:latin typeface="+mn-lt"/>
                <a:ea typeface="+mn-ea"/>
                <a:cs typeface="+mn-cs"/>
              </a:rPr>
              <a:t> ומאפשרות כריתה </a:t>
            </a:r>
            <a:r>
              <a:rPr lang="he-IL" sz="1200" kern="1200" dirty="0" err="1">
                <a:solidFill>
                  <a:schemeClr val="tx1"/>
                </a:solidFill>
                <a:effectLst/>
                <a:latin typeface="+mn-lt"/>
                <a:ea typeface="+mn-ea"/>
                <a:cs typeface="+mn-cs"/>
              </a:rPr>
              <a:t>דיסטלית</a:t>
            </a:r>
            <a:r>
              <a:rPr lang="he-IL" sz="1200" kern="1200" dirty="0">
                <a:solidFill>
                  <a:schemeClr val="tx1"/>
                </a:solidFill>
                <a:effectLst/>
                <a:latin typeface="+mn-lt"/>
                <a:ea typeface="+mn-ea"/>
                <a:cs typeface="+mn-cs"/>
              </a:rPr>
              <a:t>, יש להן מראה מעונן עם צבע קש בתוכן. כשיש ציסטות בראש הלבלב מקובל לעשות </a:t>
            </a:r>
            <a:r>
              <a:rPr lang="he-IL" sz="1200" kern="1200" dirty="0" err="1">
                <a:solidFill>
                  <a:schemeClr val="tx1"/>
                </a:solidFill>
                <a:effectLst/>
                <a:latin typeface="+mn-lt"/>
                <a:ea typeface="+mn-ea"/>
                <a:cs typeface="+mn-cs"/>
              </a:rPr>
              <a:t>roux</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cyst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jejunostomy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דופליקציות</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הפורגאט</a:t>
            </a:r>
            <a:r>
              <a:rPr lang="he-IL" sz="1200" kern="1200" dirty="0">
                <a:solidFill>
                  <a:schemeClr val="tx1"/>
                </a:solidFill>
                <a:effectLst/>
                <a:latin typeface="+mn-lt"/>
                <a:ea typeface="+mn-ea"/>
                <a:cs typeface="+mn-cs"/>
              </a:rPr>
              <a:t> יכולות גם </a:t>
            </a:r>
            <a:r>
              <a:rPr lang="he-IL" sz="1200" kern="1200" dirty="0" err="1">
                <a:solidFill>
                  <a:schemeClr val="tx1"/>
                </a:solidFill>
                <a:effectLst/>
                <a:latin typeface="+mn-lt"/>
                <a:ea typeface="+mn-ea"/>
                <a:cs typeface="+mn-cs"/>
              </a:rPr>
              <a:t>להתייצג</a:t>
            </a:r>
            <a:r>
              <a:rPr lang="he-IL" sz="1200" kern="1200" dirty="0">
                <a:solidFill>
                  <a:schemeClr val="tx1"/>
                </a:solidFill>
                <a:effectLst/>
                <a:latin typeface="+mn-lt"/>
                <a:ea typeface="+mn-ea"/>
                <a:cs typeface="+mn-cs"/>
              </a:rPr>
              <a:t> כציסטות </a:t>
            </a:r>
            <a:r>
              <a:rPr lang="he-IL" sz="1200" kern="1200" dirty="0" err="1">
                <a:solidFill>
                  <a:schemeClr val="tx1"/>
                </a:solidFill>
                <a:effectLst/>
                <a:latin typeface="+mn-lt"/>
                <a:ea typeface="+mn-ea"/>
                <a:cs typeface="+mn-cs"/>
              </a:rPr>
              <a:t>פנקראטיות</a:t>
            </a:r>
            <a:r>
              <a:rPr lang="he-IL" sz="1200" kern="1200" dirty="0">
                <a:solidFill>
                  <a:schemeClr val="tx1"/>
                </a:solidFill>
                <a:effectLst/>
                <a:latin typeface="+mn-lt"/>
                <a:ea typeface="+mn-ea"/>
                <a:cs typeface="+mn-cs"/>
              </a:rPr>
              <a:t>- הן כוללות </a:t>
            </a:r>
            <a:r>
              <a:rPr lang="he-IL" sz="1200" kern="1200" dirty="0" err="1">
                <a:solidFill>
                  <a:schemeClr val="tx1"/>
                </a:solidFill>
                <a:effectLst/>
                <a:latin typeface="+mn-lt"/>
                <a:ea typeface="+mn-ea"/>
                <a:cs typeface="+mn-cs"/>
              </a:rPr>
              <a:t>מוקוזה</a:t>
            </a:r>
            <a:r>
              <a:rPr lang="he-IL" sz="1200" kern="1200" dirty="0">
                <a:solidFill>
                  <a:schemeClr val="tx1"/>
                </a:solidFill>
                <a:effectLst/>
                <a:latin typeface="+mn-lt"/>
                <a:ea typeface="+mn-ea"/>
                <a:cs typeface="+mn-cs"/>
              </a:rPr>
              <a:t> של המעי או קיבה, ויש להן תעלות </a:t>
            </a:r>
            <a:r>
              <a:rPr lang="he-IL" sz="1200" kern="1200" dirty="0" err="1">
                <a:solidFill>
                  <a:schemeClr val="tx1"/>
                </a:solidFill>
                <a:effectLst/>
                <a:latin typeface="+mn-lt"/>
                <a:ea typeface="+mn-ea"/>
                <a:cs typeface="+mn-cs"/>
              </a:rPr>
              <a:t>לבלביות</a:t>
            </a:r>
            <a:r>
              <a:rPr lang="he-IL" sz="1200" kern="1200" dirty="0">
                <a:solidFill>
                  <a:schemeClr val="tx1"/>
                </a:solidFill>
                <a:effectLst/>
                <a:latin typeface="+mn-lt"/>
                <a:ea typeface="+mn-ea"/>
                <a:cs typeface="+mn-cs"/>
              </a:rPr>
              <a:t> מקושרות. הן יכולות להביא לאפיזודות של </a:t>
            </a:r>
            <a:r>
              <a:rPr lang="he-IL" sz="1200" kern="1200" dirty="0" err="1">
                <a:solidFill>
                  <a:schemeClr val="tx1"/>
                </a:solidFill>
                <a:effectLst/>
                <a:latin typeface="+mn-lt"/>
                <a:ea typeface="+mn-ea"/>
                <a:cs typeface="+mn-cs"/>
              </a:rPr>
              <a:t>פנקראטיטיס</a:t>
            </a:r>
            <a:r>
              <a:rPr lang="he-IL" sz="1200" kern="1200" dirty="0">
                <a:solidFill>
                  <a:schemeClr val="tx1"/>
                </a:solidFill>
                <a:effectLst/>
                <a:latin typeface="+mn-lt"/>
                <a:ea typeface="+mn-ea"/>
                <a:cs typeface="+mn-cs"/>
              </a:rPr>
              <a:t> ודורשות כריתה- החל </a:t>
            </a:r>
            <a:r>
              <a:rPr lang="he-IL" sz="1200" kern="1200" dirty="0" err="1">
                <a:solidFill>
                  <a:schemeClr val="tx1"/>
                </a:solidFill>
                <a:effectLst/>
                <a:latin typeface="+mn-lt"/>
                <a:ea typeface="+mn-ea"/>
                <a:cs typeface="+mn-cs"/>
              </a:rPr>
              <a:t>מאנוקלאציה</a:t>
            </a:r>
            <a:r>
              <a:rPr lang="he-IL" sz="1200" kern="1200" dirty="0">
                <a:solidFill>
                  <a:schemeClr val="tx1"/>
                </a:solidFill>
                <a:effectLst/>
                <a:latin typeface="+mn-lt"/>
                <a:ea typeface="+mn-ea"/>
                <a:cs typeface="+mn-cs"/>
              </a:rPr>
              <a:t> ועד ממש </a:t>
            </a:r>
            <a:r>
              <a:rPr lang="he-IL" sz="1200" kern="1200" dirty="0" err="1">
                <a:solidFill>
                  <a:schemeClr val="tx1"/>
                </a:solidFill>
                <a:effectLst/>
                <a:latin typeface="+mn-lt"/>
                <a:ea typeface="+mn-ea"/>
                <a:cs typeface="+mn-cs"/>
              </a:rPr>
              <a:t>וויפל</a:t>
            </a:r>
            <a:r>
              <a:rPr lang="he-IL" sz="1200" kern="1200" dirty="0">
                <a:solidFill>
                  <a:schemeClr val="tx1"/>
                </a:solidFill>
                <a:effectLst/>
                <a:latin typeface="+mn-lt"/>
                <a:ea typeface="+mn-ea"/>
                <a:cs typeface="+mn-cs"/>
              </a:rPr>
              <a:t>. יש ציסטות נרכשות שנקראת </a:t>
            </a:r>
            <a:r>
              <a:rPr lang="he-IL" sz="1200" kern="1200" dirty="0" err="1">
                <a:solidFill>
                  <a:schemeClr val="tx1"/>
                </a:solidFill>
                <a:effectLst/>
                <a:latin typeface="+mn-lt"/>
                <a:ea typeface="+mn-ea"/>
                <a:cs typeface="+mn-cs"/>
              </a:rPr>
              <a:t>retention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cyst</a:t>
            </a:r>
            <a:r>
              <a:rPr lang="he-IL" sz="1200" kern="1200" dirty="0">
                <a:solidFill>
                  <a:schemeClr val="tx1"/>
                </a:solidFill>
                <a:effectLst/>
                <a:latin typeface="+mn-lt"/>
                <a:ea typeface="+mn-ea"/>
                <a:cs typeface="+mn-cs"/>
              </a:rPr>
              <a:t> ונובעות </a:t>
            </a:r>
            <a:r>
              <a:rPr lang="he-IL" sz="1200" kern="1200" dirty="0" err="1">
                <a:solidFill>
                  <a:schemeClr val="tx1"/>
                </a:solidFill>
                <a:effectLst/>
                <a:latin typeface="+mn-lt"/>
                <a:ea typeface="+mn-ea"/>
                <a:cs typeface="+mn-cs"/>
              </a:rPr>
              <a:t>מחבימה</a:t>
            </a:r>
            <a:r>
              <a:rPr lang="he-IL" sz="1200" kern="1200" dirty="0">
                <a:solidFill>
                  <a:schemeClr val="tx1"/>
                </a:solidFill>
                <a:effectLst/>
                <a:latin typeface="+mn-lt"/>
                <a:ea typeface="+mn-ea"/>
                <a:cs typeface="+mn-cs"/>
              </a:rPr>
              <a:t> של תעלות </a:t>
            </a:r>
            <a:r>
              <a:rPr lang="he-IL" sz="1200" kern="1200" dirty="0" err="1">
                <a:solidFill>
                  <a:schemeClr val="tx1"/>
                </a:solidFill>
                <a:effectLst/>
                <a:latin typeface="+mn-lt"/>
                <a:ea typeface="+mn-ea"/>
                <a:cs typeface="+mn-cs"/>
              </a:rPr>
              <a:t>פנקראטיות</a:t>
            </a:r>
            <a:r>
              <a:rPr lang="he-IL" sz="1200" kern="1200" dirty="0">
                <a:solidFill>
                  <a:schemeClr val="tx1"/>
                </a:solidFill>
                <a:effectLst/>
                <a:latin typeface="+mn-lt"/>
                <a:ea typeface="+mn-ea"/>
                <a:cs typeface="+mn-cs"/>
              </a:rPr>
              <a:t> קטנות- לרוב מבלבלים אותן עם ציסטות </a:t>
            </a:r>
            <a:r>
              <a:rPr lang="he-IL" sz="1200" kern="1200" dirty="0" err="1">
                <a:solidFill>
                  <a:schemeClr val="tx1"/>
                </a:solidFill>
                <a:effectLst/>
                <a:latin typeface="+mn-lt"/>
                <a:ea typeface="+mn-ea"/>
                <a:cs typeface="+mn-cs"/>
              </a:rPr>
              <a:t>נאופלסטיות</a:t>
            </a:r>
            <a:r>
              <a:rPr lang="he-IL" sz="1200" kern="1200" dirty="0">
                <a:solidFill>
                  <a:schemeClr val="tx1"/>
                </a:solidFill>
                <a:effectLst/>
                <a:latin typeface="+mn-lt"/>
                <a:ea typeface="+mn-ea"/>
                <a:cs typeface="+mn-cs"/>
              </a:rPr>
              <a:t> בגלל הקושי באבחנה ולכן כורתים אותן.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גידולים </a:t>
            </a:r>
            <a:r>
              <a:rPr lang="he-IL" sz="1200" kern="1200" dirty="0" err="1">
                <a:solidFill>
                  <a:schemeClr val="tx1"/>
                </a:solidFill>
                <a:effectLst/>
                <a:latin typeface="+mn-lt"/>
                <a:ea typeface="+mn-ea"/>
                <a:cs typeface="+mn-cs"/>
              </a:rPr>
              <a:t>אקסוקריניים</a:t>
            </a:r>
            <a:r>
              <a:rPr lang="he-IL" sz="1200" kern="1200" dirty="0">
                <a:solidFill>
                  <a:schemeClr val="tx1"/>
                </a:solidFill>
                <a:effectLst/>
                <a:latin typeface="+mn-lt"/>
                <a:ea typeface="+mn-ea"/>
                <a:cs typeface="+mn-cs"/>
              </a:rPr>
              <a:t> – מאוד נדירים בילדים- נובעים מהמרכיב </a:t>
            </a:r>
            <a:r>
              <a:rPr lang="he-IL" sz="1200" kern="1200" dirty="0" err="1">
                <a:solidFill>
                  <a:schemeClr val="tx1"/>
                </a:solidFill>
                <a:effectLst/>
                <a:latin typeface="+mn-lt"/>
                <a:ea typeface="+mn-ea"/>
                <a:cs typeface="+mn-cs"/>
              </a:rPr>
              <a:t>האקסוקריני</a:t>
            </a:r>
            <a:r>
              <a:rPr lang="he-IL" sz="1200" kern="1200" dirty="0">
                <a:solidFill>
                  <a:schemeClr val="tx1"/>
                </a:solidFill>
                <a:effectLst/>
                <a:latin typeface="+mn-lt"/>
                <a:ea typeface="+mn-ea"/>
                <a:cs typeface="+mn-cs"/>
              </a:rPr>
              <a:t> של הלבלב- למשל </a:t>
            </a:r>
            <a:r>
              <a:rPr lang="he-IL" sz="1200" kern="1200" dirty="0" err="1">
                <a:solidFill>
                  <a:schemeClr val="tx1"/>
                </a:solidFill>
                <a:effectLst/>
                <a:latin typeface="+mn-lt"/>
                <a:ea typeface="+mn-ea"/>
                <a:cs typeface="+mn-cs"/>
              </a:rPr>
              <a:t>ציסטאדנומות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וציסט-אדנוקרצינומות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אדנוקרצינומה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ופנקראטובלסטומה</a:t>
            </a:r>
            <a:r>
              <a:rPr lang="he-IL" sz="1200" kern="1200" dirty="0">
                <a:solidFill>
                  <a:schemeClr val="tx1"/>
                </a:solidFill>
                <a:effectLst/>
                <a:latin typeface="+mn-lt"/>
                <a:ea typeface="+mn-ea"/>
                <a:cs typeface="+mn-cs"/>
              </a:rPr>
              <a:t>- גידולים </a:t>
            </a:r>
            <a:r>
              <a:rPr lang="he-IL" sz="1200" kern="1200" dirty="0" err="1">
                <a:solidFill>
                  <a:schemeClr val="tx1"/>
                </a:solidFill>
                <a:effectLst/>
                <a:latin typeface="+mn-lt"/>
                <a:ea typeface="+mn-ea"/>
                <a:cs typeface="+mn-cs"/>
              </a:rPr>
              <a:t>אקסוקריניים</a:t>
            </a:r>
            <a:r>
              <a:rPr lang="he-IL" sz="1200" kern="1200" dirty="0">
                <a:solidFill>
                  <a:schemeClr val="tx1"/>
                </a:solidFill>
                <a:effectLst/>
                <a:latin typeface="+mn-lt"/>
                <a:ea typeface="+mn-ea"/>
                <a:cs typeface="+mn-cs"/>
              </a:rPr>
              <a:t> בלבלב אצל ילדים אחראיים </a:t>
            </a:r>
            <a:r>
              <a:rPr lang="he-IL" sz="1200" kern="1200" dirty="0" err="1">
                <a:solidFill>
                  <a:schemeClr val="tx1"/>
                </a:solidFill>
                <a:effectLst/>
                <a:latin typeface="+mn-lt"/>
                <a:ea typeface="+mn-ea"/>
                <a:cs typeface="+mn-cs"/>
              </a:rPr>
              <a:t>לכמחצית</a:t>
            </a:r>
            <a:r>
              <a:rPr lang="he-IL" sz="1200" kern="1200" dirty="0">
                <a:solidFill>
                  <a:schemeClr val="tx1"/>
                </a:solidFill>
                <a:effectLst/>
                <a:latin typeface="+mn-lt"/>
                <a:ea typeface="+mn-ea"/>
                <a:cs typeface="+mn-cs"/>
              </a:rPr>
              <a:t> מהגידולים בלבלב אצל ילדים- כשאצל מבוגרים, מה שנפוץ זה </a:t>
            </a:r>
            <a:r>
              <a:rPr lang="he-IL" sz="1200" kern="1200" dirty="0" err="1">
                <a:solidFill>
                  <a:schemeClr val="tx1"/>
                </a:solidFill>
                <a:effectLst/>
                <a:latin typeface="+mn-lt"/>
                <a:ea typeface="+mn-ea"/>
                <a:cs typeface="+mn-cs"/>
              </a:rPr>
              <a:t>אדנוקרצינומה</a:t>
            </a:r>
            <a:r>
              <a:rPr lang="he-IL" sz="1200" kern="1200" dirty="0">
                <a:solidFill>
                  <a:schemeClr val="tx1"/>
                </a:solidFill>
                <a:effectLst/>
                <a:latin typeface="+mn-lt"/>
                <a:ea typeface="+mn-ea"/>
                <a:cs typeface="+mn-cs"/>
              </a:rPr>
              <a:t>, ואילו אצל ילדים- </a:t>
            </a:r>
            <a:r>
              <a:rPr lang="he-IL" sz="1200" kern="1200" dirty="0" err="1">
                <a:solidFill>
                  <a:schemeClr val="tx1"/>
                </a:solidFill>
                <a:effectLst/>
                <a:latin typeface="+mn-lt"/>
                <a:ea typeface="+mn-ea"/>
                <a:cs typeface="+mn-cs"/>
              </a:rPr>
              <a:t>פנקראטופלסטומה</a:t>
            </a:r>
            <a:r>
              <a:rPr lang="he-IL" sz="1200" kern="1200" dirty="0">
                <a:solidFill>
                  <a:schemeClr val="tx1"/>
                </a:solidFill>
                <a:effectLst/>
                <a:latin typeface="+mn-lt"/>
                <a:ea typeface="+mn-ea"/>
                <a:cs typeface="+mn-cs"/>
              </a:rPr>
              <a:t>. יותר אצל בנים </a:t>
            </a:r>
            <a:r>
              <a:rPr lang="he-IL" sz="1200" kern="1200" dirty="0" err="1">
                <a:solidFill>
                  <a:schemeClr val="tx1"/>
                </a:solidFill>
                <a:effectLst/>
                <a:latin typeface="+mn-lt"/>
                <a:ea typeface="+mn-ea"/>
                <a:cs typeface="+mn-cs"/>
              </a:rPr>
              <a:t>אסיאתים</a:t>
            </a:r>
            <a:r>
              <a:rPr lang="he-IL" sz="1200" kern="1200" dirty="0">
                <a:solidFill>
                  <a:schemeClr val="tx1"/>
                </a:solidFill>
                <a:effectLst/>
                <a:latin typeface="+mn-lt"/>
                <a:ea typeface="+mn-ea"/>
                <a:cs typeface="+mn-cs"/>
              </a:rPr>
              <a:t>, יותר </a:t>
            </a:r>
            <a:r>
              <a:rPr lang="he-IL" sz="1200" kern="1200" dirty="0" err="1">
                <a:solidFill>
                  <a:schemeClr val="tx1"/>
                </a:solidFill>
                <a:effectLst/>
                <a:latin typeface="+mn-lt"/>
                <a:ea typeface="+mn-ea"/>
                <a:cs typeface="+mn-cs"/>
              </a:rPr>
              <a:t>בקויד</a:t>
            </a:r>
            <a:r>
              <a:rPr lang="he-IL" sz="1200" kern="1200" dirty="0">
                <a:solidFill>
                  <a:schemeClr val="tx1"/>
                </a:solidFill>
                <a:effectLst/>
                <a:latin typeface="+mn-lt"/>
                <a:ea typeface="+mn-ea"/>
                <a:cs typeface="+mn-cs"/>
              </a:rPr>
              <a:t>-וידמן. בשעת הגידולי רוב הגידולים היו מעל 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בגודל, ובמחצית מהמקרים עם גרורות. הפרוגנוזה יחסית למבוגרים היא טובה כשיש כריתה מלאה עם טיפול כימותרפיה וקרינה מתאימים, אבל הישנות היא נפוצה. </a:t>
            </a:r>
            <a:r>
              <a:rPr lang="he-IL" sz="1200" kern="1200" dirty="0" err="1">
                <a:solidFill>
                  <a:schemeClr val="tx1"/>
                </a:solidFill>
                <a:effectLst/>
                <a:latin typeface="+mn-lt"/>
                <a:ea typeface="+mn-ea"/>
                <a:cs typeface="+mn-cs"/>
              </a:rPr>
              <a:t>אדנוקרצינומה</a:t>
            </a:r>
            <a:r>
              <a:rPr lang="he-IL" sz="1200" kern="1200" dirty="0">
                <a:solidFill>
                  <a:schemeClr val="tx1"/>
                </a:solidFill>
                <a:effectLst/>
                <a:latin typeface="+mn-lt"/>
                <a:ea typeface="+mn-ea"/>
                <a:cs typeface="+mn-cs"/>
              </a:rPr>
              <a:t> היא נדירה יותר- אצל ילדים מה שנפוץ זה לא </a:t>
            </a:r>
            <a:r>
              <a:rPr lang="he-IL" sz="1200" kern="1200" dirty="0" err="1">
                <a:solidFill>
                  <a:schemeClr val="tx1"/>
                </a:solidFill>
                <a:effectLst/>
                <a:latin typeface="+mn-lt"/>
                <a:ea typeface="+mn-ea"/>
                <a:cs typeface="+mn-cs"/>
              </a:rPr>
              <a:t>דוקטל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קרצינומה</a:t>
            </a:r>
            <a:r>
              <a:rPr lang="he-IL" sz="1200" kern="1200" dirty="0">
                <a:solidFill>
                  <a:schemeClr val="tx1"/>
                </a:solidFill>
                <a:effectLst/>
                <a:latin typeface="+mn-lt"/>
                <a:ea typeface="+mn-ea"/>
                <a:cs typeface="+mn-cs"/>
              </a:rPr>
              <a:t> אלא </a:t>
            </a:r>
            <a:r>
              <a:rPr lang="he-IL" sz="1200" kern="1200" dirty="0" err="1">
                <a:solidFill>
                  <a:schemeClr val="tx1"/>
                </a:solidFill>
                <a:effectLst/>
                <a:latin typeface="+mn-lt"/>
                <a:ea typeface="+mn-ea"/>
                <a:cs typeface="+mn-cs"/>
              </a:rPr>
              <a:t>אצינר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קרצינומה</a:t>
            </a:r>
            <a:r>
              <a:rPr lang="he-IL" sz="1200" kern="1200" dirty="0">
                <a:solidFill>
                  <a:schemeClr val="tx1"/>
                </a:solidFill>
                <a:effectLst/>
                <a:latin typeface="+mn-lt"/>
                <a:ea typeface="+mn-ea"/>
                <a:cs typeface="+mn-cs"/>
              </a:rPr>
              <a:t>- צריך כריתה מלאה עם המשך טיפול </a:t>
            </a:r>
            <a:r>
              <a:rPr lang="he-IL" sz="1200" kern="1200" dirty="0" err="1">
                <a:solidFill>
                  <a:schemeClr val="tx1"/>
                </a:solidFill>
                <a:effectLst/>
                <a:latin typeface="+mn-lt"/>
                <a:ea typeface="+mn-ea"/>
                <a:cs typeface="+mn-cs"/>
              </a:rPr>
              <a:t>אדגובנטי</a:t>
            </a:r>
            <a:r>
              <a:rPr lang="he-IL" sz="1200" kern="1200" dirty="0">
                <a:solidFill>
                  <a:schemeClr val="tx1"/>
                </a:solidFill>
                <a:effectLst/>
                <a:latin typeface="+mn-lt"/>
                <a:ea typeface="+mn-ea"/>
                <a:cs typeface="+mn-cs"/>
              </a:rPr>
              <a:t>. גידול נוסף מעט פחות שכיח </a:t>
            </a:r>
            <a:r>
              <a:rPr lang="he-IL" sz="1200" kern="1200" dirty="0" err="1">
                <a:solidFill>
                  <a:schemeClr val="tx1"/>
                </a:solidFill>
                <a:effectLst/>
                <a:latin typeface="+mn-lt"/>
                <a:ea typeface="+mn-ea"/>
                <a:cs typeface="+mn-cs"/>
              </a:rPr>
              <a:t>מפנקראטובלסטומה</a:t>
            </a:r>
            <a:r>
              <a:rPr lang="he-IL" sz="1200" kern="1200" dirty="0">
                <a:solidFill>
                  <a:schemeClr val="tx1"/>
                </a:solidFill>
                <a:effectLst/>
                <a:latin typeface="+mn-lt"/>
                <a:ea typeface="+mn-ea"/>
                <a:cs typeface="+mn-cs"/>
              </a:rPr>
              <a:t> הינו ה- </a:t>
            </a:r>
            <a:r>
              <a:rPr lang="he-IL" sz="1200" kern="1200" dirty="0" err="1">
                <a:solidFill>
                  <a:schemeClr val="tx1"/>
                </a:solidFill>
                <a:effectLst/>
                <a:latin typeface="+mn-lt"/>
                <a:ea typeface="+mn-ea"/>
                <a:cs typeface="+mn-cs"/>
              </a:rPr>
              <a:t>solid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papiilary</a:t>
            </a:r>
            <a:r>
              <a:rPr lang="he-IL" sz="1200" kern="1200" dirty="0">
                <a:solidFill>
                  <a:schemeClr val="tx1"/>
                </a:solidFill>
                <a:effectLst/>
                <a:latin typeface="+mn-lt"/>
                <a:ea typeface="+mn-ea"/>
                <a:cs typeface="+mn-cs"/>
              </a:rPr>
              <a:t>, יותר אל נשים ונובע מתאים </a:t>
            </a:r>
            <a:r>
              <a:rPr lang="he-IL" sz="1200" kern="1200" dirty="0" err="1">
                <a:solidFill>
                  <a:schemeClr val="tx1"/>
                </a:solidFill>
                <a:effectLst/>
                <a:latin typeface="+mn-lt"/>
                <a:ea typeface="+mn-ea"/>
                <a:cs typeface="+mn-cs"/>
              </a:rPr>
              <a:t>אקסוקריניים</a:t>
            </a:r>
            <a:r>
              <a:rPr lang="he-IL" sz="1200" kern="1200" dirty="0">
                <a:solidFill>
                  <a:schemeClr val="tx1"/>
                </a:solidFill>
                <a:effectLst/>
                <a:latin typeface="+mn-lt"/>
                <a:ea typeface="+mn-ea"/>
                <a:cs typeface="+mn-cs"/>
              </a:rPr>
              <a:t> אולם ללא מבניים </a:t>
            </a:r>
            <a:r>
              <a:rPr lang="he-IL" sz="1200" kern="1200" dirty="0" err="1">
                <a:solidFill>
                  <a:schemeClr val="tx1"/>
                </a:solidFill>
                <a:effectLst/>
                <a:latin typeface="+mn-lt"/>
                <a:ea typeface="+mn-ea"/>
                <a:cs typeface="+mn-cs"/>
              </a:rPr>
              <a:t>אצינריים</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דוקטליים</a:t>
            </a:r>
            <a:r>
              <a:rPr lang="he-IL" sz="1200" kern="1200" dirty="0">
                <a:solidFill>
                  <a:schemeClr val="tx1"/>
                </a:solidFill>
                <a:effectLst/>
                <a:latin typeface="+mn-lt"/>
                <a:ea typeface="+mn-ea"/>
                <a:cs typeface="+mn-cs"/>
              </a:rPr>
              <a:t>- לרוב יש מסה נמושה וכאב בטן, הגידולים יכולים להיות מאוד גדולים והם גדלים לאט. צריך לכרות אותם יחד עם בלוטות לימפה נגועות- הגישה הכירורגית היא אגרסיבית וזה הוכיח שיפור </a:t>
            </a:r>
            <a:r>
              <a:rPr lang="he-IL" sz="1200" kern="1200" dirty="0" err="1">
                <a:solidFill>
                  <a:schemeClr val="tx1"/>
                </a:solidFill>
                <a:effectLst/>
                <a:latin typeface="+mn-lt"/>
                <a:ea typeface="+mn-ea"/>
                <a:cs typeface="+mn-cs"/>
              </a:rPr>
              <a:t>בפרגנוזה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31</a:t>
            </a:fld>
            <a:endParaRPr lang="en-IL"/>
          </a:p>
        </p:txBody>
      </p:sp>
    </p:spTree>
    <p:extLst>
      <p:ext uri="{BB962C8B-B14F-4D97-AF65-F5344CB8AC3E}">
        <p14:creationId xmlns:p14="http://schemas.microsoft.com/office/powerpoint/2010/main" val="334624767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b="1" kern="1200" dirty="0">
                <a:solidFill>
                  <a:schemeClr val="tx1"/>
                </a:solidFill>
                <a:effectLst/>
                <a:latin typeface="+mn-lt"/>
                <a:ea typeface="+mn-ea"/>
                <a:cs typeface="+mn-cs"/>
              </a:rPr>
              <a:t>פרק 47- טחול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תפקיד הטחול הינו בהגנה חיסונית. מבחינה </a:t>
            </a:r>
            <a:r>
              <a:rPr lang="he-IL" sz="1200" kern="1200" dirty="0" err="1">
                <a:solidFill>
                  <a:schemeClr val="tx1"/>
                </a:solidFill>
                <a:effectLst/>
                <a:latin typeface="+mn-lt"/>
                <a:ea typeface="+mn-ea"/>
                <a:cs typeface="+mn-cs"/>
              </a:rPr>
              <a:t>אמבריולוגית</a:t>
            </a:r>
            <a:r>
              <a:rPr lang="he-IL" sz="1200" kern="1200" dirty="0">
                <a:solidFill>
                  <a:schemeClr val="tx1"/>
                </a:solidFill>
                <a:effectLst/>
                <a:latin typeface="+mn-lt"/>
                <a:ea typeface="+mn-ea"/>
                <a:cs typeface="+mn-cs"/>
              </a:rPr>
              <a:t> הטחול מתפתח מרקמה </a:t>
            </a:r>
            <a:r>
              <a:rPr lang="he-IL" sz="1200" kern="1200" dirty="0" err="1">
                <a:solidFill>
                  <a:schemeClr val="tx1"/>
                </a:solidFill>
                <a:effectLst/>
                <a:latin typeface="+mn-lt"/>
                <a:ea typeface="+mn-ea"/>
                <a:cs typeface="+mn-cs"/>
              </a:rPr>
              <a:t>מזנכימאלית</a:t>
            </a:r>
            <a:r>
              <a:rPr lang="he-IL" sz="1200" kern="1200" dirty="0">
                <a:solidFill>
                  <a:schemeClr val="tx1"/>
                </a:solidFill>
                <a:effectLst/>
                <a:latin typeface="+mn-lt"/>
                <a:ea typeface="+mn-ea"/>
                <a:cs typeface="+mn-cs"/>
              </a:rPr>
              <a:t> וניתן לראות אותו בין שבוע 8-10. בחודש הרביעי בהריון הטחול מייצר גם תאי דם לבנים וגם אדומים, ולאחר מכן מפסיק. בטחול יש את ה- </a:t>
            </a:r>
            <a:r>
              <a:rPr lang="he-IL" sz="1200" kern="1200" dirty="0" err="1">
                <a:solidFill>
                  <a:schemeClr val="tx1"/>
                </a:solidFill>
                <a:effectLst/>
                <a:latin typeface="+mn-lt"/>
                <a:ea typeface="+mn-ea"/>
                <a:cs typeface="+mn-cs"/>
              </a:rPr>
              <a:t>white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pulp</a:t>
            </a:r>
            <a:r>
              <a:rPr lang="he-IL" sz="1200" kern="1200" dirty="0">
                <a:solidFill>
                  <a:schemeClr val="tx1"/>
                </a:solidFill>
                <a:effectLst/>
                <a:latin typeface="+mn-lt"/>
                <a:ea typeface="+mn-ea"/>
                <a:cs typeface="+mn-cs"/>
              </a:rPr>
              <a:t>, שכוללת </a:t>
            </a:r>
            <a:r>
              <a:rPr lang="he-IL" sz="1200" kern="1200" dirty="0" err="1">
                <a:solidFill>
                  <a:schemeClr val="tx1"/>
                </a:solidFill>
                <a:effectLst/>
                <a:latin typeface="+mn-lt"/>
                <a:ea typeface="+mn-ea"/>
                <a:cs typeface="+mn-cs"/>
              </a:rPr>
              <a:t>מאקרופאגים</a:t>
            </a:r>
            <a:r>
              <a:rPr lang="he-IL" sz="1200" kern="1200" dirty="0">
                <a:solidFill>
                  <a:schemeClr val="tx1"/>
                </a:solidFill>
                <a:effectLst/>
                <a:latin typeface="+mn-lt"/>
                <a:ea typeface="+mn-ea"/>
                <a:cs typeface="+mn-cs"/>
              </a:rPr>
              <a:t> ולימפוציטים המסודרים סביב עורק </a:t>
            </a:r>
            <a:r>
              <a:rPr lang="he-IL" sz="1200" kern="1200" dirty="0" err="1">
                <a:solidFill>
                  <a:schemeClr val="tx1"/>
                </a:solidFill>
                <a:effectLst/>
                <a:latin typeface="+mn-lt"/>
                <a:ea typeface="+mn-ea"/>
                <a:cs typeface="+mn-cs"/>
              </a:rPr>
              <a:t>צנטרלי</a:t>
            </a:r>
            <a:r>
              <a:rPr lang="he-IL" sz="1200" kern="1200" dirty="0">
                <a:solidFill>
                  <a:schemeClr val="tx1"/>
                </a:solidFill>
                <a:effectLst/>
                <a:latin typeface="+mn-lt"/>
                <a:ea typeface="+mn-ea"/>
                <a:cs typeface="+mn-cs"/>
              </a:rPr>
              <a:t> בתוך מבנה שנקרא </a:t>
            </a:r>
            <a:r>
              <a:rPr lang="he-IL" sz="1200" kern="1200" dirty="0" err="1">
                <a:solidFill>
                  <a:schemeClr val="tx1"/>
                </a:solidFill>
                <a:effectLst/>
                <a:latin typeface="+mn-lt"/>
                <a:ea typeface="+mn-ea"/>
                <a:cs typeface="+mn-cs"/>
              </a:rPr>
              <a:t>germinal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center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ובאיזור</a:t>
            </a:r>
            <a:r>
              <a:rPr lang="he-IL" sz="1200" kern="1200" dirty="0">
                <a:solidFill>
                  <a:schemeClr val="tx1"/>
                </a:solidFill>
                <a:effectLst/>
                <a:latin typeface="+mn-lt"/>
                <a:ea typeface="+mn-ea"/>
                <a:cs typeface="+mn-cs"/>
              </a:rPr>
              <a:t> זה מועברים נוגדנים כתגובה לאנטיגנים. ה- </a:t>
            </a:r>
            <a:r>
              <a:rPr lang="he-IL" sz="1200" kern="1200" dirty="0" err="1">
                <a:solidFill>
                  <a:schemeClr val="tx1"/>
                </a:solidFill>
                <a:effectLst/>
                <a:latin typeface="+mn-lt"/>
                <a:ea typeface="+mn-ea"/>
                <a:cs typeface="+mn-cs"/>
              </a:rPr>
              <a:t>red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pulp</a:t>
            </a:r>
            <a:r>
              <a:rPr lang="he-IL" sz="1200" kern="1200" dirty="0">
                <a:solidFill>
                  <a:schemeClr val="tx1"/>
                </a:solidFill>
                <a:effectLst/>
                <a:latin typeface="+mn-lt"/>
                <a:ea typeface="+mn-ea"/>
                <a:cs typeface="+mn-cs"/>
              </a:rPr>
              <a:t> מורכב מרשתות </a:t>
            </a:r>
            <a:r>
              <a:rPr lang="he-IL" sz="1200" kern="1200" dirty="0" err="1">
                <a:solidFill>
                  <a:schemeClr val="tx1"/>
                </a:solidFill>
                <a:effectLst/>
                <a:latin typeface="+mn-lt"/>
                <a:ea typeface="+mn-ea"/>
                <a:cs typeface="+mn-cs"/>
              </a:rPr>
              <a:t>אנדותליאליות</a:t>
            </a:r>
            <a:r>
              <a:rPr lang="he-IL" sz="1200" kern="1200" dirty="0">
                <a:solidFill>
                  <a:schemeClr val="tx1"/>
                </a:solidFill>
                <a:effectLst/>
                <a:latin typeface="+mn-lt"/>
                <a:ea typeface="+mn-ea"/>
                <a:cs typeface="+mn-cs"/>
              </a:rPr>
              <a:t> שמקבלות את הדם ולמעשה הורסות תאים מבוגרים או לא תקינים. הטחול מסלק גם שאריות גרעין הנקראות </a:t>
            </a:r>
            <a:r>
              <a:rPr lang="he-IL" sz="1200" kern="1200" dirty="0" err="1">
                <a:solidFill>
                  <a:schemeClr val="tx1"/>
                </a:solidFill>
                <a:effectLst/>
                <a:latin typeface="+mn-lt"/>
                <a:ea typeface="+mn-ea"/>
                <a:cs typeface="+mn-cs"/>
              </a:rPr>
              <a:t>howel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jolly</a:t>
            </a:r>
            <a:r>
              <a:rPr lang="he-IL" sz="1200" kern="1200" dirty="0">
                <a:solidFill>
                  <a:schemeClr val="tx1"/>
                </a:solidFill>
                <a:effectLst/>
                <a:latin typeface="+mn-lt"/>
                <a:ea typeface="+mn-ea"/>
                <a:cs typeface="+mn-cs"/>
              </a:rPr>
              <a:t>, וגופיפים כמו </a:t>
            </a:r>
            <a:r>
              <a:rPr lang="he-IL" sz="1200" kern="1200" dirty="0" err="1">
                <a:solidFill>
                  <a:schemeClr val="tx1"/>
                </a:solidFill>
                <a:effectLst/>
                <a:latin typeface="+mn-lt"/>
                <a:ea typeface="+mn-ea"/>
                <a:cs typeface="+mn-cs"/>
              </a:rPr>
              <a:t>היינץ</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וגרנולות</a:t>
            </a:r>
            <a:r>
              <a:rPr lang="he-IL" sz="1200" kern="1200" dirty="0">
                <a:solidFill>
                  <a:schemeClr val="tx1"/>
                </a:solidFill>
                <a:effectLst/>
                <a:latin typeface="+mn-lt"/>
                <a:ea typeface="+mn-ea"/>
                <a:cs typeface="+mn-cs"/>
              </a:rPr>
              <a:t> ברזל. רואים גופיפים אלו במשטח דם פריפרי לאחר שמתבצעת כריתת טחול. הטחול משמש </a:t>
            </a:r>
            <a:r>
              <a:rPr lang="he-IL" sz="1200" kern="1200" dirty="0" err="1">
                <a:solidFill>
                  <a:schemeClr val="tx1"/>
                </a:solidFill>
                <a:effectLst/>
                <a:latin typeface="+mn-lt"/>
                <a:ea typeface="+mn-ea"/>
                <a:cs typeface="+mn-cs"/>
              </a:rPr>
              <a:t>רזרבואר</a:t>
            </a:r>
            <a:r>
              <a:rPr lang="he-IL" sz="1200" kern="1200" dirty="0">
                <a:solidFill>
                  <a:schemeClr val="tx1"/>
                </a:solidFill>
                <a:effectLst/>
                <a:latin typeface="+mn-lt"/>
                <a:ea typeface="+mn-ea"/>
                <a:cs typeface="+mn-cs"/>
              </a:rPr>
              <a:t> לטסיות ולפקטור 8, וגם מייצר </a:t>
            </a:r>
            <a:r>
              <a:rPr lang="he-IL" sz="1200" kern="1200" dirty="0" err="1">
                <a:solidFill>
                  <a:schemeClr val="tx1"/>
                </a:solidFill>
                <a:effectLst/>
                <a:latin typeface="+mn-lt"/>
                <a:ea typeface="+mn-ea"/>
                <a:cs typeface="+mn-cs"/>
              </a:rPr>
              <a:t>אופסונונינים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וריאציות אנטומיות/אבנורמליות אנטומית-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אספלניה</a:t>
            </a:r>
            <a:r>
              <a:rPr lang="he-IL" sz="1200" kern="1200" dirty="0">
                <a:solidFill>
                  <a:schemeClr val="tx1"/>
                </a:solidFill>
                <a:effectLst/>
                <a:latin typeface="+mn-lt"/>
                <a:ea typeface="+mn-ea"/>
                <a:cs typeface="+mn-cs"/>
              </a:rPr>
              <a:t>- לרוב מגיע עם מחלות לב מולדות וכן מומים שהם </a:t>
            </a:r>
            <a:r>
              <a:rPr lang="he-IL" sz="1200" kern="1200" dirty="0" err="1">
                <a:solidFill>
                  <a:schemeClr val="tx1"/>
                </a:solidFill>
                <a:effectLst/>
                <a:latin typeface="+mn-lt"/>
                <a:ea typeface="+mn-ea"/>
                <a:cs typeface="+mn-cs"/>
              </a:rPr>
              <a:t>right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sided</a:t>
            </a:r>
            <a:r>
              <a:rPr lang="he-IL" sz="1200" kern="1200" dirty="0">
                <a:solidFill>
                  <a:schemeClr val="tx1"/>
                </a:solidFill>
                <a:effectLst/>
                <a:latin typeface="+mn-lt"/>
                <a:ea typeface="+mn-ea"/>
                <a:cs typeface="+mn-cs"/>
              </a:rPr>
              <a:t>- קיבה בצד ימין, כבר מרכזי ועוד. </a:t>
            </a:r>
            <a:r>
              <a:rPr lang="he-IL" sz="1200" kern="1200" dirty="0" err="1">
                <a:solidFill>
                  <a:schemeClr val="tx1"/>
                </a:solidFill>
                <a:effectLst/>
                <a:latin typeface="+mn-lt"/>
                <a:ea typeface="+mn-ea"/>
                <a:cs typeface="+mn-cs"/>
              </a:rPr>
              <a:t>פוליספלניה</a:t>
            </a:r>
            <a:r>
              <a:rPr lang="he-IL" sz="1200" kern="1200" dirty="0">
                <a:solidFill>
                  <a:schemeClr val="tx1"/>
                </a:solidFill>
                <a:effectLst/>
                <a:latin typeface="+mn-lt"/>
                <a:ea typeface="+mn-ea"/>
                <a:cs typeface="+mn-cs"/>
              </a:rPr>
              <a:t>- כוללת מספר מסות של הטחול שלרוב בא יחד עם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ביליארית</a:t>
            </a:r>
            <a:r>
              <a:rPr lang="he-IL" sz="1200" kern="1200" dirty="0">
                <a:solidFill>
                  <a:schemeClr val="tx1"/>
                </a:solidFill>
                <a:effectLst/>
                <a:latin typeface="+mn-lt"/>
                <a:ea typeface="+mn-ea"/>
                <a:cs typeface="+mn-cs"/>
              </a:rPr>
              <a:t>- לילדים אלו יש תפקוד חיסוני תקין.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טחול נודד- למעשה מצב בו אין חיבור </a:t>
            </a:r>
            <a:r>
              <a:rPr lang="he-IL" sz="1200" kern="1200" dirty="0" err="1">
                <a:solidFill>
                  <a:schemeClr val="tx1"/>
                </a:solidFill>
                <a:effectLst/>
                <a:latin typeface="+mn-lt"/>
                <a:ea typeface="+mn-ea"/>
                <a:cs typeface="+mn-cs"/>
              </a:rPr>
              <a:t>ליגמנטרי</a:t>
            </a:r>
            <a:r>
              <a:rPr lang="he-IL" sz="1200" kern="1200" dirty="0">
                <a:solidFill>
                  <a:schemeClr val="tx1"/>
                </a:solidFill>
                <a:effectLst/>
                <a:latin typeface="+mn-lt"/>
                <a:ea typeface="+mn-ea"/>
                <a:cs typeface="+mn-cs"/>
              </a:rPr>
              <a:t> של הטחול לקולון, לסרעפת </a:t>
            </a:r>
            <a:r>
              <a:rPr lang="he-IL" sz="1200" kern="1200" dirty="0" err="1">
                <a:solidFill>
                  <a:schemeClr val="tx1"/>
                </a:solidFill>
                <a:effectLst/>
                <a:latin typeface="+mn-lt"/>
                <a:ea typeface="+mn-ea"/>
                <a:cs typeface="+mn-cs"/>
              </a:rPr>
              <a:t>ולרטרופריטונאום</a:t>
            </a:r>
            <a:r>
              <a:rPr lang="he-IL" sz="1200" kern="1200" dirty="0">
                <a:solidFill>
                  <a:schemeClr val="tx1"/>
                </a:solidFill>
                <a:effectLst/>
                <a:latin typeface="+mn-lt"/>
                <a:ea typeface="+mn-ea"/>
                <a:cs typeface="+mn-cs"/>
              </a:rPr>
              <a:t>. תסמינים קליניים יכולים להיות כאב בטן ומסה נמושה, </a:t>
            </a:r>
            <a:r>
              <a:rPr lang="he-IL" sz="1200" kern="1200" dirty="0" err="1">
                <a:solidFill>
                  <a:schemeClr val="tx1"/>
                </a:solidFill>
                <a:effectLst/>
                <a:latin typeface="+mn-lt"/>
                <a:ea typeface="+mn-ea"/>
                <a:cs typeface="+mn-cs"/>
              </a:rPr>
              <a:t>תסביב</a:t>
            </a:r>
            <a:r>
              <a:rPr lang="he-IL" sz="1200" kern="1200" dirty="0">
                <a:solidFill>
                  <a:schemeClr val="tx1"/>
                </a:solidFill>
                <a:effectLst/>
                <a:latin typeface="+mn-lt"/>
                <a:ea typeface="+mn-ea"/>
                <a:cs typeface="+mn-cs"/>
              </a:rPr>
              <a:t> חריף ואוטם, ולפעמים גם </a:t>
            </a:r>
            <a:r>
              <a:rPr lang="he-IL" sz="1200" kern="1200" dirty="0" err="1">
                <a:solidFill>
                  <a:schemeClr val="tx1"/>
                </a:solidFill>
                <a:effectLst/>
                <a:latin typeface="+mn-lt"/>
                <a:ea typeface="+mn-ea"/>
                <a:cs typeface="+mn-cs"/>
              </a:rPr>
              <a:t>פנקראטיטיס</a:t>
            </a:r>
            <a:r>
              <a:rPr lang="he-IL" sz="1200" kern="1200" dirty="0">
                <a:solidFill>
                  <a:schemeClr val="tx1"/>
                </a:solidFill>
                <a:effectLst/>
                <a:latin typeface="+mn-lt"/>
                <a:ea typeface="+mn-ea"/>
                <a:cs typeface="+mn-cs"/>
              </a:rPr>
              <a:t>. הטיפול הינו </a:t>
            </a:r>
            <a:r>
              <a:rPr lang="he-IL" sz="1200" kern="1200" dirty="0" err="1">
                <a:solidFill>
                  <a:schemeClr val="tx1"/>
                </a:solidFill>
                <a:effectLst/>
                <a:latin typeface="+mn-lt"/>
                <a:ea typeface="+mn-ea"/>
                <a:cs typeface="+mn-cs"/>
              </a:rPr>
              <a:t>ספלנופקסיה</a:t>
            </a:r>
            <a:r>
              <a:rPr lang="he-IL" sz="1200" kern="1200" dirty="0">
                <a:solidFill>
                  <a:schemeClr val="tx1"/>
                </a:solidFill>
                <a:effectLst/>
                <a:latin typeface="+mn-lt"/>
                <a:ea typeface="+mn-ea"/>
                <a:cs typeface="+mn-cs"/>
              </a:rPr>
              <a:t>- אפשר לשים את הטחול בתוך </a:t>
            </a:r>
            <a:r>
              <a:rPr lang="he-IL" sz="1200" kern="1200" dirty="0" err="1">
                <a:solidFill>
                  <a:schemeClr val="tx1"/>
                </a:solidFill>
                <a:effectLst/>
                <a:latin typeface="+mn-lt"/>
                <a:ea typeface="+mn-ea"/>
                <a:cs typeface="+mn-cs"/>
              </a:rPr>
              <a:t>mesh</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busket</a:t>
            </a:r>
            <a:r>
              <a:rPr lang="he-IL" sz="1200" kern="1200" dirty="0">
                <a:solidFill>
                  <a:schemeClr val="tx1"/>
                </a:solidFill>
                <a:effectLst/>
                <a:latin typeface="+mn-lt"/>
                <a:ea typeface="+mn-ea"/>
                <a:cs typeface="+mn-cs"/>
              </a:rPr>
              <a:t>, או שיטות אחרות- </a:t>
            </a:r>
            <a:r>
              <a:rPr lang="he-IL" sz="1200" kern="1200" dirty="0" err="1">
                <a:solidFill>
                  <a:schemeClr val="tx1"/>
                </a:solidFill>
                <a:effectLst/>
                <a:latin typeface="+mn-lt"/>
                <a:ea typeface="+mn-ea"/>
                <a:cs typeface="+mn-cs"/>
              </a:rPr>
              <a:t>ספלנופקסיה</a:t>
            </a:r>
            <a:r>
              <a:rPr lang="he-IL" sz="1200" kern="1200" dirty="0">
                <a:solidFill>
                  <a:schemeClr val="tx1"/>
                </a:solidFill>
                <a:effectLst/>
                <a:latin typeface="+mn-lt"/>
                <a:ea typeface="+mn-ea"/>
                <a:cs typeface="+mn-cs"/>
              </a:rPr>
              <a:t>, הנחתו בתוך סל </a:t>
            </a:r>
            <a:r>
              <a:rPr lang="he-IL" sz="1200" kern="1200" dirty="0" err="1">
                <a:solidFill>
                  <a:schemeClr val="tx1"/>
                </a:solidFill>
                <a:effectLst/>
                <a:latin typeface="+mn-lt"/>
                <a:ea typeface="+mn-ea"/>
                <a:cs typeface="+mn-cs"/>
              </a:rPr>
              <a:t>מאומנטום</a:t>
            </a:r>
            <a:r>
              <a:rPr lang="he-IL" sz="1200" kern="1200" dirty="0">
                <a:solidFill>
                  <a:schemeClr val="tx1"/>
                </a:solidFill>
                <a:effectLst/>
                <a:latin typeface="+mn-lt"/>
                <a:ea typeface="+mn-ea"/>
                <a:cs typeface="+mn-cs"/>
              </a:rPr>
              <a:t> או יצירת כיס אקסטרה-</a:t>
            </a:r>
            <a:r>
              <a:rPr lang="he-IL" sz="1200" kern="1200" dirty="0" err="1">
                <a:solidFill>
                  <a:schemeClr val="tx1"/>
                </a:solidFill>
                <a:effectLst/>
                <a:latin typeface="+mn-lt"/>
                <a:ea typeface="+mn-ea"/>
                <a:cs typeface="+mn-cs"/>
              </a:rPr>
              <a:t>פריטונאלי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טחול </a:t>
            </a:r>
            <a:r>
              <a:rPr lang="he-IL" sz="1200" kern="1200" dirty="0" err="1">
                <a:solidFill>
                  <a:schemeClr val="tx1"/>
                </a:solidFill>
                <a:effectLst/>
                <a:latin typeface="+mn-lt"/>
                <a:ea typeface="+mn-ea"/>
                <a:cs typeface="+mn-cs"/>
              </a:rPr>
              <a:t>אקססורי</a:t>
            </a:r>
            <a:r>
              <a:rPr lang="he-IL" sz="1200" kern="1200" dirty="0">
                <a:solidFill>
                  <a:schemeClr val="tx1"/>
                </a:solidFill>
                <a:effectLst/>
                <a:latin typeface="+mn-lt"/>
                <a:ea typeface="+mn-ea"/>
                <a:cs typeface="+mn-cs"/>
              </a:rPr>
              <a:t>- קיים אצל 15-30% מהילדים. מרבית </a:t>
            </a:r>
            <a:r>
              <a:rPr lang="he-IL" sz="1200" kern="1200" dirty="0" err="1">
                <a:solidFill>
                  <a:schemeClr val="tx1"/>
                </a:solidFill>
                <a:effectLst/>
                <a:latin typeface="+mn-lt"/>
                <a:ea typeface="+mn-ea"/>
                <a:cs typeface="+mn-cs"/>
              </a:rPr>
              <a:t>הטחולונים</a:t>
            </a:r>
            <a:r>
              <a:rPr lang="he-IL" sz="1200" kern="1200" dirty="0">
                <a:solidFill>
                  <a:schemeClr val="tx1"/>
                </a:solidFill>
                <a:effectLst/>
                <a:latin typeface="+mn-lt"/>
                <a:ea typeface="+mn-ea"/>
                <a:cs typeface="+mn-cs"/>
              </a:rPr>
              <a:t> יהיו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ההילום</a:t>
            </a:r>
            <a:r>
              <a:rPr lang="he-IL" sz="1200" kern="1200" dirty="0">
                <a:solidFill>
                  <a:schemeClr val="tx1"/>
                </a:solidFill>
                <a:effectLst/>
                <a:latin typeface="+mn-lt"/>
                <a:ea typeface="+mn-ea"/>
                <a:cs typeface="+mn-cs"/>
              </a:rPr>
              <a:t> אולם זה יכול להיות בכל מיני מקומות. חשוב להעריך את קיומם לפני ניתוחי כריתת טחול כמו במקרי </a:t>
            </a:r>
            <a:r>
              <a:rPr lang="he-IL" sz="1200" kern="1200" dirty="0" err="1">
                <a:solidFill>
                  <a:schemeClr val="tx1"/>
                </a:solidFill>
                <a:effectLst/>
                <a:latin typeface="+mn-lt"/>
                <a:ea typeface="+mn-ea"/>
                <a:cs typeface="+mn-cs"/>
              </a:rPr>
              <a:t>ספרוציטוזיס</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itp</a:t>
            </a:r>
            <a:r>
              <a:rPr lang="he-IL" sz="1200" kern="1200" dirty="0">
                <a:solidFill>
                  <a:schemeClr val="tx1"/>
                </a:solidFill>
                <a:effectLst/>
                <a:latin typeface="+mn-lt"/>
                <a:ea typeface="+mn-ea"/>
                <a:cs typeface="+mn-cs"/>
              </a:rPr>
              <a:t> היות וזה יגרום להישנות המחלה.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איחוי בין הטחול לגונדה- </a:t>
            </a:r>
            <a:r>
              <a:rPr lang="he-IL" sz="1200" kern="1200" dirty="0" err="1">
                <a:solidFill>
                  <a:schemeClr val="tx1"/>
                </a:solidFill>
                <a:effectLst/>
                <a:latin typeface="+mn-lt"/>
                <a:ea typeface="+mn-ea"/>
                <a:cs typeface="+mn-cs"/>
              </a:rPr>
              <a:t>splenic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gonadal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fusion</a:t>
            </a:r>
            <a:r>
              <a:rPr lang="he-IL" sz="1200" kern="1200" dirty="0">
                <a:solidFill>
                  <a:schemeClr val="tx1"/>
                </a:solidFill>
                <a:effectLst/>
                <a:latin typeface="+mn-lt"/>
                <a:ea typeface="+mn-ea"/>
                <a:cs typeface="+mn-cs"/>
              </a:rPr>
              <a:t>- מצב בו </a:t>
            </a:r>
            <a:r>
              <a:rPr lang="he-IL" sz="1200" kern="1200" dirty="0" err="1">
                <a:solidFill>
                  <a:schemeClr val="tx1"/>
                </a:solidFill>
                <a:effectLst/>
                <a:latin typeface="+mn-lt"/>
                <a:ea typeface="+mn-ea"/>
                <a:cs typeface="+mn-cs"/>
              </a:rPr>
              <a:t>הגונאדה</a:t>
            </a:r>
            <a:r>
              <a:rPr lang="he-IL" sz="1200" kern="1200" dirty="0">
                <a:solidFill>
                  <a:schemeClr val="tx1"/>
                </a:solidFill>
                <a:effectLst/>
                <a:latin typeface="+mn-lt"/>
                <a:ea typeface="+mn-ea"/>
                <a:cs typeface="+mn-cs"/>
              </a:rPr>
              <a:t> השמאלית והטחול מתאחים ואז נשאר </a:t>
            </a:r>
            <a:r>
              <a:rPr lang="he-IL" sz="1200" kern="1200" dirty="0" err="1">
                <a:solidFill>
                  <a:schemeClr val="tx1"/>
                </a:solidFill>
                <a:effectLst/>
                <a:latin typeface="+mn-lt"/>
                <a:ea typeface="+mn-ea"/>
                <a:cs typeface="+mn-cs"/>
              </a:rPr>
              <a:t>רמננט</a:t>
            </a:r>
            <a:r>
              <a:rPr lang="he-IL" sz="1200" kern="1200" dirty="0">
                <a:solidFill>
                  <a:schemeClr val="tx1"/>
                </a:solidFill>
                <a:effectLst/>
                <a:latin typeface="+mn-lt"/>
                <a:ea typeface="+mn-ea"/>
                <a:cs typeface="+mn-cs"/>
              </a:rPr>
              <a:t> של טחול, לעיתים רואים </a:t>
            </a:r>
            <a:r>
              <a:rPr lang="he-IL" sz="1200" kern="1200" dirty="0" err="1">
                <a:solidFill>
                  <a:schemeClr val="tx1"/>
                </a:solidFill>
                <a:effectLst/>
                <a:latin typeface="+mn-lt"/>
                <a:ea typeface="+mn-ea"/>
                <a:cs typeface="+mn-cs"/>
              </a:rPr>
              <a:t>בסקרוטום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ציסטות של הטחול- לרוב מדובר בציסטות ראשוניות- שמכוסות בשכבת אפיתל. יכול להיות גם מצב של </a:t>
            </a:r>
            <a:r>
              <a:rPr lang="he-IL" sz="1200" kern="1200" dirty="0" err="1">
                <a:solidFill>
                  <a:schemeClr val="tx1"/>
                </a:solidFill>
                <a:effectLst/>
                <a:latin typeface="+mn-lt"/>
                <a:ea typeface="+mn-ea"/>
                <a:cs typeface="+mn-cs"/>
              </a:rPr>
              <a:t>פסאודוציסטה</a:t>
            </a:r>
            <a:r>
              <a:rPr lang="he-IL" sz="1200" kern="1200" dirty="0">
                <a:solidFill>
                  <a:schemeClr val="tx1"/>
                </a:solidFill>
                <a:effectLst/>
                <a:latin typeface="+mn-lt"/>
                <a:ea typeface="+mn-ea"/>
                <a:cs typeface="+mn-cs"/>
              </a:rPr>
              <a:t>- כתוצאה מטראומה למשל. הסימפטומים תלויים בגודל ובמידת הלחץ על הקיבה , זיהום, או אבצס. ציסטות מתחת ל- 5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ללא עדות לזיהום יכולות להיות תחת מעקב, אולם ציסטות שגדלות, סימפטומטיות או מעל 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דורשות טיפול- ניתן לשקול אספירציה </a:t>
            </a:r>
            <a:r>
              <a:rPr lang="he-IL" sz="1200" kern="1200" dirty="0" err="1">
                <a:solidFill>
                  <a:schemeClr val="tx1"/>
                </a:solidFill>
                <a:effectLst/>
                <a:latin typeface="+mn-lt"/>
                <a:ea typeface="+mn-ea"/>
                <a:cs typeface="+mn-cs"/>
              </a:rPr>
              <a:t>וסקלרוזציה</a:t>
            </a:r>
            <a:r>
              <a:rPr lang="he-IL" sz="1200" kern="1200" dirty="0">
                <a:solidFill>
                  <a:schemeClr val="tx1"/>
                </a:solidFill>
                <a:effectLst/>
                <a:latin typeface="+mn-lt"/>
                <a:ea typeface="+mn-ea"/>
                <a:cs typeface="+mn-cs"/>
              </a:rPr>
              <a:t> עם אלכוהול. טכניקות נוספות כוללות </a:t>
            </a:r>
            <a:r>
              <a:rPr lang="he-IL" sz="1200" kern="1200" dirty="0" err="1">
                <a:solidFill>
                  <a:schemeClr val="tx1"/>
                </a:solidFill>
                <a:effectLst/>
                <a:latin typeface="+mn-lt"/>
                <a:ea typeface="+mn-ea"/>
                <a:cs typeface="+mn-cs"/>
              </a:rPr>
              <a:t>מרסופליזציה</a:t>
            </a:r>
            <a:r>
              <a:rPr lang="he-IL" sz="1200" kern="1200" dirty="0">
                <a:solidFill>
                  <a:schemeClr val="tx1"/>
                </a:solidFill>
                <a:effectLst/>
                <a:latin typeface="+mn-lt"/>
                <a:ea typeface="+mn-ea"/>
                <a:cs typeface="+mn-cs"/>
              </a:rPr>
              <a:t> וכריתה חלקית של הטחול. בכל השיטות יכולה להיות חזרה ולכן חשוב להסיר רקמה חולה עד כמה שניתן.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אינדיקציות לכריתת טחול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ספרוציטוזיס</a:t>
            </a:r>
            <a:r>
              <a:rPr lang="he-IL" sz="1200" kern="1200" dirty="0">
                <a:solidFill>
                  <a:schemeClr val="tx1"/>
                </a:solidFill>
                <a:effectLst/>
                <a:latin typeface="+mn-lt"/>
                <a:ea typeface="+mn-ea"/>
                <a:cs typeface="+mn-cs"/>
              </a:rPr>
              <a:t> תורשתי- מחלה </a:t>
            </a:r>
            <a:r>
              <a:rPr lang="he-IL" sz="1200" kern="1200" dirty="0" err="1">
                <a:solidFill>
                  <a:schemeClr val="tx1"/>
                </a:solidFill>
                <a:effectLst/>
                <a:latin typeface="+mn-lt"/>
                <a:ea typeface="+mn-ea"/>
                <a:cs typeface="+mn-cs"/>
              </a:rPr>
              <a:t>אוטוזומלית</a:t>
            </a:r>
            <a:r>
              <a:rPr lang="he-IL" sz="1200" kern="1200" dirty="0">
                <a:solidFill>
                  <a:schemeClr val="tx1"/>
                </a:solidFill>
                <a:effectLst/>
                <a:latin typeface="+mn-lt"/>
                <a:ea typeface="+mn-ea"/>
                <a:cs typeface="+mn-cs"/>
              </a:rPr>
              <a:t> דומיננטית. יש היווצרות של חלבונים לא תקינים בכדוריות דם אדומות – </a:t>
            </a:r>
            <a:r>
              <a:rPr lang="he-IL" sz="1200" kern="1200" dirty="0" err="1">
                <a:solidFill>
                  <a:schemeClr val="tx1"/>
                </a:solidFill>
                <a:effectLst/>
                <a:latin typeface="+mn-lt"/>
                <a:ea typeface="+mn-ea"/>
                <a:cs typeface="+mn-cs"/>
              </a:rPr>
              <a:t>אנקירין</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ספקטרין</a:t>
            </a:r>
            <a:r>
              <a:rPr lang="he-IL" sz="1200" kern="1200" dirty="0">
                <a:solidFill>
                  <a:schemeClr val="tx1"/>
                </a:solidFill>
                <a:effectLst/>
                <a:latin typeface="+mn-lt"/>
                <a:ea typeface="+mn-ea"/>
                <a:cs typeface="+mn-cs"/>
              </a:rPr>
              <a:t>, וזה מביא להיווצרות </a:t>
            </a:r>
            <a:r>
              <a:rPr lang="he-IL" sz="1200" kern="1200" dirty="0" err="1">
                <a:solidFill>
                  <a:schemeClr val="tx1"/>
                </a:solidFill>
                <a:effectLst/>
                <a:latin typeface="+mn-lt"/>
                <a:ea typeface="+mn-ea"/>
                <a:cs typeface="+mn-cs"/>
              </a:rPr>
              <a:t>ספרוציטים</a:t>
            </a:r>
            <a:r>
              <a:rPr lang="he-IL" sz="1200" kern="1200" dirty="0">
                <a:solidFill>
                  <a:schemeClr val="tx1"/>
                </a:solidFill>
                <a:effectLst/>
                <a:latin typeface="+mn-lt"/>
                <a:ea typeface="+mn-ea"/>
                <a:cs typeface="+mn-cs"/>
              </a:rPr>
              <a:t> שבירים- תהיה אנמיה, עליה במספר </a:t>
            </a:r>
            <a:r>
              <a:rPr lang="he-IL" sz="1200" kern="1200" dirty="0" err="1">
                <a:solidFill>
                  <a:schemeClr val="tx1"/>
                </a:solidFill>
                <a:effectLst/>
                <a:latin typeface="+mn-lt"/>
                <a:ea typeface="+mn-ea"/>
                <a:cs typeface="+mn-cs"/>
              </a:rPr>
              <a:t>הרטיקולוציטים</a:t>
            </a:r>
            <a:r>
              <a:rPr lang="he-IL" sz="1200" kern="1200" dirty="0">
                <a:solidFill>
                  <a:schemeClr val="tx1"/>
                </a:solidFill>
                <a:effectLst/>
                <a:latin typeface="+mn-lt"/>
                <a:ea typeface="+mn-ea"/>
                <a:cs typeface="+mn-cs"/>
              </a:rPr>
              <a:t> ועליה קלה בבילירובין. האבחנה עם מבחן שבירות אוסמוטי והדגמה של </a:t>
            </a:r>
            <a:r>
              <a:rPr lang="he-IL" sz="1200" kern="1200" dirty="0" err="1">
                <a:solidFill>
                  <a:schemeClr val="tx1"/>
                </a:solidFill>
                <a:effectLst/>
                <a:latin typeface="+mn-lt"/>
                <a:ea typeface="+mn-ea"/>
                <a:cs typeface="+mn-cs"/>
              </a:rPr>
              <a:t>ספרוציטים</a:t>
            </a:r>
            <a:r>
              <a:rPr lang="he-IL" sz="1200" kern="1200" dirty="0">
                <a:solidFill>
                  <a:schemeClr val="tx1"/>
                </a:solidFill>
                <a:effectLst/>
                <a:latin typeface="+mn-lt"/>
                <a:ea typeface="+mn-ea"/>
                <a:cs typeface="+mn-cs"/>
              </a:rPr>
              <a:t> במשטח דם. </a:t>
            </a:r>
            <a:r>
              <a:rPr lang="he-IL" sz="1200" kern="1200" dirty="0" err="1">
                <a:solidFill>
                  <a:schemeClr val="tx1"/>
                </a:solidFill>
                <a:effectLst/>
                <a:latin typeface="+mn-lt"/>
                <a:ea typeface="+mn-ea"/>
                <a:cs typeface="+mn-cs"/>
              </a:rPr>
              <a:t>ספלנקטומיה</a:t>
            </a:r>
            <a:r>
              <a:rPr lang="he-IL" sz="1200" kern="1200" dirty="0">
                <a:solidFill>
                  <a:schemeClr val="tx1"/>
                </a:solidFill>
                <a:effectLst/>
                <a:latin typeface="+mn-lt"/>
                <a:ea typeface="+mn-ea"/>
                <a:cs typeface="+mn-cs"/>
              </a:rPr>
              <a:t> מותווית למחלה בינונית עד חמורה מבחינת האנמיה, מנסים לבצע את הניתוח לא לפני גיל 5-6. יש להשלים סונר של כיס מרה טרם הניתוח, נוכחות של אבני מרה מופיעה סביב 25-50% ויותר אצל הילדים כתלות בגיל. לא תמיד כשמבצעים כריתת כיס מרה בגלל הסימפטומים אצל מטופלים אלו יש לבצע כריתת טחול בנוסף. ניתן לשקול אצל ילדים קטנים כריתת טחול חלקית- מצד אחד משמרת את התפקיד האימוני, ומצד שני כורתת חלק מן הטחול המוגדל ומביאה לעליה בספירות.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itp</a:t>
            </a:r>
            <a:r>
              <a:rPr lang="he-IL" sz="1200" kern="1200" dirty="0">
                <a:solidFill>
                  <a:schemeClr val="tx1"/>
                </a:solidFill>
                <a:effectLst/>
                <a:latin typeface="+mn-lt"/>
                <a:ea typeface="+mn-ea"/>
                <a:cs typeface="+mn-cs"/>
              </a:rPr>
              <a:t>- מתרחשת כתוצאה מנוגדנים לטסיות. לרוב זה </a:t>
            </a:r>
            <a:r>
              <a:rPr lang="he-IL" sz="1200" kern="1200" dirty="0" err="1">
                <a:solidFill>
                  <a:schemeClr val="tx1"/>
                </a:solidFill>
                <a:effectLst/>
                <a:latin typeface="+mn-lt"/>
                <a:ea typeface="+mn-ea"/>
                <a:cs typeface="+mn-cs"/>
              </a:rPr>
              <a:t>אידיופתי</a:t>
            </a:r>
            <a:r>
              <a:rPr lang="he-IL" sz="1200" kern="1200" dirty="0">
                <a:solidFill>
                  <a:schemeClr val="tx1"/>
                </a:solidFill>
                <a:effectLst/>
                <a:latin typeface="+mn-lt"/>
                <a:ea typeface="+mn-ea"/>
                <a:cs typeface="+mn-cs"/>
              </a:rPr>
              <a:t> אצל ילדים, אבל יכול לנבוע שניונית למצבים כמו זאבת, איידס, ממאירות או הפטיטיס סי. אצל מרבית הילדים יש אירוע אקוטי שמסתדר על טיפול תרופתי- סטרואידים, </a:t>
            </a:r>
            <a:r>
              <a:rPr lang="he-IL" sz="1200" kern="1200" dirty="0" err="1">
                <a:solidFill>
                  <a:schemeClr val="tx1"/>
                </a:solidFill>
                <a:effectLst/>
                <a:latin typeface="+mn-lt"/>
                <a:ea typeface="+mn-ea"/>
                <a:cs typeface="+mn-cs"/>
              </a:rPr>
              <a:t>אימונוגלובולינים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ריטוקסימאב</a:t>
            </a:r>
            <a:r>
              <a:rPr lang="he-IL" sz="1200" kern="1200" dirty="0">
                <a:solidFill>
                  <a:schemeClr val="tx1"/>
                </a:solidFill>
                <a:effectLst/>
                <a:latin typeface="+mn-lt"/>
                <a:ea typeface="+mn-ea"/>
                <a:cs typeface="+mn-cs"/>
              </a:rPr>
              <a:t>- נוגדן </a:t>
            </a:r>
            <a:r>
              <a:rPr lang="he-IL" sz="1200" kern="1200" dirty="0" err="1">
                <a:solidFill>
                  <a:schemeClr val="tx1"/>
                </a:solidFill>
                <a:effectLst/>
                <a:latin typeface="+mn-lt"/>
                <a:ea typeface="+mn-ea"/>
                <a:cs typeface="+mn-cs"/>
              </a:rPr>
              <a:t>מונוקלונאלי</a:t>
            </a:r>
            <a:r>
              <a:rPr lang="he-IL" sz="1200" kern="1200" dirty="0">
                <a:solidFill>
                  <a:schemeClr val="tx1"/>
                </a:solidFill>
                <a:effectLst/>
                <a:latin typeface="+mn-lt"/>
                <a:ea typeface="+mn-ea"/>
                <a:cs typeface="+mn-cs"/>
              </a:rPr>
              <a:t> נגד cd-20. הטיפול מתרכז גם בשפעול וייצור טסיות. מטופלים עם </a:t>
            </a:r>
            <a:r>
              <a:rPr lang="he-IL" sz="1200" kern="1200" dirty="0" err="1">
                <a:solidFill>
                  <a:schemeClr val="tx1"/>
                </a:solidFill>
                <a:effectLst/>
                <a:latin typeface="+mn-lt"/>
                <a:ea typeface="+mn-ea"/>
                <a:cs typeface="+mn-cs"/>
              </a:rPr>
              <a:t>תרומבוציטופניה</a:t>
            </a:r>
            <a:r>
              <a:rPr lang="he-IL" sz="1200" kern="1200" dirty="0">
                <a:solidFill>
                  <a:schemeClr val="tx1"/>
                </a:solidFill>
                <a:effectLst/>
                <a:latin typeface="+mn-lt"/>
                <a:ea typeface="+mn-ea"/>
                <a:cs typeface="+mn-cs"/>
              </a:rPr>
              <a:t> מעל חצי שנה נחשבים עם </a:t>
            </a:r>
            <a:r>
              <a:rPr lang="he-IL" sz="1200" kern="1200" dirty="0" err="1">
                <a:solidFill>
                  <a:schemeClr val="tx1"/>
                </a:solidFill>
                <a:effectLst/>
                <a:latin typeface="+mn-lt"/>
                <a:ea typeface="+mn-ea"/>
                <a:cs typeface="+mn-cs"/>
              </a:rPr>
              <a:t>chronic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itp</a:t>
            </a:r>
            <a:r>
              <a:rPr lang="he-IL" sz="1200" kern="1200" dirty="0">
                <a:solidFill>
                  <a:schemeClr val="tx1"/>
                </a:solidFill>
                <a:effectLst/>
                <a:latin typeface="+mn-lt"/>
                <a:ea typeface="+mn-ea"/>
                <a:cs typeface="+mn-cs"/>
              </a:rPr>
              <a:t>, והם </a:t>
            </a:r>
            <a:r>
              <a:rPr lang="he-IL" sz="1200" kern="1200" dirty="0" err="1">
                <a:solidFill>
                  <a:schemeClr val="tx1"/>
                </a:solidFill>
                <a:effectLst/>
                <a:latin typeface="+mn-lt"/>
                <a:ea typeface="+mn-ea"/>
                <a:cs typeface="+mn-cs"/>
              </a:rPr>
              <a:t>קנדידאטים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לספלנקטומיה</a:t>
            </a:r>
            <a:r>
              <a:rPr lang="he-IL" sz="1200" kern="1200" dirty="0">
                <a:solidFill>
                  <a:schemeClr val="tx1"/>
                </a:solidFill>
                <a:effectLst/>
                <a:latin typeface="+mn-lt"/>
                <a:ea typeface="+mn-ea"/>
                <a:cs typeface="+mn-cs"/>
              </a:rPr>
              <a:t>, והתגובה לניתוח בילדים לעומת מבוגרים היא טובה יותר.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אנמיה חרמשית- נוצר המוגלובין </a:t>
            </a:r>
            <a:r>
              <a:rPr lang="he-IL" sz="1200" kern="1200" dirty="0" err="1">
                <a:solidFill>
                  <a:schemeClr val="tx1"/>
                </a:solidFill>
                <a:effectLst/>
                <a:latin typeface="+mn-lt"/>
                <a:ea typeface="+mn-ea"/>
                <a:cs typeface="+mn-cs"/>
              </a:rPr>
              <a:t>s</a:t>
            </a:r>
            <a:r>
              <a:rPr lang="he-IL" sz="1200" kern="1200" dirty="0">
                <a:solidFill>
                  <a:schemeClr val="tx1"/>
                </a:solidFill>
                <a:effectLst/>
                <a:latin typeface="+mn-lt"/>
                <a:ea typeface="+mn-ea"/>
                <a:cs typeface="+mn-cs"/>
              </a:rPr>
              <a:t>- כדוריות הדם הופכות להיות </a:t>
            </a:r>
            <a:r>
              <a:rPr lang="he-IL" sz="1200" kern="1200" dirty="0" err="1">
                <a:solidFill>
                  <a:schemeClr val="tx1"/>
                </a:solidFill>
                <a:effectLst/>
                <a:latin typeface="+mn-lt"/>
                <a:ea typeface="+mn-ea"/>
                <a:cs typeface="+mn-cs"/>
              </a:rPr>
              <a:t>ריגידיות</a:t>
            </a:r>
            <a:r>
              <a:rPr lang="he-IL" sz="1200" kern="1200" dirty="0">
                <a:solidFill>
                  <a:schemeClr val="tx1"/>
                </a:solidFill>
                <a:effectLst/>
                <a:latin typeface="+mn-lt"/>
                <a:ea typeface="+mn-ea"/>
                <a:cs typeface="+mn-cs"/>
              </a:rPr>
              <a:t> ומביאות </a:t>
            </a:r>
            <a:r>
              <a:rPr lang="he-IL" sz="1200" kern="1200" dirty="0" err="1">
                <a:solidFill>
                  <a:schemeClr val="tx1"/>
                </a:solidFill>
                <a:effectLst/>
                <a:latin typeface="+mn-lt"/>
                <a:ea typeface="+mn-ea"/>
                <a:cs typeface="+mn-cs"/>
              </a:rPr>
              <a:t>לסקווסטרציה</a:t>
            </a:r>
            <a:r>
              <a:rPr lang="he-IL" sz="1200" kern="1200" dirty="0">
                <a:solidFill>
                  <a:schemeClr val="tx1"/>
                </a:solidFill>
                <a:effectLst/>
                <a:latin typeface="+mn-lt"/>
                <a:ea typeface="+mn-ea"/>
                <a:cs typeface="+mn-cs"/>
              </a:rPr>
              <a:t> של הטחול כשהן עוברות בו- יש אנמיה </a:t>
            </a:r>
            <a:r>
              <a:rPr lang="he-IL" sz="1200" kern="1200" dirty="0" err="1">
                <a:solidFill>
                  <a:schemeClr val="tx1"/>
                </a:solidFill>
                <a:effectLst/>
                <a:latin typeface="+mn-lt"/>
                <a:ea typeface="+mn-ea"/>
                <a:cs typeface="+mn-cs"/>
              </a:rPr>
              <a:t>וספלנומגליה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ותרומבוציטופניה</a:t>
            </a:r>
            <a:r>
              <a:rPr lang="he-IL" sz="1200" kern="1200" dirty="0">
                <a:solidFill>
                  <a:schemeClr val="tx1"/>
                </a:solidFill>
                <a:effectLst/>
                <a:latin typeface="+mn-lt"/>
                <a:ea typeface="+mn-ea"/>
                <a:cs typeface="+mn-cs"/>
              </a:rPr>
              <a:t> עם </a:t>
            </a:r>
            <a:r>
              <a:rPr lang="he-IL" sz="1200" kern="1200" dirty="0" err="1">
                <a:solidFill>
                  <a:schemeClr val="tx1"/>
                </a:solidFill>
                <a:effectLst/>
                <a:latin typeface="+mn-lt"/>
                <a:ea typeface="+mn-ea"/>
                <a:cs typeface="+mn-cs"/>
              </a:rPr>
              <a:t>sickle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cell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crisis</a:t>
            </a:r>
            <a:r>
              <a:rPr lang="he-IL" sz="1200" kern="1200" dirty="0">
                <a:solidFill>
                  <a:schemeClr val="tx1"/>
                </a:solidFill>
                <a:effectLst/>
                <a:latin typeface="+mn-lt"/>
                <a:ea typeface="+mn-ea"/>
                <a:cs typeface="+mn-cs"/>
              </a:rPr>
              <a:t>. בשונה ממחלות אחרות, הסיכון לפתח זיהומים </a:t>
            </a:r>
            <a:r>
              <a:rPr lang="he-IL" sz="1200" kern="1200" dirty="0" err="1">
                <a:solidFill>
                  <a:schemeClr val="tx1"/>
                </a:solidFill>
                <a:effectLst/>
                <a:latin typeface="+mn-lt"/>
                <a:ea typeface="+mn-ea"/>
                <a:cs typeface="+mn-cs"/>
              </a:rPr>
              <a:t>מסכני</a:t>
            </a:r>
            <a:r>
              <a:rPr lang="he-IL" sz="1200" kern="1200" dirty="0">
                <a:solidFill>
                  <a:schemeClr val="tx1"/>
                </a:solidFill>
                <a:effectLst/>
                <a:latin typeface="+mn-lt"/>
                <a:ea typeface="+mn-ea"/>
                <a:cs typeface="+mn-cs"/>
              </a:rPr>
              <a:t> חיים הינו גדול ולכן מקובל לבצע כריתות טחול סביב גיל שנתיים אם למטופל יש אפיזודות קשות של </a:t>
            </a:r>
            <a:r>
              <a:rPr lang="he-IL" sz="1200" kern="1200" dirty="0" err="1">
                <a:solidFill>
                  <a:schemeClr val="tx1"/>
                </a:solidFill>
                <a:effectLst/>
                <a:latin typeface="+mn-lt"/>
                <a:ea typeface="+mn-ea"/>
                <a:cs typeface="+mn-cs"/>
              </a:rPr>
              <a:t>סקווסטרציה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תלסמיה</a:t>
            </a:r>
            <a:r>
              <a:rPr lang="he-IL" sz="1200" kern="1200" dirty="0">
                <a:solidFill>
                  <a:schemeClr val="tx1"/>
                </a:solidFill>
                <a:effectLst/>
                <a:latin typeface="+mn-lt"/>
                <a:ea typeface="+mn-ea"/>
                <a:cs typeface="+mn-cs"/>
              </a:rPr>
              <a:t>- מחלה שמתבטאת בייצור לא תקין של שרשראות אלפא ובתא המוגלובין- </a:t>
            </a:r>
            <a:r>
              <a:rPr lang="he-IL" sz="1200" kern="1200" dirty="0" err="1">
                <a:solidFill>
                  <a:schemeClr val="tx1"/>
                </a:solidFill>
                <a:effectLst/>
                <a:latin typeface="+mn-lt"/>
                <a:ea typeface="+mn-ea"/>
                <a:cs typeface="+mn-cs"/>
              </a:rPr>
              <a:t>תלסמיה</a:t>
            </a:r>
            <a:r>
              <a:rPr lang="he-IL" sz="1200" kern="1200" dirty="0">
                <a:solidFill>
                  <a:schemeClr val="tx1"/>
                </a:solidFill>
                <a:effectLst/>
                <a:latin typeface="+mn-lt"/>
                <a:ea typeface="+mn-ea"/>
                <a:cs typeface="+mn-cs"/>
              </a:rPr>
              <a:t> מייג׳ור היא הצורה החריפה והיא מקושרת </a:t>
            </a:r>
            <a:r>
              <a:rPr lang="he-IL" sz="1200" kern="1200" dirty="0" err="1">
                <a:solidFill>
                  <a:schemeClr val="tx1"/>
                </a:solidFill>
                <a:effectLst/>
                <a:latin typeface="+mn-lt"/>
                <a:ea typeface="+mn-ea"/>
                <a:cs typeface="+mn-cs"/>
              </a:rPr>
              <a:t>בספלנומגליה</a:t>
            </a:r>
            <a:r>
              <a:rPr lang="he-IL" sz="1200" kern="1200" dirty="0">
                <a:solidFill>
                  <a:schemeClr val="tx1"/>
                </a:solidFill>
                <a:effectLst/>
                <a:latin typeface="+mn-lt"/>
                <a:ea typeface="+mn-ea"/>
                <a:cs typeface="+mn-cs"/>
              </a:rPr>
              <a:t> שהולכת ומחמירה ואת הצורך בעירוי.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מחלת גושה- מאופיינת במחסור באנזים בתא-</a:t>
            </a:r>
            <a:r>
              <a:rPr lang="he-IL" sz="1200" kern="1200" dirty="0" err="1">
                <a:solidFill>
                  <a:schemeClr val="tx1"/>
                </a:solidFill>
                <a:effectLst/>
                <a:latin typeface="+mn-lt"/>
                <a:ea typeface="+mn-ea"/>
                <a:cs typeface="+mn-cs"/>
              </a:rPr>
              <a:t>גלוקו</a:t>
            </a:r>
            <a:r>
              <a:rPr lang="he-IL" sz="1200" kern="1200" dirty="0">
                <a:solidFill>
                  <a:schemeClr val="tx1"/>
                </a:solidFill>
                <a:effectLst/>
                <a:latin typeface="+mn-lt"/>
                <a:ea typeface="+mn-ea"/>
                <a:cs typeface="+mn-cs"/>
              </a:rPr>
              <a:t>-</a:t>
            </a:r>
            <a:r>
              <a:rPr lang="he-IL" sz="1200" kern="1200" dirty="0" err="1">
                <a:solidFill>
                  <a:schemeClr val="tx1"/>
                </a:solidFill>
                <a:effectLst/>
                <a:latin typeface="+mn-lt"/>
                <a:ea typeface="+mn-ea"/>
                <a:cs typeface="+mn-cs"/>
              </a:rPr>
              <a:t>צרברו-זידאז</a:t>
            </a:r>
            <a:r>
              <a:rPr lang="he-IL" sz="1200" kern="1200" dirty="0">
                <a:solidFill>
                  <a:schemeClr val="tx1"/>
                </a:solidFill>
                <a:effectLst/>
                <a:latin typeface="+mn-lt"/>
                <a:ea typeface="+mn-ea"/>
                <a:cs typeface="+mn-cs"/>
              </a:rPr>
              <a:t>. זה מביא להצטברות של </a:t>
            </a:r>
            <a:r>
              <a:rPr lang="he-IL" sz="1200" kern="1200" dirty="0" err="1">
                <a:solidFill>
                  <a:schemeClr val="tx1"/>
                </a:solidFill>
                <a:effectLst/>
                <a:latin typeface="+mn-lt"/>
                <a:ea typeface="+mn-ea"/>
                <a:cs typeface="+mn-cs"/>
              </a:rPr>
              <a:t>גלוקוצרברוזיד</a:t>
            </a:r>
            <a:r>
              <a:rPr lang="he-IL" sz="1200" kern="1200" dirty="0">
                <a:solidFill>
                  <a:schemeClr val="tx1"/>
                </a:solidFill>
                <a:effectLst/>
                <a:latin typeface="+mn-lt"/>
                <a:ea typeface="+mn-ea"/>
                <a:cs typeface="+mn-cs"/>
              </a:rPr>
              <a:t> בתוך </a:t>
            </a:r>
            <a:r>
              <a:rPr lang="he-IL" sz="1200" kern="1200" dirty="0" err="1">
                <a:solidFill>
                  <a:schemeClr val="tx1"/>
                </a:solidFill>
                <a:effectLst/>
                <a:latin typeface="+mn-lt"/>
                <a:ea typeface="+mn-ea"/>
                <a:cs typeface="+mn-cs"/>
              </a:rPr>
              <a:t>מקרופאגים</a:t>
            </a:r>
            <a:r>
              <a:rPr lang="he-IL" sz="1200" kern="1200" dirty="0">
                <a:solidFill>
                  <a:schemeClr val="tx1"/>
                </a:solidFill>
                <a:effectLst/>
                <a:latin typeface="+mn-lt"/>
                <a:ea typeface="+mn-ea"/>
                <a:cs typeface="+mn-cs"/>
              </a:rPr>
              <a:t> בטחול, בכבד, במח עצם ובריאות. </a:t>
            </a:r>
            <a:r>
              <a:rPr lang="he-IL" sz="1200" kern="1200" dirty="0" err="1">
                <a:solidFill>
                  <a:schemeClr val="tx1"/>
                </a:solidFill>
                <a:effectLst/>
                <a:latin typeface="+mn-lt"/>
                <a:ea typeface="+mn-ea"/>
                <a:cs typeface="+mn-cs"/>
              </a:rPr>
              <a:t>הספלנומגליה</a:t>
            </a:r>
            <a:r>
              <a:rPr lang="he-IL" sz="1200" kern="1200" dirty="0">
                <a:solidFill>
                  <a:schemeClr val="tx1"/>
                </a:solidFill>
                <a:effectLst/>
                <a:latin typeface="+mn-lt"/>
                <a:ea typeface="+mn-ea"/>
                <a:cs typeface="+mn-cs"/>
              </a:rPr>
              <a:t> יכולה להיות משמעותית ומתוארות גם כריתת טחול חלקית וגם מלאה, אם כי עדיף מלאה.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כריתת טחול חלקית- לרוב מאופיינת בהשארת 25% מגודל טחול תקין. לרוב הטחול שנשאר מסופק על ידי ה- </a:t>
            </a:r>
            <a:r>
              <a:rPr lang="he-IL" sz="1200" kern="1200" dirty="0" err="1">
                <a:solidFill>
                  <a:schemeClr val="tx1"/>
                </a:solidFill>
                <a:effectLst/>
                <a:latin typeface="+mn-lt"/>
                <a:ea typeface="+mn-ea"/>
                <a:cs typeface="+mn-cs"/>
              </a:rPr>
              <a:t>short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gastric</a:t>
            </a:r>
            <a:r>
              <a:rPr lang="he-IL" sz="1200" kern="1200" dirty="0">
                <a:solidFill>
                  <a:schemeClr val="tx1"/>
                </a:solidFill>
                <a:effectLst/>
                <a:latin typeface="+mn-lt"/>
                <a:ea typeface="+mn-ea"/>
                <a:cs typeface="+mn-cs"/>
              </a:rPr>
              <a:t>. במצבים כאלו חשוב לא לנתק אל </a:t>
            </a:r>
            <a:r>
              <a:rPr lang="he-IL" sz="1200" kern="1200" dirty="0" err="1">
                <a:solidFill>
                  <a:schemeClr val="tx1"/>
                </a:solidFill>
                <a:effectLst/>
                <a:latin typeface="+mn-lt"/>
                <a:ea typeface="+mn-ea"/>
                <a:cs typeface="+mn-cs"/>
              </a:rPr>
              <a:t>הליגמנטים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העליוניים</a:t>
            </a:r>
            <a:r>
              <a:rPr lang="he-IL" sz="1200" kern="1200" dirty="0">
                <a:solidFill>
                  <a:schemeClr val="tx1"/>
                </a:solidFill>
                <a:effectLst/>
                <a:latin typeface="+mn-lt"/>
                <a:ea typeface="+mn-ea"/>
                <a:cs typeface="+mn-cs"/>
              </a:rPr>
              <a:t>- כדי להפחית את הסיכוי </a:t>
            </a:r>
            <a:r>
              <a:rPr lang="he-IL" sz="1200" kern="1200" dirty="0" err="1">
                <a:solidFill>
                  <a:schemeClr val="tx1"/>
                </a:solidFill>
                <a:effectLst/>
                <a:latin typeface="+mn-lt"/>
                <a:ea typeface="+mn-ea"/>
                <a:cs typeface="+mn-cs"/>
              </a:rPr>
              <a:t>לתסביב</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נקודות לדיון-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קושי באיתור </a:t>
            </a:r>
            <a:r>
              <a:rPr lang="he-IL" sz="1200" kern="1200" dirty="0" err="1">
                <a:solidFill>
                  <a:schemeClr val="tx1"/>
                </a:solidFill>
                <a:effectLst/>
                <a:latin typeface="+mn-lt"/>
                <a:ea typeface="+mn-ea"/>
                <a:cs typeface="+mn-cs"/>
              </a:rPr>
              <a:t>טחולונים</a:t>
            </a:r>
            <a:r>
              <a:rPr lang="he-IL" sz="1200" kern="1200" dirty="0">
                <a:solidFill>
                  <a:schemeClr val="tx1"/>
                </a:solidFill>
                <a:effectLst/>
                <a:latin typeface="+mn-lt"/>
                <a:ea typeface="+mn-ea"/>
                <a:cs typeface="+mn-cs"/>
              </a:rPr>
              <a:t>- בסדרות של מבוגרים יכול להגיע עד 50%, אבל נמצא שהשיעורים די דומים בגישה פתוחה לעומת לפרוסקופית.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ספלנומגליה</a:t>
            </a:r>
            <a:r>
              <a:rPr lang="he-IL" sz="1200" kern="1200" dirty="0">
                <a:solidFill>
                  <a:schemeClr val="tx1"/>
                </a:solidFill>
                <a:effectLst/>
                <a:latin typeface="+mn-lt"/>
                <a:ea typeface="+mn-ea"/>
                <a:cs typeface="+mn-cs"/>
              </a:rPr>
              <a:t>- בעיקר כתוצאה </a:t>
            </a:r>
            <a:r>
              <a:rPr lang="he-IL" sz="1200" kern="1200" dirty="0" err="1">
                <a:solidFill>
                  <a:schemeClr val="tx1"/>
                </a:solidFill>
                <a:effectLst/>
                <a:latin typeface="+mn-lt"/>
                <a:ea typeface="+mn-ea"/>
                <a:cs typeface="+mn-cs"/>
              </a:rPr>
              <a:t>מספרוציטוזיס</a:t>
            </a:r>
            <a:r>
              <a:rPr lang="he-IL" sz="1200" kern="1200" dirty="0">
                <a:solidFill>
                  <a:schemeClr val="tx1"/>
                </a:solidFill>
                <a:effectLst/>
                <a:latin typeface="+mn-lt"/>
                <a:ea typeface="+mn-ea"/>
                <a:cs typeface="+mn-cs"/>
              </a:rPr>
              <a:t> תורשתית- אין איזשהו </a:t>
            </a:r>
            <a:r>
              <a:rPr lang="he-IL" sz="1200" kern="1200" dirty="0" err="1">
                <a:solidFill>
                  <a:schemeClr val="tx1"/>
                </a:solidFill>
                <a:effectLst/>
                <a:latin typeface="+mn-lt"/>
                <a:ea typeface="+mn-ea"/>
                <a:cs typeface="+mn-cs"/>
              </a:rPr>
              <a:t>cutoff</a:t>
            </a:r>
            <a:r>
              <a:rPr lang="he-IL" sz="1200" kern="1200" dirty="0">
                <a:solidFill>
                  <a:schemeClr val="tx1"/>
                </a:solidFill>
                <a:effectLst/>
                <a:latin typeface="+mn-lt"/>
                <a:ea typeface="+mn-ea"/>
                <a:cs typeface="+mn-cs"/>
              </a:rPr>
              <a:t> למתי צריך אם בכלל לנתח בגישה פתוחה. הסיבות העיקריות לפתיחה הינן דימום </a:t>
            </a:r>
            <a:r>
              <a:rPr lang="he-IL" sz="1200" kern="1200" dirty="0" err="1">
                <a:solidFill>
                  <a:schemeClr val="tx1"/>
                </a:solidFill>
                <a:effectLst/>
                <a:latin typeface="+mn-lt"/>
                <a:ea typeface="+mn-ea"/>
                <a:cs typeface="+mn-cs"/>
              </a:rPr>
              <a:t>וספלנומגליה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זמן אשפוז- סביב יום-יום וחצי בסדרות גדולות. בחולים עם אנמיה חרמשית יש יותר </a:t>
            </a:r>
            <a:r>
              <a:rPr lang="he-IL" sz="1200" kern="1200" dirty="0" err="1">
                <a:solidFill>
                  <a:schemeClr val="tx1"/>
                </a:solidFill>
                <a:effectLst/>
                <a:latin typeface="+mn-lt"/>
                <a:ea typeface="+mn-ea"/>
                <a:cs typeface="+mn-cs"/>
              </a:rPr>
              <a:t>נטיה</a:t>
            </a:r>
            <a:r>
              <a:rPr lang="he-IL" sz="1200" kern="1200" dirty="0">
                <a:solidFill>
                  <a:schemeClr val="tx1"/>
                </a:solidFill>
                <a:effectLst/>
                <a:latin typeface="+mn-lt"/>
                <a:ea typeface="+mn-ea"/>
                <a:cs typeface="+mn-cs"/>
              </a:rPr>
              <a:t> לסיבוכים ושם זמן האשפוז ארוך יותר- כמו </a:t>
            </a:r>
            <a:r>
              <a:rPr lang="he-IL" sz="1200" kern="1200" dirty="0" err="1">
                <a:solidFill>
                  <a:schemeClr val="tx1"/>
                </a:solidFill>
                <a:effectLst/>
                <a:latin typeface="+mn-lt"/>
                <a:ea typeface="+mn-ea"/>
                <a:cs typeface="+mn-cs"/>
              </a:rPr>
              <a:t>acute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chest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syndrome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סיבוכים לאחר ניתוח-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- 10% מהמקרים. יותר גבוה באנמיה חרמשית מאשר בכל השאר.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ספלנוזיס</a:t>
            </a:r>
            <a:r>
              <a:rPr lang="he-IL" sz="1200" kern="1200" dirty="0">
                <a:solidFill>
                  <a:schemeClr val="tx1"/>
                </a:solidFill>
                <a:effectLst/>
                <a:latin typeface="+mn-lt"/>
                <a:ea typeface="+mn-ea"/>
                <a:cs typeface="+mn-cs"/>
              </a:rPr>
              <a:t>- מצב שיש קרע והטחול מתפזר עם </a:t>
            </a:r>
            <a:r>
              <a:rPr lang="he-IL" sz="1200" kern="1200" dirty="0" err="1">
                <a:solidFill>
                  <a:schemeClr val="tx1"/>
                </a:solidFill>
                <a:effectLst/>
                <a:latin typeface="+mn-lt"/>
                <a:ea typeface="+mn-ea"/>
                <a:cs typeface="+mn-cs"/>
              </a:rPr>
              <a:t>תרומבוציטופניה</a:t>
            </a:r>
            <a:r>
              <a:rPr lang="he-IL" sz="1200" kern="1200" dirty="0">
                <a:solidFill>
                  <a:schemeClr val="tx1"/>
                </a:solidFill>
                <a:effectLst/>
                <a:latin typeface="+mn-lt"/>
                <a:ea typeface="+mn-ea"/>
                <a:cs typeface="+mn-cs"/>
              </a:rPr>
              <a:t> המתרחשת כשנה לאחר הניתוח הראשוני.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אילאוס</a:t>
            </a:r>
            <a:r>
              <a:rPr lang="he-IL" sz="1200" kern="1200" dirty="0">
                <a:solidFill>
                  <a:schemeClr val="tx1"/>
                </a:solidFill>
                <a:effectLst/>
                <a:latin typeface="+mn-lt"/>
                <a:ea typeface="+mn-ea"/>
                <a:cs typeface="+mn-cs"/>
              </a:rPr>
              <a:t> פוסט אופרטיבי</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דימום המצריך עירוי דם.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תרומבוזיס</a:t>
            </a:r>
            <a:r>
              <a:rPr lang="he-IL" sz="1200" kern="1200" dirty="0">
                <a:solidFill>
                  <a:schemeClr val="tx1"/>
                </a:solidFill>
                <a:effectLst/>
                <a:latin typeface="+mn-lt"/>
                <a:ea typeface="+mn-ea"/>
                <a:cs typeface="+mn-cs"/>
              </a:rPr>
              <a:t> של הוריד </a:t>
            </a:r>
            <a:r>
              <a:rPr lang="he-IL" sz="1200" kern="1200" dirty="0" err="1">
                <a:solidFill>
                  <a:schemeClr val="tx1"/>
                </a:solidFill>
                <a:effectLst/>
                <a:latin typeface="+mn-lt"/>
                <a:ea typeface="+mn-ea"/>
                <a:cs typeface="+mn-cs"/>
              </a:rPr>
              <a:t>הפורטלי</a:t>
            </a:r>
            <a:r>
              <a:rPr lang="he-IL" sz="1200" kern="1200" dirty="0">
                <a:solidFill>
                  <a:schemeClr val="tx1"/>
                </a:solidFill>
                <a:effectLst/>
                <a:latin typeface="+mn-lt"/>
                <a:ea typeface="+mn-ea"/>
                <a:cs typeface="+mn-cs"/>
              </a:rPr>
              <a:t> או וריד הטחול- סביב 6%, כשאצל יותר מ 50% היו סימפטומים כמו חום וכאבי בטן, טיפול בתרופות נוגדות קרישה ואספירין.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opsi</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לראשונה דווח אצל פעוטות שעברו כריתת טחול. הסיכון </a:t>
            </a:r>
            <a:r>
              <a:rPr lang="he-IL" sz="1200" kern="1200" dirty="0" err="1">
                <a:solidFill>
                  <a:schemeClr val="tx1"/>
                </a:solidFill>
                <a:effectLst/>
                <a:latin typeface="+mn-lt"/>
                <a:ea typeface="+mn-ea"/>
                <a:cs typeface="+mn-cs"/>
              </a:rPr>
              <a:t>האמיתי</a:t>
            </a:r>
            <a:r>
              <a:rPr lang="he-IL" sz="1200" kern="1200" dirty="0">
                <a:solidFill>
                  <a:schemeClr val="tx1"/>
                </a:solidFill>
                <a:effectLst/>
                <a:latin typeface="+mn-lt"/>
                <a:ea typeface="+mn-ea"/>
                <a:cs typeface="+mn-cs"/>
              </a:rPr>
              <a:t> לא ידוע, אבל זה יכול להגיע סביב 3-4%. מרבית מקרי המוות מתרחשים בשנים הראשונות- עד 4- לאחר כריתת הטחול. ברוב המקרים עקב </a:t>
            </a:r>
            <a:r>
              <a:rPr lang="he-IL" sz="1200" kern="1200" dirty="0" err="1">
                <a:solidFill>
                  <a:schemeClr val="tx1"/>
                </a:solidFill>
                <a:effectLst/>
                <a:latin typeface="+mn-lt"/>
                <a:ea typeface="+mn-ea"/>
                <a:cs typeface="+mn-cs"/>
              </a:rPr>
              <a:t>סטרפטוקוק</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פנאומוניה</a:t>
            </a:r>
            <a:r>
              <a:rPr lang="he-IL" sz="1200" kern="1200" dirty="0">
                <a:solidFill>
                  <a:schemeClr val="tx1"/>
                </a:solidFill>
                <a:effectLst/>
                <a:latin typeface="+mn-lt"/>
                <a:ea typeface="+mn-ea"/>
                <a:cs typeface="+mn-cs"/>
              </a:rPr>
              <a:t>, ולאחר מכן </a:t>
            </a:r>
            <a:r>
              <a:rPr lang="he-IL" sz="1200" kern="1200" dirty="0" err="1">
                <a:solidFill>
                  <a:schemeClr val="tx1"/>
                </a:solidFill>
                <a:effectLst/>
                <a:latin typeface="+mn-lt"/>
                <a:ea typeface="+mn-ea"/>
                <a:cs typeface="+mn-cs"/>
              </a:rPr>
              <a:t>המופילוס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אינפלואנזה</a:t>
            </a:r>
            <a:r>
              <a:rPr lang="he-IL" sz="1200" kern="1200" dirty="0">
                <a:solidFill>
                  <a:schemeClr val="tx1"/>
                </a:solidFill>
                <a:effectLst/>
                <a:latin typeface="+mn-lt"/>
                <a:ea typeface="+mn-ea"/>
                <a:cs typeface="+mn-cs"/>
              </a:rPr>
              <a:t> ואז </a:t>
            </a:r>
            <a:r>
              <a:rPr lang="he-IL" sz="1200" kern="1200" dirty="0" err="1">
                <a:solidFill>
                  <a:schemeClr val="tx1"/>
                </a:solidFill>
                <a:effectLst/>
                <a:latin typeface="+mn-lt"/>
                <a:ea typeface="+mn-ea"/>
                <a:cs typeface="+mn-cs"/>
              </a:rPr>
              <a:t>מנינגוקוק</a:t>
            </a:r>
            <a:r>
              <a:rPr lang="he-IL" sz="1200" kern="1200" dirty="0">
                <a:solidFill>
                  <a:schemeClr val="tx1"/>
                </a:solidFill>
                <a:effectLst/>
                <a:latin typeface="+mn-lt"/>
                <a:ea typeface="+mn-ea"/>
                <a:cs typeface="+mn-cs"/>
              </a:rPr>
              <a:t>. התמותה הכוללת היא בערך 10%.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32</a:t>
            </a:fld>
            <a:endParaRPr lang="en-IL"/>
          </a:p>
        </p:txBody>
      </p:sp>
    </p:spTree>
    <p:extLst>
      <p:ext uri="{BB962C8B-B14F-4D97-AF65-F5344CB8AC3E}">
        <p14:creationId xmlns:p14="http://schemas.microsoft.com/office/powerpoint/2010/main" val="324881501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33</a:t>
            </a:fld>
            <a:endParaRPr lang="en-IL"/>
          </a:p>
        </p:txBody>
      </p:sp>
    </p:spTree>
    <p:extLst>
      <p:ext uri="{BB962C8B-B14F-4D97-AF65-F5344CB8AC3E}">
        <p14:creationId xmlns:p14="http://schemas.microsoft.com/office/powerpoint/2010/main" val="7591691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b="1" kern="1200" dirty="0">
                <a:solidFill>
                  <a:schemeClr val="tx1"/>
                </a:solidFill>
                <a:effectLst/>
                <a:latin typeface="+mn-lt"/>
                <a:ea typeface="+mn-ea"/>
                <a:cs typeface="+mn-cs"/>
              </a:rPr>
              <a:t>פרק 26- וושט </a:t>
            </a:r>
            <a:endParaRPr lang="en-IL" sz="1200" kern="1200" dirty="0">
              <a:solidFill>
                <a:schemeClr val="tx1"/>
              </a:solidFill>
              <a:effectLst/>
              <a:latin typeface="+mn-lt"/>
              <a:ea typeface="+mn-ea"/>
              <a:cs typeface="+mn-cs"/>
            </a:endParaRPr>
          </a:p>
          <a:p>
            <a:pPr algn="just" rtl="1"/>
            <a:r>
              <a:rPr lang="en-US"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אנטומיה- בשבוע הרביעי </a:t>
            </a:r>
            <a:r>
              <a:rPr lang="he-IL" sz="1200" kern="1200" dirty="0" err="1">
                <a:solidFill>
                  <a:schemeClr val="tx1"/>
                </a:solidFill>
                <a:effectLst/>
                <a:latin typeface="+mn-lt"/>
                <a:ea typeface="+mn-ea"/>
                <a:cs typeface="+mn-cs"/>
              </a:rPr>
              <a:t>האנדודרם</a:t>
            </a:r>
            <a:r>
              <a:rPr lang="he-IL" sz="1200" kern="1200" dirty="0">
                <a:solidFill>
                  <a:schemeClr val="tx1"/>
                </a:solidFill>
                <a:effectLst/>
                <a:latin typeface="+mn-lt"/>
                <a:ea typeface="+mn-ea"/>
                <a:cs typeface="+mn-cs"/>
              </a:rPr>
              <a:t> של ה- </a:t>
            </a:r>
            <a:r>
              <a:rPr lang="he-IL" sz="1200" kern="1200" dirty="0" err="1">
                <a:solidFill>
                  <a:schemeClr val="tx1"/>
                </a:solidFill>
                <a:effectLst/>
                <a:latin typeface="+mn-lt"/>
                <a:ea typeface="+mn-ea"/>
                <a:cs typeface="+mn-cs"/>
              </a:rPr>
              <a:t>foregut</a:t>
            </a:r>
            <a:r>
              <a:rPr lang="he-IL" sz="1200" kern="1200" dirty="0">
                <a:solidFill>
                  <a:schemeClr val="tx1"/>
                </a:solidFill>
                <a:effectLst/>
                <a:latin typeface="+mn-lt"/>
                <a:ea typeface="+mn-ea"/>
                <a:cs typeface="+mn-cs"/>
              </a:rPr>
              <a:t> מתפצל לחלק </a:t>
            </a:r>
            <a:r>
              <a:rPr lang="he-IL" sz="1200" kern="1200" dirty="0" err="1">
                <a:solidFill>
                  <a:schemeClr val="tx1"/>
                </a:solidFill>
                <a:effectLst/>
                <a:latin typeface="+mn-lt"/>
                <a:ea typeface="+mn-ea"/>
                <a:cs typeface="+mn-cs"/>
              </a:rPr>
              <a:t>וונטרלי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רספירטורי</a:t>
            </a:r>
            <a:r>
              <a:rPr lang="he-IL" sz="1200" kern="1200" dirty="0">
                <a:solidFill>
                  <a:schemeClr val="tx1"/>
                </a:solidFill>
                <a:effectLst/>
                <a:latin typeface="+mn-lt"/>
                <a:ea typeface="+mn-ea"/>
                <a:cs typeface="+mn-cs"/>
              </a:rPr>
              <a:t>, וחלק </a:t>
            </a:r>
            <a:r>
              <a:rPr lang="he-IL" sz="1200" kern="1200" dirty="0" err="1">
                <a:solidFill>
                  <a:schemeClr val="tx1"/>
                </a:solidFill>
                <a:effectLst/>
                <a:latin typeface="+mn-lt"/>
                <a:ea typeface="+mn-ea"/>
                <a:cs typeface="+mn-cs"/>
              </a:rPr>
              <a:t>דורסלי</a:t>
            </a:r>
            <a:r>
              <a:rPr lang="he-IL" sz="1200" kern="1200" dirty="0">
                <a:solidFill>
                  <a:schemeClr val="tx1"/>
                </a:solidFill>
                <a:effectLst/>
                <a:latin typeface="+mn-lt"/>
                <a:ea typeface="+mn-ea"/>
                <a:cs typeface="+mn-cs"/>
              </a:rPr>
              <a:t> של הוושט. זה מתבצע על ידי היווצרות של </a:t>
            </a:r>
            <a:r>
              <a:rPr lang="he-IL" sz="1200" kern="1200" dirty="0" err="1">
                <a:solidFill>
                  <a:schemeClr val="tx1"/>
                </a:solidFill>
                <a:effectLst/>
                <a:latin typeface="+mn-lt"/>
                <a:ea typeface="+mn-ea"/>
                <a:cs typeface="+mn-cs"/>
              </a:rPr>
              <a:t>longitudinal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folds</a:t>
            </a:r>
            <a:r>
              <a:rPr lang="he-IL" sz="1200" kern="1200" dirty="0">
                <a:solidFill>
                  <a:schemeClr val="tx1"/>
                </a:solidFill>
                <a:effectLst/>
                <a:latin typeface="+mn-lt"/>
                <a:ea typeface="+mn-ea"/>
                <a:cs typeface="+mn-cs"/>
              </a:rPr>
              <a:t>, כשבשבוע השביעי ההפרדה היא מלאה. אורך הוושט הינו 8-10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בלידה, בהמשך מוכפל. </a:t>
            </a:r>
            <a:r>
              <a:rPr lang="he-IL" sz="1200" kern="1200" dirty="0" err="1">
                <a:solidFill>
                  <a:schemeClr val="tx1"/>
                </a:solidFill>
                <a:effectLst/>
                <a:latin typeface="+mn-lt"/>
                <a:ea typeface="+mn-ea"/>
                <a:cs typeface="+mn-cs"/>
              </a:rPr>
              <a:t>המוקוזה</a:t>
            </a:r>
            <a:r>
              <a:rPr lang="he-IL" sz="1200" kern="1200" dirty="0">
                <a:solidFill>
                  <a:schemeClr val="tx1"/>
                </a:solidFill>
                <a:effectLst/>
                <a:latin typeface="+mn-lt"/>
                <a:ea typeface="+mn-ea"/>
                <a:cs typeface="+mn-cs"/>
              </a:rPr>
              <a:t> היא השכבה החזקה ביותר מבחינת שכבות בוושט ויש לכך חשיבות מבחינה כירורגית. אספקת הדם של הוושט העליון מגיע מהתירואיד, האמצעית- מהאאורטה, והתחתונה- מהכלים </a:t>
            </a:r>
            <a:r>
              <a:rPr lang="he-IL" sz="1200" kern="1200" dirty="0" err="1">
                <a:solidFill>
                  <a:schemeClr val="tx1"/>
                </a:solidFill>
                <a:effectLst/>
                <a:latin typeface="+mn-lt"/>
                <a:ea typeface="+mn-ea"/>
                <a:cs typeface="+mn-cs"/>
              </a:rPr>
              <a:t>הפרניים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מצבים בוושט-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סטנוזיס</a:t>
            </a:r>
            <a:r>
              <a:rPr lang="he-IL" sz="1200" kern="1200" dirty="0">
                <a:solidFill>
                  <a:schemeClr val="tx1"/>
                </a:solidFill>
                <a:effectLst/>
                <a:latin typeface="+mn-lt"/>
                <a:ea typeface="+mn-ea"/>
                <a:cs typeface="+mn-cs"/>
              </a:rPr>
              <a:t> של הוושט- נדיר, אצל שליש יש </a:t>
            </a:r>
            <a:r>
              <a:rPr lang="he-IL" sz="1200" kern="1200" dirty="0" err="1">
                <a:solidFill>
                  <a:schemeClr val="tx1"/>
                </a:solidFill>
                <a:effectLst/>
                <a:latin typeface="+mn-lt"/>
                <a:ea typeface="+mn-ea"/>
                <a:cs typeface="+mn-cs"/>
              </a:rPr>
              <a:t>אסופגאל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בחלק מהמקרים שמים לב רק כשהתינוק מתחיל לאכול מוצקים, זה כולל שלושה סוגים- הכי שכיח זה </a:t>
            </a:r>
            <a:r>
              <a:rPr lang="he-IL" sz="1200" kern="1200" dirty="0" err="1">
                <a:solidFill>
                  <a:schemeClr val="tx1"/>
                </a:solidFill>
                <a:effectLst/>
                <a:latin typeface="+mn-lt"/>
                <a:ea typeface="+mn-ea"/>
                <a:cs typeface="+mn-cs"/>
              </a:rPr>
              <a:t>tracheo-bronchial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remnant</a:t>
            </a:r>
            <a:r>
              <a:rPr lang="he-IL" sz="1200" kern="1200" dirty="0">
                <a:solidFill>
                  <a:schemeClr val="tx1"/>
                </a:solidFill>
                <a:effectLst/>
                <a:latin typeface="+mn-lt"/>
                <a:ea typeface="+mn-ea"/>
                <a:cs typeface="+mn-cs"/>
              </a:rPr>
              <a:t>, יש לבצע </a:t>
            </a:r>
            <a:r>
              <a:rPr lang="he-IL" sz="1200" kern="1200" dirty="0" err="1">
                <a:solidFill>
                  <a:schemeClr val="tx1"/>
                </a:solidFill>
                <a:effectLst/>
                <a:latin typeface="+mn-lt"/>
                <a:ea typeface="+mn-ea"/>
                <a:cs typeface="+mn-cs"/>
              </a:rPr>
              <a:t>eus</a:t>
            </a:r>
            <a:r>
              <a:rPr lang="he-IL" sz="1200" kern="1200" dirty="0">
                <a:solidFill>
                  <a:schemeClr val="tx1"/>
                </a:solidFill>
                <a:effectLst/>
                <a:latin typeface="+mn-lt"/>
                <a:ea typeface="+mn-ea"/>
                <a:cs typeface="+mn-cs"/>
              </a:rPr>
              <a:t>, ובכל מקרה זה מגיב היטב להרחבת בלון, הסוג השני זה </a:t>
            </a:r>
            <a:r>
              <a:rPr lang="he-IL" sz="1200" kern="1200" dirty="0" err="1">
                <a:solidFill>
                  <a:schemeClr val="tx1"/>
                </a:solidFill>
                <a:effectLst/>
                <a:latin typeface="+mn-lt"/>
                <a:ea typeface="+mn-ea"/>
                <a:cs typeface="+mn-cs"/>
              </a:rPr>
              <a:t>diffuse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fibrosis</a:t>
            </a:r>
            <a:r>
              <a:rPr lang="he-IL" sz="1200" kern="1200" dirty="0">
                <a:solidFill>
                  <a:schemeClr val="tx1"/>
                </a:solidFill>
                <a:effectLst/>
                <a:latin typeface="+mn-lt"/>
                <a:ea typeface="+mn-ea"/>
                <a:cs typeface="+mn-cs"/>
              </a:rPr>
              <a:t>, והכי נדיר זה </a:t>
            </a:r>
            <a:r>
              <a:rPr lang="he-IL" sz="1200" kern="1200" dirty="0" err="1">
                <a:solidFill>
                  <a:schemeClr val="tx1"/>
                </a:solidFill>
                <a:effectLst/>
                <a:latin typeface="+mn-lt"/>
                <a:ea typeface="+mn-ea"/>
                <a:cs typeface="+mn-cs"/>
              </a:rPr>
              <a:t>web</a:t>
            </a:r>
            <a:r>
              <a:rPr lang="he-IL" sz="1200" kern="1200" dirty="0">
                <a:solidFill>
                  <a:schemeClr val="tx1"/>
                </a:solidFill>
                <a:effectLst/>
                <a:latin typeface="+mn-lt"/>
                <a:ea typeface="+mn-ea"/>
                <a:cs typeface="+mn-cs"/>
              </a:rPr>
              <a:t>. בכל מקרה חשוב לעשות מבחן בליעה ולהשלים גם </a:t>
            </a:r>
            <a:r>
              <a:rPr lang="he-IL" sz="1200" kern="1200" dirty="0" err="1">
                <a:solidFill>
                  <a:schemeClr val="tx1"/>
                </a:solidFill>
                <a:effectLst/>
                <a:latin typeface="+mn-lt"/>
                <a:ea typeface="+mn-ea"/>
                <a:cs typeface="+mn-cs"/>
              </a:rPr>
              <a:t>אסופגוסקופיה</a:t>
            </a:r>
            <a:r>
              <a:rPr lang="he-IL" sz="1200" kern="1200" dirty="0">
                <a:solidFill>
                  <a:schemeClr val="tx1"/>
                </a:solidFill>
                <a:effectLst/>
                <a:latin typeface="+mn-lt"/>
                <a:ea typeface="+mn-ea"/>
                <a:cs typeface="+mn-cs"/>
              </a:rPr>
              <a:t> עם ביופסיות למנוע </a:t>
            </a:r>
            <a:r>
              <a:rPr lang="he-IL" sz="1200" kern="1200" dirty="0" err="1">
                <a:solidFill>
                  <a:schemeClr val="tx1"/>
                </a:solidFill>
                <a:effectLst/>
                <a:latin typeface="+mn-lt"/>
                <a:ea typeface="+mn-ea"/>
                <a:cs typeface="+mn-cs"/>
              </a:rPr>
              <a:t>gerd</a:t>
            </a:r>
            <a:r>
              <a:rPr lang="he-IL" sz="1200" kern="1200" dirty="0">
                <a:solidFill>
                  <a:schemeClr val="tx1"/>
                </a:solidFill>
                <a:effectLst/>
                <a:latin typeface="+mn-lt"/>
                <a:ea typeface="+mn-ea"/>
                <a:cs typeface="+mn-cs"/>
              </a:rPr>
              <a:t> שגם מהווה גורם בהיצרות.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duplication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cyst</a:t>
            </a:r>
            <a:r>
              <a:rPr lang="he-IL" sz="1200" kern="1200" dirty="0">
                <a:solidFill>
                  <a:schemeClr val="tx1"/>
                </a:solidFill>
                <a:effectLst/>
                <a:latin typeface="+mn-lt"/>
                <a:ea typeface="+mn-ea"/>
                <a:cs typeface="+mn-cs"/>
              </a:rPr>
              <a:t>- הוושט זה האיבר השני במערכת העיכול לאחר המעי הדק שבו יכולות להיות </a:t>
            </a:r>
            <a:r>
              <a:rPr lang="he-IL" sz="1200" kern="1200" dirty="0" err="1">
                <a:solidFill>
                  <a:schemeClr val="tx1"/>
                </a:solidFill>
                <a:effectLst/>
                <a:latin typeface="+mn-lt"/>
                <a:ea typeface="+mn-ea"/>
                <a:cs typeface="+mn-cs"/>
              </a:rPr>
              <a:t>דופליקציות</a:t>
            </a:r>
            <a:r>
              <a:rPr lang="he-IL" sz="1200" kern="1200" dirty="0">
                <a:solidFill>
                  <a:schemeClr val="tx1"/>
                </a:solidFill>
                <a:effectLst/>
                <a:latin typeface="+mn-lt"/>
                <a:ea typeface="+mn-ea"/>
                <a:cs typeface="+mn-cs"/>
              </a:rPr>
              <a:t>. ההגדרה של </a:t>
            </a:r>
            <a:r>
              <a:rPr lang="he-IL" sz="1200" kern="1200" dirty="0" err="1">
                <a:solidFill>
                  <a:schemeClr val="tx1"/>
                </a:solidFill>
                <a:effectLst/>
                <a:latin typeface="+mn-lt"/>
                <a:ea typeface="+mn-ea"/>
                <a:cs typeface="+mn-cs"/>
              </a:rPr>
              <a:t>דופליקציה</a:t>
            </a:r>
            <a:r>
              <a:rPr lang="he-IL" sz="1200" kern="1200" dirty="0">
                <a:solidFill>
                  <a:schemeClr val="tx1"/>
                </a:solidFill>
                <a:effectLst/>
                <a:latin typeface="+mn-lt"/>
                <a:ea typeface="+mn-ea"/>
                <a:cs typeface="+mn-cs"/>
              </a:rPr>
              <a:t> הינה שהיא מחוברת לוושט, עם שתי שכבות שריר ואפיתל של מערכת העיכול. קליניקה יכולה להיות נשימתית, הקאות, </a:t>
            </a:r>
            <a:r>
              <a:rPr lang="he-IL" sz="1200" kern="1200" dirty="0" err="1">
                <a:solidFill>
                  <a:schemeClr val="tx1"/>
                </a:solidFill>
                <a:effectLst/>
                <a:latin typeface="+mn-lt"/>
                <a:ea typeface="+mn-ea"/>
                <a:cs typeface="+mn-cs"/>
              </a:rPr>
              <a:t>רגורגיטציה</a:t>
            </a:r>
            <a:r>
              <a:rPr lang="he-IL" sz="1200" kern="1200" dirty="0">
                <a:solidFill>
                  <a:schemeClr val="tx1"/>
                </a:solidFill>
                <a:effectLst/>
                <a:latin typeface="+mn-lt"/>
                <a:ea typeface="+mn-ea"/>
                <a:cs typeface="+mn-cs"/>
              </a:rPr>
              <a:t> כשלפעמים יש קשר למערכת העצבים (ציסטה נוירו-</a:t>
            </a:r>
            <a:r>
              <a:rPr lang="he-IL" sz="1200" kern="1200" dirty="0" err="1">
                <a:solidFill>
                  <a:schemeClr val="tx1"/>
                </a:solidFill>
                <a:effectLst/>
                <a:latin typeface="+mn-lt"/>
                <a:ea typeface="+mn-ea"/>
                <a:cs typeface="+mn-cs"/>
              </a:rPr>
              <a:t>אנטרית</a:t>
            </a:r>
            <a:r>
              <a:rPr lang="he-IL" sz="1200" kern="1200" dirty="0">
                <a:solidFill>
                  <a:schemeClr val="tx1"/>
                </a:solidFill>
                <a:effectLst/>
                <a:latin typeface="+mn-lt"/>
                <a:ea typeface="+mn-ea"/>
                <a:cs typeface="+mn-cs"/>
              </a:rPr>
              <a:t>). עושים שיקוף בליעה כשיש חשד. בניתוח עושים </a:t>
            </a:r>
            <a:r>
              <a:rPr lang="he-IL" sz="1200" kern="1200" dirty="0" err="1">
                <a:solidFill>
                  <a:schemeClr val="tx1"/>
                </a:solidFill>
                <a:effectLst/>
                <a:latin typeface="+mn-lt"/>
                <a:ea typeface="+mn-ea"/>
                <a:cs typeface="+mn-cs"/>
              </a:rPr>
              <a:t>רהקונסטרוקציה</a:t>
            </a:r>
            <a:r>
              <a:rPr lang="he-IL" sz="1200" kern="1200" dirty="0">
                <a:solidFill>
                  <a:schemeClr val="tx1"/>
                </a:solidFill>
                <a:effectLst/>
                <a:latin typeface="+mn-lt"/>
                <a:ea typeface="+mn-ea"/>
                <a:cs typeface="+mn-cs"/>
              </a:rPr>
              <a:t> של קיר הוושט ומסיימים בשיקוף בליעה.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אכלזיה</a:t>
            </a:r>
            <a:r>
              <a:rPr lang="he-IL" sz="1200" kern="1200" dirty="0">
                <a:solidFill>
                  <a:schemeClr val="tx1"/>
                </a:solidFill>
                <a:effectLst/>
                <a:latin typeface="+mn-lt"/>
                <a:ea typeface="+mn-ea"/>
                <a:cs typeface="+mn-cs"/>
              </a:rPr>
              <a:t>- יש כשל של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התחתון לעשות </a:t>
            </a:r>
            <a:r>
              <a:rPr lang="he-IL" sz="1200" kern="1200" dirty="0" err="1">
                <a:solidFill>
                  <a:schemeClr val="tx1"/>
                </a:solidFill>
                <a:effectLst/>
                <a:latin typeface="+mn-lt"/>
                <a:ea typeface="+mn-ea"/>
                <a:cs typeface="+mn-cs"/>
              </a:rPr>
              <a:t>רלקסציה</a:t>
            </a:r>
            <a:r>
              <a:rPr lang="he-IL" sz="1200" kern="1200" dirty="0">
                <a:solidFill>
                  <a:schemeClr val="tx1"/>
                </a:solidFill>
                <a:effectLst/>
                <a:latin typeface="+mn-lt"/>
                <a:ea typeface="+mn-ea"/>
                <a:cs typeface="+mn-cs"/>
              </a:rPr>
              <a:t> בזמן בליעה. בשיקוף בליעה אנחנו נראה </a:t>
            </a:r>
            <a:r>
              <a:rPr lang="he-IL" sz="1200" kern="1200" dirty="0" err="1">
                <a:solidFill>
                  <a:schemeClr val="tx1"/>
                </a:solidFill>
                <a:effectLst/>
                <a:latin typeface="+mn-lt"/>
                <a:ea typeface="+mn-ea"/>
                <a:cs typeface="+mn-cs"/>
              </a:rPr>
              <a:t>bird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beak</a:t>
            </a:r>
            <a:r>
              <a:rPr lang="he-IL" sz="1200" kern="1200" dirty="0">
                <a:solidFill>
                  <a:schemeClr val="tx1"/>
                </a:solidFill>
                <a:effectLst/>
                <a:latin typeface="+mn-lt"/>
                <a:ea typeface="+mn-ea"/>
                <a:cs typeface="+mn-cs"/>
              </a:rPr>
              <a:t>, וכשנעשה </a:t>
            </a:r>
            <a:r>
              <a:rPr lang="he-IL" sz="1200" kern="1200" dirty="0" err="1">
                <a:solidFill>
                  <a:schemeClr val="tx1"/>
                </a:solidFill>
                <a:effectLst/>
                <a:latin typeface="+mn-lt"/>
                <a:ea typeface="+mn-ea"/>
                <a:cs typeface="+mn-cs"/>
              </a:rPr>
              <a:t>מנומטריה</a:t>
            </a:r>
            <a:r>
              <a:rPr lang="he-IL" sz="1200" kern="1200" dirty="0">
                <a:solidFill>
                  <a:schemeClr val="tx1"/>
                </a:solidFill>
                <a:effectLst/>
                <a:latin typeface="+mn-lt"/>
                <a:ea typeface="+mn-ea"/>
                <a:cs typeface="+mn-cs"/>
              </a:rPr>
              <a:t> נראה שלושה דברים- עליה בלחץ בזמן בליעה ב- </a:t>
            </a:r>
            <a:r>
              <a:rPr lang="he-IL" sz="1200" kern="1200" dirty="0" err="1">
                <a:solidFill>
                  <a:schemeClr val="tx1"/>
                </a:solidFill>
                <a:effectLst/>
                <a:latin typeface="+mn-lt"/>
                <a:ea typeface="+mn-ea"/>
                <a:cs typeface="+mn-cs"/>
              </a:rPr>
              <a:t>les</a:t>
            </a:r>
            <a:r>
              <a:rPr lang="he-IL" sz="1200" kern="1200" dirty="0">
                <a:solidFill>
                  <a:schemeClr val="tx1"/>
                </a:solidFill>
                <a:effectLst/>
                <a:latin typeface="+mn-lt"/>
                <a:ea typeface="+mn-ea"/>
                <a:cs typeface="+mn-cs"/>
              </a:rPr>
              <a:t>, בעיה </a:t>
            </a:r>
            <a:r>
              <a:rPr lang="he-IL" sz="1200" kern="1200" dirty="0" err="1">
                <a:solidFill>
                  <a:schemeClr val="tx1"/>
                </a:solidFill>
                <a:effectLst/>
                <a:latin typeface="+mn-lt"/>
                <a:ea typeface="+mn-ea"/>
                <a:cs typeface="+mn-cs"/>
              </a:rPr>
              <a:t>במוטיליות</a:t>
            </a:r>
            <a:r>
              <a:rPr lang="he-IL" sz="1200" kern="1200" dirty="0">
                <a:solidFill>
                  <a:schemeClr val="tx1"/>
                </a:solidFill>
                <a:effectLst/>
                <a:latin typeface="+mn-lt"/>
                <a:ea typeface="+mn-ea"/>
                <a:cs typeface="+mn-cs"/>
              </a:rPr>
              <a:t> עם א-פריסטלטיקה של הוושט, וכן עדות </a:t>
            </a:r>
            <a:r>
              <a:rPr lang="he-IL" sz="1200" kern="1200" dirty="0" err="1">
                <a:solidFill>
                  <a:schemeClr val="tx1"/>
                </a:solidFill>
                <a:effectLst/>
                <a:latin typeface="+mn-lt"/>
                <a:ea typeface="+mn-ea"/>
                <a:cs typeface="+mn-cs"/>
              </a:rPr>
              <a:t>לספינקטר</a:t>
            </a:r>
            <a:r>
              <a:rPr lang="he-IL" sz="1200" kern="1200" dirty="0">
                <a:solidFill>
                  <a:schemeClr val="tx1"/>
                </a:solidFill>
                <a:effectLst/>
                <a:latin typeface="+mn-lt"/>
                <a:ea typeface="+mn-ea"/>
                <a:cs typeface="+mn-cs"/>
              </a:rPr>
              <a:t> שלא עובר הרפיה. מה שחשוב לציין זה שאין ממש ריפוי של המחלה- גם בניתוח משיגים בעיקר שיפור. המדד להערכת החומרה הינו </a:t>
            </a:r>
            <a:r>
              <a:rPr lang="he-IL" sz="1200" kern="1200" dirty="0" err="1">
                <a:solidFill>
                  <a:schemeClr val="tx1"/>
                </a:solidFill>
                <a:effectLst/>
                <a:latin typeface="+mn-lt"/>
                <a:ea typeface="+mn-ea"/>
                <a:cs typeface="+mn-cs"/>
              </a:rPr>
              <a:t>eckardt</a:t>
            </a:r>
            <a:r>
              <a:rPr lang="he-IL" sz="1200" kern="1200" dirty="0">
                <a:solidFill>
                  <a:schemeClr val="tx1"/>
                </a:solidFill>
                <a:effectLst/>
                <a:latin typeface="+mn-lt"/>
                <a:ea typeface="+mn-ea"/>
                <a:cs typeface="+mn-cs"/>
              </a:rPr>
              <a:t> עם ניקוד עד 12 וזה כולל 4 פרמטרים- מידת הירידה במשקל, מידת </a:t>
            </a:r>
            <a:r>
              <a:rPr lang="he-IL" sz="1200" kern="1200" dirty="0" err="1">
                <a:solidFill>
                  <a:schemeClr val="tx1"/>
                </a:solidFill>
                <a:effectLst/>
                <a:latin typeface="+mn-lt"/>
                <a:ea typeface="+mn-ea"/>
                <a:cs typeface="+mn-cs"/>
              </a:rPr>
              <a:t>הרגורגיטציה</a:t>
            </a:r>
            <a:r>
              <a:rPr lang="he-IL" sz="1200" kern="1200" dirty="0">
                <a:solidFill>
                  <a:schemeClr val="tx1"/>
                </a:solidFill>
                <a:effectLst/>
                <a:latin typeface="+mn-lt"/>
                <a:ea typeface="+mn-ea"/>
                <a:cs typeface="+mn-cs"/>
              </a:rPr>
              <a:t>,  כאב </a:t>
            </a:r>
            <a:r>
              <a:rPr lang="he-IL" sz="1200" kern="1200" dirty="0" err="1">
                <a:solidFill>
                  <a:schemeClr val="tx1"/>
                </a:solidFill>
                <a:effectLst/>
                <a:latin typeface="+mn-lt"/>
                <a:ea typeface="+mn-ea"/>
                <a:cs typeface="+mn-cs"/>
              </a:rPr>
              <a:t>רטרוסטרנאלי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ודיספאגיה</a:t>
            </a:r>
            <a:r>
              <a:rPr lang="he-IL" sz="1200" kern="1200" dirty="0">
                <a:solidFill>
                  <a:schemeClr val="tx1"/>
                </a:solidFill>
                <a:effectLst/>
                <a:latin typeface="+mn-lt"/>
                <a:ea typeface="+mn-ea"/>
                <a:cs typeface="+mn-cs"/>
              </a:rPr>
              <a:t>. בניתוח מבצעים </a:t>
            </a:r>
            <a:r>
              <a:rPr lang="he-IL" sz="1200" kern="1200" dirty="0" err="1">
                <a:solidFill>
                  <a:schemeClr val="tx1"/>
                </a:solidFill>
                <a:effectLst/>
                <a:latin typeface="+mn-lt"/>
                <a:ea typeface="+mn-ea"/>
                <a:cs typeface="+mn-cs"/>
              </a:rPr>
              <a:t>מיוטומיה</a:t>
            </a:r>
            <a:r>
              <a:rPr lang="he-IL" sz="1200" kern="1200" dirty="0">
                <a:solidFill>
                  <a:schemeClr val="tx1"/>
                </a:solidFill>
                <a:effectLst/>
                <a:latin typeface="+mn-lt"/>
                <a:ea typeface="+mn-ea"/>
                <a:cs typeface="+mn-cs"/>
              </a:rPr>
              <a:t> עם או בלי </a:t>
            </a:r>
            <a:r>
              <a:rPr lang="he-IL" sz="1200" kern="1200" dirty="0" err="1">
                <a:solidFill>
                  <a:schemeClr val="tx1"/>
                </a:solidFill>
                <a:effectLst/>
                <a:latin typeface="+mn-lt"/>
                <a:ea typeface="+mn-ea"/>
                <a:cs typeface="+mn-cs"/>
              </a:rPr>
              <a:t>פונדופליקציה</a:t>
            </a:r>
            <a:r>
              <a:rPr lang="he-IL" sz="1200" kern="1200" dirty="0">
                <a:solidFill>
                  <a:schemeClr val="tx1"/>
                </a:solidFill>
                <a:effectLst/>
                <a:latin typeface="+mn-lt"/>
                <a:ea typeface="+mn-ea"/>
                <a:cs typeface="+mn-cs"/>
              </a:rPr>
              <a:t> חלקית (</a:t>
            </a:r>
            <a:r>
              <a:rPr lang="he-IL" sz="1200" kern="1200" dirty="0" err="1">
                <a:solidFill>
                  <a:schemeClr val="tx1"/>
                </a:solidFill>
                <a:effectLst/>
                <a:latin typeface="+mn-lt"/>
                <a:ea typeface="+mn-ea"/>
                <a:cs typeface="+mn-cs"/>
              </a:rPr>
              <a:t>dor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thal</a:t>
            </a:r>
            <a:r>
              <a:rPr lang="he-IL" sz="1200" kern="1200" dirty="0">
                <a:solidFill>
                  <a:schemeClr val="tx1"/>
                </a:solidFill>
                <a:effectLst/>
                <a:latin typeface="+mn-lt"/>
                <a:ea typeface="+mn-ea"/>
                <a:cs typeface="+mn-cs"/>
              </a:rPr>
              <a:t>) שיעור </a:t>
            </a:r>
            <a:r>
              <a:rPr lang="he-IL" sz="1200" kern="1200" dirty="0" err="1">
                <a:solidFill>
                  <a:schemeClr val="tx1"/>
                </a:solidFill>
                <a:effectLst/>
                <a:latin typeface="+mn-lt"/>
                <a:ea typeface="+mn-ea"/>
                <a:cs typeface="+mn-cs"/>
              </a:rPr>
              <a:t>הפרפורציה</a:t>
            </a:r>
            <a:r>
              <a:rPr lang="he-IL" sz="1200" kern="1200" dirty="0">
                <a:solidFill>
                  <a:schemeClr val="tx1"/>
                </a:solidFill>
                <a:effectLst/>
                <a:latin typeface="+mn-lt"/>
                <a:ea typeface="+mn-ea"/>
                <a:cs typeface="+mn-cs"/>
              </a:rPr>
              <a:t> בניתוח נע בין 3-30%, וזה לרוב מסתדר עם כיסוי </a:t>
            </a:r>
            <a:r>
              <a:rPr lang="he-IL" sz="1200" kern="1200" dirty="0" err="1">
                <a:solidFill>
                  <a:schemeClr val="tx1"/>
                </a:solidFill>
                <a:effectLst/>
                <a:latin typeface="+mn-lt"/>
                <a:ea typeface="+mn-ea"/>
                <a:cs typeface="+mn-cs"/>
              </a:rPr>
              <a:t>הפרפורציה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אנטריורית</a:t>
            </a:r>
            <a:r>
              <a:rPr lang="he-IL" sz="1200" kern="1200" dirty="0">
                <a:solidFill>
                  <a:schemeClr val="tx1"/>
                </a:solidFill>
                <a:effectLst/>
                <a:latin typeface="+mn-lt"/>
                <a:ea typeface="+mn-ea"/>
                <a:cs typeface="+mn-cs"/>
              </a:rPr>
              <a:t> בעזרת </a:t>
            </a:r>
            <a:r>
              <a:rPr lang="he-IL" sz="1200" kern="1200" dirty="0" err="1">
                <a:solidFill>
                  <a:schemeClr val="tx1"/>
                </a:solidFill>
                <a:effectLst/>
                <a:latin typeface="+mn-lt"/>
                <a:ea typeface="+mn-ea"/>
                <a:cs typeface="+mn-cs"/>
              </a:rPr>
              <a:t>הפונדופליקציה</a:t>
            </a:r>
            <a:r>
              <a:rPr lang="he-IL" sz="1200" kern="1200" dirty="0">
                <a:solidFill>
                  <a:schemeClr val="tx1"/>
                </a:solidFill>
                <a:effectLst/>
                <a:latin typeface="+mn-lt"/>
                <a:ea typeface="+mn-ea"/>
                <a:cs typeface="+mn-cs"/>
              </a:rPr>
              <a:t>. ניתוח חדש מבוצע אנדוסקופית ונקרא </a:t>
            </a:r>
            <a:r>
              <a:rPr lang="he-IL" sz="1200" kern="1200" dirty="0" err="1">
                <a:solidFill>
                  <a:schemeClr val="tx1"/>
                </a:solidFill>
                <a:effectLst/>
                <a:latin typeface="+mn-lt"/>
                <a:ea typeface="+mn-ea"/>
                <a:cs typeface="+mn-cs"/>
              </a:rPr>
              <a:t>poem</a:t>
            </a:r>
            <a:r>
              <a:rPr lang="he-IL" sz="1200" kern="1200" dirty="0">
                <a:solidFill>
                  <a:schemeClr val="tx1"/>
                </a:solidFill>
                <a:effectLst/>
                <a:latin typeface="+mn-lt"/>
                <a:ea typeface="+mn-ea"/>
                <a:cs typeface="+mn-cs"/>
              </a:rPr>
              <a:t>, יוצרים </a:t>
            </a:r>
            <a:r>
              <a:rPr lang="he-IL" sz="1200" kern="1200" dirty="0" err="1">
                <a:solidFill>
                  <a:schemeClr val="tx1"/>
                </a:solidFill>
                <a:effectLst/>
                <a:latin typeface="+mn-lt"/>
                <a:ea typeface="+mn-ea"/>
                <a:cs typeface="+mn-cs"/>
              </a:rPr>
              <a:t>טאנלינג</a:t>
            </a:r>
            <a:r>
              <a:rPr lang="he-IL" sz="1200" kern="1200" dirty="0">
                <a:solidFill>
                  <a:schemeClr val="tx1"/>
                </a:solidFill>
                <a:effectLst/>
                <a:latin typeface="+mn-lt"/>
                <a:ea typeface="+mn-ea"/>
                <a:cs typeface="+mn-cs"/>
              </a:rPr>
              <a:t> ומתקנים. מבחינת המשך החיים יש סיכון מוגבר- עד פי 16- לסרטן הוושט, אבל אין קונצנזוס לעניין טיימינג של מעקב.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בליעת גוף זר- </a:t>
            </a:r>
            <a:r>
              <a:rPr lang="he-IL" sz="1200" kern="1200" dirty="0" err="1">
                <a:solidFill>
                  <a:schemeClr val="tx1"/>
                </a:solidFill>
                <a:effectLst/>
                <a:latin typeface="+mn-lt"/>
                <a:ea typeface="+mn-ea"/>
                <a:cs typeface="+mn-cs"/>
              </a:rPr>
              <a:t>האימפקציה</a:t>
            </a:r>
            <a:r>
              <a:rPr lang="he-IL" sz="1200" kern="1200" dirty="0">
                <a:solidFill>
                  <a:schemeClr val="tx1"/>
                </a:solidFill>
                <a:effectLst/>
                <a:latin typeface="+mn-lt"/>
                <a:ea typeface="+mn-ea"/>
                <a:cs typeface="+mn-cs"/>
              </a:rPr>
              <a:t> יכולה להתרחש ב- 4 מקומות-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העליון, ה- </a:t>
            </a:r>
            <a:r>
              <a:rPr lang="he-IL" sz="1200" kern="1200" dirty="0" err="1">
                <a:solidFill>
                  <a:schemeClr val="tx1"/>
                </a:solidFill>
                <a:effectLst/>
                <a:latin typeface="+mn-lt"/>
                <a:ea typeface="+mn-ea"/>
                <a:cs typeface="+mn-cs"/>
              </a:rPr>
              <a:t>aortic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notch</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ברונכוס</a:t>
            </a:r>
            <a:r>
              <a:rPr lang="he-IL" sz="1200" kern="1200" dirty="0">
                <a:solidFill>
                  <a:schemeClr val="tx1"/>
                </a:solidFill>
                <a:effectLst/>
                <a:latin typeface="+mn-lt"/>
                <a:ea typeface="+mn-ea"/>
                <a:cs typeface="+mn-cs"/>
              </a:rPr>
              <a:t> שמאלי, </a:t>
            </a:r>
            <a:r>
              <a:rPr lang="he-IL" sz="1200" kern="1200" dirty="0" err="1">
                <a:solidFill>
                  <a:schemeClr val="tx1"/>
                </a:solidFill>
                <a:effectLst/>
                <a:latin typeface="+mn-lt"/>
                <a:ea typeface="+mn-ea"/>
                <a:cs typeface="+mn-cs"/>
              </a:rPr>
              <a:t>והספינקטר</a:t>
            </a:r>
            <a:r>
              <a:rPr lang="he-IL" sz="1200" kern="1200" dirty="0">
                <a:solidFill>
                  <a:schemeClr val="tx1"/>
                </a:solidFill>
                <a:effectLst/>
                <a:latin typeface="+mn-lt"/>
                <a:ea typeface="+mn-ea"/>
                <a:cs typeface="+mn-cs"/>
              </a:rPr>
              <a:t> התחתון. צריך צילום לטרלי וקדמי. אם זה </a:t>
            </a:r>
            <a:r>
              <a:rPr lang="he-IL" sz="1200" kern="1200" dirty="0" err="1">
                <a:solidFill>
                  <a:schemeClr val="tx1"/>
                </a:solidFill>
                <a:effectLst/>
                <a:latin typeface="+mn-lt"/>
                <a:ea typeface="+mn-ea"/>
                <a:cs typeface="+mn-cs"/>
              </a:rPr>
              <a:t>אימפקציה</a:t>
            </a:r>
            <a:r>
              <a:rPr lang="he-IL" sz="1200" kern="1200" dirty="0">
                <a:solidFill>
                  <a:schemeClr val="tx1"/>
                </a:solidFill>
                <a:effectLst/>
                <a:latin typeface="+mn-lt"/>
                <a:ea typeface="+mn-ea"/>
                <a:cs typeface="+mn-cs"/>
              </a:rPr>
              <a:t> של אוכל זה מקושר </a:t>
            </a:r>
            <a:r>
              <a:rPr lang="he-IL" sz="1200" kern="1200" dirty="0" err="1">
                <a:solidFill>
                  <a:schemeClr val="tx1"/>
                </a:solidFill>
                <a:effectLst/>
                <a:latin typeface="+mn-lt"/>
                <a:ea typeface="+mn-ea"/>
                <a:cs typeface="+mn-cs"/>
              </a:rPr>
              <a:t>לאסופגיטיס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אאוזינופילי</a:t>
            </a:r>
            <a:r>
              <a:rPr lang="he-IL" sz="1200" kern="1200" dirty="0">
                <a:solidFill>
                  <a:schemeClr val="tx1"/>
                </a:solidFill>
                <a:effectLst/>
                <a:latin typeface="+mn-lt"/>
                <a:ea typeface="+mn-ea"/>
                <a:cs typeface="+mn-cs"/>
              </a:rPr>
              <a:t>, דורש תרופות נגד חומציות וגסטרו חוזר בהמשך. במידה וזה </a:t>
            </a:r>
            <a:r>
              <a:rPr lang="he-IL" sz="1200" kern="1200" dirty="0" err="1">
                <a:solidFill>
                  <a:schemeClr val="tx1"/>
                </a:solidFill>
                <a:effectLst/>
                <a:latin typeface="+mn-lt"/>
                <a:ea typeface="+mn-ea"/>
                <a:cs typeface="+mn-cs"/>
              </a:rPr>
              <a:t>פרפורציה</a:t>
            </a:r>
            <a:r>
              <a:rPr lang="he-IL" sz="1200" kern="1200" dirty="0">
                <a:solidFill>
                  <a:schemeClr val="tx1"/>
                </a:solidFill>
                <a:effectLst/>
                <a:latin typeface="+mn-lt"/>
                <a:ea typeface="+mn-ea"/>
                <a:cs typeface="+mn-cs"/>
              </a:rPr>
              <a:t> בוושט צריך תיקון </a:t>
            </a:r>
            <a:r>
              <a:rPr lang="he-IL" sz="1200" kern="1200" dirty="0" err="1">
                <a:solidFill>
                  <a:schemeClr val="tx1"/>
                </a:solidFill>
                <a:effectLst/>
                <a:latin typeface="+mn-lt"/>
                <a:ea typeface="+mn-ea"/>
                <a:cs typeface="+mn-cs"/>
              </a:rPr>
              <a:t>מיידי</a:t>
            </a:r>
            <a:r>
              <a:rPr lang="he-IL" sz="1200" kern="1200" dirty="0">
                <a:solidFill>
                  <a:schemeClr val="tx1"/>
                </a:solidFill>
                <a:effectLst/>
                <a:latin typeface="+mn-lt"/>
                <a:ea typeface="+mn-ea"/>
                <a:cs typeface="+mn-cs"/>
              </a:rPr>
              <a:t> עם </a:t>
            </a:r>
            <a:r>
              <a:rPr lang="he-IL" sz="1200" kern="1200" dirty="0" err="1">
                <a:solidFill>
                  <a:schemeClr val="tx1"/>
                </a:solidFill>
                <a:effectLst/>
                <a:latin typeface="+mn-lt"/>
                <a:ea typeface="+mn-ea"/>
                <a:cs typeface="+mn-cs"/>
              </a:rPr>
              <a:t>תורקוטומיה</a:t>
            </a:r>
            <a:r>
              <a:rPr lang="he-IL" sz="1200" kern="1200" dirty="0">
                <a:solidFill>
                  <a:schemeClr val="tx1"/>
                </a:solidFill>
                <a:effectLst/>
                <a:latin typeface="+mn-lt"/>
                <a:ea typeface="+mn-ea"/>
                <a:cs typeface="+mn-cs"/>
              </a:rPr>
              <a:t>, כשמגלים באיחור זה יותר מורבידי, נותנים אנטיביוטיקה ממושכת </a:t>
            </a:r>
            <a:r>
              <a:rPr lang="he-IL" sz="1200" kern="1200" dirty="0" err="1">
                <a:solidFill>
                  <a:schemeClr val="tx1"/>
                </a:solidFill>
                <a:effectLst/>
                <a:latin typeface="+mn-lt"/>
                <a:ea typeface="+mn-ea"/>
                <a:cs typeface="+mn-cs"/>
              </a:rPr>
              <a:t>וגגונוסטום</a:t>
            </a:r>
            <a:r>
              <a:rPr lang="he-IL" sz="1200" kern="1200" dirty="0">
                <a:solidFill>
                  <a:schemeClr val="tx1"/>
                </a:solidFill>
                <a:effectLst/>
                <a:latin typeface="+mn-lt"/>
                <a:ea typeface="+mn-ea"/>
                <a:cs typeface="+mn-cs"/>
              </a:rPr>
              <a:t>. באופן כללי בטריות מסוג ליתיום הן הכי מסוכנות, גורמות לנזק </a:t>
            </a:r>
            <a:r>
              <a:rPr lang="he-IL" sz="1200" kern="1200" dirty="0" err="1">
                <a:solidFill>
                  <a:schemeClr val="tx1"/>
                </a:solidFill>
                <a:effectLst/>
                <a:latin typeface="+mn-lt"/>
                <a:ea typeface="+mn-ea"/>
                <a:cs typeface="+mn-cs"/>
              </a:rPr>
              <a:t>קאוסטי</a:t>
            </a:r>
            <a:r>
              <a:rPr lang="he-IL" sz="1200" kern="1200" dirty="0">
                <a:solidFill>
                  <a:schemeClr val="tx1"/>
                </a:solidFill>
                <a:effectLst/>
                <a:latin typeface="+mn-lt"/>
                <a:ea typeface="+mn-ea"/>
                <a:cs typeface="+mn-cs"/>
              </a:rPr>
              <a:t> וסוגרות מעגל עם </a:t>
            </a:r>
            <a:r>
              <a:rPr lang="he-IL" sz="1200" kern="1200" dirty="0" err="1">
                <a:solidFill>
                  <a:schemeClr val="tx1"/>
                </a:solidFill>
                <a:effectLst/>
                <a:latin typeface="+mn-lt"/>
                <a:ea typeface="+mn-ea"/>
                <a:cs typeface="+mn-cs"/>
              </a:rPr>
              <a:t>נקרוזיס</a:t>
            </a:r>
            <a:r>
              <a:rPr lang="he-IL" sz="1200" kern="1200" dirty="0">
                <a:solidFill>
                  <a:schemeClr val="tx1"/>
                </a:solidFill>
                <a:effectLst/>
                <a:latin typeface="+mn-lt"/>
                <a:ea typeface="+mn-ea"/>
                <a:cs typeface="+mn-cs"/>
              </a:rPr>
              <a:t> של רקמה שיכול להתרחש תוך 15 דקות, יכול לגרום </a:t>
            </a:r>
            <a:r>
              <a:rPr lang="he-IL" sz="1200" kern="1200" dirty="0" err="1">
                <a:solidFill>
                  <a:schemeClr val="tx1"/>
                </a:solidFill>
                <a:effectLst/>
                <a:latin typeface="+mn-lt"/>
                <a:ea typeface="+mn-ea"/>
                <a:cs typeface="+mn-cs"/>
              </a:rPr>
              <a:t>לפיסטולה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אאורטו-אסופגיאלית</a:t>
            </a:r>
            <a:r>
              <a:rPr lang="he-IL" sz="1200" kern="1200" dirty="0">
                <a:solidFill>
                  <a:schemeClr val="tx1"/>
                </a:solidFill>
                <a:effectLst/>
                <a:latin typeface="+mn-lt"/>
                <a:ea typeface="+mn-ea"/>
                <a:cs typeface="+mn-cs"/>
              </a:rPr>
              <a:t> עם שיעורי תמותה גבוהים, ולכן כשיש סיפור של בליעת בטריות חייבים להשלים </a:t>
            </a:r>
            <a:r>
              <a:rPr lang="he-IL" sz="1200" kern="1200" dirty="0" err="1">
                <a:solidFill>
                  <a:schemeClr val="tx1"/>
                </a:solidFill>
                <a:effectLst/>
                <a:latin typeface="+mn-lt"/>
                <a:ea typeface="+mn-ea"/>
                <a:cs typeface="+mn-cs"/>
              </a:rPr>
              <a:t>ct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אנגיוגרפיה</a:t>
            </a:r>
            <a:r>
              <a:rPr lang="he-IL" sz="1200" kern="1200" dirty="0">
                <a:solidFill>
                  <a:schemeClr val="tx1"/>
                </a:solidFill>
                <a:effectLst/>
                <a:latin typeface="+mn-lt"/>
                <a:ea typeface="+mn-ea"/>
                <a:cs typeface="+mn-cs"/>
              </a:rPr>
              <a:t>, במידה ובגסטרוסקופיה הודגמה פגיעה בוושט- כשאם זה קרוב- 3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לאאורטה- צריך לאשפז בטיפול נמרץ עם צום אנטיביוטי ובהמשך הדמיות חוזרות עד שרואים שיפור.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פרפורציה</a:t>
            </a:r>
            <a:r>
              <a:rPr lang="he-IL" sz="1200" kern="1200" dirty="0">
                <a:solidFill>
                  <a:schemeClr val="tx1"/>
                </a:solidFill>
                <a:effectLst/>
                <a:latin typeface="+mn-lt"/>
                <a:ea typeface="+mn-ea"/>
                <a:cs typeface="+mn-cs"/>
              </a:rPr>
              <a:t> בוושט- לרוב </a:t>
            </a:r>
            <a:r>
              <a:rPr lang="he-IL" sz="1200" kern="1200" dirty="0" err="1">
                <a:solidFill>
                  <a:schemeClr val="tx1"/>
                </a:solidFill>
                <a:effectLst/>
                <a:latin typeface="+mn-lt"/>
                <a:ea typeface="+mn-ea"/>
                <a:cs typeface="+mn-cs"/>
              </a:rPr>
              <a:t>יטרוגנית</a:t>
            </a:r>
            <a:r>
              <a:rPr lang="he-IL" sz="1200" kern="1200" dirty="0">
                <a:solidFill>
                  <a:schemeClr val="tx1"/>
                </a:solidFill>
                <a:effectLst/>
                <a:latin typeface="+mn-lt"/>
                <a:ea typeface="+mn-ea"/>
                <a:cs typeface="+mn-cs"/>
              </a:rPr>
              <a:t>, אבל יכול להיגרם מבליעה, זיהום, טראומה. הכי שכיח אצל תינוקות זה </a:t>
            </a:r>
            <a:r>
              <a:rPr lang="he-IL" sz="1200" kern="1200" dirty="0" err="1">
                <a:solidFill>
                  <a:schemeClr val="tx1"/>
                </a:solidFill>
                <a:effectLst/>
                <a:latin typeface="+mn-lt"/>
                <a:ea typeface="+mn-ea"/>
                <a:cs typeface="+mn-cs"/>
              </a:rPr>
              <a:t>בפרינקס</a:t>
            </a:r>
            <a:r>
              <a:rPr lang="he-IL" sz="1200" kern="1200" dirty="0">
                <a:solidFill>
                  <a:schemeClr val="tx1"/>
                </a:solidFill>
                <a:effectLst/>
                <a:latin typeface="+mn-lt"/>
                <a:ea typeface="+mn-ea"/>
                <a:cs typeface="+mn-cs"/>
              </a:rPr>
              <a:t>, ואצל ילדים בוושט החזית. סמנים מחשידים בצילום חוץ </a:t>
            </a:r>
            <a:r>
              <a:rPr lang="he-IL" sz="1200" kern="1200" dirty="0" err="1">
                <a:solidFill>
                  <a:schemeClr val="tx1"/>
                </a:solidFill>
                <a:effectLst/>
                <a:latin typeface="+mn-lt"/>
                <a:ea typeface="+mn-ea"/>
                <a:cs typeface="+mn-cs"/>
              </a:rPr>
              <a:t>מפנאומומדיאסטינום</a:t>
            </a:r>
            <a:r>
              <a:rPr lang="he-IL" sz="1200" kern="1200" dirty="0">
                <a:solidFill>
                  <a:schemeClr val="tx1"/>
                </a:solidFill>
                <a:effectLst/>
                <a:latin typeface="+mn-lt"/>
                <a:ea typeface="+mn-ea"/>
                <a:cs typeface="+mn-cs"/>
              </a:rPr>
              <a:t> הינם </a:t>
            </a:r>
            <a:r>
              <a:rPr lang="he-IL" sz="1200" kern="1200" dirty="0" err="1">
                <a:solidFill>
                  <a:schemeClr val="tx1"/>
                </a:solidFill>
                <a:effectLst/>
                <a:latin typeface="+mn-lt"/>
                <a:ea typeface="+mn-ea"/>
                <a:cs typeface="+mn-cs"/>
              </a:rPr>
              <a:t>אמפיזמה</a:t>
            </a:r>
            <a:r>
              <a:rPr lang="he-IL" sz="1200" kern="1200" dirty="0">
                <a:solidFill>
                  <a:schemeClr val="tx1"/>
                </a:solidFill>
                <a:effectLst/>
                <a:latin typeface="+mn-lt"/>
                <a:ea typeface="+mn-ea"/>
                <a:cs typeface="+mn-cs"/>
              </a:rPr>
              <a:t> תת עורית ונוזל </a:t>
            </a:r>
            <a:r>
              <a:rPr lang="he-IL" sz="1200" kern="1200" dirty="0" err="1">
                <a:solidFill>
                  <a:schemeClr val="tx1"/>
                </a:solidFill>
                <a:effectLst/>
                <a:latin typeface="+mn-lt"/>
                <a:ea typeface="+mn-ea"/>
                <a:cs typeface="+mn-cs"/>
              </a:rPr>
              <a:t>פלאורלי</a:t>
            </a:r>
            <a:r>
              <a:rPr lang="he-IL" sz="1200" kern="1200" dirty="0">
                <a:solidFill>
                  <a:schemeClr val="tx1"/>
                </a:solidFill>
                <a:effectLst/>
                <a:latin typeface="+mn-lt"/>
                <a:ea typeface="+mn-ea"/>
                <a:cs typeface="+mn-cs"/>
              </a:rPr>
              <a:t>. ניתוח ראשוני עם הטריית רקמה מותווה רק כשמזהים מוקדם ביממה הראשונה- סוגרים </a:t>
            </a:r>
            <a:r>
              <a:rPr lang="he-IL" sz="1200" kern="1200" dirty="0" err="1">
                <a:solidFill>
                  <a:schemeClr val="tx1"/>
                </a:solidFill>
                <a:effectLst/>
                <a:latin typeface="+mn-lt"/>
                <a:ea typeface="+mn-ea"/>
                <a:cs typeface="+mn-cs"/>
              </a:rPr>
              <a:t>פרפורציה</a:t>
            </a:r>
            <a:r>
              <a:rPr lang="he-IL" sz="1200" kern="1200" dirty="0">
                <a:solidFill>
                  <a:schemeClr val="tx1"/>
                </a:solidFill>
                <a:effectLst/>
                <a:latin typeface="+mn-lt"/>
                <a:ea typeface="+mn-ea"/>
                <a:cs typeface="+mn-cs"/>
              </a:rPr>
              <a:t> עם תפירת </a:t>
            </a:r>
            <a:r>
              <a:rPr lang="he-IL" sz="1200" kern="1200" dirty="0" err="1">
                <a:solidFill>
                  <a:schemeClr val="tx1"/>
                </a:solidFill>
                <a:effectLst/>
                <a:latin typeface="+mn-lt"/>
                <a:ea typeface="+mn-ea"/>
                <a:cs typeface="+mn-cs"/>
              </a:rPr>
              <a:t>מוקוזה</a:t>
            </a:r>
            <a:r>
              <a:rPr lang="he-IL" sz="1200" kern="1200" dirty="0">
                <a:solidFill>
                  <a:schemeClr val="tx1"/>
                </a:solidFill>
                <a:effectLst/>
                <a:latin typeface="+mn-lt"/>
                <a:ea typeface="+mn-ea"/>
                <a:cs typeface="+mn-cs"/>
              </a:rPr>
              <a:t> טובה בשכבה אחת, </a:t>
            </a:r>
            <a:r>
              <a:rPr lang="he-IL" sz="1200" kern="1200" dirty="0" err="1">
                <a:solidFill>
                  <a:schemeClr val="tx1"/>
                </a:solidFill>
                <a:effectLst/>
                <a:latin typeface="+mn-lt"/>
                <a:ea typeface="+mn-ea"/>
                <a:cs typeface="+mn-cs"/>
              </a:rPr>
              <a:t>פלאפ</a:t>
            </a:r>
            <a:r>
              <a:rPr lang="he-IL" sz="1200" kern="1200" dirty="0">
                <a:solidFill>
                  <a:schemeClr val="tx1"/>
                </a:solidFill>
                <a:effectLst/>
                <a:latin typeface="+mn-lt"/>
                <a:ea typeface="+mn-ea"/>
                <a:cs typeface="+mn-cs"/>
              </a:rPr>
              <a:t> להגנה, ולשקול </a:t>
            </a:r>
            <a:r>
              <a:rPr lang="he-IL" sz="1200" kern="1200" dirty="0" err="1">
                <a:solidFill>
                  <a:schemeClr val="tx1"/>
                </a:solidFill>
                <a:effectLst/>
                <a:latin typeface="+mn-lt"/>
                <a:ea typeface="+mn-ea"/>
                <a:cs typeface="+mn-cs"/>
              </a:rPr>
              <a:t>גסטרוסטום</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גגנוסטום</a:t>
            </a:r>
            <a:r>
              <a:rPr lang="he-IL" sz="1200" kern="1200" dirty="0">
                <a:solidFill>
                  <a:schemeClr val="tx1"/>
                </a:solidFill>
                <a:effectLst/>
                <a:latin typeface="+mn-lt"/>
                <a:ea typeface="+mn-ea"/>
                <a:cs typeface="+mn-cs"/>
              </a:rPr>
              <a:t>. אם הרקמה דלקתית- עושים ניקוז מיטבי כמה שניתן </a:t>
            </a:r>
            <a:r>
              <a:rPr lang="he-IL" sz="1200" kern="1200" dirty="0" err="1">
                <a:solidFill>
                  <a:schemeClr val="tx1"/>
                </a:solidFill>
                <a:effectLst/>
                <a:latin typeface="+mn-lt"/>
                <a:ea typeface="+mn-ea"/>
                <a:cs typeface="+mn-cs"/>
              </a:rPr>
              <a:t>וגגונוסטום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פגיעה קאוסטית- מלווה בפגיעה בוושט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- 20% עד 40% מהמקרים. חומצה עושה </a:t>
            </a:r>
            <a:r>
              <a:rPr lang="he-IL" sz="1200" kern="1200" dirty="0" err="1">
                <a:solidFill>
                  <a:schemeClr val="tx1"/>
                </a:solidFill>
                <a:effectLst/>
                <a:latin typeface="+mn-lt"/>
                <a:ea typeface="+mn-ea"/>
                <a:cs typeface="+mn-cs"/>
              </a:rPr>
              <a:t>נקרוזיס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קואגולטיבי</a:t>
            </a:r>
            <a:r>
              <a:rPr lang="he-IL" sz="1200" kern="1200" dirty="0">
                <a:solidFill>
                  <a:schemeClr val="tx1"/>
                </a:solidFill>
                <a:effectLst/>
                <a:latin typeface="+mn-lt"/>
                <a:ea typeface="+mn-ea"/>
                <a:cs typeface="+mn-cs"/>
              </a:rPr>
              <a:t> שמונע חדירה עמוקה, בעיקר עושה נזק </a:t>
            </a:r>
            <a:r>
              <a:rPr lang="he-IL" sz="1200" kern="1200" dirty="0" err="1">
                <a:solidFill>
                  <a:schemeClr val="tx1"/>
                </a:solidFill>
                <a:effectLst/>
                <a:latin typeface="+mn-lt"/>
                <a:ea typeface="+mn-ea"/>
                <a:cs typeface="+mn-cs"/>
              </a:rPr>
              <a:t>למוקוזה</a:t>
            </a:r>
            <a:r>
              <a:rPr lang="he-IL" sz="1200" kern="1200" dirty="0">
                <a:solidFill>
                  <a:schemeClr val="tx1"/>
                </a:solidFill>
                <a:effectLst/>
                <a:latin typeface="+mn-lt"/>
                <a:ea typeface="+mn-ea"/>
                <a:cs typeface="+mn-cs"/>
              </a:rPr>
              <a:t> ולקיבה. חומרים </a:t>
            </a:r>
            <a:r>
              <a:rPr lang="he-IL" sz="1200" kern="1200" dirty="0" err="1">
                <a:solidFill>
                  <a:schemeClr val="tx1"/>
                </a:solidFill>
                <a:effectLst/>
                <a:latin typeface="+mn-lt"/>
                <a:ea typeface="+mn-ea"/>
                <a:cs typeface="+mn-cs"/>
              </a:rPr>
              <a:t>אלקאליים</a:t>
            </a:r>
            <a:r>
              <a:rPr lang="he-IL" sz="1200" kern="1200" dirty="0">
                <a:solidFill>
                  <a:schemeClr val="tx1"/>
                </a:solidFill>
                <a:effectLst/>
                <a:latin typeface="+mn-lt"/>
                <a:ea typeface="+mn-ea"/>
                <a:cs typeface="+mn-cs"/>
              </a:rPr>
              <a:t> לעומת זאת גורמים </a:t>
            </a:r>
            <a:r>
              <a:rPr lang="he-IL" sz="1200" kern="1200" dirty="0" err="1">
                <a:solidFill>
                  <a:schemeClr val="tx1"/>
                </a:solidFill>
                <a:effectLst/>
                <a:latin typeface="+mn-lt"/>
                <a:ea typeface="+mn-ea"/>
                <a:cs typeface="+mn-cs"/>
              </a:rPr>
              <a:t>לנקרוזיס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התנזלותי</a:t>
            </a:r>
            <a:r>
              <a:rPr lang="he-IL" sz="1200" kern="1200" dirty="0">
                <a:solidFill>
                  <a:schemeClr val="tx1"/>
                </a:solidFill>
                <a:effectLst/>
                <a:latin typeface="+mn-lt"/>
                <a:ea typeface="+mn-ea"/>
                <a:cs typeface="+mn-cs"/>
              </a:rPr>
              <a:t>- יש קומבינציה הרסנית שחודרת לעומק עם </a:t>
            </a:r>
            <a:r>
              <a:rPr lang="he-IL" sz="1200" kern="1200" dirty="0" err="1">
                <a:solidFill>
                  <a:schemeClr val="tx1"/>
                </a:solidFill>
                <a:effectLst/>
                <a:latin typeface="+mn-lt"/>
                <a:ea typeface="+mn-ea"/>
                <a:cs typeface="+mn-cs"/>
              </a:rPr>
              <a:t>תרומבוזיס</a:t>
            </a:r>
            <a:r>
              <a:rPr lang="he-IL" sz="1200" kern="1200" dirty="0">
                <a:solidFill>
                  <a:schemeClr val="tx1"/>
                </a:solidFill>
                <a:effectLst/>
                <a:latin typeface="+mn-lt"/>
                <a:ea typeface="+mn-ea"/>
                <a:cs typeface="+mn-cs"/>
              </a:rPr>
              <a:t> משני. מבחינת ניהול- צריך לוודא נתיב אויר, </a:t>
            </a:r>
            <a:r>
              <a:rPr lang="he-IL" sz="1200" kern="1200" dirty="0" err="1">
                <a:solidFill>
                  <a:schemeClr val="tx1"/>
                </a:solidFill>
                <a:effectLst/>
                <a:latin typeface="+mn-lt"/>
                <a:ea typeface="+mn-ea"/>
                <a:cs typeface="+mn-cs"/>
              </a:rPr>
              <a:t>ליינים</a:t>
            </a:r>
            <a:r>
              <a:rPr lang="he-IL" sz="1200" kern="1200" dirty="0">
                <a:solidFill>
                  <a:schemeClr val="tx1"/>
                </a:solidFill>
                <a:effectLst/>
                <a:latin typeface="+mn-lt"/>
                <a:ea typeface="+mn-ea"/>
                <a:cs typeface="+mn-cs"/>
              </a:rPr>
              <a:t>. צילומים, גסטרוסקופיה (אלא אם בצילום יש עדות מוכחת </a:t>
            </a:r>
            <a:r>
              <a:rPr lang="he-IL" sz="1200" kern="1200" dirty="0" err="1">
                <a:solidFill>
                  <a:schemeClr val="tx1"/>
                </a:solidFill>
                <a:effectLst/>
                <a:latin typeface="+mn-lt"/>
                <a:ea typeface="+mn-ea"/>
                <a:cs typeface="+mn-cs"/>
              </a:rPr>
              <a:t>לפרפורציה</a:t>
            </a:r>
            <a:r>
              <a:rPr lang="he-IL" sz="1200" kern="1200" dirty="0">
                <a:solidFill>
                  <a:schemeClr val="tx1"/>
                </a:solidFill>
                <a:effectLst/>
                <a:latin typeface="+mn-lt"/>
                <a:ea typeface="+mn-ea"/>
                <a:cs typeface="+mn-cs"/>
              </a:rPr>
              <a:t>). לאחר גסטרוסקופיה להתקדם </a:t>
            </a:r>
            <a:r>
              <a:rPr lang="he-IL" sz="1200" kern="1200" dirty="0" err="1">
                <a:solidFill>
                  <a:schemeClr val="tx1"/>
                </a:solidFill>
                <a:effectLst/>
                <a:latin typeface="+mn-lt"/>
                <a:ea typeface="+mn-ea"/>
                <a:cs typeface="+mn-cs"/>
              </a:rPr>
              <a:t>לסיטי</a:t>
            </a:r>
            <a:r>
              <a:rPr lang="he-IL" sz="1200" kern="1200" dirty="0">
                <a:solidFill>
                  <a:schemeClr val="tx1"/>
                </a:solidFill>
                <a:effectLst/>
                <a:latin typeface="+mn-lt"/>
                <a:ea typeface="+mn-ea"/>
                <a:cs typeface="+mn-cs"/>
              </a:rPr>
              <a:t> חזה ובטן. מבחינת קלסיפיקציה של פגיעות בוושט מחלקים ל- 3 דרגות, כשדרגה 1 היא ברמת </a:t>
            </a:r>
            <a:r>
              <a:rPr lang="he-IL" sz="1200" kern="1200" dirty="0" err="1">
                <a:solidFill>
                  <a:schemeClr val="tx1"/>
                </a:solidFill>
                <a:effectLst/>
                <a:latin typeface="+mn-lt"/>
                <a:ea typeface="+mn-ea"/>
                <a:cs typeface="+mn-cs"/>
              </a:rPr>
              <a:t>המוקוזה</a:t>
            </a:r>
            <a:r>
              <a:rPr lang="he-IL" sz="1200" kern="1200" dirty="0">
                <a:solidFill>
                  <a:schemeClr val="tx1"/>
                </a:solidFill>
                <a:effectLst/>
                <a:latin typeface="+mn-lt"/>
                <a:ea typeface="+mn-ea"/>
                <a:cs typeface="+mn-cs"/>
              </a:rPr>
              <a:t> בלבד, דרגה 2- עד רמת השריר, כשאם יש נזק מעגלי תיווצר </a:t>
            </a:r>
            <a:r>
              <a:rPr lang="he-IL" sz="1200" kern="1200" dirty="0" err="1">
                <a:solidFill>
                  <a:schemeClr val="tx1"/>
                </a:solidFill>
                <a:effectLst/>
                <a:latin typeface="+mn-lt"/>
                <a:ea typeface="+mn-ea"/>
                <a:cs typeface="+mn-cs"/>
              </a:rPr>
              <a:t>סטריקטורה</a:t>
            </a:r>
            <a:r>
              <a:rPr lang="he-IL" sz="1200" kern="1200" dirty="0">
                <a:solidFill>
                  <a:schemeClr val="tx1"/>
                </a:solidFill>
                <a:effectLst/>
                <a:latin typeface="+mn-lt"/>
                <a:ea typeface="+mn-ea"/>
                <a:cs typeface="+mn-cs"/>
              </a:rPr>
              <a:t> קונצנטרית, ודרגה 3- </a:t>
            </a:r>
            <a:r>
              <a:rPr lang="he-IL" sz="1200" kern="1200" dirty="0" err="1">
                <a:solidFill>
                  <a:schemeClr val="tx1"/>
                </a:solidFill>
                <a:effectLst/>
                <a:latin typeface="+mn-lt"/>
                <a:ea typeface="+mn-ea"/>
                <a:cs typeface="+mn-cs"/>
              </a:rPr>
              <a:t>נקרוזיס</a:t>
            </a:r>
            <a:r>
              <a:rPr lang="he-IL" sz="1200" kern="1200" dirty="0">
                <a:solidFill>
                  <a:schemeClr val="tx1"/>
                </a:solidFill>
                <a:effectLst/>
                <a:latin typeface="+mn-lt"/>
                <a:ea typeface="+mn-ea"/>
                <a:cs typeface="+mn-cs"/>
              </a:rPr>
              <a:t>, וושט שחורה. חשוב לציין שהיעדר סימפטומים לא שולל פגיעה </a:t>
            </a:r>
            <a:r>
              <a:rPr lang="he-IL" sz="1200" kern="1200" dirty="0" err="1">
                <a:solidFill>
                  <a:schemeClr val="tx1"/>
                </a:solidFill>
                <a:effectLst/>
                <a:latin typeface="+mn-lt"/>
                <a:ea typeface="+mn-ea"/>
                <a:cs typeface="+mn-cs"/>
              </a:rPr>
              <a:t>וושטית</a:t>
            </a:r>
            <a:r>
              <a:rPr lang="he-IL" sz="1200" kern="1200" dirty="0">
                <a:solidFill>
                  <a:schemeClr val="tx1"/>
                </a:solidFill>
                <a:effectLst/>
                <a:latin typeface="+mn-lt"/>
                <a:ea typeface="+mn-ea"/>
                <a:cs typeface="+mn-cs"/>
              </a:rPr>
              <a:t>. יש מצבים בהם ניתן לשקול השגחה בלבד ללא ביצוע גסטרוסקופיה- כשאין תלונות, אין עדות לפגיעה בפה, והחומר עם </a:t>
            </a:r>
            <a:r>
              <a:rPr lang="he-IL" sz="1200" kern="1200" dirty="0" err="1">
                <a:solidFill>
                  <a:schemeClr val="tx1"/>
                </a:solidFill>
                <a:effectLst/>
                <a:latin typeface="+mn-lt"/>
                <a:ea typeface="+mn-ea"/>
                <a:cs typeface="+mn-cs"/>
              </a:rPr>
              <a:t>ph</a:t>
            </a:r>
            <a:r>
              <a:rPr lang="he-IL" sz="1200" kern="1200" dirty="0">
                <a:solidFill>
                  <a:schemeClr val="tx1"/>
                </a:solidFill>
                <a:effectLst/>
                <a:latin typeface="+mn-lt"/>
                <a:ea typeface="+mn-ea"/>
                <a:cs typeface="+mn-cs"/>
              </a:rPr>
              <a:t> סביר (בין 3 ל- 11).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החלפת וושט- האטיולוגיות הכי שכיחות הינן פגיעה קאוסטית, או מומים </a:t>
            </a:r>
            <a:r>
              <a:rPr lang="he-IL" sz="1200" kern="1200" dirty="0" err="1">
                <a:solidFill>
                  <a:schemeClr val="tx1"/>
                </a:solidFill>
                <a:effectLst/>
                <a:latin typeface="+mn-lt"/>
                <a:ea typeface="+mn-ea"/>
                <a:cs typeface="+mn-cs"/>
              </a:rPr>
              <a:t>וושטיים</a:t>
            </a:r>
            <a:r>
              <a:rPr lang="he-IL" sz="1200" kern="1200" dirty="0">
                <a:solidFill>
                  <a:schemeClr val="tx1"/>
                </a:solidFill>
                <a:effectLst/>
                <a:latin typeface="+mn-lt"/>
                <a:ea typeface="+mn-ea"/>
                <a:cs typeface="+mn-cs"/>
              </a:rPr>
              <a:t>, בעיקר </a:t>
            </a:r>
            <a:r>
              <a:rPr lang="he-IL" sz="1200" kern="1200" dirty="0" err="1">
                <a:solidFill>
                  <a:schemeClr val="tx1"/>
                </a:solidFill>
                <a:effectLst/>
                <a:latin typeface="+mn-lt"/>
                <a:ea typeface="+mn-ea"/>
                <a:cs typeface="+mn-cs"/>
              </a:rPr>
              <a:t>long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gap</a:t>
            </a:r>
            <a:r>
              <a:rPr lang="he-IL" sz="1200" kern="1200" dirty="0">
                <a:solidFill>
                  <a:schemeClr val="tx1"/>
                </a:solidFill>
                <a:effectLst/>
                <a:latin typeface="+mn-lt"/>
                <a:ea typeface="+mn-ea"/>
                <a:cs typeface="+mn-cs"/>
              </a:rPr>
              <a:t>. היתרונות בקולון- יכול להיות ימני או שמאלי, יש אספקת דם טובה, החסרונות- מדובר בשלוש השקות, ועם הזמן יש </a:t>
            </a:r>
            <a:r>
              <a:rPr lang="he-IL" sz="1200" kern="1200" dirty="0" err="1">
                <a:solidFill>
                  <a:schemeClr val="tx1"/>
                </a:solidFill>
                <a:effectLst/>
                <a:latin typeface="+mn-lt"/>
                <a:ea typeface="+mn-ea"/>
                <a:cs typeface="+mn-cs"/>
              </a:rPr>
              <a:t>redundance</a:t>
            </a:r>
            <a:r>
              <a:rPr lang="he-IL" sz="1200" kern="1200" dirty="0">
                <a:solidFill>
                  <a:schemeClr val="tx1"/>
                </a:solidFill>
                <a:effectLst/>
                <a:latin typeface="+mn-lt"/>
                <a:ea typeface="+mn-ea"/>
                <a:cs typeface="+mn-cs"/>
              </a:rPr>
              <a:t>. קיבה- יכול להיות בצורה של </a:t>
            </a:r>
            <a:r>
              <a:rPr lang="he-IL" sz="1200" kern="1200" dirty="0" err="1">
                <a:solidFill>
                  <a:schemeClr val="tx1"/>
                </a:solidFill>
                <a:effectLst/>
                <a:latin typeface="+mn-lt"/>
                <a:ea typeface="+mn-ea"/>
                <a:cs typeface="+mn-cs"/>
              </a:rPr>
              <a:t>reverse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tube</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gastric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pull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up</a:t>
            </a:r>
            <a:r>
              <a:rPr lang="he-IL" sz="1200" kern="1200" dirty="0">
                <a:solidFill>
                  <a:schemeClr val="tx1"/>
                </a:solidFill>
                <a:effectLst/>
                <a:latin typeface="+mn-lt"/>
                <a:ea typeface="+mn-ea"/>
                <a:cs typeface="+mn-cs"/>
              </a:rPr>
              <a:t> – אספקת דם טובה עם </a:t>
            </a:r>
            <a:r>
              <a:rPr lang="he-IL" sz="1200" kern="1200" dirty="0" err="1">
                <a:solidFill>
                  <a:schemeClr val="tx1"/>
                </a:solidFill>
                <a:effectLst/>
                <a:latin typeface="+mn-lt"/>
                <a:ea typeface="+mn-ea"/>
                <a:cs typeface="+mn-cs"/>
              </a:rPr>
              <a:t>אנסטמוזה</a:t>
            </a:r>
            <a:r>
              <a:rPr lang="he-IL" sz="1200" kern="1200" dirty="0">
                <a:solidFill>
                  <a:schemeClr val="tx1"/>
                </a:solidFill>
                <a:effectLst/>
                <a:latin typeface="+mn-lt"/>
                <a:ea typeface="+mn-ea"/>
                <a:cs typeface="+mn-cs"/>
              </a:rPr>
              <a:t> אחת, פחות כיבים, מצד שני עם זה טיוב- יש לנו קו סיכות ארוך, בנוסף יש בעיות פריסטלטיקה עם קיבה בבית החזה, יש יותר </a:t>
            </a:r>
            <a:r>
              <a:rPr lang="he-IL" sz="1200" kern="1200" dirty="0" err="1">
                <a:solidFill>
                  <a:schemeClr val="tx1"/>
                </a:solidFill>
                <a:effectLst/>
                <a:latin typeface="+mn-lt"/>
                <a:ea typeface="+mn-ea"/>
                <a:cs typeface="+mn-cs"/>
              </a:rPr>
              <a:t>היצרויות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ופנאומוניה</a:t>
            </a:r>
            <a:r>
              <a:rPr lang="he-IL" sz="1200" kern="1200" dirty="0">
                <a:solidFill>
                  <a:schemeClr val="tx1"/>
                </a:solidFill>
                <a:effectLst/>
                <a:latin typeface="+mn-lt"/>
                <a:ea typeface="+mn-ea"/>
                <a:cs typeface="+mn-cs"/>
              </a:rPr>
              <a:t>. מעי דק- היתרונות זה שמירת הפריסטלטיקה, הקוטר קרוב לקוטר הוושט. מצד שני אספקת הדם פחות טובה, ויש הפרשת חומצה עם חשש לאובדן </a:t>
            </a:r>
            <a:r>
              <a:rPr lang="he-IL" sz="1200" kern="1200" dirty="0" err="1">
                <a:solidFill>
                  <a:schemeClr val="tx1"/>
                </a:solidFill>
                <a:effectLst/>
                <a:latin typeface="+mn-lt"/>
                <a:ea typeface="+mn-ea"/>
                <a:cs typeface="+mn-cs"/>
              </a:rPr>
              <a:t>הגראפט</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en-US"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a:br>
              <a:rPr lang="en-US" sz="1200" b="1"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34</a:t>
            </a:fld>
            <a:endParaRPr lang="en-IL"/>
          </a:p>
        </p:txBody>
      </p:sp>
    </p:spTree>
    <p:extLst>
      <p:ext uri="{BB962C8B-B14F-4D97-AF65-F5344CB8AC3E}">
        <p14:creationId xmlns:p14="http://schemas.microsoft.com/office/powerpoint/2010/main" val="56662049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היפרטרופיה של השוער</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הקדמה: היארעות של 1-4:1000, פי 4 יותר אצל בנים, גורמי סיכון כוללים סיפור משפחתי, מין, גיל אם צעיר, תינוק בכור. פגים מאובחנים יותר באיחור.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אטיולוגיה: הסיבה אינה ידועה אבל יש גם גורמים גנטיים וגם סביבתיים (חשיפה </a:t>
            </a:r>
            <a:r>
              <a:rPr lang="he-IL" sz="1200" kern="1200" dirty="0" err="1">
                <a:solidFill>
                  <a:schemeClr val="tx1"/>
                </a:solidFill>
                <a:effectLst/>
                <a:latin typeface="+mn-lt"/>
                <a:ea typeface="+mn-ea"/>
                <a:cs typeface="+mn-cs"/>
              </a:rPr>
              <a:t>לאריתרומיצין</a:t>
            </a:r>
            <a:r>
              <a:rPr lang="he-IL" sz="1200" kern="1200" dirty="0">
                <a:solidFill>
                  <a:schemeClr val="tx1"/>
                </a:solidFill>
                <a:effectLst/>
                <a:latin typeface="+mn-lt"/>
                <a:ea typeface="+mn-ea"/>
                <a:cs typeface="+mn-cs"/>
              </a:rPr>
              <a:t>, סוג הכלכלה, הזנה </a:t>
            </a:r>
            <a:r>
              <a:rPr lang="he-IL" sz="1200" kern="1200" dirty="0" err="1">
                <a:solidFill>
                  <a:schemeClr val="tx1"/>
                </a:solidFill>
                <a:effectLst/>
                <a:latin typeface="+mn-lt"/>
                <a:ea typeface="+mn-ea"/>
                <a:cs typeface="+mn-cs"/>
              </a:rPr>
              <a:t>טרנספיילורית</a:t>
            </a:r>
            <a:r>
              <a:rPr lang="he-IL" sz="1200" kern="1200" dirty="0">
                <a:solidFill>
                  <a:schemeClr val="tx1"/>
                </a:solidFill>
                <a:effectLst/>
                <a:latin typeface="+mn-lt"/>
                <a:ea typeface="+mn-ea"/>
                <a:cs typeface="+mn-cs"/>
              </a:rPr>
              <a:t> אצל פגים. בנוסף נעשה מחקר על </a:t>
            </a:r>
            <a:r>
              <a:rPr lang="he-IL" sz="1200" kern="1200" dirty="0" err="1">
                <a:solidFill>
                  <a:schemeClr val="tx1"/>
                </a:solidFill>
                <a:effectLst/>
                <a:latin typeface="+mn-lt"/>
                <a:ea typeface="+mn-ea"/>
                <a:cs typeface="+mn-cs"/>
              </a:rPr>
              <a:t>פפטידים</a:t>
            </a:r>
            <a:r>
              <a:rPr lang="he-IL" sz="1200" kern="1200" dirty="0">
                <a:solidFill>
                  <a:schemeClr val="tx1"/>
                </a:solidFill>
                <a:effectLst/>
                <a:latin typeface="+mn-lt"/>
                <a:ea typeface="+mn-ea"/>
                <a:cs typeface="+mn-cs"/>
              </a:rPr>
              <a:t> שונים המעורבים בכך- למשל, הפרשת יתר של </a:t>
            </a:r>
            <a:r>
              <a:rPr lang="he-IL" sz="1200" kern="1200" dirty="0" err="1">
                <a:solidFill>
                  <a:schemeClr val="tx1"/>
                </a:solidFill>
                <a:effectLst/>
                <a:latin typeface="+mn-lt"/>
                <a:ea typeface="+mn-ea"/>
                <a:cs typeface="+mn-cs"/>
              </a:rPr>
              <a:t>substance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a:t>
            </a:r>
            <a:r>
              <a:rPr lang="he-IL" sz="1200" kern="1200" dirty="0">
                <a:solidFill>
                  <a:schemeClr val="tx1"/>
                </a:solidFill>
                <a:effectLst/>
                <a:latin typeface="+mn-lt"/>
                <a:ea typeface="+mn-ea"/>
                <a:cs typeface="+mn-cs"/>
              </a:rPr>
              <a:t>, הפרשה מופחתת של </a:t>
            </a:r>
            <a:r>
              <a:rPr lang="he-IL" sz="1200" kern="1200" dirty="0" err="1">
                <a:solidFill>
                  <a:schemeClr val="tx1"/>
                </a:solidFill>
                <a:effectLst/>
                <a:latin typeface="+mn-lt"/>
                <a:ea typeface="+mn-ea"/>
                <a:cs typeface="+mn-cs"/>
              </a:rPr>
              <a:t>נוירוטרופינים</a:t>
            </a:r>
            <a:r>
              <a:rPr lang="he-IL" sz="1200" kern="1200" dirty="0">
                <a:solidFill>
                  <a:schemeClr val="tx1"/>
                </a:solidFill>
                <a:effectLst/>
                <a:latin typeface="+mn-lt"/>
                <a:ea typeface="+mn-ea"/>
                <a:cs typeface="+mn-cs"/>
              </a:rPr>
              <a:t>, היעדר יצור האנזים </a:t>
            </a:r>
            <a:r>
              <a:rPr lang="he-IL" sz="1200" kern="1200" dirty="0" err="1">
                <a:solidFill>
                  <a:schemeClr val="tx1"/>
                </a:solidFill>
                <a:effectLst/>
                <a:latin typeface="+mn-lt"/>
                <a:ea typeface="+mn-ea"/>
                <a:cs typeface="+mn-cs"/>
              </a:rPr>
              <a:t>ניטריק</a:t>
            </a:r>
            <a:r>
              <a:rPr lang="he-IL" sz="1200" kern="1200" dirty="0">
                <a:solidFill>
                  <a:schemeClr val="tx1"/>
                </a:solidFill>
                <a:effectLst/>
                <a:latin typeface="+mn-lt"/>
                <a:ea typeface="+mn-ea"/>
                <a:cs typeface="+mn-cs"/>
              </a:rPr>
              <a:t>-אוקסיד </a:t>
            </a:r>
            <a:r>
              <a:rPr lang="he-IL" sz="1200" kern="1200" dirty="0" err="1">
                <a:solidFill>
                  <a:schemeClr val="tx1"/>
                </a:solidFill>
                <a:effectLst/>
                <a:latin typeface="+mn-lt"/>
                <a:ea typeface="+mn-ea"/>
                <a:cs typeface="+mn-cs"/>
              </a:rPr>
              <a:t>סינתאז</a:t>
            </a:r>
            <a:r>
              <a:rPr lang="he-IL" sz="1200" kern="1200" dirty="0">
                <a:solidFill>
                  <a:schemeClr val="tx1"/>
                </a:solidFill>
                <a:effectLst/>
                <a:latin typeface="+mn-lt"/>
                <a:ea typeface="+mn-ea"/>
                <a:cs typeface="+mn-cs"/>
              </a:rPr>
              <a:t> ועוד.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האבחנה הקלאסית- הקאות לא </a:t>
            </a:r>
            <a:r>
              <a:rPr lang="he-IL" sz="1200" kern="1200" dirty="0" err="1">
                <a:solidFill>
                  <a:schemeClr val="tx1"/>
                </a:solidFill>
                <a:effectLst/>
                <a:latin typeface="+mn-lt"/>
                <a:ea typeface="+mn-ea"/>
                <a:cs typeface="+mn-cs"/>
              </a:rPr>
              <a:t>מרתיות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פרוג׳קטיליות</a:t>
            </a:r>
            <a:r>
              <a:rPr lang="he-IL" sz="1200" kern="1200" dirty="0">
                <a:solidFill>
                  <a:schemeClr val="tx1"/>
                </a:solidFill>
                <a:effectLst/>
                <a:latin typeface="+mn-lt"/>
                <a:ea typeface="+mn-ea"/>
                <a:cs typeface="+mn-cs"/>
              </a:rPr>
              <a:t> בתינוק במועד בין שבוע 2 לשבוע 8 לחיים. ניתן למשש </a:t>
            </a:r>
            <a:r>
              <a:rPr lang="he-IL" sz="1200" kern="1200" dirty="0" err="1">
                <a:solidFill>
                  <a:schemeClr val="tx1"/>
                </a:solidFill>
                <a:effectLst/>
                <a:latin typeface="+mn-lt"/>
                <a:ea typeface="+mn-ea"/>
                <a:cs typeface="+mn-cs"/>
              </a:rPr>
              <a:t>פיילורוס</a:t>
            </a:r>
            <a:r>
              <a:rPr lang="he-IL" sz="1200" kern="1200" dirty="0">
                <a:solidFill>
                  <a:schemeClr val="tx1"/>
                </a:solidFill>
                <a:effectLst/>
                <a:latin typeface="+mn-lt"/>
                <a:ea typeface="+mn-ea"/>
                <a:cs typeface="+mn-cs"/>
              </a:rPr>
              <a:t> בין 70-90% מהמקרים לפי הספרות. בסונר הקריטריונים הינם עובי שריר מעל 4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ואורך התעלה מעל 16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עובי שריר שהוא מעל 3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גם נחשב מספק לאבחנה אם המטופל הינו פחות מגיל 30 ימים.</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אבחנה מבדלת- כוללת </a:t>
            </a:r>
            <a:r>
              <a:rPr lang="he-IL" sz="1200" kern="1200" dirty="0" err="1">
                <a:solidFill>
                  <a:schemeClr val="tx1"/>
                </a:solidFill>
                <a:effectLst/>
                <a:latin typeface="+mn-lt"/>
                <a:ea typeface="+mn-ea"/>
                <a:cs typeface="+mn-cs"/>
              </a:rPr>
              <a:t>antral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web</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foregut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duplcation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cyst</a:t>
            </a:r>
            <a:r>
              <a:rPr lang="he-IL" sz="1200" kern="1200" dirty="0">
                <a:solidFill>
                  <a:schemeClr val="tx1"/>
                </a:solidFill>
                <a:effectLst/>
                <a:latin typeface="+mn-lt"/>
                <a:ea typeface="+mn-ea"/>
                <a:cs typeface="+mn-cs"/>
              </a:rPr>
              <a:t>, גידולים בקיבה, או גידול היוצר לחץ חיצוני. סיבות רפואיות אחרות שאינן אנטומיות כוללות </a:t>
            </a:r>
            <a:r>
              <a:rPr lang="he-IL" sz="1200" kern="1200" dirty="0" err="1">
                <a:solidFill>
                  <a:schemeClr val="tx1"/>
                </a:solidFill>
                <a:effectLst/>
                <a:latin typeface="+mn-lt"/>
                <a:ea typeface="+mn-ea"/>
                <a:cs typeface="+mn-cs"/>
              </a:rPr>
              <a:t>gerd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גסטרואנטריטיס</a:t>
            </a:r>
            <a:r>
              <a:rPr lang="he-IL" sz="1200" kern="1200" dirty="0">
                <a:solidFill>
                  <a:schemeClr val="tx1"/>
                </a:solidFill>
                <a:effectLst/>
                <a:latin typeface="+mn-lt"/>
                <a:ea typeface="+mn-ea"/>
                <a:cs typeface="+mn-cs"/>
              </a:rPr>
              <a:t>, עליה בלחץ תוך מוחי ובעיות מטבוליות.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טיפול: קודם כל </a:t>
            </a:r>
            <a:r>
              <a:rPr lang="he-IL" sz="1200" kern="1200" dirty="0" err="1">
                <a:solidFill>
                  <a:schemeClr val="tx1"/>
                </a:solidFill>
                <a:effectLst/>
                <a:latin typeface="+mn-lt"/>
                <a:ea typeface="+mn-ea"/>
                <a:cs typeface="+mn-cs"/>
              </a:rPr>
              <a:t>רסוסיטציה</a:t>
            </a:r>
            <a:r>
              <a:rPr lang="he-IL" sz="1200" kern="1200" dirty="0">
                <a:solidFill>
                  <a:schemeClr val="tx1"/>
                </a:solidFill>
                <a:effectLst/>
                <a:latin typeface="+mn-lt"/>
                <a:ea typeface="+mn-ea"/>
                <a:cs typeface="+mn-cs"/>
              </a:rPr>
              <a:t> ואז </a:t>
            </a:r>
            <a:r>
              <a:rPr lang="he-IL" sz="1200" kern="1200" dirty="0" err="1">
                <a:solidFill>
                  <a:schemeClr val="tx1"/>
                </a:solidFill>
                <a:effectLst/>
                <a:latin typeface="+mn-lt"/>
                <a:ea typeface="+mn-ea"/>
                <a:cs typeface="+mn-cs"/>
              </a:rPr>
              <a:t>פילורומיוטומיה</a:t>
            </a:r>
            <a:r>
              <a:rPr lang="he-IL" sz="1200" kern="1200" dirty="0">
                <a:solidFill>
                  <a:schemeClr val="tx1"/>
                </a:solidFill>
                <a:effectLst/>
                <a:latin typeface="+mn-lt"/>
                <a:ea typeface="+mn-ea"/>
                <a:cs typeface="+mn-cs"/>
              </a:rPr>
              <a:t>. המחלה מאופיינת </a:t>
            </a:r>
            <a:r>
              <a:rPr lang="he-IL" sz="1200" kern="1200" dirty="0" err="1">
                <a:solidFill>
                  <a:schemeClr val="tx1"/>
                </a:solidFill>
                <a:effectLst/>
                <a:latin typeface="+mn-lt"/>
                <a:ea typeface="+mn-ea"/>
                <a:cs typeface="+mn-cs"/>
              </a:rPr>
              <a:t>בהיפוכלורמיה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היפוקלמיה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אלקלוזיס</a:t>
            </a:r>
            <a:r>
              <a:rPr lang="he-IL" sz="1200" kern="1200" dirty="0">
                <a:solidFill>
                  <a:schemeClr val="tx1"/>
                </a:solidFill>
                <a:effectLst/>
                <a:latin typeface="+mn-lt"/>
                <a:ea typeface="+mn-ea"/>
                <a:cs typeface="+mn-cs"/>
              </a:rPr>
              <a:t> מטבולי. באופן כללי יש לתת תחילה </a:t>
            </a:r>
            <a:r>
              <a:rPr lang="he-IL" sz="1200" kern="1200" dirty="0" err="1">
                <a:solidFill>
                  <a:schemeClr val="tx1"/>
                </a:solidFill>
                <a:effectLst/>
                <a:latin typeface="+mn-lt"/>
                <a:ea typeface="+mn-ea"/>
                <a:cs typeface="+mn-cs"/>
              </a:rPr>
              <a:t>בולוס</a:t>
            </a:r>
            <a:r>
              <a:rPr lang="he-IL" sz="1200" kern="1200" dirty="0">
                <a:solidFill>
                  <a:schemeClr val="tx1"/>
                </a:solidFill>
                <a:effectLst/>
                <a:latin typeface="+mn-lt"/>
                <a:ea typeface="+mn-ea"/>
                <a:cs typeface="+mn-cs"/>
              </a:rPr>
              <a:t> של 0.9 </a:t>
            </a:r>
            <a:r>
              <a:rPr lang="he-IL" sz="1200" kern="1200" dirty="0" err="1">
                <a:solidFill>
                  <a:schemeClr val="tx1"/>
                </a:solidFill>
                <a:effectLst/>
                <a:latin typeface="+mn-lt"/>
                <a:ea typeface="+mn-ea"/>
                <a:cs typeface="+mn-cs"/>
              </a:rPr>
              <a:t>סליין</a:t>
            </a:r>
            <a:r>
              <a:rPr lang="he-IL" sz="1200" kern="1200" dirty="0">
                <a:solidFill>
                  <a:schemeClr val="tx1"/>
                </a:solidFill>
                <a:effectLst/>
                <a:latin typeface="+mn-lt"/>
                <a:ea typeface="+mn-ea"/>
                <a:cs typeface="+mn-cs"/>
              </a:rPr>
              <a:t> ובהמשך תמיסת דקסטרוז 5% (חצי </a:t>
            </a:r>
            <a:r>
              <a:rPr lang="he-IL" sz="1200" kern="1200" dirty="0" err="1">
                <a:solidFill>
                  <a:schemeClr val="tx1"/>
                </a:solidFill>
                <a:effectLst/>
                <a:latin typeface="+mn-lt"/>
                <a:ea typeface="+mn-ea"/>
                <a:cs typeface="+mn-cs"/>
              </a:rPr>
              <a:t>סליין</a:t>
            </a:r>
            <a:r>
              <a:rPr lang="he-IL" sz="1200" kern="1200" dirty="0">
                <a:solidFill>
                  <a:schemeClr val="tx1"/>
                </a:solidFill>
                <a:effectLst/>
                <a:latin typeface="+mn-lt"/>
                <a:ea typeface="+mn-ea"/>
                <a:cs typeface="+mn-cs"/>
              </a:rPr>
              <a:t>) בקצב של 1.25-2 </a:t>
            </a:r>
            <a:r>
              <a:rPr lang="he-IL" sz="1200" kern="1200" dirty="0" err="1">
                <a:solidFill>
                  <a:schemeClr val="tx1"/>
                </a:solidFill>
                <a:effectLst/>
                <a:latin typeface="+mn-lt"/>
                <a:ea typeface="+mn-ea"/>
                <a:cs typeface="+mn-cs"/>
              </a:rPr>
              <a:t>המיינטננס</a:t>
            </a:r>
            <a:r>
              <a:rPr lang="he-IL" sz="1200" kern="1200" dirty="0">
                <a:solidFill>
                  <a:schemeClr val="tx1"/>
                </a:solidFill>
                <a:effectLst/>
                <a:latin typeface="+mn-lt"/>
                <a:ea typeface="+mn-ea"/>
                <a:cs typeface="+mn-cs"/>
              </a:rPr>
              <a:t>. ערכים שמצביעים על פחמן דו חמצני הנמוך מ- 30, כלור מעל 100, ופוטסיום תקין- הם מספקים לצורך התקדמות לפי רוב הכירורגים. </a:t>
            </a:r>
            <a:r>
              <a:rPr lang="he-IL" sz="1200" kern="1200" dirty="0" err="1">
                <a:solidFill>
                  <a:schemeClr val="tx1"/>
                </a:solidFill>
                <a:effectLst/>
                <a:latin typeface="+mn-lt"/>
                <a:ea typeface="+mn-ea"/>
                <a:cs typeface="+mn-cs"/>
              </a:rPr>
              <a:t>רסוסיטציה</a:t>
            </a:r>
            <a:r>
              <a:rPr lang="he-IL" sz="1200" kern="1200" dirty="0">
                <a:solidFill>
                  <a:schemeClr val="tx1"/>
                </a:solidFill>
                <a:effectLst/>
                <a:latin typeface="+mn-lt"/>
                <a:ea typeface="+mn-ea"/>
                <a:cs typeface="+mn-cs"/>
              </a:rPr>
              <a:t> שאינה טובה מספיק יכולה להביא </a:t>
            </a:r>
            <a:r>
              <a:rPr lang="he-IL" sz="1200" kern="1200" dirty="0" err="1">
                <a:solidFill>
                  <a:schemeClr val="tx1"/>
                </a:solidFill>
                <a:effectLst/>
                <a:latin typeface="+mn-lt"/>
                <a:ea typeface="+mn-ea"/>
                <a:cs typeface="+mn-cs"/>
              </a:rPr>
              <a:t>לאפנאה</a:t>
            </a:r>
            <a:r>
              <a:rPr lang="he-IL" sz="1200" kern="1200" dirty="0">
                <a:solidFill>
                  <a:schemeClr val="tx1"/>
                </a:solidFill>
                <a:effectLst/>
                <a:latin typeface="+mn-lt"/>
                <a:ea typeface="+mn-ea"/>
                <a:cs typeface="+mn-cs"/>
              </a:rPr>
              <a:t> לאחר הניתוח, כתוצאה </a:t>
            </a:r>
            <a:r>
              <a:rPr lang="he-IL" sz="1200" kern="1200" dirty="0" err="1">
                <a:solidFill>
                  <a:schemeClr val="tx1"/>
                </a:solidFill>
                <a:effectLst/>
                <a:latin typeface="+mn-lt"/>
                <a:ea typeface="+mn-ea"/>
                <a:cs typeface="+mn-cs"/>
              </a:rPr>
              <a:t>מאלקלוזיס</a:t>
            </a:r>
            <a:r>
              <a:rPr lang="he-IL" sz="1200" kern="1200" dirty="0">
                <a:solidFill>
                  <a:schemeClr val="tx1"/>
                </a:solidFill>
                <a:effectLst/>
                <a:latin typeface="+mn-lt"/>
                <a:ea typeface="+mn-ea"/>
                <a:cs typeface="+mn-cs"/>
              </a:rPr>
              <a:t> מטבולי (המביא לירידה ב- </a:t>
            </a:r>
            <a:r>
              <a:rPr lang="he-IL" sz="1200" kern="1200" dirty="0" err="1">
                <a:solidFill>
                  <a:schemeClr val="tx1"/>
                </a:solidFill>
                <a:effectLst/>
                <a:latin typeface="+mn-lt"/>
                <a:ea typeface="+mn-ea"/>
                <a:cs typeface="+mn-cs"/>
              </a:rPr>
              <a:t>respiratory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drive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בניתוח, </a:t>
            </a:r>
            <a:r>
              <a:rPr lang="he-IL" sz="1200" kern="1200" dirty="0" err="1">
                <a:solidFill>
                  <a:schemeClr val="tx1"/>
                </a:solidFill>
                <a:effectLst/>
                <a:latin typeface="+mn-lt"/>
                <a:ea typeface="+mn-ea"/>
                <a:cs typeface="+mn-cs"/>
              </a:rPr>
              <a:t>האיזור</a:t>
            </a:r>
            <a:r>
              <a:rPr lang="he-IL" sz="1200" kern="1200" dirty="0">
                <a:solidFill>
                  <a:schemeClr val="tx1"/>
                </a:solidFill>
                <a:effectLst/>
                <a:latin typeface="+mn-lt"/>
                <a:ea typeface="+mn-ea"/>
                <a:cs typeface="+mn-cs"/>
              </a:rPr>
              <a:t> בו הכי נוטים להיכנס </a:t>
            </a:r>
            <a:r>
              <a:rPr lang="he-IL" sz="1200" kern="1200" dirty="0" err="1">
                <a:solidFill>
                  <a:schemeClr val="tx1"/>
                </a:solidFill>
                <a:effectLst/>
                <a:latin typeface="+mn-lt"/>
                <a:ea typeface="+mn-ea"/>
                <a:cs typeface="+mn-cs"/>
              </a:rPr>
              <a:t>למוקוזה</a:t>
            </a:r>
            <a:r>
              <a:rPr lang="he-IL" sz="1200" kern="1200" dirty="0">
                <a:solidFill>
                  <a:schemeClr val="tx1"/>
                </a:solidFill>
                <a:effectLst/>
                <a:latin typeface="+mn-lt"/>
                <a:ea typeface="+mn-ea"/>
                <a:cs typeface="+mn-cs"/>
              </a:rPr>
              <a:t> הינו </a:t>
            </a:r>
            <a:r>
              <a:rPr lang="he-IL" sz="1200" kern="1200" dirty="0" err="1">
                <a:solidFill>
                  <a:schemeClr val="tx1"/>
                </a:solidFill>
                <a:effectLst/>
                <a:latin typeface="+mn-lt"/>
                <a:ea typeface="+mn-ea"/>
                <a:cs typeface="+mn-cs"/>
              </a:rPr>
              <a:t>האיזור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הדיסטלי</a:t>
            </a:r>
            <a:r>
              <a:rPr lang="he-IL" sz="1200" kern="1200" dirty="0">
                <a:solidFill>
                  <a:schemeClr val="tx1"/>
                </a:solidFill>
                <a:effectLst/>
                <a:latin typeface="+mn-lt"/>
                <a:ea typeface="+mn-ea"/>
                <a:cs typeface="+mn-cs"/>
              </a:rPr>
              <a:t> בתריסריון. סיבוכים-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פרפורציה</a:t>
            </a:r>
            <a:r>
              <a:rPr lang="he-IL" sz="1200" kern="1200" dirty="0">
                <a:solidFill>
                  <a:schemeClr val="tx1"/>
                </a:solidFill>
                <a:effectLst/>
                <a:latin typeface="+mn-lt"/>
                <a:ea typeface="+mn-ea"/>
                <a:cs typeface="+mn-cs"/>
              </a:rPr>
              <a:t>- בערך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- 1% מהמקרים. במידה וזה קורה בחלק </a:t>
            </a:r>
            <a:r>
              <a:rPr lang="he-IL" sz="1200" kern="1200" dirty="0" err="1">
                <a:solidFill>
                  <a:schemeClr val="tx1"/>
                </a:solidFill>
                <a:effectLst/>
                <a:latin typeface="+mn-lt"/>
                <a:ea typeface="+mn-ea"/>
                <a:cs typeface="+mn-cs"/>
              </a:rPr>
              <a:t>הדיסטלי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דואדנו-פיילוריק</a:t>
            </a:r>
            <a:r>
              <a:rPr lang="he-IL" sz="1200" kern="1200" dirty="0">
                <a:solidFill>
                  <a:schemeClr val="tx1"/>
                </a:solidFill>
                <a:effectLst/>
                <a:latin typeface="+mn-lt"/>
                <a:ea typeface="+mn-ea"/>
                <a:cs typeface="+mn-cs"/>
              </a:rPr>
              <a:t>), לפי הספר ניתן לשים תפרים נספגים כדי לסגור את הדפקט עם </a:t>
            </a:r>
            <a:r>
              <a:rPr lang="he-IL" sz="1200" kern="1200" dirty="0" err="1">
                <a:solidFill>
                  <a:schemeClr val="tx1"/>
                </a:solidFill>
                <a:effectLst/>
                <a:latin typeface="+mn-lt"/>
                <a:ea typeface="+mn-ea"/>
                <a:cs typeface="+mn-cs"/>
              </a:rPr>
              <a:t>אומנטופקסיה</a:t>
            </a:r>
            <a:r>
              <a:rPr lang="he-IL" sz="1200" kern="1200" dirty="0">
                <a:solidFill>
                  <a:schemeClr val="tx1"/>
                </a:solidFill>
                <a:effectLst/>
                <a:latin typeface="+mn-lt"/>
                <a:ea typeface="+mn-ea"/>
                <a:cs typeface="+mn-cs"/>
              </a:rPr>
              <a:t>. אם </a:t>
            </a:r>
            <a:r>
              <a:rPr lang="he-IL" sz="1200" kern="1200" dirty="0" err="1">
                <a:solidFill>
                  <a:schemeClr val="tx1"/>
                </a:solidFill>
                <a:effectLst/>
                <a:latin typeface="+mn-lt"/>
                <a:ea typeface="+mn-ea"/>
                <a:cs typeface="+mn-cs"/>
              </a:rPr>
              <a:t>הפרפורציה</a:t>
            </a:r>
            <a:r>
              <a:rPr lang="he-IL" sz="1200" kern="1200" dirty="0">
                <a:solidFill>
                  <a:schemeClr val="tx1"/>
                </a:solidFill>
                <a:effectLst/>
                <a:latin typeface="+mn-lt"/>
                <a:ea typeface="+mn-ea"/>
                <a:cs typeface="+mn-cs"/>
              </a:rPr>
              <a:t> גדולה יותר, או באמצע </a:t>
            </a:r>
            <a:r>
              <a:rPr lang="he-IL" sz="1200" kern="1200" dirty="0" err="1">
                <a:solidFill>
                  <a:schemeClr val="tx1"/>
                </a:solidFill>
                <a:effectLst/>
                <a:latin typeface="+mn-lt"/>
                <a:ea typeface="+mn-ea"/>
                <a:cs typeface="+mn-cs"/>
              </a:rPr>
              <a:t>המיוטומיה</a:t>
            </a:r>
            <a:r>
              <a:rPr lang="he-IL" sz="1200" kern="1200" dirty="0">
                <a:solidFill>
                  <a:schemeClr val="tx1"/>
                </a:solidFill>
                <a:effectLst/>
                <a:latin typeface="+mn-lt"/>
                <a:ea typeface="+mn-ea"/>
                <a:cs typeface="+mn-cs"/>
              </a:rPr>
              <a:t> עצמה, יש לסגור את </a:t>
            </a:r>
            <a:r>
              <a:rPr lang="he-IL" sz="1200" kern="1200" dirty="0" err="1">
                <a:solidFill>
                  <a:schemeClr val="tx1"/>
                </a:solidFill>
                <a:effectLst/>
                <a:latin typeface="+mn-lt"/>
                <a:ea typeface="+mn-ea"/>
                <a:cs typeface="+mn-cs"/>
              </a:rPr>
              <a:t>המיוטומיה</a:t>
            </a:r>
            <a:r>
              <a:rPr lang="he-IL" sz="1200" kern="1200" dirty="0">
                <a:solidFill>
                  <a:schemeClr val="tx1"/>
                </a:solidFill>
                <a:effectLst/>
                <a:latin typeface="+mn-lt"/>
                <a:ea typeface="+mn-ea"/>
                <a:cs typeface="+mn-cs"/>
              </a:rPr>
              <a:t> עם תפרים נספגים ולבצע </a:t>
            </a:r>
            <a:r>
              <a:rPr lang="he-IL" sz="1200" kern="1200" dirty="0" err="1">
                <a:solidFill>
                  <a:schemeClr val="tx1"/>
                </a:solidFill>
                <a:effectLst/>
                <a:latin typeface="+mn-lt"/>
                <a:ea typeface="+mn-ea"/>
                <a:cs typeface="+mn-cs"/>
              </a:rPr>
              <a:t>פילורומיוטומיה</a:t>
            </a:r>
            <a:r>
              <a:rPr lang="he-IL" sz="1200" kern="1200" dirty="0">
                <a:solidFill>
                  <a:schemeClr val="tx1"/>
                </a:solidFill>
                <a:effectLst/>
                <a:latin typeface="+mn-lt"/>
                <a:ea typeface="+mn-ea"/>
                <a:cs typeface="+mn-cs"/>
              </a:rPr>
              <a:t> חדשה 90-180 מעלות מהמיקום המקורי. במצבים אלו אין לתת כלכלה למשך 24 שעות.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פגיעה </a:t>
            </a:r>
            <a:r>
              <a:rPr lang="he-IL" sz="1200" kern="1200" dirty="0" err="1">
                <a:solidFill>
                  <a:schemeClr val="tx1"/>
                </a:solidFill>
                <a:effectLst/>
                <a:latin typeface="+mn-lt"/>
                <a:ea typeface="+mn-ea"/>
                <a:cs typeface="+mn-cs"/>
              </a:rPr>
              <a:t>בדואודנום</a:t>
            </a:r>
            <a:r>
              <a:rPr lang="he-IL" sz="1200" kern="1200" dirty="0">
                <a:solidFill>
                  <a:schemeClr val="tx1"/>
                </a:solidFill>
                <a:effectLst/>
                <a:latin typeface="+mn-lt"/>
                <a:ea typeface="+mn-ea"/>
                <a:cs typeface="+mn-cs"/>
              </a:rPr>
              <a:t>- מתרחש גם בפתוח וגם בלפרוסקופי. לרוב מזהים בניתוח.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הרניה של החתך או </a:t>
            </a:r>
            <a:r>
              <a:rPr lang="he-IL" sz="1200" kern="1200" dirty="0" err="1">
                <a:solidFill>
                  <a:schemeClr val="tx1"/>
                </a:solidFill>
                <a:effectLst/>
                <a:latin typeface="+mn-lt"/>
                <a:ea typeface="+mn-ea"/>
                <a:cs typeface="+mn-cs"/>
              </a:rPr>
              <a:t>דהיסנס</a:t>
            </a:r>
            <a:r>
              <a:rPr lang="he-IL" sz="1200" kern="1200" dirty="0">
                <a:solidFill>
                  <a:schemeClr val="tx1"/>
                </a:solidFill>
                <a:effectLst/>
                <a:latin typeface="+mn-lt"/>
                <a:ea typeface="+mn-ea"/>
                <a:cs typeface="+mn-cs"/>
              </a:rPr>
              <a:t>- 1% מהמקרים.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הקאות לאחר הניתוח- שכיח, אם זה מתמשך זה יכול להיות כתוצאה </a:t>
            </a:r>
            <a:r>
              <a:rPr lang="he-IL" sz="1200" kern="1200" dirty="0" err="1">
                <a:solidFill>
                  <a:schemeClr val="tx1"/>
                </a:solidFill>
                <a:effectLst/>
                <a:latin typeface="+mn-lt"/>
                <a:ea typeface="+mn-ea"/>
                <a:cs typeface="+mn-cs"/>
              </a:rPr>
              <a:t>ממיוטומיה</a:t>
            </a:r>
            <a:r>
              <a:rPr lang="he-IL" sz="1200" kern="1200" dirty="0">
                <a:solidFill>
                  <a:schemeClr val="tx1"/>
                </a:solidFill>
                <a:effectLst/>
                <a:latin typeface="+mn-lt"/>
                <a:ea typeface="+mn-ea"/>
                <a:cs typeface="+mn-cs"/>
              </a:rPr>
              <a:t> לא מלאה.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35</a:t>
            </a:fld>
            <a:endParaRPr lang="en-IL"/>
          </a:p>
        </p:txBody>
      </p:sp>
    </p:spTree>
    <p:extLst>
      <p:ext uri="{BB962C8B-B14F-4D97-AF65-F5344CB8AC3E}">
        <p14:creationId xmlns:p14="http://schemas.microsoft.com/office/powerpoint/2010/main" val="7981001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b="1" kern="1200" dirty="0">
                <a:solidFill>
                  <a:schemeClr val="tx1"/>
                </a:solidFill>
                <a:effectLst/>
                <a:latin typeface="+mn-lt"/>
                <a:ea typeface="+mn-ea"/>
                <a:cs typeface="+mn-cs"/>
              </a:rPr>
              <a:t>פרק 76- ניתוחים </a:t>
            </a:r>
            <a:r>
              <a:rPr lang="he-IL" sz="1200" b="1" kern="1200" dirty="0" err="1">
                <a:solidFill>
                  <a:schemeClr val="tx1"/>
                </a:solidFill>
                <a:effectLst/>
                <a:latin typeface="+mn-lt"/>
                <a:ea typeface="+mn-ea"/>
                <a:cs typeface="+mn-cs"/>
              </a:rPr>
              <a:t>בריאטריים</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מחקרים מצביים על כך ששינוי התנהגותי מבחינת דיאטה אצל מתבגרים- כמעט ולא מצליח, כמו כן טיפול תרופתי הינו מוגבל ומכאן ההתקדמות לניתוחים </a:t>
            </a:r>
            <a:r>
              <a:rPr lang="he-IL" sz="1200" kern="1200" dirty="0" err="1">
                <a:solidFill>
                  <a:schemeClr val="tx1"/>
                </a:solidFill>
                <a:effectLst/>
                <a:latin typeface="+mn-lt"/>
                <a:ea typeface="+mn-ea"/>
                <a:cs typeface="+mn-cs"/>
              </a:rPr>
              <a:t>בריאטריים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הגדרה: השמנת יתר מוגדרת למצב בו יש עודף שומן. ההגדרות לפי אחוזונים ו- </a:t>
            </a:r>
            <a:r>
              <a:rPr lang="he-IL" sz="1200" kern="1200" dirty="0" err="1">
                <a:solidFill>
                  <a:schemeClr val="tx1"/>
                </a:solidFill>
                <a:effectLst/>
                <a:latin typeface="+mn-lt"/>
                <a:ea typeface="+mn-ea"/>
                <a:cs typeface="+mn-cs"/>
              </a:rPr>
              <a:t>bmi</a:t>
            </a:r>
            <a:r>
              <a:rPr lang="he-IL" sz="1200" kern="1200" dirty="0">
                <a:solidFill>
                  <a:schemeClr val="tx1"/>
                </a:solidFill>
                <a:effectLst/>
                <a:latin typeface="+mn-lt"/>
                <a:ea typeface="+mn-ea"/>
                <a:cs typeface="+mn-cs"/>
              </a:rPr>
              <a:t> מדברות על-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עודף משקל- מעל אחוזון 85,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השמנת יתר (</a:t>
            </a:r>
            <a:r>
              <a:rPr lang="he-IL" sz="1200" kern="1200" dirty="0" err="1">
                <a:solidFill>
                  <a:schemeClr val="tx1"/>
                </a:solidFill>
                <a:effectLst/>
                <a:latin typeface="+mn-lt"/>
                <a:ea typeface="+mn-ea"/>
                <a:cs typeface="+mn-cs"/>
              </a:rPr>
              <a:t>obese</a:t>
            </a:r>
            <a:r>
              <a:rPr lang="he-IL" sz="1200" kern="1200" dirty="0">
                <a:solidFill>
                  <a:schemeClr val="tx1"/>
                </a:solidFill>
                <a:effectLst/>
                <a:latin typeface="+mn-lt"/>
                <a:ea typeface="+mn-ea"/>
                <a:cs typeface="+mn-cs"/>
              </a:rPr>
              <a:t>)- מעל אחוזון 95,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השמנת יתר קיצונית (</a:t>
            </a:r>
            <a:r>
              <a:rPr lang="he-IL" sz="1200" kern="1200" dirty="0" err="1">
                <a:solidFill>
                  <a:schemeClr val="tx1"/>
                </a:solidFill>
                <a:effectLst/>
                <a:latin typeface="+mn-lt"/>
                <a:ea typeface="+mn-ea"/>
                <a:cs typeface="+mn-cs"/>
              </a:rPr>
              <a:t>severly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obese</a:t>
            </a:r>
            <a:r>
              <a:rPr lang="he-IL" sz="1200" kern="1200" dirty="0">
                <a:solidFill>
                  <a:schemeClr val="tx1"/>
                </a:solidFill>
                <a:effectLst/>
                <a:latin typeface="+mn-lt"/>
                <a:ea typeface="+mn-ea"/>
                <a:cs typeface="+mn-cs"/>
              </a:rPr>
              <a:t>)- מוגדר כמעל 120%  מתוך האחוזון ה- 95.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אלגוריתם לטיפול בהשמנת יתר אצל מטופלים שנכשלו בטיפולים </a:t>
            </a:r>
            <a:r>
              <a:rPr lang="he-IL" sz="1200" kern="1200" dirty="0" err="1">
                <a:solidFill>
                  <a:schemeClr val="tx1"/>
                </a:solidFill>
                <a:effectLst/>
                <a:latin typeface="+mn-lt"/>
                <a:ea typeface="+mn-ea"/>
                <a:cs typeface="+mn-cs"/>
              </a:rPr>
              <a:t>קונסרביטיביים</a:t>
            </a:r>
            <a:r>
              <a:rPr lang="he-IL" sz="1200" kern="1200" dirty="0">
                <a:solidFill>
                  <a:schemeClr val="tx1"/>
                </a:solidFill>
                <a:effectLst/>
                <a:latin typeface="+mn-lt"/>
                <a:ea typeface="+mn-ea"/>
                <a:cs typeface="+mn-cs"/>
              </a:rPr>
              <a:t> מתבססים על </a:t>
            </a:r>
            <a:r>
              <a:rPr lang="he-IL" sz="1200" kern="1200" dirty="0" err="1">
                <a:solidFill>
                  <a:schemeClr val="tx1"/>
                </a:solidFill>
                <a:effectLst/>
                <a:latin typeface="+mn-lt"/>
                <a:ea typeface="+mn-ea"/>
                <a:cs typeface="+mn-cs"/>
              </a:rPr>
              <a:t>bmi</a:t>
            </a:r>
            <a:r>
              <a:rPr lang="he-IL" sz="1200" kern="1200" dirty="0">
                <a:solidFill>
                  <a:schemeClr val="tx1"/>
                </a:solidFill>
                <a:effectLst/>
                <a:latin typeface="+mn-lt"/>
                <a:ea typeface="+mn-ea"/>
                <a:cs typeface="+mn-cs"/>
              </a:rPr>
              <a:t> ועל מחלות רקע הקשורות להשמנה וכן על הערכה התנהגותית של המטופל ו- </a:t>
            </a:r>
            <a:r>
              <a:rPr lang="he-IL" sz="1200" kern="1200" dirty="0" err="1">
                <a:solidFill>
                  <a:schemeClr val="tx1"/>
                </a:solidFill>
                <a:effectLst/>
                <a:latin typeface="+mn-lt"/>
                <a:ea typeface="+mn-ea"/>
                <a:cs typeface="+mn-cs"/>
              </a:rPr>
              <a:t>compliance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מחלות רקע הקשורות להשמנה מתחלקות למחלות משמעותיות ופחות. מטופל עם </a:t>
            </a:r>
            <a:r>
              <a:rPr lang="he-IL" sz="1200" kern="1200" dirty="0" err="1">
                <a:solidFill>
                  <a:schemeClr val="tx1"/>
                </a:solidFill>
                <a:effectLst/>
                <a:latin typeface="+mn-lt"/>
                <a:ea typeface="+mn-ea"/>
                <a:cs typeface="+mn-cs"/>
              </a:rPr>
              <a:t>bmi</a:t>
            </a:r>
            <a:r>
              <a:rPr lang="he-IL" sz="1200" kern="1200" dirty="0">
                <a:solidFill>
                  <a:schemeClr val="tx1"/>
                </a:solidFill>
                <a:effectLst/>
                <a:latin typeface="+mn-lt"/>
                <a:ea typeface="+mn-ea"/>
                <a:cs typeface="+mn-cs"/>
              </a:rPr>
              <a:t> שהוא מעל 40 יכול להיות מועמד לניתוח גם ללא הצגת </a:t>
            </a:r>
            <a:r>
              <a:rPr lang="he-IL" sz="1200" kern="1200" dirty="0" err="1">
                <a:solidFill>
                  <a:schemeClr val="tx1"/>
                </a:solidFill>
                <a:effectLst/>
                <a:latin typeface="+mn-lt"/>
                <a:ea typeface="+mn-ea"/>
                <a:cs typeface="+mn-cs"/>
              </a:rPr>
              <a:t>קומורבידיות</a:t>
            </a:r>
            <a:r>
              <a:rPr lang="he-IL" sz="1200" kern="1200" dirty="0">
                <a:solidFill>
                  <a:schemeClr val="tx1"/>
                </a:solidFill>
                <a:effectLst/>
                <a:latin typeface="+mn-lt"/>
                <a:ea typeface="+mn-ea"/>
                <a:cs typeface="+mn-cs"/>
              </a:rPr>
              <a:t> משמעותית כמצוין מטה, מטופל עם </a:t>
            </a:r>
            <a:r>
              <a:rPr lang="he-IL" sz="1200" kern="1200" dirty="0" err="1">
                <a:solidFill>
                  <a:schemeClr val="tx1"/>
                </a:solidFill>
                <a:effectLst/>
                <a:latin typeface="+mn-lt"/>
                <a:ea typeface="+mn-ea"/>
                <a:cs typeface="+mn-cs"/>
              </a:rPr>
              <a:t>bmi</a:t>
            </a:r>
            <a:r>
              <a:rPr lang="he-IL" sz="1200" kern="1200" dirty="0">
                <a:solidFill>
                  <a:schemeClr val="tx1"/>
                </a:solidFill>
                <a:effectLst/>
                <a:latin typeface="+mn-lt"/>
                <a:ea typeface="+mn-ea"/>
                <a:cs typeface="+mn-cs"/>
              </a:rPr>
              <a:t> מעל 35 חייב להדגים בנוסף </a:t>
            </a:r>
            <a:r>
              <a:rPr lang="he-IL" sz="1200" kern="1200" dirty="0" err="1">
                <a:solidFill>
                  <a:schemeClr val="tx1"/>
                </a:solidFill>
                <a:effectLst/>
                <a:latin typeface="+mn-lt"/>
                <a:ea typeface="+mn-ea"/>
                <a:cs typeface="+mn-cs"/>
              </a:rPr>
              <a:t>קומורבידיות</a:t>
            </a:r>
            <a:r>
              <a:rPr lang="he-IL" sz="1200" kern="1200" dirty="0">
                <a:solidFill>
                  <a:schemeClr val="tx1"/>
                </a:solidFill>
                <a:effectLst/>
                <a:latin typeface="+mn-lt"/>
                <a:ea typeface="+mn-ea"/>
                <a:cs typeface="+mn-cs"/>
              </a:rPr>
              <a:t> משמעותית</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מחלות משמעותיות- סוכרת סוג 2, דום נשימה בשינה, </a:t>
            </a:r>
            <a:r>
              <a:rPr lang="he-IL" sz="1200" kern="1200" dirty="0" err="1">
                <a:solidFill>
                  <a:schemeClr val="tx1"/>
                </a:solidFill>
                <a:effectLst/>
                <a:latin typeface="+mn-lt"/>
                <a:ea typeface="+mn-ea"/>
                <a:cs typeface="+mn-cs"/>
              </a:rPr>
              <a:t>פסאודוטומור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צרברי</a:t>
            </a:r>
            <a:r>
              <a:rPr lang="he-IL" sz="1200" kern="1200" dirty="0">
                <a:solidFill>
                  <a:schemeClr val="tx1"/>
                </a:solidFill>
                <a:effectLst/>
                <a:latin typeface="+mn-lt"/>
                <a:ea typeface="+mn-ea"/>
                <a:cs typeface="+mn-cs"/>
              </a:rPr>
              <a:t>, מחלת כבד שומנית</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מחלות פחות משמעותיות- טרום סוכרתי לפי רמות hba1c, יתר לחץ דם, </a:t>
            </a:r>
            <a:r>
              <a:rPr lang="he-IL" sz="1200" kern="1200" dirty="0" err="1">
                <a:solidFill>
                  <a:schemeClr val="tx1"/>
                </a:solidFill>
                <a:effectLst/>
                <a:latin typeface="+mn-lt"/>
                <a:ea typeface="+mn-ea"/>
                <a:cs typeface="+mn-cs"/>
              </a:rPr>
              <a:t>דיסליפידמיה</a:t>
            </a:r>
            <a:r>
              <a:rPr lang="he-IL" sz="1200" kern="1200" dirty="0">
                <a:solidFill>
                  <a:schemeClr val="tx1"/>
                </a:solidFill>
                <a:effectLst/>
                <a:latin typeface="+mn-lt"/>
                <a:ea typeface="+mn-ea"/>
                <a:cs typeface="+mn-cs"/>
              </a:rPr>
              <a:t>, מחלת כבד שומנית קלה, בעיה בתפקוד יומיומי, בעיה בשליטה על מתן שתן- </a:t>
            </a:r>
            <a:r>
              <a:rPr lang="he-IL" sz="1200" kern="1200" dirty="0" err="1">
                <a:solidFill>
                  <a:schemeClr val="tx1"/>
                </a:solidFill>
                <a:effectLst/>
                <a:latin typeface="+mn-lt"/>
                <a:ea typeface="+mn-ea"/>
                <a:cs typeface="+mn-cs"/>
              </a:rPr>
              <a:t>stress</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incontinence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ריפלוקס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ארתרופתיות</a:t>
            </a:r>
            <a:r>
              <a:rPr lang="he-IL" sz="1200" kern="1200" dirty="0">
                <a:solidFill>
                  <a:schemeClr val="tx1"/>
                </a:solidFill>
                <a:effectLst/>
                <a:latin typeface="+mn-lt"/>
                <a:ea typeface="+mn-ea"/>
                <a:cs typeface="+mn-cs"/>
              </a:rPr>
              <a:t> הקשורות לעודף משקל, ובעיות הקשורות לירידה באיכות החיים כתוצאה מעודף משקל.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הערכה התנהגותית של המטופל לצורך הגדרתו כ- </a:t>
            </a:r>
            <a:r>
              <a:rPr lang="he-IL" sz="1200" kern="1200" dirty="0" err="1">
                <a:solidFill>
                  <a:schemeClr val="tx1"/>
                </a:solidFill>
                <a:effectLst/>
                <a:latin typeface="+mn-lt"/>
                <a:ea typeface="+mn-ea"/>
                <a:cs typeface="+mn-cs"/>
              </a:rPr>
              <a:t>good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surgical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candidate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למטופל יש מוטיבציה להצליח בטיפול</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למטופל יש ציפיות ריאליסטיות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יש תמיכה משפחתית והתחייבות</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למטופל יש היענות לשירותי בריאות</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המטופל והמשפחה מבינים שדרוש שינוי באורחות החיים לטווח ארוך</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המטופל מסכים למעקב ארוך טווח</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המטופל מסוג לקבל החלטות</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המטופל מציג </a:t>
            </a:r>
            <a:r>
              <a:rPr lang="he-IL" sz="1200" kern="1200" dirty="0" err="1">
                <a:solidFill>
                  <a:schemeClr val="tx1"/>
                </a:solidFill>
                <a:effectLst/>
                <a:latin typeface="+mn-lt"/>
                <a:ea typeface="+mn-ea"/>
                <a:cs typeface="+mn-cs"/>
              </a:rPr>
              <a:t>נסיונות</a:t>
            </a:r>
            <a:r>
              <a:rPr lang="he-IL" sz="1200" kern="1200" dirty="0">
                <a:solidFill>
                  <a:schemeClr val="tx1"/>
                </a:solidFill>
                <a:effectLst/>
                <a:latin typeface="+mn-lt"/>
                <a:ea typeface="+mn-ea"/>
                <a:cs typeface="+mn-cs"/>
              </a:rPr>
              <a:t> לירידה במשקל שהצליחו באופן זמני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אין למטופל הפרעות פסיכיאטריות משמעותיות</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אין למטופל הפרעות התנהגות</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אין למטופל </a:t>
            </a:r>
            <a:r>
              <a:rPr lang="he-IL" sz="1200" kern="1200" dirty="0" err="1">
                <a:solidFill>
                  <a:schemeClr val="tx1"/>
                </a:solidFill>
                <a:effectLst/>
                <a:latin typeface="+mn-lt"/>
                <a:ea typeface="+mn-ea"/>
                <a:cs typeface="+mn-cs"/>
              </a:rPr>
              <a:t>הסטוריה</a:t>
            </a:r>
            <a:r>
              <a:rPr lang="he-IL" sz="1200" kern="1200" dirty="0">
                <a:solidFill>
                  <a:schemeClr val="tx1"/>
                </a:solidFill>
                <a:effectLst/>
                <a:latin typeface="+mn-lt"/>
                <a:ea typeface="+mn-ea"/>
                <a:cs typeface="+mn-cs"/>
              </a:rPr>
              <a:t> של שימוש בחומרים</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אין למטופלת </a:t>
            </a:r>
            <a:r>
              <a:rPr lang="he-IL" sz="1200" kern="1200" dirty="0" err="1">
                <a:solidFill>
                  <a:schemeClr val="tx1"/>
                </a:solidFill>
                <a:effectLst/>
                <a:latin typeface="+mn-lt"/>
                <a:ea typeface="+mn-ea"/>
                <a:cs typeface="+mn-cs"/>
              </a:rPr>
              <a:t>תוכניות</a:t>
            </a:r>
            <a:r>
              <a:rPr lang="he-IL" sz="1200" kern="1200" dirty="0">
                <a:solidFill>
                  <a:schemeClr val="tx1"/>
                </a:solidFill>
                <a:effectLst/>
                <a:latin typeface="+mn-lt"/>
                <a:ea typeface="+mn-ea"/>
                <a:cs typeface="+mn-cs"/>
              </a:rPr>
              <a:t> להיכנס להריון בשנתיים שלאחר הניתוח.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סוגי הניתוחים: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ניתוח שרוול- הכי נפוץ עבור מתבגרים, פחות סיבוכים, </a:t>
            </a:r>
            <a:r>
              <a:rPr lang="he-IL" sz="1200" kern="1200" dirty="0" err="1">
                <a:solidFill>
                  <a:schemeClr val="tx1"/>
                </a:solidFill>
                <a:effectLst/>
                <a:latin typeface="+mn-lt"/>
                <a:ea typeface="+mn-ea"/>
                <a:cs typeface="+mn-cs"/>
              </a:rPr>
              <a:t>רוורסיבלי</a:t>
            </a:r>
            <a:r>
              <a:rPr lang="he-IL" sz="1200" kern="1200" dirty="0">
                <a:solidFill>
                  <a:schemeClr val="tx1"/>
                </a:solidFill>
                <a:effectLst/>
                <a:latin typeface="+mn-lt"/>
                <a:ea typeface="+mn-ea"/>
                <a:cs typeface="+mn-cs"/>
              </a:rPr>
              <a:t> יחסית ופחות מקושר בבעיות ספיגה.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ניתוח </a:t>
            </a:r>
            <a:r>
              <a:rPr lang="he-IL" sz="1200" kern="1200" dirty="0" err="1">
                <a:solidFill>
                  <a:schemeClr val="tx1"/>
                </a:solidFill>
                <a:effectLst/>
                <a:latin typeface="+mn-lt"/>
                <a:ea typeface="+mn-ea"/>
                <a:cs typeface="+mn-cs"/>
              </a:rPr>
              <a:t>מעף</a:t>
            </a:r>
            <a:r>
              <a:rPr lang="he-IL" sz="1200" kern="1200" dirty="0">
                <a:solidFill>
                  <a:schemeClr val="tx1"/>
                </a:solidFill>
                <a:effectLst/>
                <a:latin typeface="+mn-lt"/>
                <a:ea typeface="+mn-ea"/>
                <a:cs typeface="+mn-cs"/>
              </a:rPr>
              <a:t> קיבה- </a:t>
            </a:r>
            <a:r>
              <a:rPr lang="he-IL" sz="1200" kern="1200" dirty="0" err="1">
                <a:solidFill>
                  <a:schemeClr val="tx1"/>
                </a:solidFill>
                <a:effectLst/>
                <a:latin typeface="+mn-lt"/>
                <a:ea typeface="+mn-ea"/>
                <a:cs typeface="+mn-cs"/>
              </a:rPr>
              <a:t>rygb</a:t>
            </a:r>
            <a:r>
              <a:rPr lang="he-IL" sz="1200" kern="1200" dirty="0">
                <a:solidFill>
                  <a:schemeClr val="tx1"/>
                </a:solidFill>
                <a:effectLst/>
                <a:latin typeface="+mn-lt"/>
                <a:ea typeface="+mn-ea"/>
                <a:cs typeface="+mn-cs"/>
              </a:rPr>
              <a:t>- כולל גם פאוץ׳ קטן של הקיבה וגם לולאת </a:t>
            </a:r>
            <a:r>
              <a:rPr lang="he-IL" sz="1200" kern="1200" dirty="0" err="1">
                <a:solidFill>
                  <a:schemeClr val="tx1"/>
                </a:solidFill>
                <a:effectLst/>
                <a:latin typeface="+mn-lt"/>
                <a:ea typeface="+mn-ea"/>
                <a:cs typeface="+mn-cs"/>
              </a:rPr>
              <a:t>roux</a:t>
            </a:r>
            <a:r>
              <a:rPr lang="he-IL" sz="1200" kern="1200" dirty="0">
                <a:solidFill>
                  <a:schemeClr val="tx1"/>
                </a:solidFill>
                <a:effectLst/>
                <a:latin typeface="+mn-lt"/>
                <a:ea typeface="+mn-ea"/>
                <a:cs typeface="+mn-cs"/>
              </a:rPr>
              <a:t> המחוברת אליו באורך כ- 75-150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ותורמת למרכיב של ספיגה. אופציה נוספת שלא מומלצת במתבגרים וקשורה לאובדן המשקל הגדול ביותר הינה ה- </a:t>
            </a:r>
            <a:r>
              <a:rPr lang="he-IL" sz="1200" kern="1200" dirty="0" err="1">
                <a:solidFill>
                  <a:schemeClr val="tx1"/>
                </a:solidFill>
                <a:effectLst/>
                <a:latin typeface="+mn-lt"/>
                <a:ea typeface="+mn-ea"/>
                <a:cs typeface="+mn-cs"/>
              </a:rPr>
              <a:t>duodenal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switch</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ניתוח טבעת- לא מאושר עבור מתבגרים.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הכנות לקראת הניתוח-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יש להשלים הערכה פסיכולוגית</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לקחת בדיקות מלאות כולל הערכת סוכרת וכן בדיקה </a:t>
            </a:r>
            <a:r>
              <a:rPr lang="he-IL" sz="1200" kern="1200" dirty="0" err="1">
                <a:solidFill>
                  <a:schemeClr val="tx1"/>
                </a:solidFill>
                <a:effectLst/>
                <a:latin typeface="+mn-lt"/>
                <a:ea typeface="+mn-ea"/>
                <a:cs typeface="+mn-cs"/>
              </a:rPr>
              <a:t>להליקובקטר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פיילורי</a:t>
            </a:r>
            <a:r>
              <a:rPr lang="he-IL" sz="1200" kern="1200" dirty="0">
                <a:solidFill>
                  <a:schemeClr val="tx1"/>
                </a:solidFill>
                <a:effectLst/>
                <a:latin typeface="+mn-lt"/>
                <a:ea typeface="+mn-ea"/>
                <a:cs typeface="+mn-cs"/>
              </a:rPr>
              <a:t> (בצואה, אם צריך). נלקחות בדיקות ויטמינים ואם יש חוסר המטופל מקבל.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אקג</a:t>
            </a:r>
            <a:r>
              <a:rPr lang="he-IL" sz="1200" kern="1200" dirty="0">
                <a:solidFill>
                  <a:schemeClr val="tx1"/>
                </a:solidFill>
                <a:effectLst/>
                <a:latin typeface="+mn-lt"/>
                <a:ea typeface="+mn-ea"/>
                <a:cs typeface="+mn-cs"/>
              </a:rPr>
              <a:t>- יש לשלול למשל </a:t>
            </a:r>
            <a:r>
              <a:rPr lang="he-IL" sz="1200" kern="1200" dirty="0" err="1">
                <a:solidFill>
                  <a:schemeClr val="tx1"/>
                </a:solidFill>
                <a:effectLst/>
                <a:latin typeface="+mn-lt"/>
                <a:ea typeface="+mn-ea"/>
                <a:cs typeface="+mn-cs"/>
              </a:rPr>
              <a:t>prolonged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qt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syndrome</a:t>
            </a:r>
            <a:r>
              <a:rPr lang="he-IL" sz="1200" kern="1200" dirty="0">
                <a:solidFill>
                  <a:schemeClr val="tx1"/>
                </a:solidFill>
                <a:effectLst/>
                <a:latin typeface="+mn-lt"/>
                <a:ea typeface="+mn-ea"/>
                <a:cs typeface="+mn-cs"/>
              </a:rPr>
              <a:t> שיכול להיות אצל מטופלים עם השמנת יתר חמורה.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אם יש סיפור המחשיד לדום נשימה בשינה יש להשלים הערכה פורמלית.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שלבים בניתוח שרוול-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כניסה לבטן – אופטיקה 12</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הסטת הכבד השמאלי עם </a:t>
            </a:r>
            <a:r>
              <a:rPr lang="he-IL" sz="1200" kern="1200" dirty="0" err="1">
                <a:solidFill>
                  <a:schemeClr val="tx1"/>
                </a:solidFill>
                <a:effectLst/>
                <a:latin typeface="+mn-lt"/>
                <a:ea typeface="+mn-ea"/>
                <a:cs typeface="+mn-cs"/>
              </a:rPr>
              <a:t>רטרקטור</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הפרדת </a:t>
            </a:r>
            <a:r>
              <a:rPr lang="he-IL" sz="1200" kern="1200" dirty="0" err="1">
                <a:solidFill>
                  <a:schemeClr val="tx1"/>
                </a:solidFill>
                <a:effectLst/>
                <a:latin typeface="+mn-lt"/>
                <a:ea typeface="+mn-ea"/>
                <a:cs typeface="+mn-cs"/>
              </a:rPr>
              <a:t>האומנטום</a:t>
            </a:r>
            <a:r>
              <a:rPr lang="he-IL" sz="1200" kern="1200" dirty="0">
                <a:solidFill>
                  <a:schemeClr val="tx1"/>
                </a:solidFill>
                <a:effectLst/>
                <a:latin typeface="+mn-lt"/>
                <a:ea typeface="+mn-ea"/>
                <a:cs typeface="+mn-cs"/>
              </a:rPr>
              <a:t> מהעקומה הגדולה של הקיבה עם </a:t>
            </a:r>
            <a:r>
              <a:rPr lang="he-IL" sz="1200" kern="1200" dirty="0" err="1">
                <a:solidFill>
                  <a:schemeClr val="tx1"/>
                </a:solidFill>
                <a:effectLst/>
                <a:latin typeface="+mn-lt"/>
                <a:ea typeface="+mn-ea"/>
                <a:cs typeface="+mn-cs"/>
              </a:rPr>
              <a:t>סקלפל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הדיסקציה</a:t>
            </a:r>
            <a:r>
              <a:rPr lang="he-IL" sz="1200" kern="1200" dirty="0">
                <a:solidFill>
                  <a:schemeClr val="tx1"/>
                </a:solidFill>
                <a:effectLst/>
                <a:latin typeface="+mn-lt"/>
                <a:ea typeface="+mn-ea"/>
                <a:cs typeface="+mn-cs"/>
              </a:rPr>
              <a:t> מתחילה כ- 6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פרוקסימלית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לפיילרוס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האינסיסורה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אנגולריס</a:t>
            </a:r>
            <a:r>
              <a:rPr lang="he-IL" sz="1200" kern="1200" dirty="0">
                <a:solidFill>
                  <a:schemeClr val="tx1"/>
                </a:solidFill>
                <a:effectLst/>
                <a:latin typeface="+mn-lt"/>
                <a:ea typeface="+mn-ea"/>
                <a:cs typeface="+mn-cs"/>
              </a:rPr>
              <a:t> וממשיכה עד שרואים את </a:t>
            </a:r>
            <a:r>
              <a:rPr lang="he-IL" sz="1200" kern="1200" dirty="0" err="1">
                <a:solidFill>
                  <a:schemeClr val="tx1"/>
                </a:solidFill>
                <a:effectLst/>
                <a:latin typeface="+mn-lt"/>
                <a:ea typeface="+mn-ea"/>
                <a:cs typeface="+mn-cs"/>
              </a:rPr>
              <a:t>הקרורה</a:t>
            </a:r>
            <a:r>
              <a:rPr lang="he-IL" sz="1200" kern="1200" dirty="0">
                <a:solidFill>
                  <a:schemeClr val="tx1"/>
                </a:solidFill>
                <a:effectLst/>
                <a:latin typeface="+mn-lt"/>
                <a:ea typeface="+mn-ea"/>
                <a:cs typeface="+mn-cs"/>
              </a:rPr>
              <a:t> השמאלית. אם יש עדות לבקע </a:t>
            </a:r>
            <a:r>
              <a:rPr lang="he-IL" sz="1200" kern="1200" dirty="0" err="1">
                <a:solidFill>
                  <a:schemeClr val="tx1"/>
                </a:solidFill>
                <a:effectLst/>
                <a:latin typeface="+mn-lt"/>
                <a:ea typeface="+mn-ea"/>
                <a:cs typeface="+mn-cs"/>
              </a:rPr>
              <a:t>היאטלי</a:t>
            </a:r>
            <a:r>
              <a:rPr lang="he-IL" sz="1200" kern="1200" dirty="0">
                <a:solidFill>
                  <a:schemeClr val="tx1"/>
                </a:solidFill>
                <a:effectLst/>
                <a:latin typeface="+mn-lt"/>
                <a:ea typeface="+mn-ea"/>
                <a:cs typeface="+mn-cs"/>
              </a:rPr>
              <a:t> מתקנים וסוגרים </a:t>
            </a:r>
            <a:r>
              <a:rPr lang="he-IL" sz="1200" kern="1200" dirty="0" err="1">
                <a:solidFill>
                  <a:schemeClr val="tx1"/>
                </a:solidFill>
                <a:effectLst/>
                <a:latin typeface="+mn-lt"/>
                <a:ea typeface="+mn-ea"/>
                <a:cs typeface="+mn-cs"/>
              </a:rPr>
              <a:t>קרורות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מכניסים </a:t>
            </a:r>
            <a:r>
              <a:rPr lang="he-IL" sz="1200" kern="1200" dirty="0" err="1">
                <a:solidFill>
                  <a:schemeClr val="tx1"/>
                </a:solidFill>
                <a:effectLst/>
                <a:latin typeface="+mn-lt"/>
                <a:ea typeface="+mn-ea"/>
                <a:cs typeface="+mn-cs"/>
              </a:rPr>
              <a:t>בוג׳י</a:t>
            </a:r>
            <a:r>
              <a:rPr lang="he-IL" sz="1200" kern="1200" dirty="0">
                <a:solidFill>
                  <a:schemeClr val="tx1"/>
                </a:solidFill>
                <a:effectLst/>
                <a:latin typeface="+mn-lt"/>
                <a:ea typeface="+mn-ea"/>
                <a:cs typeface="+mn-cs"/>
              </a:rPr>
              <a:t>- סביב 34fr- ומתחילים לחלק את הקיבה.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בודקים דלף עם מתילן בלו.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הכנסת נקז.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לאחר הניתוח-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חשוב להעריך חסרים תזונתיים, בעיקר ויטמין b12- יכול להביא </a:t>
            </a:r>
            <a:r>
              <a:rPr lang="he-IL" sz="1200" kern="1200" dirty="0" err="1">
                <a:solidFill>
                  <a:schemeClr val="tx1"/>
                </a:solidFill>
                <a:effectLst/>
                <a:latin typeface="+mn-lt"/>
                <a:ea typeface="+mn-ea"/>
                <a:cs typeface="+mn-cs"/>
              </a:rPr>
              <a:t>למיילונוירופתיות</a:t>
            </a:r>
            <a:r>
              <a:rPr lang="he-IL" sz="1200" kern="1200" dirty="0">
                <a:solidFill>
                  <a:schemeClr val="tx1"/>
                </a:solidFill>
                <a:effectLst/>
                <a:latin typeface="+mn-lt"/>
                <a:ea typeface="+mn-ea"/>
                <a:cs typeface="+mn-cs"/>
              </a:rPr>
              <a:t> שאינן רברסיביליות, כמו כן סידן וחומצה פולית (בעיקר אצל נערות המתכננות בהמשך כניסה להריון וחשוב </a:t>
            </a:r>
            <a:r>
              <a:rPr lang="he-IL" sz="1200" kern="1200" dirty="0" err="1">
                <a:solidFill>
                  <a:schemeClr val="tx1"/>
                </a:solidFill>
                <a:effectLst/>
                <a:latin typeface="+mn-lt"/>
                <a:ea typeface="+mn-ea"/>
                <a:cs typeface="+mn-cs"/>
              </a:rPr>
              <a:t>שיקחו</a:t>
            </a:r>
            <a:r>
              <a:rPr lang="he-IL" sz="1200" kern="1200" dirty="0">
                <a:solidFill>
                  <a:schemeClr val="tx1"/>
                </a:solidFill>
                <a:effectLst/>
                <a:latin typeface="+mn-lt"/>
                <a:ea typeface="+mn-ea"/>
                <a:cs typeface="+mn-cs"/>
              </a:rPr>
              <a:t> חומצה פולית).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הערכת צפיפות עצם</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הערכת סיבוכים לאחר ניתוח כגון </a:t>
            </a:r>
            <a:r>
              <a:rPr lang="he-IL" sz="1200" kern="1200" dirty="0" err="1">
                <a:solidFill>
                  <a:schemeClr val="tx1"/>
                </a:solidFill>
                <a:effectLst/>
                <a:latin typeface="+mn-lt"/>
                <a:ea typeface="+mn-ea"/>
                <a:cs typeface="+mn-cs"/>
              </a:rPr>
              <a:t>דיספאגיה</a:t>
            </a:r>
            <a:r>
              <a:rPr lang="he-IL" sz="1200" kern="1200" dirty="0">
                <a:solidFill>
                  <a:schemeClr val="tx1"/>
                </a:solidFill>
                <a:effectLst/>
                <a:latin typeface="+mn-lt"/>
                <a:ea typeface="+mn-ea"/>
                <a:cs typeface="+mn-cs"/>
              </a:rPr>
              <a:t> (השארת </a:t>
            </a:r>
            <a:r>
              <a:rPr lang="he-IL" sz="1200" kern="1200" dirty="0" err="1">
                <a:solidFill>
                  <a:schemeClr val="tx1"/>
                </a:solidFill>
                <a:effectLst/>
                <a:latin typeface="+mn-lt"/>
                <a:ea typeface="+mn-ea"/>
                <a:cs typeface="+mn-cs"/>
              </a:rPr>
              <a:t>דיברטיקולום</a:t>
            </a:r>
            <a:r>
              <a:rPr lang="he-IL" sz="1200" kern="1200" dirty="0">
                <a:solidFill>
                  <a:schemeClr val="tx1"/>
                </a:solidFill>
                <a:effectLst/>
                <a:latin typeface="+mn-lt"/>
                <a:ea typeface="+mn-ea"/>
                <a:cs typeface="+mn-cs"/>
              </a:rPr>
              <a:t>)</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מתן </a:t>
            </a:r>
            <a:r>
              <a:rPr lang="he-IL" sz="1200" kern="1200" dirty="0" err="1">
                <a:solidFill>
                  <a:schemeClr val="tx1"/>
                </a:solidFill>
                <a:effectLst/>
                <a:latin typeface="+mn-lt"/>
                <a:ea typeface="+mn-ea"/>
                <a:cs typeface="+mn-cs"/>
              </a:rPr>
              <a:t>ppi</a:t>
            </a:r>
            <a:r>
              <a:rPr lang="he-IL" sz="1200" kern="1200" dirty="0">
                <a:solidFill>
                  <a:schemeClr val="tx1"/>
                </a:solidFill>
                <a:effectLst/>
                <a:latin typeface="+mn-lt"/>
                <a:ea typeface="+mn-ea"/>
                <a:cs typeface="+mn-cs"/>
              </a:rPr>
              <a:t>- מומלץ לחצי שנה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תכנון נכון של ארוחות</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en-US"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36</a:t>
            </a:fld>
            <a:endParaRPr lang="en-IL"/>
          </a:p>
        </p:txBody>
      </p:sp>
    </p:spTree>
    <p:extLst>
      <p:ext uri="{BB962C8B-B14F-4D97-AF65-F5344CB8AC3E}">
        <p14:creationId xmlns:p14="http://schemas.microsoft.com/office/powerpoint/2010/main" val="261432655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b="1" kern="1200" dirty="0">
                <a:solidFill>
                  <a:schemeClr val="tx1"/>
                </a:solidFill>
                <a:effectLst/>
                <a:latin typeface="+mn-lt"/>
                <a:ea typeface="+mn-ea"/>
                <a:cs typeface="+mn-cs"/>
              </a:rPr>
              <a:t>פרק 28- </a:t>
            </a:r>
            <a:r>
              <a:rPr lang="he-IL" sz="1200" b="1" kern="1200" dirty="0" err="1">
                <a:solidFill>
                  <a:schemeClr val="tx1"/>
                </a:solidFill>
                <a:effectLst/>
                <a:latin typeface="+mn-lt"/>
                <a:ea typeface="+mn-ea"/>
                <a:cs typeface="+mn-cs"/>
              </a:rPr>
              <a:t>ריפלוקס</a:t>
            </a:r>
            <a:r>
              <a:rPr lang="he-IL" sz="1200" b="1" kern="1200" dirty="0">
                <a:solidFill>
                  <a:schemeClr val="tx1"/>
                </a:solidFill>
                <a:effectLst/>
                <a:latin typeface="+mn-lt"/>
                <a:ea typeface="+mn-ea"/>
                <a:cs typeface="+mn-cs"/>
              </a:rPr>
              <a:t> קיבתי-וושטי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ריפלוקס</a:t>
            </a:r>
            <a:r>
              <a:rPr lang="he-IL" sz="1200" kern="1200" dirty="0">
                <a:solidFill>
                  <a:schemeClr val="tx1"/>
                </a:solidFill>
                <a:effectLst/>
                <a:latin typeface="+mn-lt"/>
                <a:ea typeface="+mn-ea"/>
                <a:cs typeface="+mn-cs"/>
              </a:rPr>
              <a:t> שכיח אצל תינוקות ולרוב חולף בגיל שנתיים. זה מוגדר כמעבר לא רצוני </a:t>
            </a:r>
            <a:r>
              <a:rPr lang="he-IL" sz="1200" kern="1200" dirty="0" err="1">
                <a:solidFill>
                  <a:schemeClr val="tx1"/>
                </a:solidFill>
                <a:effectLst/>
                <a:latin typeface="+mn-lt"/>
                <a:ea typeface="+mn-ea"/>
                <a:cs typeface="+mn-cs"/>
              </a:rPr>
              <a:t>רטרוגרדי</a:t>
            </a:r>
            <a:r>
              <a:rPr lang="he-IL" sz="1200" kern="1200" dirty="0">
                <a:solidFill>
                  <a:schemeClr val="tx1"/>
                </a:solidFill>
                <a:effectLst/>
                <a:latin typeface="+mn-lt"/>
                <a:ea typeface="+mn-ea"/>
                <a:cs typeface="+mn-cs"/>
              </a:rPr>
              <a:t> של תוכן קיבה לוושט, לרוב כתוצאה מהרפיה של ה- </a:t>
            </a:r>
            <a:r>
              <a:rPr lang="he-IL" sz="1200" kern="1200" dirty="0" err="1">
                <a:solidFill>
                  <a:schemeClr val="tx1"/>
                </a:solidFill>
                <a:effectLst/>
                <a:latin typeface="+mn-lt"/>
                <a:ea typeface="+mn-ea"/>
                <a:cs typeface="+mn-cs"/>
              </a:rPr>
              <a:t>les</a:t>
            </a:r>
            <a:r>
              <a:rPr lang="he-IL" sz="1200" kern="1200" dirty="0">
                <a:solidFill>
                  <a:schemeClr val="tx1"/>
                </a:solidFill>
                <a:effectLst/>
                <a:latin typeface="+mn-lt"/>
                <a:ea typeface="+mn-ea"/>
                <a:cs typeface="+mn-cs"/>
              </a:rPr>
              <a:t>, בלי קשר לתהליך הבליעה. באופן רגיל זה לא דורש טיפול, אלא אם כן מתפתח </a:t>
            </a:r>
            <a:r>
              <a:rPr lang="he-IL" sz="1200" kern="1200" dirty="0" err="1">
                <a:solidFill>
                  <a:schemeClr val="tx1"/>
                </a:solidFill>
                <a:effectLst/>
                <a:latin typeface="+mn-lt"/>
                <a:ea typeface="+mn-ea"/>
                <a:cs typeface="+mn-cs"/>
              </a:rPr>
              <a:t>gerd</a:t>
            </a:r>
            <a:r>
              <a:rPr lang="he-IL" sz="1200" kern="1200" dirty="0">
                <a:solidFill>
                  <a:schemeClr val="tx1"/>
                </a:solidFill>
                <a:effectLst/>
                <a:latin typeface="+mn-lt"/>
                <a:ea typeface="+mn-ea"/>
                <a:cs typeface="+mn-cs"/>
              </a:rPr>
              <a:t>- כלומר יש סיבוכים שמתבטאים בירידה במשקל- </a:t>
            </a:r>
            <a:r>
              <a:rPr lang="he-IL" sz="1200" kern="1200" dirty="0" err="1">
                <a:solidFill>
                  <a:schemeClr val="tx1"/>
                </a:solidFill>
                <a:effectLst/>
                <a:latin typeface="+mn-lt"/>
                <a:ea typeface="+mn-ea"/>
                <a:cs typeface="+mn-cs"/>
              </a:rPr>
              <a:t>ftt</a:t>
            </a:r>
            <a:r>
              <a:rPr lang="he-IL" sz="1200" kern="1200" dirty="0">
                <a:solidFill>
                  <a:schemeClr val="tx1"/>
                </a:solidFill>
                <a:effectLst/>
                <a:latin typeface="+mn-lt"/>
                <a:ea typeface="+mn-ea"/>
                <a:cs typeface="+mn-cs"/>
              </a:rPr>
              <a:t>, כאבים בחזה, אספירציות, </a:t>
            </a:r>
            <a:r>
              <a:rPr lang="he-IL" sz="1200" kern="1200" dirty="0" err="1">
                <a:solidFill>
                  <a:schemeClr val="tx1"/>
                </a:solidFill>
                <a:effectLst/>
                <a:latin typeface="+mn-lt"/>
                <a:ea typeface="+mn-ea"/>
                <a:cs typeface="+mn-cs"/>
              </a:rPr>
              <a:t>אסופגיטיס</a:t>
            </a:r>
            <a:r>
              <a:rPr lang="he-IL" sz="1200" kern="1200" dirty="0">
                <a:solidFill>
                  <a:schemeClr val="tx1"/>
                </a:solidFill>
                <a:effectLst/>
                <a:latin typeface="+mn-lt"/>
                <a:ea typeface="+mn-ea"/>
                <a:cs typeface="+mn-cs"/>
              </a:rPr>
              <a:t>. לפעמים יש </a:t>
            </a:r>
            <a:r>
              <a:rPr lang="he-IL" sz="1200" kern="1200" dirty="0" err="1">
                <a:solidFill>
                  <a:schemeClr val="tx1"/>
                </a:solidFill>
                <a:effectLst/>
                <a:latin typeface="+mn-lt"/>
                <a:ea typeface="+mn-ea"/>
                <a:cs typeface="+mn-cs"/>
              </a:rPr>
              <a:t>סנדיפר</a:t>
            </a:r>
            <a:r>
              <a:rPr lang="he-IL" sz="1200" kern="1200" dirty="0">
                <a:solidFill>
                  <a:schemeClr val="tx1"/>
                </a:solidFill>
                <a:effectLst/>
                <a:latin typeface="+mn-lt"/>
                <a:ea typeface="+mn-ea"/>
                <a:cs typeface="+mn-cs"/>
              </a:rPr>
              <a:t>- זה </a:t>
            </a:r>
            <a:r>
              <a:rPr lang="he-IL" sz="1200" kern="1200" dirty="0" err="1">
                <a:solidFill>
                  <a:schemeClr val="tx1"/>
                </a:solidFill>
                <a:effectLst/>
                <a:latin typeface="+mn-lt"/>
                <a:ea typeface="+mn-ea"/>
                <a:cs typeface="+mn-cs"/>
              </a:rPr>
              <a:t>טורטיקוליס</a:t>
            </a:r>
            <a:r>
              <a:rPr lang="he-IL" sz="1200" kern="1200" dirty="0">
                <a:solidFill>
                  <a:schemeClr val="tx1"/>
                </a:solidFill>
                <a:effectLst/>
                <a:latin typeface="+mn-lt"/>
                <a:ea typeface="+mn-ea"/>
                <a:cs typeface="+mn-cs"/>
              </a:rPr>
              <a:t> זמני, שיכול לרמז על </a:t>
            </a:r>
            <a:r>
              <a:rPr lang="he-IL" sz="1200" kern="1200" dirty="0" err="1">
                <a:solidFill>
                  <a:schemeClr val="tx1"/>
                </a:solidFill>
                <a:effectLst/>
                <a:latin typeface="+mn-lt"/>
                <a:ea typeface="+mn-ea"/>
                <a:cs typeface="+mn-cs"/>
              </a:rPr>
              <a:t>ריפלוקס</a:t>
            </a:r>
            <a:r>
              <a:rPr lang="he-IL" sz="1200" kern="1200" dirty="0">
                <a:solidFill>
                  <a:schemeClr val="tx1"/>
                </a:solidFill>
                <a:effectLst/>
                <a:latin typeface="+mn-lt"/>
                <a:ea typeface="+mn-ea"/>
                <a:cs typeface="+mn-cs"/>
              </a:rPr>
              <a:t>. במקרים נדירים- דמם (3%). הכי שכיח זה כשיש </a:t>
            </a:r>
            <a:r>
              <a:rPr lang="he-IL" sz="1200" kern="1200" dirty="0" err="1">
                <a:solidFill>
                  <a:schemeClr val="tx1"/>
                </a:solidFill>
                <a:effectLst/>
                <a:latin typeface="+mn-lt"/>
                <a:ea typeface="+mn-ea"/>
                <a:cs typeface="+mn-cs"/>
              </a:rPr>
              <a:t>רגורגיטציה</a:t>
            </a:r>
            <a:r>
              <a:rPr lang="he-IL" sz="1200" kern="1200" dirty="0">
                <a:solidFill>
                  <a:schemeClr val="tx1"/>
                </a:solidFill>
                <a:effectLst/>
                <a:latin typeface="+mn-lt"/>
                <a:ea typeface="+mn-ea"/>
                <a:cs typeface="+mn-cs"/>
              </a:rPr>
              <a:t>- 80% מן המקרים.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הגורמים המגנים על </a:t>
            </a:r>
            <a:r>
              <a:rPr lang="he-IL" sz="1200" kern="1200" dirty="0" err="1">
                <a:solidFill>
                  <a:schemeClr val="tx1"/>
                </a:solidFill>
                <a:effectLst/>
                <a:latin typeface="+mn-lt"/>
                <a:ea typeface="+mn-ea"/>
                <a:cs typeface="+mn-cs"/>
              </a:rPr>
              <a:t>ריפלוקס</a:t>
            </a:r>
            <a:r>
              <a:rPr lang="he-IL" sz="1200" kern="1200" dirty="0">
                <a:solidFill>
                  <a:schemeClr val="tx1"/>
                </a:solidFill>
                <a:effectLst/>
                <a:latin typeface="+mn-lt"/>
                <a:ea typeface="+mn-ea"/>
                <a:cs typeface="+mn-cs"/>
              </a:rPr>
              <a:t> כוללים שלושה- יש מנגנונים שמונעים את </a:t>
            </a:r>
            <a:r>
              <a:rPr lang="he-IL" sz="1200" kern="1200" dirty="0" err="1">
                <a:solidFill>
                  <a:schemeClr val="tx1"/>
                </a:solidFill>
                <a:effectLst/>
                <a:latin typeface="+mn-lt"/>
                <a:ea typeface="+mn-ea"/>
                <a:cs typeface="+mn-cs"/>
              </a:rPr>
              <a:t>הרפלוקס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הספינקטר</a:t>
            </a:r>
            <a:r>
              <a:rPr lang="he-IL" sz="1200" kern="1200" dirty="0">
                <a:solidFill>
                  <a:schemeClr val="tx1"/>
                </a:solidFill>
                <a:effectLst/>
                <a:latin typeface="+mn-lt"/>
                <a:ea typeface="+mn-ea"/>
                <a:cs typeface="+mn-cs"/>
              </a:rPr>
              <a:t> התחתון, תפקידו החשוב ביותר והלחץ הנמדד בו מהווה קורלציה לכך, אורך הוושט </a:t>
            </a:r>
            <a:r>
              <a:rPr lang="he-IL" sz="1200" kern="1200" dirty="0" err="1">
                <a:solidFill>
                  <a:schemeClr val="tx1"/>
                </a:solidFill>
                <a:effectLst/>
                <a:latin typeface="+mn-lt"/>
                <a:ea typeface="+mn-ea"/>
                <a:cs typeface="+mn-cs"/>
              </a:rPr>
              <a:t>הבטנית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הזוית</a:t>
            </a:r>
            <a:r>
              <a:rPr lang="he-IL" sz="1200" kern="1200" dirty="0">
                <a:solidFill>
                  <a:schemeClr val="tx1"/>
                </a:solidFill>
                <a:effectLst/>
                <a:latin typeface="+mn-lt"/>
                <a:ea typeface="+mn-ea"/>
                <a:cs typeface="+mn-cs"/>
              </a:rPr>
              <a:t> עש </a:t>
            </a:r>
            <a:r>
              <a:rPr lang="he-IL" sz="1200" kern="1200" dirty="0" err="1">
                <a:solidFill>
                  <a:schemeClr val="tx1"/>
                </a:solidFill>
                <a:effectLst/>
                <a:latin typeface="+mn-lt"/>
                <a:ea typeface="+mn-ea"/>
                <a:cs typeface="+mn-cs"/>
              </a:rPr>
              <a:t>his</a:t>
            </a:r>
            <a:r>
              <a:rPr lang="he-IL" sz="1200" kern="1200" dirty="0">
                <a:solidFill>
                  <a:schemeClr val="tx1"/>
                </a:solidFill>
                <a:effectLst/>
                <a:latin typeface="+mn-lt"/>
                <a:ea typeface="+mn-ea"/>
                <a:cs typeface="+mn-cs"/>
              </a:rPr>
              <a:t>- צריכה להיות חדה, והלחץ התוך בטני), יש מנגנונים המפחיתים את הנזק לוושט ברגע שכבר התרחש </a:t>
            </a:r>
            <a:r>
              <a:rPr lang="he-IL" sz="1200" kern="1200" dirty="0" err="1">
                <a:solidFill>
                  <a:schemeClr val="tx1"/>
                </a:solidFill>
                <a:effectLst/>
                <a:latin typeface="+mn-lt"/>
                <a:ea typeface="+mn-ea"/>
                <a:cs typeface="+mn-cs"/>
              </a:rPr>
              <a:t>הריפלוקס</a:t>
            </a:r>
            <a:r>
              <a:rPr lang="he-IL" sz="1200" kern="1200" dirty="0">
                <a:solidFill>
                  <a:schemeClr val="tx1"/>
                </a:solidFill>
                <a:effectLst/>
                <a:latin typeface="+mn-lt"/>
                <a:ea typeface="+mn-ea"/>
                <a:cs typeface="+mn-cs"/>
              </a:rPr>
              <a:t>- זה הרוק, ויש מנגנונים שעוזרים ״להיפטר״ </a:t>
            </a:r>
            <a:r>
              <a:rPr lang="he-IL" sz="1200" kern="1200" dirty="0" err="1">
                <a:solidFill>
                  <a:schemeClr val="tx1"/>
                </a:solidFill>
                <a:effectLst/>
                <a:latin typeface="+mn-lt"/>
                <a:ea typeface="+mn-ea"/>
                <a:cs typeface="+mn-cs"/>
              </a:rPr>
              <a:t>מהריפלוקס</a:t>
            </a:r>
            <a:r>
              <a:rPr lang="he-IL" sz="1200" kern="1200" dirty="0">
                <a:solidFill>
                  <a:schemeClr val="tx1"/>
                </a:solidFill>
                <a:effectLst/>
                <a:latin typeface="+mn-lt"/>
                <a:ea typeface="+mn-ea"/>
                <a:cs typeface="+mn-cs"/>
              </a:rPr>
              <a:t>- הפריסטלטיקה של הוושט, כוח הכבידה.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אבחנת ה- </a:t>
            </a:r>
            <a:r>
              <a:rPr lang="he-IL" sz="1200" kern="1200" dirty="0" err="1">
                <a:solidFill>
                  <a:schemeClr val="tx1"/>
                </a:solidFill>
                <a:effectLst/>
                <a:latin typeface="+mn-lt"/>
                <a:ea typeface="+mn-ea"/>
                <a:cs typeface="+mn-cs"/>
              </a:rPr>
              <a:t>gold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standard</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ריפלוקס</a:t>
            </a:r>
            <a:r>
              <a:rPr lang="he-IL" sz="1200" kern="1200" dirty="0">
                <a:solidFill>
                  <a:schemeClr val="tx1"/>
                </a:solidFill>
                <a:effectLst/>
                <a:latin typeface="+mn-lt"/>
                <a:ea typeface="+mn-ea"/>
                <a:cs typeface="+mn-cs"/>
              </a:rPr>
              <a:t> הינה באמצעות בדיקת </a:t>
            </a:r>
            <a:r>
              <a:rPr lang="he-IL" sz="1200" kern="1200" dirty="0" err="1">
                <a:solidFill>
                  <a:schemeClr val="tx1"/>
                </a:solidFill>
                <a:effectLst/>
                <a:latin typeface="+mn-lt"/>
                <a:ea typeface="+mn-ea"/>
                <a:cs typeface="+mn-cs"/>
              </a:rPr>
              <a:t>ph</a:t>
            </a:r>
            <a:r>
              <a:rPr lang="he-IL" sz="1200" kern="1200" dirty="0">
                <a:solidFill>
                  <a:schemeClr val="tx1"/>
                </a:solidFill>
                <a:effectLst/>
                <a:latin typeface="+mn-lt"/>
                <a:ea typeface="+mn-ea"/>
                <a:cs typeface="+mn-cs"/>
              </a:rPr>
              <a:t> עם אימפדנס. הרבה פעמים כירורגים מתחילים עם שיקוף בליעה כי זה שולל עוד סיבות כמו הרניה </a:t>
            </a:r>
            <a:r>
              <a:rPr lang="he-IL" sz="1200" kern="1200" dirty="0" err="1">
                <a:solidFill>
                  <a:schemeClr val="tx1"/>
                </a:solidFill>
                <a:effectLst/>
                <a:latin typeface="+mn-lt"/>
                <a:ea typeface="+mn-ea"/>
                <a:cs typeface="+mn-cs"/>
              </a:rPr>
              <a:t>היאטלית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מלרוטציה</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דופליקציות</a:t>
            </a:r>
            <a:r>
              <a:rPr lang="he-IL" sz="1200" kern="1200" dirty="0">
                <a:solidFill>
                  <a:schemeClr val="tx1"/>
                </a:solidFill>
                <a:effectLst/>
                <a:latin typeface="+mn-lt"/>
                <a:ea typeface="+mn-ea"/>
                <a:cs typeface="+mn-cs"/>
              </a:rPr>
              <a:t>, אבל מידת </a:t>
            </a:r>
            <a:r>
              <a:rPr lang="he-IL" sz="1200" kern="1200" dirty="0" err="1">
                <a:solidFill>
                  <a:schemeClr val="tx1"/>
                </a:solidFill>
                <a:effectLst/>
                <a:latin typeface="+mn-lt"/>
                <a:ea typeface="+mn-ea"/>
                <a:cs typeface="+mn-cs"/>
              </a:rPr>
              <a:t>הריפלוקס</a:t>
            </a:r>
            <a:r>
              <a:rPr lang="he-IL" sz="1200" kern="1200" dirty="0">
                <a:solidFill>
                  <a:schemeClr val="tx1"/>
                </a:solidFill>
                <a:effectLst/>
                <a:latin typeface="+mn-lt"/>
                <a:ea typeface="+mn-ea"/>
                <a:cs typeface="+mn-cs"/>
              </a:rPr>
              <a:t> שרואים בשיקוף בליעה לא מהווה מדד פרוגנוסטי לחומרת ה- </a:t>
            </a:r>
            <a:r>
              <a:rPr lang="he-IL" sz="1200" kern="1200" dirty="0" err="1">
                <a:solidFill>
                  <a:schemeClr val="tx1"/>
                </a:solidFill>
                <a:effectLst/>
                <a:latin typeface="+mn-lt"/>
                <a:ea typeface="+mn-ea"/>
                <a:cs typeface="+mn-cs"/>
              </a:rPr>
              <a:t>gerd</a:t>
            </a:r>
            <a:r>
              <a:rPr lang="he-IL" sz="1200" kern="1200" dirty="0">
                <a:solidFill>
                  <a:schemeClr val="tx1"/>
                </a:solidFill>
                <a:effectLst/>
                <a:latin typeface="+mn-lt"/>
                <a:ea typeface="+mn-ea"/>
                <a:cs typeface="+mn-cs"/>
              </a:rPr>
              <a:t>. מקובל גם להשלים גסטרוסקופיה ולקחת ביופסיות- זה הכי רגיש לצורך האבחון.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מהלך ניתוח </a:t>
            </a:r>
            <a:r>
              <a:rPr lang="he-IL" sz="1200" kern="1200" dirty="0" err="1">
                <a:solidFill>
                  <a:schemeClr val="tx1"/>
                </a:solidFill>
                <a:effectLst/>
                <a:latin typeface="+mn-lt"/>
                <a:ea typeface="+mn-ea"/>
                <a:cs typeface="+mn-cs"/>
              </a:rPr>
              <a:t>פונדופליקציה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מפרידים את העקומה הגדולה ואת ה- </a:t>
            </a:r>
            <a:r>
              <a:rPr lang="he-IL" sz="1200" kern="1200" dirty="0" err="1">
                <a:solidFill>
                  <a:schemeClr val="tx1"/>
                </a:solidFill>
                <a:effectLst/>
                <a:latin typeface="+mn-lt"/>
                <a:ea typeface="+mn-ea"/>
                <a:cs typeface="+mn-cs"/>
              </a:rPr>
              <a:t>short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gastric</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מזהים את </a:t>
            </a:r>
            <a:r>
              <a:rPr lang="he-IL" sz="1200" kern="1200" dirty="0" err="1">
                <a:solidFill>
                  <a:schemeClr val="tx1"/>
                </a:solidFill>
                <a:effectLst/>
                <a:latin typeface="+mn-lt"/>
                <a:ea typeface="+mn-ea"/>
                <a:cs typeface="+mn-cs"/>
              </a:rPr>
              <a:t>הקרורות</a:t>
            </a:r>
            <a:r>
              <a:rPr lang="he-IL" sz="1200" kern="1200" dirty="0">
                <a:solidFill>
                  <a:schemeClr val="tx1"/>
                </a:solidFill>
                <a:effectLst/>
                <a:latin typeface="+mn-lt"/>
                <a:ea typeface="+mn-ea"/>
                <a:cs typeface="+mn-cs"/>
              </a:rPr>
              <a:t> משמאל ואת ה- </a:t>
            </a:r>
            <a:r>
              <a:rPr lang="he-IL" sz="1200" kern="1200" dirty="0" err="1">
                <a:solidFill>
                  <a:schemeClr val="tx1"/>
                </a:solidFill>
                <a:effectLst/>
                <a:latin typeface="+mn-lt"/>
                <a:ea typeface="+mn-ea"/>
                <a:cs typeface="+mn-cs"/>
              </a:rPr>
              <a:t>ge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junction</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מפרידים מימין את העקומה הקטנה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הליגמנט</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הגסטרוהפטי</a:t>
            </a:r>
            <a:r>
              <a:rPr lang="he-IL" sz="1200" kern="1200" dirty="0">
                <a:solidFill>
                  <a:schemeClr val="tx1"/>
                </a:solidFill>
                <a:effectLst/>
                <a:latin typeface="+mn-lt"/>
                <a:ea typeface="+mn-ea"/>
                <a:cs typeface="+mn-cs"/>
              </a:rPr>
              <a:t>- נזהרים לעשות את זה מעל ה- </a:t>
            </a:r>
            <a:r>
              <a:rPr lang="he-IL" sz="1200" kern="1200" dirty="0" err="1">
                <a:solidFill>
                  <a:schemeClr val="tx1"/>
                </a:solidFill>
                <a:effectLst/>
                <a:latin typeface="+mn-lt"/>
                <a:ea typeface="+mn-ea"/>
                <a:cs typeface="+mn-cs"/>
              </a:rPr>
              <a:t>left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gastric</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בשלב זה בודקים אם יש שק בקע ומתקנים, כמו כן ניתן לסגור את </a:t>
            </a:r>
            <a:r>
              <a:rPr lang="he-IL" sz="1200" kern="1200" dirty="0" err="1">
                <a:solidFill>
                  <a:schemeClr val="tx1"/>
                </a:solidFill>
                <a:effectLst/>
                <a:latin typeface="+mn-lt"/>
                <a:ea typeface="+mn-ea"/>
                <a:cs typeface="+mn-cs"/>
              </a:rPr>
              <a:t>הקרורות</a:t>
            </a:r>
            <a:r>
              <a:rPr lang="he-IL" sz="1200" kern="1200" dirty="0">
                <a:solidFill>
                  <a:schemeClr val="tx1"/>
                </a:solidFill>
                <a:effectLst/>
                <a:latin typeface="+mn-lt"/>
                <a:ea typeface="+mn-ea"/>
                <a:cs typeface="+mn-cs"/>
              </a:rPr>
              <a:t>, יש על זה הרבה מחקרים אם זה מוסיף או לא. בכל מקרה ההמלצה היא מינימום ניוד של הוושט.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מכניסים </a:t>
            </a:r>
            <a:r>
              <a:rPr lang="he-IL" sz="1200" kern="1200" dirty="0" err="1">
                <a:solidFill>
                  <a:schemeClr val="tx1"/>
                </a:solidFill>
                <a:effectLst/>
                <a:latin typeface="+mn-lt"/>
                <a:ea typeface="+mn-ea"/>
                <a:cs typeface="+mn-cs"/>
              </a:rPr>
              <a:t>בוז׳י</a:t>
            </a:r>
            <a:r>
              <a:rPr lang="he-IL" sz="1200" kern="1200" dirty="0">
                <a:solidFill>
                  <a:schemeClr val="tx1"/>
                </a:solidFill>
                <a:effectLst/>
                <a:latin typeface="+mn-lt"/>
                <a:ea typeface="+mn-ea"/>
                <a:cs typeface="+mn-cs"/>
              </a:rPr>
              <a:t> ומעבירים את הקיבה בליפוף נגד כיוון השעון להשלמת 360 לפי ניסן, ומקבעים עם שלושה תפרים. צריך אורך של 2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לפחות של </a:t>
            </a:r>
            <a:r>
              <a:rPr lang="he-IL" sz="1200" kern="1200" dirty="0" err="1">
                <a:solidFill>
                  <a:schemeClr val="tx1"/>
                </a:solidFill>
                <a:effectLst/>
                <a:latin typeface="+mn-lt"/>
                <a:ea typeface="+mn-ea"/>
                <a:cs typeface="+mn-cs"/>
              </a:rPr>
              <a:t>פונדופליקציה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המלצה לכלכלה רכה למשך שלושה שבועות בגלל הבצקת.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שיקוף חוזר לאחר שנה.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37</a:t>
            </a:fld>
            <a:endParaRPr lang="en-IL"/>
          </a:p>
        </p:txBody>
      </p:sp>
    </p:spTree>
    <p:extLst>
      <p:ext uri="{BB962C8B-B14F-4D97-AF65-F5344CB8AC3E}">
        <p14:creationId xmlns:p14="http://schemas.microsoft.com/office/powerpoint/2010/main" val="137921488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rtl="1"/>
            <a:r>
              <a:rPr lang="he-IL" sz="1200" b="1" kern="1200" dirty="0">
                <a:solidFill>
                  <a:schemeClr val="tx1"/>
                </a:solidFill>
                <a:effectLst/>
                <a:latin typeface="+mn-lt"/>
                <a:ea typeface="+mn-ea"/>
                <a:cs typeface="+mn-cs"/>
              </a:rPr>
              <a:t>פרק 48- פגמים בדופן הבטן </a:t>
            </a:r>
            <a:endParaRPr lang="en-IL" sz="1200" kern="1200" dirty="0">
              <a:solidFill>
                <a:schemeClr val="tx1"/>
              </a:solidFill>
              <a:effectLst/>
              <a:latin typeface="+mn-lt"/>
              <a:ea typeface="+mn-ea"/>
              <a:cs typeface="+mn-cs"/>
            </a:endParaRPr>
          </a:p>
          <a:p>
            <a:pPr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rtl="1"/>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rtl="1"/>
            <a:r>
              <a:rPr lang="he-IL" sz="1200" kern="1200" dirty="0">
                <a:solidFill>
                  <a:schemeClr val="tx1"/>
                </a:solidFill>
                <a:effectLst/>
                <a:latin typeface="+mn-lt"/>
                <a:ea typeface="+mn-ea"/>
                <a:cs typeface="+mn-cs"/>
              </a:rPr>
              <a:t>מתרחש בין 1:4000 לידות, יש עליה בהיארעות אצל נשים הצעירות מגיל 21 למרות שהסיבה לכך לא ידועה. בשני העשורים האחרונים יש עליה באופן כללי בהיארעות של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לידה מוקדמת יותר שכיחה אצל ילודים עם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(28%!). מבחינה </a:t>
            </a:r>
            <a:r>
              <a:rPr lang="he-IL" sz="1200" kern="1200" dirty="0" err="1">
                <a:solidFill>
                  <a:schemeClr val="tx1"/>
                </a:solidFill>
                <a:effectLst/>
                <a:latin typeface="+mn-lt"/>
                <a:ea typeface="+mn-ea"/>
                <a:cs typeface="+mn-cs"/>
              </a:rPr>
              <a:t>אמבריונלית</a:t>
            </a:r>
            <a:r>
              <a:rPr lang="he-IL" sz="1200" kern="1200" dirty="0">
                <a:solidFill>
                  <a:schemeClr val="tx1"/>
                </a:solidFill>
                <a:effectLst/>
                <a:latin typeface="+mn-lt"/>
                <a:ea typeface="+mn-ea"/>
                <a:cs typeface="+mn-cs"/>
              </a:rPr>
              <a:t>- קיר הבטן נוצר במהלך השבוע הרביעי כשהעובר יותר את </a:t>
            </a:r>
            <a:r>
              <a:rPr lang="he-IL" sz="1200" kern="1200" dirty="0" err="1">
                <a:solidFill>
                  <a:schemeClr val="tx1"/>
                </a:solidFill>
                <a:effectLst/>
                <a:latin typeface="+mn-lt"/>
                <a:ea typeface="+mn-ea"/>
                <a:cs typeface="+mn-cs"/>
              </a:rPr>
              <a:t>הפולדינג</a:t>
            </a:r>
            <a:r>
              <a:rPr lang="he-IL" sz="1200" kern="1200" dirty="0">
                <a:solidFill>
                  <a:schemeClr val="tx1"/>
                </a:solidFill>
                <a:effectLst/>
                <a:latin typeface="+mn-lt"/>
                <a:ea typeface="+mn-ea"/>
                <a:cs typeface="+mn-cs"/>
              </a:rPr>
              <a:t> במישור </a:t>
            </a:r>
            <a:r>
              <a:rPr lang="he-IL" sz="1200" kern="1200" dirty="0" err="1">
                <a:solidFill>
                  <a:schemeClr val="tx1"/>
                </a:solidFill>
                <a:effectLst/>
                <a:latin typeface="+mn-lt"/>
                <a:ea typeface="+mn-ea"/>
                <a:cs typeface="+mn-cs"/>
              </a:rPr>
              <a:t>הקרניו-קאודלי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והמדיו</a:t>
            </a:r>
            <a:r>
              <a:rPr lang="he-IL" sz="1200" kern="1200" dirty="0">
                <a:solidFill>
                  <a:schemeClr val="tx1"/>
                </a:solidFill>
                <a:effectLst/>
                <a:latin typeface="+mn-lt"/>
                <a:ea typeface="+mn-ea"/>
                <a:cs typeface="+mn-cs"/>
              </a:rPr>
              <a:t>-לטרלי. במהלך השבוע השישי יש גדילה מהירה של הכבד והמעיים המביאים </a:t>
            </a:r>
            <a:r>
              <a:rPr lang="he-IL" sz="1200" kern="1200" dirty="0" err="1">
                <a:solidFill>
                  <a:schemeClr val="tx1"/>
                </a:solidFill>
                <a:effectLst/>
                <a:latin typeface="+mn-lt"/>
                <a:ea typeface="+mn-ea"/>
                <a:cs typeface="+mn-cs"/>
              </a:rPr>
              <a:t>להרניאציה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המידגאט</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לאומביליקל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קורד</a:t>
            </a:r>
            <a:r>
              <a:rPr lang="he-IL" sz="1200" kern="1200" dirty="0">
                <a:solidFill>
                  <a:schemeClr val="tx1"/>
                </a:solidFill>
                <a:effectLst/>
                <a:latin typeface="+mn-lt"/>
                <a:ea typeface="+mn-ea"/>
                <a:cs typeface="+mn-cs"/>
              </a:rPr>
              <a:t>. במהלך 4 השבועות הקרובים יש </a:t>
            </a:r>
            <a:r>
              <a:rPr lang="he-IL" sz="1200" kern="1200" dirty="0" err="1">
                <a:solidFill>
                  <a:schemeClr val="tx1"/>
                </a:solidFill>
                <a:effectLst/>
                <a:latin typeface="+mn-lt"/>
                <a:ea typeface="+mn-ea"/>
                <a:cs typeface="+mn-cs"/>
              </a:rPr>
              <a:t>אלונגציה</a:t>
            </a:r>
            <a:r>
              <a:rPr lang="he-IL" sz="1200" kern="1200" dirty="0">
                <a:solidFill>
                  <a:schemeClr val="tx1"/>
                </a:solidFill>
                <a:effectLst/>
                <a:latin typeface="+mn-lt"/>
                <a:ea typeface="+mn-ea"/>
                <a:cs typeface="+mn-cs"/>
              </a:rPr>
              <a:t> ורוטציה של </a:t>
            </a:r>
            <a:r>
              <a:rPr lang="he-IL" sz="1200" kern="1200" dirty="0" err="1">
                <a:solidFill>
                  <a:schemeClr val="tx1"/>
                </a:solidFill>
                <a:effectLst/>
                <a:latin typeface="+mn-lt"/>
                <a:ea typeface="+mn-ea"/>
                <a:cs typeface="+mn-cs"/>
              </a:rPr>
              <a:t>המידגאט</a:t>
            </a:r>
            <a:r>
              <a:rPr lang="he-IL" sz="1200" kern="1200" dirty="0">
                <a:solidFill>
                  <a:schemeClr val="tx1"/>
                </a:solidFill>
                <a:effectLst/>
                <a:latin typeface="+mn-lt"/>
                <a:ea typeface="+mn-ea"/>
                <a:cs typeface="+mn-cs"/>
              </a:rPr>
              <a:t>, ובשבוע עשירי הוא חוזר לחלל הבטן, ואז החלק הראשון, השני והשלישי של התריסריון וכן הקולון העולה והיורד מתקבעים במקומם </a:t>
            </a:r>
            <a:r>
              <a:rPr lang="he-IL" sz="1200" kern="1200" dirty="0" err="1">
                <a:solidFill>
                  <a:schemeClr val="tx1"/>
                </a:solidFill>
                <a:effectLst/>
                <a:latin typeface="+mn-lt"/>
                <a:ea typeface="+mn-ea"/>
                <a:cs typeface="+mn-cs"/>
              </a:rPr>
              <a:t>הרטרופריטונאלי</a:t>
            </a:r>
            <a:r>
              <a:rPr lang="he-IL" sz="1200" kern="1200" dirty="0">
                <a:solidFill>
                  <a:schemeClr val="tx1"/>
                </a:solidFill>
                <a:effectLst/>
                <a:latin typeface="+mn-lt"/>
                <a:ea typeface="+mn-ea"/>
                <a:cs typeface="+mn-cs"/>
              </a:rPr>
              <a:t>. התיאוריה הרווחת לגבי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מניחה שיש כישלון במיגרציה של ה- </a:t>
            </a:r>
            <a:r>
              <a:rPr lang="he-IL" sz="1200" kern="1200" dirty="0" err="1">
                <a:solidFill>
                  <a:schemeClr val="tx1"/>
                </a:solidFill>
                <a:effectLst/>
                <a:latin typeface="+mn-lt"/>
                <a:ea typeface="+mn-ea"/>
                <a:cs typeface="+mn-cs"/>
              </a:rPr>
              <a:t>lateral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folds</a:t>
            </a:r>
            <a:r>
              <a:rPr lang="he-IL" sz="1200" kern="1200" dirty="0">
                <a:solidFill>
                  <a:schemeClr val="tx1"/>
                </a:solidFill>
                <a:effectLst/>
                <a:latin typeface="+mn-lt"/>
                <a:ea typeface="+mn-ea"/>
                <a:cs typeface="+mn-cs"/>
              </a:rPr>
              <a:t>, יותר בצד הימני. (יש מספר תיאורי מקרה של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משמאל, יותר בבנות ומקושרים בפרוגנוזה רעה יותר היות ונלווים להם מומים מולדים נוספים). כלומר, זוהי התיאוריה של ה- </a:t>
            </a:r>
            <a:r>
              <a:rPr lang="he-IL" sz="1200" kern="1200" dirty="0" err="1">
                <a:solidFill>
                  <a:schemeClr val="tx1"/>
                </a:solidFill>
                <a:effectLst/>
                <a:latin typeface="+mn-lt"/>
                <a:ea typeface="+mn-ea"/>
                <a:cs typeface="+mn-cs"/>
              </a:rPr>
              <a:t>ventral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body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folds</a:t>
            </a:r>
            <a:r>
              <a:rPr lang="he-IL" sz="1200" kern="1200" dirty="0">
                <a:solidFill>
                  <a:schemeClr val="tx1"/>
                </a:solidFill>
                <a:effectLst/>
                <a:latin typeface="+mn-lt"/>
                <a:ea typeface="+mn-ea"/>
                <a:cs typeface="+mn-cs"/>
              </a:rPr>
              <a:t> ולכן מכאן יוצא כי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הינו פגם שנוצר יחסית מוקדם במהלך </a:t>
            </a:r>
            <a:r>
              <a:rPr lang="he-IL" sz="1200" kern="1200" dirty="0" err="1">
                <a:solidFill>
                  <a:schemeClr val="tx1"/>
                </a:solidFill>
                <a:effectLst/>
                <a:latin typeface="+mn-lt"/>
                <a:ea typeface="+mn-ea"/>
                <a:cs typeface="+mn-cs"/>
              </a:rPr>
              <a:t>ההריון</a:t>
            </a:r>
            <a:r>
              <a:rPr lang="he-IL" sz="1200" kern="1200" dirty="0">
                <a:solidFill>
                  <a:schemeClr val="tx1"/>
                </a:solidFill>
                <a:effectLst/>
                <a:latin typeface="+mn-lt"/>
                <a:ea typeface="+mn-ea"/>
                <a:cs typeface="+mn-cs"/>
              </a:rPr>
              <a:t> עצמו, ולפני שנוצר </a:t>
            </a:r>
            <a:r>
              <a:rPr lang="he-IL" sz="1200" kern="1200" dirty="0" err="1">
                <a:solidFill>
                  <a:schemeClr val="tx1"/>
                </a:solidFill>
                <a:effectLst/>
                <a:latin typeface="+mn-lt"/>
                <a:ea typeface="+mn-ea"/>
                <a:cs typeface="+mn-cs"/>
              </a:rPr>
              <a:t>אומפלוצלה</a:t>
            </a:r>
            <a:r>
              <a:rPr lang="he-IL" sz="1200" kern="1200" dirty="0">
                <a:solidFill>
                  <a:schemeClr val="tx1"/>
                </a:solidFill>
                <a:effectLst/>
                <a:latin typeface="+mn-lt"/>
                <a:ea typeface="+mn-ea"/>
                <a:cs typeface="+mn-cs"/>
              </a:rPr>
              <a:t>. יש כמה גורמים שלא נמצא להם קשר מוכח להתפתחות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עישון, חשיפה לזיהומים שונים, שימוש באספירין </a:t>
            </a:r>
            <a:r>
              <a:rPr lang="he-IL" sz="1200" kern="1200" dirty="0" err="1">
                <a:solidFill>
                  <a:schemeClr val="tx1"/>
                </a:solidFill>
                <a:effectLst/>
                <a:latin typeface="+mn-lt"/>
                <a:ea typeface="+mn-ea"/>
                <a:cs typeface="+mn-cs"/>
              </a:rPr>
              <a:t>ונורופן</a:t>
            </a:r>
            <a:r>
              <a:rPr lang="he-IL" sz="1200" kern="1200" dirty="0">
                <a:solidFill>
                  <a:schemeClr val="tx1"/>
                </a:solidFill>
                <a:effectLst/>
                <a:latin typeface="+mn-lt"/>
                <a:ea typeface="+mn-ea"/>
                <a:cs typeface="+mn-cs"/>
              </a:rPr>
              <a:t> ותרופות אחרות אבל הקשר החזק ביותר הינו נשים צעירים ממעמד סוציו-אקונומי נמוך, לעיתים עם סיפור של אלימות במהלך </a:t>
            </a:r>
            <a:r>
              <a:rPr lang="he-IL" sz="1200" kern="1200" dirty="0" err="1">
                <a:solidFill>
                  <a:schemeClr val="tx1"/>
                </a:solidFill>
                <a:effectLst/>
                <a:latin typeface="+mn-lt"/>
                <a:ea typeface="+mn-ea"/>
                <a:cs typeface="+mn-cs"/>
              </a:rPr>
              <a:t>ההריון</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rtl="1"/>
            <a:r>
              <a:rPr lang="he-IL" sz="1200" kern="1200" dirty="0">
                <a:solidFill>
                  <a:schemeClr val="tx1"/>
                </a:solidFill>
                <a:effectLst/>
                <a:latin typeface="+mn-lt"/>
                <a:ea typeface="+mn-ea"/>
                <a:cs typeface="+mn-cs"/>
              </a:rPr>
              <a:t>מרבית המקרים מאובחנים בשבוע העשרים במהלך ביצוע סונר. לרוב סונר מתבצע עקב רמות אלפא-</a:t>
            </a:r>
            <a:r>
              <a:rPr lang="he-IL" sz="1200" kern="1200" dirty="0" err="1">
                <a:solidFill>
                  <a:schemeClr val="tx1"/>
                </a:solidFill>
                <a:effectLst/>
                <a:latin typeface="+mn-lt"/>
                <a:ea typeface="+mn-ea"/>
                <a:cs typeface="+mn-cs"/>
              </a:rPr>
              <a:t>פטופרוטאין</a:t>
            </a:r>
            <a:r>
              <a:rPr lang="he-IL" sz="1200" kern="1200" dirty="0">
                <a:solidFill>
                  <a:schemeClr val="tx1"/>
                </a:solidFill>
                <a:effectLst/>
                <a:latin typeface="+mn-lt"/>
                <a:ea typeface="+mn-ea"/>
                <a:cs typeface="+mn-cs"/>
              </a:rPr>
              <a:t> גבוהות, שהן מוגברות בכל המקרים של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גילוי לולאות מעי הצפות באופן חופשי בנוזל </a:t>
            </a:r>
            <a:r>
              <a:rPr lang="he-IL" sz="1200" kern="1200" dirty="0" err="1">
                <a:solidFill>
                  <a:schemeClr val="tx1"/>
                </a:solidFill>
                <a:effectLst/>
                <a:latin typeface="+mn-lt"/>
                <a:ea typeface="+mn-ea"/>
                <a:cs typeface="+mn-cs"/>
              </a:rPr>
              <a:t>האמניוטי</a:t>
            </a:r>
            <a:r>
              <a:rPr lang="he-IL" sz="1200" kern="1200" dirty="0">
                <a:solidFill>
                  <a:schemeClr val="tx1"/>
                </a:solidFill>
                <a:effectLst/>
                <a:latin typeface="+mn-lt"/>
                <a:ea typeface="+mn-ea"/>
                <a:cs typeface="+mn-cs"/>
              </a:rPr>
              <a:t> וגילוי דפקט בדופן הבטן מצד ימין לטבור הם דיאגנוסטיים </a:t>
            </a:r>
            <a:r>
              <a:rPr lang="he-IL" sz="1200" kern="1200" dirty="0" err="1">
                <a:solidFill>
                  <a:schemeClr val="tx1"/>
                </a:solidFill>
                <a:effectLst/>
                <a:latin typeface="+mn-lt"/>
                <a:ea typeface="+mn-ea"/>
                <a:cs typeface="+mn-cs"/>
              </a:rPr>
              <a:t>לגסטרוסכיזיס</a:t>
            </a:r>
            <a:r>
              <a:rPr lang="he-IL" sz="1200" kern="1200" dirty="0">
                <a:solidFill>
                  <a:schemeClr val="tx1"/>
                </a:solidFill>
                <a:effectLst/>
                <a:latin typeface="+mn-lt"/>
                <a:ea typeface="+mn-ea"/>
                <a:cs typeface="+mn-cs"/>
              </a:rPr>
              <a:t>. למרבית העוברים יש </a:t>
            </a:r>
            <a:r>
              <a:rPr lang="he-IL" sz="1200" kern="1200" dirty="0" err="1">
                <a:solidFill>
                  <a:schemeClr val="tx1"/>
                </a:solidFill>
                <a:effectLst/>
                <a:latin typeface="+mn-lt"/>
                <a:ea typeface="+mn-ea"/>
                <a:cs typeface="+mn-cs"/>
              </a:rPr>
              <a:t>iugr</a:t>
            </a:r>
            <a:r>
              <a:rPr lang="he-IL" sz="1200" kern="1200" dirty="0">
                <a:solidFill>
                  <a:schemeClr val="tx1"/>
                </a:solidFill>
                <a:effectLst/>
                <a:latin typeface="+mn-lt"/>
                <a:ea typeface="+mn-ea"/>
                <a:cs typeface="+mn-cs"/>
              </a:rPr>
              <a:t>. חלק מהתינוקות לא מאובחנים במהלך </a:t>
            </a:r>
            <a:r>
              <a:rPr lang="he-IL" sz="1200" kern="1200" dirty="0" err="1">
                <a:solidFill>
                  <a:schemeClr val="tx1"/>
                </a:solidFill>
                <a:effectLst/>
                <a:latin typeface="+mn-lt"/>
                <a:ea typeface="+mn-ea"/>
                <a:cs typeface="+mn-cs"/>
              </a:rPr>
              <a:t>ההריון</a:t>
            </a:r>
            <a:r>
              <a:rPr lang="he-IL" sz="1200" kern="1200" dirty="0">
                <a:solidFill>
                  <a:schemeClr val="tx1"/>
                </a:solidFill>
                <a:effectLst/>
                <a:latin typeface="+mn-lt"/>
                <a:ea typeface="+mn-ea"/>
                <a:cs typeface="+mn-cs"/>
              </a:rPr>
              <a:t> אלא רק בלידה- יש להעבירם למרכז שמתמחה בטיפול בהם, אין הוכחה שמצבם גרוע יותר לעומת תינוקות שנולדו עם אבחנה טרום לידתית. </a:t>
            </a:r>
            <a:endParaRPr lang="en-IL" sz="1200" kern="1200" dirty="0">
              <a:solidFill>
                <a:schemeClr val="tx1"/>
              </a:solidFill>
              <a:effectLst/>
              <a:latin typeface="+mn-lt"/>
              <a:ea typeface="+mn-ea"/>
              <a:cs typeface="+mn-cs"/>
            </a:endParaRPr>
          </a:p>
          <a:p>
            <a:pPr lvl="0" rtl="1"/>
            <a:r>
              <a:rPr lang="he-IL" sz="1200" kern="1200" dirty="0">
                <a:solidFill>
                  <a:schemeClr val="tx1"/>
                </a:solidFill>
                <a:effectLst/>
                <a:latin typeface="+mn-lt"/>
                <a:ea typeface="+mn-ea"/>
                <a:cs typeface="+mn-cs"/>
              </a:rPr>
              <a:t>הערכה טרום לידתית ולידה: במהלך </a:t>
            </a:r>
            <a:r>
              <a:rPr lang="he-IL" sz="1200" kern="1200" dirty="0" err="1">
                <a:solidFill>
                  <a:schemeClr val="tx1"/>
                </a:solidFill>
                <a:effectLst/>
                <a:latin typeface="+mn-lt"/>
                <a:ea typeface="+mn-ea"/>
                <a:cs typeface="+mn-cs"/>
              </a:rPr>
              <a:t>ההריון</a:t>
            </a:r>
            <a:r>
              <a:rPr lang="he-IL" sz="1200" kern="1200" dirty="0">
                <a:solidFill>
                  <a:schemeClr val="tx1"/>
                </a:solidFill>
                <a:effectLst/>
                <a:latin typeface="+mn-lt"/>
                <a:ea typeface="+mn-ea"/>
                <a:cs typeface="+mn-cs"/>
              </a:rPr>
              <a:t> יש חשיבות לבחון האם העובר בסיבוכים של אובדן מעי ו- </a:t>
            </a:r>
            <a:r>
              <a:rPr lang="he-IL" sz="1200" kern="1200" dirty="0" err="1">
                <a:solidFill>
                  <a:schemeClr val="tx1"/>
                </a:solidFill>
                <a:effectLst/>
                <a:latin typeface="+mn-lt"/>
                <a:ea typeface="+mn-ea"/>
                <a:cs typeface="+mn-cs"/>
              </a:rPr>
              <a:t>closing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gastroschisis</a:t>
            </a:r>
            <a:r>
              <a:rPr lang="he-IL" sz="1200" kern="1200" dirty="0">
                <a:solidFill>
                  <a:schemeClr val="tx1"/>
                </a:solidFill>
                <a:effectLst/>
                <a:latin typeface="+mn-lt"/>
                <a:ea typeface="+mn-ea"/>
                <a:cs typeface="+mn-cs"/>
              </a:rPr>
              <a:t>. יש מספר ממצאים בסונר המחשידים ל- </a:t>
            </a:r>
            <a:r>
              <a:rPr lang="he-IL" sz="1200" kern="1200" dirty="0" err="1">
                <a:solidFill>
                  <a:schemeClr val="tx1"/>
                </a:solidFill>
                <a:effectLst/>
                <a:latin typeface="+mn-lt"/>
                <a:ea typeface="+mn-ea"/>
                <a:cs typeface="+mn-cs"/>
              </a:rPr>
              <a:t>complex</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gastroschisis</a:t>
            </a:r>
            <a:r>
              <a:rPr lang="he-IL" sz="1200" kern="1200" dirty="0">
                <a:solidFill>
                  <a:schemeClr val="tx1"/>
                </a:solidFill>
                <a:effectLst/>
                <a:latin typeface="+mn-lt"/>
                <a:ea typeface="+mn-ea"/>
                <a:cs typeface="+mn-cs"/>
              </a:rPr>
              <a:t>- הרחבת לולאות מעי תוך </a:t>
            </a:r>
            <a:r>
              <a:rPr lang="he-IL" sz="1200" kern="1200" dirty="0" err="1">
                <a:solidFill>
                  <a:schemeClr val="tx1"/>
                </a:solidFill>
                <a:effectLst/>
                <a:latin typeface="+mn-lt"/>
                <a:ea typeface="+mn-ea"/>
                <a:cs typeface="+mn-cs"/>
              </a:rPr>
              <a:t>בטנית</a:t>
            </a:r>
            <a:r>
              <a:rPr lang="he-IL" sz="1200" kern="1200" dirty="0">
                <a:solidFill>
                  <a:schemeClr val="tx1"/>
                </a:solidFill>
                <a:effectLst/>
                <a:latin typeface="+mn-lt"/>
                <a:ea typeface="+mn-ea"/>
                <a:cs typeface="+mn-cs"/>
              </a:rPr>
              <a:t>, התעבות של דופן המעי, הרחבת קיבה, פיגור גדילה תוך רחמי, ריבוי מי שפיר, </a:t>
            </a:r>
            <a:r>
              <a:rPr lang="he-IL" sz="1200" kern="1200" dirty="0" err="1">
                <a:solidFill>
                  <a:schemeClr val="tx1"/>
                </a:solidFill>
                <a:effectLst/>
                <a:latin typeface="+mn-lt"/>
                <a:ea typeface="+mn-ea"/>
                <a:cs typeface="+mn-cs"/>
              </a:rPr>
              <a:t>הרניאציה</a:t>
            </a:r>
            <a:r>
              <a:rPr lang="he-IL" sz="1200" kern="1200" dirty="0">
                <a:solidFill>
                  <a:schemeClr val="tx1"/>
                </a:solidFill>
                <a:effectLst/>
                <a:latin typeface="+mn-lt"/>
                <a:ea typeface="+mn-ea"/>
                <a:cs typeface="+mn-cs"/>
              </a:rPr>
              <a:t> של הכבד, </a:t>
            </a:r>
            <a:r>
              <a:rPr lang="he-IL" sz="1200" kern="1200" dirty="0" err="1">
                <a:solidFill>
                  <a:schemeClr val="tx1"/>
                </a:solidFill>
                <a:effectLst/>
                <a:latin typeface="+mn-lt"/>
                <a:ea typeface="+mn-ea"/>
                <a:cs typeface="+mn-cs"/>
              </a:rPr>
              <a:t>הרניאציה</a:t>
            </a:r>
            <a:r>
              <a:rPr lang="he-IL" sz="1200" kern="1200" dirty="0">
                <a:solidFill>
                  <a:schemeClr val="tx1"/>
                </a:solidFill>
                <a:effectLst/>
                <a:latin typeface="+mn-lt"/>
                <a:ea typeface="+mn-ea"/>
                <a:cs typeface="+mn-cs"/>
              </a:rPr>
              <a:t> של כיד השתן והחמרה בהרחבת לולאות המעי במהלך המעקב הטרום לידתי. למרות מספר מחקרים שבוצעו בנושא, לא נמצאו פרמטרים חד משמעיים לעניין התוויה ללידה מוקדמת.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מקושר במראה מעובה של לולאות מעי והיווצרות </a:t>
            </a:r>
            <a:r>
              <a:rPr lang="he-IL" sz="1200" kern="1200" dirty="0" err="1">
                <a:solidFill>
                  <a:schemeClr val="tx1"/>
                </a:solidFill>
                <a:effectLst/>
                <a:latin typeface="+mn-lt"/>
                <a:ea typeface="+mn-ea"/>
                <a:cs typeface="+mn-cs"/>
              </a:rPr>
              <a:t>peel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אינפלמטורי</a:t>
            </a:r>
            <a:r>
              <a:rPr lang="he-IL" sz="1200" kern="1200" dirty="0">
                <a:solidFill>
                  <a:schemeClr val="tx1"/>
                </a:solidFill>
                <a:effectLst/>
                <a:latin typeface="+mn-lt"/>
                <a:ea typeface="+mn-ea"/>
                <a:cs typeface="+mn-cs"/>
              </a:rPr>
              <a:t>, שההסבר להיווצרותו ככל הנראה כולל עליה ברמות </a:t>
            </a:r>
            <a:r>
              <a:rPr lang="he-IL" sz="1200" kern="1200" dirty="0" err="1">
                <a:solidFill>
                  <a:schemeClr val="tx1"/>
                </a:solidFill>
                <a:effectLst/>
                <a:latin typeface="+mn-lt"/>
                <a:ea typeface="+mn-ea"/>
                <a:cs typeface="+mn-cs"/>
              </a:rPr>
              <a:t>ציטוקינים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אינטרלוקין</a:t>
            </a:r>
            <a:r>
              <a:rPr lang="he-IL" sz="1200" kern="1200" dirty="0">
                <a:solidFill>
                  <a:schemeClr val="tx1"/>
                </a:solidFill>
                <a:effectLst/>
                <a:latin typeface="+mn-lt"/>
                <a:ea typeface="+mn-ea"/>
                <a:cs typeface="+mn-cs"/>
              </a:rPr>
              <a:t> 6,8), עליה ב- </a:t>
            </a:r>
            <a:r>
              <a:rPr lang="he-IL" sz="1200" kern="1200" dirty="0" err="1">
                <a:solidFill>
                  <a:schemeClr val="tx1"/>
                </a:solidFill>
                <a:effectLst/>
                <a:latin typeface="+mn-lt"/>
                <a:ea typeface="+mn-ea"/>
                <a:cs typeface="+mn-cs"/>
              </a:rPr>
              <a:t>tnf-a</a:t>
            </a:r>
            <a:r>
              <a:rPr lang="he-IL" sz="1200" kern="1200" dirty="0">
                <a:solidFill>
                  <a:schemeClr val="tx1"/>
                </a:solidFill>
                <a:effectLst/>
                <a:latin typeface="+mn-lt"/>
                <a:ea typeface="+mn-ea"/>
                <a:cs typeface="+mn-cs"/>
              </a:rPr>
              <a:t>, וכן ההשפעה של השתן העוברי- כולם מביאים למשקעי קולגן על דופן המעי כאמור. בגלל ההשפעה שיש כאמור לנוזל מי השפיר על לולאות המעי נעשה </a:t>
            </a:r>
            <a:r>
              <a:rPr lang="he-IL" sz="1200" kern="1200" dirty="0" err="1">
                <a:solidFill>
                  <a:schemeClr val="tx1"/>
                </a:solidFill>
                <a:effectLst/>
                <a:latin typeface="+mn-lt"/>
                <a:ea typeface="+mn-ea"/>
                <a:cs typeface="+mn-cs"/>
              </a:rPr>
              <a:t>נסיון</a:t>
            </a:r>
            <a:r>
              <a:rPr lang="he-IL" sz="1200" kern="1200" dirty="0">
                <a:solidFill>
                  <a:schemeClr val="tx1"/>
                </a:solidFill>
                <a:effectLst/>
                <a:latin typeface="+mn-lt"/>
                <a:ea typeface="+mn-ea"/>
                <a:cs typeface="+mn-cs"/>
              </a:rPr>
              <a:t> במודלים של חיות לבצע תחלופת מי שפיר שהדגימה שיפור אצל חיות אולם לא הוכחה בניסויים על בני אדם. תזמון הלידה ואופן הלידה </a:t>
            </a:r>
            <a:r>
              <a:rPr lang="he-IL" sz="1200" kern="1200" dirty="0" err="1">
                <a:solidFill>
                  <a:schemeClr val="tx1"/>
                </a:solidFill>
                <a:effectLst/>
                <a:latin typeface="+mn-lt"/>
                <a:ea typeface="+mn-ea"/>
                <a:cs typeface="+mn-cs"/>
              </a:rPr>
              <a:t>בגסטרוסכיזיס</a:t>
            </a:r>
            <a:r>
              <a:rPr lang="he-IL" sz="1200" kern="1200" dirty="0">
                <a:solidFill>
                  <a:schemeClr val="tx1"/>
                </a:solidFill>
                <a:effectLst/>
                <a:latin typeface="+mn-lt"/>
                <a:ea typeface="+mn-ea"/>
                <a:cs typeface="+mn-cs"/>
              </a:rPr>
              <a:t> נדון במספר ויכוחים שונים- במטה אנליזה שפורסמה לא הודגם שוני בין שיטת ילוד ווגינלית לקיסרית. ניתוחים קיסריים מתבצעים כשיש עדות למצוקה עוברית או המלצות גניקולוג. לידה מוקדמת של עובר עם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הומלצה בעבר כדי למזער את החשיפה של המעי לנוזל </a:t>
            </a:r>
            <a:r>
              <a:rPr lang="he-IL" sz="1200" kern="1200" dirty="0" err="1">
                <a:solidFill>
                  <a:schemeClr val="tx1"/>
                </a:solidFill>
                <a:effectLst/>
                <a:latin typeface="+mn-lt"/>
                <a:ea typeface="+mn-ea"/>
                <a:cs typeface="+mn-cs"/>
              </a:rPr>
              <a:t>האמניוטי</a:t>
            </a:r>
            <a:r>
              <a:rPr lang="he-IL" sz="1200" kern="1200" dirty="0">
                <a:solidFill>
                  <a:schemeClr val="tx1"/>
                </a:solidFill>
                <a:effectLst/>
                <a:latin typeface="+mn-lt"/>
                <a:ea typeface="+mn-ea"/>
                <a:cs typeface="+mn-cs"/>
              </a:rPr>
              <a:t> שהוכח כמזיק ופוגע </a:t>
            </a:r>
            <a:r>
              <a:rPr lang="he-IL" sz="1200" kern="1200" dirty="0" err="1">
                <a:solidFill>
                  <a:schemeClr val="tx1"/>
                </a:solidFill>
                <a:effectLst/>
                <a:latin typeface="+mn-lt"/>
                <a:ea typeface="+mn-ea"/>
                <a:cs typeface="+mn-cs"/>
              </a:rPr>
              <a:t>בפלקסוס</a:t>
            </a:r>
            <a:r>
              <a:rPr lang="he-IL" sz="1200" kern="1200" dirty="0">
                <a:solidFill>
                  <a:schemeClr val="tx1"/>
                </a:solidFill>
                <a:effectLst/>
                <a:latin typeface="+mn-lt"/>
                <a:ea typeface="+mn-ea"/>
                <a:cs typeface="+mn-cs"/>
              </a:rPr>
              <a:t> העצבי של המעי ומכאן </a:t>
            </a:r>
            <a:r>
              <a:rPr lang="he-IL" sz="1200" kern="1200" dirty="0" err="1">
                <a:solidFill>
                  <a:schemeClr val="tx1"/>
                </a:solidFill>
                <a:effectLst/>
                <a:latin typeface="+mn-lt"/>
                <a:ea typeface="+mn-ea"/>
                <a:cs typeface="+mn-cs"/>
              </a:rPr>
              <a:t>לדיסמוטיליות</a:t>
            </a:r>
            <a:r>
              <a:rPr lang="he-IL" sz="1200" kern="1200" dirty="0">
                <a:solidFill>
                  <a:schemeClr val="tx1"/>
                </a:solidFill>
                <a:effectLst/>
                <a:latin typeface="+mn-lt"/>
                <a:ea typeface="+mn-ea"/>
                <a:cs typeface="+mn-cs"/>
              </a:rPr>
              <a:t> הידועה בפגם זה. עם זאת, מחקרים לא הראו תועלת משמעותית מילוד העובר לפני שבוע 37 ולכן לידה מוקדמת פחות מומלצת ומקושרת בסיבוכים. כיום ההמלצה הינה להשראת לידה בשבוע 37. </a:t>
            </a:r>
            <a:endParaRPr lang="en-IL" sz="1200" kern="1200" dirty="0">
              <a:solidFill>
                <a:schemeClr val="tx1"/>
              </a:solidFill>
              <a:effectLst/>
              <a:latin typeface="+mn-lt"/>
              <a:ea typeface="+mn-ea"/>
              <a:cs typeface="+mn-cs"/>
            </a:endParaRPr>
          </a:p>
          <a:p>
            <a:pPr lvl="0" rtl="1"/>
            <a:r>
              <a:rPr lang="he-IL" sz="1200" kern="1200" dirty="0">
                <a:solidFill>
                  <a:schemeClr val="tx1"/>
                </a:solidFill>
                <a:effectLst/>
                <a:latin typeface="+mn-lt"/>
                <a:ea typeface="+mn-ea"/>
                <a:cs typeface="+mn-cs"/>
              </a:rPr>
              <a:t>לאחר הלידה: תינוקות עם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סובלים מאובדן נוזלים משמעותי- יש להשיג </a:t>
            </a:r>
            <a:r>
              <a:rPr lang="he-IL" sz="1200" kern="1200" dirty="0" err="1">
                <a:solidFill>
                  <a:schemeClr val="tx1"/>
                </a:solidFill>
                <a:effectLst/>
                <a:latin typeface="+mn-lt"/>
                <a:ea typeface="+mn-ea"/>
                <a:cs typeface="+mn-cs"/>
              </a:rPr>
              <a:t>אקסס</a:t>
            </a:r>
            <a:r>
              <a:rPr lang="he-IL" sz="1200" kern="1200" dirty="0">
                <a:solidFill>
                  <a:schemeClr val="tx1"/>
                </a:solidFill>
                <a:effectLst/>
                <a:latin typeface="+mn-lt"/>
                <a:ea typeface="+mn-ea"/>
                <a:cs typeface="+mn-cs"/>
              </a:rPr>
              <a:t> וורידי ולהתחיל בהחייאת נוזלים מיד לאחר הלידה, חשוב להכניס זונדה כדי למנוע עוד הרחבה של הקיבה ולולאות המעי, אבל אין צורך לבצע אינטובציה רוטינית. יש לעטוף את המעי בגזה חמה רטובה עם </a:t>
            </a:r>
            <a:r>
              <a:rPr lang="he-IL" sz="1200" kern="1200" dirty="0" err="1">
                <a:solidFill>
                  <a:schemeClr val="tx1"/>
                </a:solidFill>
                <a:effectLst/>
                <a:latin typeface="+mn-lt"/>
                <a:ea typeface="+mn-ea"/>
                <a:cs typeface="+mn-cs"/>
              </a:rPr>
              <a:t>סליין</a:t>
            </a:r>
            <a:r>
              <a:rPr lang="he-IL" sz="1200" kern="1200" dirty="0">
                <a:solidFill>
                  <a:schemeClr val="tx1"/>
                </a:solidFill>
                <a:effectLst/>
                <a:latin typeface="+mn-lt"/>
                <a:ea typeface="+mn-ea"/>
                <a:cs typeface="+mn-cs"/>
              </a:rPr>
              <a:t>, ולהשכיב את התינוק לצד ימין כדי למנוע </a:t>
            </a:r>
            <a:r>
              <a:rPr lang="he-IL" sz="1200" kern="1200" dirty="0" err="1">
                <a:solidFill>
                  <a:schemeClr val="tx1"/>
                </a:solidFill>
                <a:effectLst/>
                <a:latin typeface="+mn-lt"/>
                <a:ea typeface="+mn-ea"/>
                <a:cs typeface="+mn-cs"/>
              </a:rPr>
              <a:t>קינק</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המזנטריום</a:t>
            </a:r>
            <a:r>
              <a:rPr lang="he-IL" sz="1200" kern="1200" dirty="0">
                <a:solidFill>
                  <a:schemeClr val="tx1"/>
                </a:solidFill>
                <a:effectLst/>
                <a:latin typeface="+mn-lt"/>
                <a:ea typeface="+mn-ea"/>
                <a:cs typeface="+mn-cs"/>
              </a:rPr>
              <a:t> עם איסכמיה של המעי. יש לכסות את המעי בשקית פלסטיק שעוטפת אותו כדי למנוע בריחת נוזלים וכדי לשפר טמפרטורה. למרות </a:t>
            </a:r>
            <a:r>
              <a:rPr lang="he-IL" sz="1200" kern="1200" dirty="0" err="1">
                <a:solidFill>
                  <a:schemeClr val="tx1"/>
                </a:solidFill>
                <a:effectLst/>
                <a:latin typeface="+mn-lt"/>
                <a:ea typeface="+mn-ea"/>
                <a:cs typeface="+mn-cs"/>
              </a:rPr>
              <a:t>שגסטרוסכיזיס</a:t>
            </a:r>
            <a:r>
              <a:rPr lang="he-IL" sz="1200" kern="1200" dirty="0">
                <a:solidFill>
                  <a:schemeClr val="tx1"/>
                </a:solidFill>
                <a:effectLst/>
                <a:latin typeface="+mn-lt"/>
                <a:ea typeface="+mn-ea"/>
                <a:cs typeface="+mn-cs"/>
              </a:rPr>
              <a:t> לרוב מגיע כמום יחיד,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- 10% מהמקרים יש מומים נוספים וניתן לבצע סקירה מהירה שלהם בהתחלה- המום הנוסף הנפוץ ביותר הינו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של המעי. המומים הנוספים הינם נדירים וכוללים מומי לב, ריאות, מערכת עצבים, </a:t>
            </a:r>
            <a:r>
              <a:rPr lang="he-IL" sz="1200" kern="1200" dirty="0" err="1">
                <a:solidFill>
                  <a:schemeClr val="tx1"/>
                </a:solidFill>
                <a:effectLst/>
                <a:latin typeface="+mn-lt"/>
                <a:ea typeface="+mn-ea"/>
                <a:cs typeface="+mn-cs"/>
              </a:rPr>
              <a:t>גניטואורינרי</a:t>
            </a:r>
            <a:r>
              <a:rPr lang="he-IL" sz="1200" kern="1200" dirty="0">
                <a:solidFill>
                  <a:schemeClr val="tx1"/>
                </a:solidFill>
                <a:effectLst/>
                <a:latin typeface="+mn-lt"/>
                <a:ea typeface="+mn-ea"/>
                <a:cs typeface="+mn-cs"/>
              </a:rPr>
              <a:t>. אין צורך לתת עודף נוזלים- זה מקושר בבצקת ובהיווצרות תסמונת מדור. בשני העשורים האחרונים התפתח גם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stratification</a:t>
            </a:r>
            <a:r>
              <a:rPr lang="he-IL" sz="1200" kern="1200" dirty="0">
                <a:solidFill>
                  <a:schemeClr val="tx1"/>
                </a:solidFill>
                <a:effectLst/>
                <a:latin typeface="+mn-lt"/>
                <a:ea typeface="+mn-ea"/>
                <a:cs typeface="+mn-cs"/>
              </a:rPr>
              <a:t> שמחלק את הילודים ל- </a:t>
            </a:r>
            <a:r>
              <a:rPr lang="he-IL" sz="1200" kern="1200" dirty="0" err="1">
                <a:solidFill>
                  <a:schemeClr val="tx1"/>
                </a:solidFill>
                <a:effectLst/>
                <a:latin typeface="+mn-lt"/>
                <a:ea typeface="+mn-ea"/>
                <a:cs typeface="+mn-cs"/>
              </a:rPr>
              <a:t>simple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and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complex</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gastroschisis</a:t>
            </a:r>
            <a:r>
              <a:rPr lang="he-IL" sz="1200" kern="1200" dirty="0">
                <a:solidFill>
                  <a:schemeClr val="tx1"/>
                </a:solidFill>
                <a:effectLst/>
                <a:latin typeface="+mn-lt"/>
                <a:ea typeface="+mn-ea"/>
                <a:cs typeface="+mn-cs"/>
              </a:rPr>
              <a:t>: המקרים המורכבים כוללים נוכחות של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איסכמיה, </a:t>
            </a:r>
            <a:r>
              <a:rPr lang="he-IL" sz="1200" kern="1200" dirty="0" err="1">
                <a:solidFill>
                  <a:schemeClr val="tx1"/>
                </a:solidFill>
                <a:effectLst/>
                <a:latin typeface="+mn-lt"/>
                <a:ea typeface="+mn-ea"/>
                <a:cs typeface="+mn-cs"/>
              </a:rPr>
              <a:t>פרפורציה</a:t>
            </a:r>
            <a:r>
              <a:rPr lang="he-IL" sz="1200" kern="1200" dirty="0">
                <a:solidFill>
                  <a:schemeClr val="tx1"/>
                </a:solidFill>
                <a:effectLst/>
                <a:latin typeface="+mn-lt"/>
                <a:ea typeface="+mn-ea"/>
                <a:cs typeface="+mn-cs"/>
              </a:rPr>
              <a:t> או התפתחות של </a:t>
            </a:r>
            <a:r>
              <a:rPr lang="he-IL" sz="1200" kern="1200" dirty="0" err="1">
                <a:solidFill>
                  <a:schemeClr val="tx1"/>
                </a:solidFill>
                <a:effectLst/>
                <a:latin typeface="+mn-lt"/>
                <a:ea typeface="+mn-ea"/>
                <a:cs typeface="+mn-cs"/>
              </a:rPr>
              <a:t>nec</a:t>
            </a:r>
            <a:r>
              <a:rPr lang="he-IL" sz="1200" kern="1200" dirty="0">
                <a:solidFill>
                  <a:schemeClr val="tx1"/>
                </a:solidFill>
                <a:effectLst/>
                <a:latin typeface="+mn-lt"/>
                <a:ea typeface="+mn-ea"/>
                <a:cs typeface="+mn-cs"/>
              </a:rPr>
              <a:t>, והם מקושרים בתמותה גבוהה יותר, דורשים מספר ניתוחים לרוב ועם אשפוז ממושך, עליה בשיעורי </a:t>
            </a:r>
            <a:r>
              <a:rPr lang="he-IL" sz="1200" kern="1200" dirty="0" err="1">
                <a:solidFill>
                  <a:schemeClr val="tx1"/>
                </a:solidFill>
                <a:effectLst/>
                <a:latin typeface="+mn-lt"/>
                <a:ea typeface="+mn-ea"/>
                <a:cs typeface="+mn-cs"/>
              </a:rPr>
              <a:t>הספסיס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הכולסטזיס</a:t>
            </a:r>
            <a:r>
              <a:rPr lang="he-IL" sz="1200" kern="1200" dirty="0">
                <a:solidFill>
                  <a:schemeClr val="tx1"/>
                </a:solidFill>
                <a:effectLst/>
                <a:latin typeface="+mn-lt"/>
                <a:ea typeface="+mn-ea"/>
                <a:cs typeface="+mn-cs"/>
              </a:rPr>
              <a:t>, והסיכוי להשתלת מעי עקב אי ספיקת מעי/מעי קצר מדי. </a:t>
            </a:r>
            <a:endParaRPr lang="en-IL" sz="1200" kern="1200" dirty="0">
              <a:solidFill>
                <a:schemeClr val="tx1"/>
              </a:solidFill>
              <a:effectLst/>
              <a:latin typeface="+mn-lt"/>
              <a:ea typeface="+mn-ea"/>
              <a:cs typeface="+mn-cs"/>
            </a:endParaRPr>
          </a:p>
          <a:p>
            <a:pPr lvl="0" rtl="1"/>
            <a:r>
              <a:rPr lang="he-IL" sz="1200" kern="1200" dirty="0">
                <a:solidFill>
                  <a:schemeClr val="tx1"/>
                </a:solidFill>
                <a:effectLst/>
                <a:latin typeface="+mn-lt"/>
                <a:ea typeface="+mn-ea"/>
                <a:cs typeface="+mn-cs"/>
              </a:rPr>
              <a:t>מבחינה ניתוחית- המטרה העיקרית הינה להחזיר את האיברים לתוך הבטן עם מזעור הסיכון של פגיעה במעי או החמרה בלחץ התוך בטני. שני הטיפולים העיקריים כוללים סגירה ראשונית, או סגירה מאוחרת עם שימור ב- </a:t>
            </a:r>
            <a:r>
              <a:rPr lang="he-IL" sz="1200" kern="1200" dirty="0" err="1">
                <a:solidFill>
                  <a:schemeClr val="tx1"/>
                </a:solidFill>
                <a:effectLst/>
                <a:latin typeface="+mn-lt"/>
                <a:ea typeface="+mn-ea"/>
                <a:cs typeface="+mn-cs"/>
              </a:rPr>
              <a:t>silo</a:t>
            </a:r>
            <a:r>
              <a:rPr lang="he-IL" sz="1200" kern="1200" dirty="0">
                <a:solidFill>
                  <a:schemeClr val="tx1"/>
                </a:solidFill>
                <a:effectLst/>
                <a:latin typeface="+mn-lt"/>
                <a:ea typeface="+mn-ea"/>
                <a:cs typeface="+mn-cs"/>
              </a:rPr>
              <a:t> ורדוקציה הדרגתית. בשני המקרים צריך לבחון את המעי ולזהות באנדים חוסמים, </a:t>
            </a:r>
            <a:r>
              <a:rPr lang="he-IL" sz="1200" kern="1200" dirty="0" err="1">
                <a:solidFill>
                  <a:schemeClr val="tx1"/>
                </a:solidFill>
                <a:effectLst/>
                <a:latin typeface="+mn-lt"/>
                <a:ea typeface="+mn-ea"/>
                <a:cs typeface="+mn-cs"/>
              </a:rPr>
              <a:t>פרפורציה</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rtl="1"/>
            <a:r>
              <a:rPr lang="he-IL" sz="1200" kern="1200" dirty="0">
                <a:solidFill>
                  <a:schemeClr val="tx1"/>
                </a:solidFill>
                <a:effectLst/>
                <a:latin typeface="+mn-lt"/>
                <a:ea typeface="+mn-ea"/>
                <a:cs typeface="+mn-cs"/>
              </a:rPr>
              <a:t>סגירה ראשונית- </a:t>
            </a:r>
            <a:r>
              <a:rPr lang="he-IL" sz="1200" kern="1200" dirty="0" err="1">
                <a:solidFill>
                  <a:schemeClr val="tx1"/>
                </a:solidFill>
                <a:effectLst/>
                <a:latin typeface="+mn-lt"/>
                <a:ea typeface="+mn-ea"/>
                <a:cs typeface="+mn-cs"/>
              </a:rPr>
              <a:t>היתה</a:t>
            </a:r>
            <a:r>
              <a:rPr lang="he-IL" sz="1200" kern="1200" dirty="0">
                <a:solidFill>
                  <a:schemeClr val="tx1"/>
                </a:solidFill>
                <a:effectLst/>
                <a:latin typeface="+mn-lt"/>
                <a:ea typeface="+mn-ea"/>
                <a:cs typeface="+mn-cs"/>
              </a:rPr>
              <a:t> מקובלת בעבר בכל המקרים. היום זה מקובל לבצע כשניתן להכניס את המעי- עם או בלי הרדמה כללית, ועם או בלי לסגור את </a:t>
            </a:r>
            <a:r>
              <a:rPr lang="he-IL" sz="1200" kern="1200" dirty="0" err="1">
                <a:solidFill>
                  <a:schemeClr val="tx1"/>
                </a:solidFill>
                <a:effectLst/>
                <a:latin typeface="+mn-lt"/>
                <a:ea typeface="+mn-ea"/>
                <a:cs typeface="+mn-cs"/>
              </a:rPr>
              <a:t>הפציה</a:t>
            </a:r>
            <a:r>
              <a:rPr lang="he-IL" sz="1200" kern="1200" dirty="0">
                <a:solidFill>
                  <a:schemeClr val="tx1"/>
                </a:solidFill>
                <a:effectLst/>
                <a:latin typeface="+mn-lt"/>
                <a:ea typeface="+mn-ea"/>
                <a:cs typeface="+mn-cs"/>
              </a:rPr>
              <a:t>, ועם או בלי שימוש ב- </a:t>
            </a:r>
            <a:r>
              <a:rPr lang="he-IL" sz="1200" kern="1200" dirty="0" err="1">
                <a:solidFill>
                  <a:schemeClr val="tx1"/>
                </a:solidFill>
                <a:effectLst/>
                <a:latin typeface="+mn-lt"/>
                <a:ea typeface="+mn-ea"/>
                <a:cs typeface="+mn-cs"/>
              </a:rPr>
              <a:t>flap</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הפלאפ</a:t>
            </a:r>
            <a:r>
              <a:rPr lang="he-IL" sz="1200" kern="1200" dirty="0">
                <a:solidFill>
                  <a:schemeClr val="tx1"/>
                </a:solidFill>
                <a:effectLst/>
                <a:latin typeface="+mn-lt"/>
                <a:ea typeface="+mn-ea"/>
                <a:cs typeface="+mn-cs"/>
              </a:rPr>
              <a:t> יכול להיות לא נספג (</a:t>
            </a:r>
            <a:r>
              <a:rPr lang="he-IL" sz="1200" kern="1200" dirty="0" err="1">
                <a:solidFill>
                  <a:schemeClr val="tx1"/>
                </a:solidFill>
                <a:effectLst/>
                <a:latin typeface="+mn-lt"/>
                <a:ea typeface="+mn-ea"/>
                <a:cs typeface="+mn-cs"/>
              </a:rPr>
              <a:t>mesh</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ביופרוסטתי</a:t>
            </a:r>
            <a:r>
              <a:rPr lang="he-IL" sz="1200" kern="1200" dirty="0">
                <a:solidFill>
                  <a:schemeClr val="tx1"/>
                </a:solidFill>
                <a:effectLst/>
                <a:latin typeface="+mn-lt"/>
                <a:ea typeface="+mn-ea"/>
                <a:cs typeface="+mn-cs"/>
              </a:rPr>
              <a:t>. אין צורך לכרות/לחתוך את הטבור ונעשה כל </a:t>
            </a:r>
            <a:r>
              <a:rPr lang="he-IL" sz="1200" kern="1200" dirty="0" err="1">
                <a:solidFill>
                  <a:schemeClr val="tx1"/>
                </a:solidFill>
                <a:effectLst/>
                <a:latin typeface="+mn-lt"/>
                <a:ea typeface="+mn-ea"/>
                <a:cs typeface="+mn-cs"/>
              </a:rPr>
              <a:t>נסיון</a:t>
            </a:r>
            <a:r>
              <a:rPr lang="he-IL" sz="1200" kern="1200" dirty="0">
                <a:solidFill>
                  <a:schemeClr val="tx1"/>
                </a:solidFill>
                <a:effectLst/>
                <a:latin typeface="+mn-lt"/>
                <a:ea typeface="+mn-ea"/>
                <a:cs typeface="+mn-cs"/>
              </a:rPr>
              <a:t> לשמר אותו. במהלך הרדוקציה חשוב למדוד לחץ תוך בטני- בשלפוחית או בקיבה, לחץ מעל 10-15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כספית מקושר בירידה </a:t>
            </a:r>
            <a:r>
              <a:rPr lang="he-IL" sz="1200" kern="1200" dirty="0" err="1">
                <a:solidFill>
                  <a:schemeClr val="tx1"/>
                </a:solidFill>
                <a:effectLst/>
                <a:latin typeface="+mn-lt"/>
                <a:ea typeface="+mn-ea"/>
                <a:cs typeface="+mn-cs"/>
              </a:rPr>
              <a:t>בפרפוזיה</a:t>
            </a:r>
            <a:r>
              <a:rPr lang="he-IL" sz="1200" kern="1200" dirty="0">
                <a:solidFill>
                  <a:schemeClr val="tx1"/>
                </a:solidFill>
                <a:effectLst/>
                <a:latin typeface="+mn-lt"/>
                <a:ea typeface="+mn-ea"/>
                <a:cs typeface="+mn-cs"/>
              </a:rPr>
              <a:t> הכלייתית ושל המעי ולכן לא מומלץ- במצבים כאלו יש לשים </a:t>
            </a:r>
            <a:r>
              <a:rPr lang="he-IL" sz="1200" kern="1200" dirty="0" err="1">
                <a:solidFill>
                  <a:schemeClr val="tx1"/>
                </a:solidFill>
                <a:effectLst/>
                <a:latin typeface="+mn-lt"/>
                <a:ea typeface="+mn-ea"/>
                <a:cs typeface="+mn-cs"/>
              </a:rPr>
              <a:t>silo</a:t>
            </a:r>
            <a:r>
              <a:rPr lang="he-IL" sz="1200" kern="1200" dirty="0">
                <a:solidFill>
                  <a:schemeClr val="tx1"/>
                </a:solidFill>
                <a:effectLst/>
                <a:latin typeface="+mn-lt"/>
                <a:ea typeface="+mn-ea"/>
                <a:cs typeface="+mn-cs"/>
              </a:rPr>
              <a:t>. גם מדידה של לחץ ב- </a:t>
            </a:r>
            <a:r>
              <a:rPr lang="he-IL" sz="1200" kern="1200" dirty="0" err="1">
                <a:solidFill>
                  <a:schemeClr val="tx1"/>
                </a:solidFill>
                <a:effectLst/>
                <a:latin typeface="+mn-lt"/>
                <a:ea typeface="+mn-ea"/>
                <a:cs typeface="+mn-cs"/>
              </a:rPr>
              <a:t>cvp</a:t>
            </a:r>
            <a:r>
              <a:rPr lang="he-IL" sz="1200" kern="1200" dirty="0">
                <a:solidFill>
                  <a:schemeClr val="tx1"/>
                </a:solidFill>
                <a:effectLst/>
                <a:latin typeface="+mn-lt"/>
                <a:ea typeface="+mn-ea"/>
                <a:cs typeface="+mn-cs"/>
              </a:rPr>
              <a:t> מעל 4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כספית מקושרת בצורך בסילו. עוד שיטה זה למדוד את לחץ </a:t>
            </a:r>
            <a:r>
              <a:rPr lang="he-IL" sz="1200" kern="1200" dirty="0" err="1">
                <a:solidFill>
                  <a:schemeClr val="tx1"/>
                </a:solidFill>
                <a:effectLst/>
                <a:latin typeface="+mn-lt"/>
                <a:ea typeface="+mn-ea"/>
                <a:cs typeface="+mn-cs"/>
              </a:rPr>
              <a:t>הפרפוזיה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הספלנכני</a:t>
            </a:r>
            <a:r>
              <a:rPr lang="he-IL" sz="1200" kern="1200" dirty="0">
                <a:solidFill>
                  <a:schemeClr val="tx1"/>
                </a:solidFill>
                <a:effectLst/>
                <a:latin typeface="+mn-lt"/>
                <a:ea typeface="+mn-ea"/>
                <a:cs typeface="+mn-cs"/>
              </a:rPr>
              <a:t>- שזה ההבדל בין ה- </a:t>
            </a:r>
            <a:r>
              <a:rPr lang="he-IL" sz="1200" kern="1200" dirty="0" err="1">
                <a:solidFill>
                  <a:schemeClr val="tx1"/>
                </a:solidFill>
                <a:effectLst/>
                <a:latin typeface="+mn-lt"/>
                <a:ea typeface="+mn-ea"/>
                <a:cs typeface="+mn-cs"/>
              </a:rPr>
              <a:t>mean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arterial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pressure</a:t>
            </a:r>
            <a:r>
              <a:rPr lang="he-IL" sz="1200" kern="1200" dirty="0">
                <a:solidFill>
                  <a:schemeClr val="tx1"/>
                </a:solidFill>
                <a:effectLst/>
                <a:latin typeface="+mn-lt"/>
                <a:ea typeface="+mn-ea"/>
                <a:cs typeface="+mn-cs"/>
              </a:rPr>
              <a:t> והלחץ התוך בטני- אם זה פחות מ- 44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כספית זה מרמז על ירידה באספקת הדם למעי. </a:t>
            </a:r>
            <a:endParaRPr lang="en-IL" sz="1200" kern="1200" dirty="0">
              <a:solidFill>
                <a:schemeClr val="tx1"/>
              </a:solidFill>
              <a:effectLst/>
              <a:latin typeface="+mn-lt"/>
              <a:ea typeface="+mn-ea"/>
              <a:cs typeface="+mn-cs"/>
            </a:endParaRPr>
          </a:p>
          <a:p>
            <a:pPr lvl="1" rtl="1"/>
            <a:r>
              <a:rPr lang="he-IL" sz="1200" kern="1200" dirty="0">
                <a:solidFill>
                  <a:schemeClr val="tx1"/>
                </a:solidFill>
                <a:effectLst/>
                <a:latin typeface="+mn-lt"/>
                <a:ea typeface="+mn-ea"/>
                <a:cs typeface="+mn-cs"/>
              </a:rPr>
              <a:t>סגירה מאוחרת- שימוש ב- </a:t>
            </a:r>
            <a:r>
              <a:rPr lang="he-IL" sz="1200" kern="1200" dirty="0" err="1">
                <a:solidFill>
                  <a:schemeClr val="tx1"/>
                </a:solidFill>
                <a:effectLst/>
                <a:latin typeface="+mn-lt"/>
                <a:ea typeface="+mn-ea"/>
                <a:cs typeface="+mn-cs"/>
              </a:rPr>
              <a:t>silo</a:t>
            </a:r>
            <a:r>
              <a:rPr lang="he-IL" sz="1200" kern="1200" dirty="0">
                <a:solidFill>
                  <a:schemeClr val="tx1"/>
                </a:solidFill>
                <a:effectLst/>
                <a:latin typeface="+mn-lt"/>
                <a:ea typeface="+mn-ea"/>
                <a:cs typeface="+mn-cs"/>
              </a:rPr>
              <a:t> נכנס בשנות ה- 90 ומאפשר רדוקציה הדרגתית של המעי ללא צורך בתפירה </a:t>
            </a:r>
            <a:r>
              <a:rPr lang="he-IL" sz="1200" kern="1200" dirty="0" err="1">
                <a:solidFill>
                  <a:schemeClr val="tx1"/>
                </a:solidFill>
                <a:effectLst/>
                <a:latin typeface="+mn-lt"/>
                <a:ea typeface="+mn-ea"/>
                <a:cs typeface="+mn-cs"/>
              </a:rPr>
              <a:t>וכו</a:t>
            </a:r>
            <a:r>
              <a:rPr lang="he-IL" sz="1200" kern="1200" dirty="0">
                <a:solidFill>
                  <a:schemeClr val="tx1"/>
                </a:solidFill>
                <a:effectLst/>
                <a:latin typeface="+mn-lt"/>
                <a:ea typeface="+mn-ea"/>
                <a:cs typeface="+mn-cs"/>
              </a:rPr>
              <a:t>׳. השימוש ב- </a:t>
            </a:r>
            <a:r>
              <a:rPr lang="he-IL" sz="1200" kern="1200" dirty="0" err="1">
                <a:solidFill>
                  <a:schemeClr val="tx1"/>
                </a:solidFill>
                <a:effectLst/>
                <a:latin typeface="+mn-lt"/>
                <a:ea typeface="+mn-ea"/>
                <a:cs typeface="+mn-cs"/>
              </a:rPr>
              <a:t>silo</a:t>
            </a:r>
            <a:r>
              <a:rPr lang="he-IL" sz="1200" kern="1200" dirty="0">
                <a:solidFill>
                  <a:schemeClr val="tx1"/>
                </a:solidFill>
                <a:effectLst/>
                <a:latin typeface="+mn-lt"/>
                <a:ea typeface="+mn-ea"/>
                <a:cs typeface="+mn-cs"/>
              </a:rPr>
              <a:t> אורך לרוב בין יום ל- 14 יום כשבמרבית המקרים בתוך 5-6 ימים יש רדוקציה מלאה של המעי לחלל הבטן. סגירת הבטן לאחר מכן מתבצעת בדומה לסגירה ראשונית- ללא תפירה, עם תפירת עור, ועם תפירת </a:t>
            </a:r>
            <a:r>
              <a:rPr lang="he-IL" sz="1200" kern="1200" dirty="0" err="1">
                <a:solidFill>
                  <a:schemeClr val="tx1"/>
                </a:solidFill>
                <a:effectLst/>
                <a:latin typeface="+mn-lt"/>
                <a:ea typeface="+mn-ea"/>
                <a:cs typeface="+mn-cs"/>
              </a:rPr>
              <a:t>פציה</a:t>
            </a:r>
            <a:r>
              <a:rPr lang="he-IL" sz="1200" kern="1200" dirty="0">
                <a:solidFill>
                  <a:schemeClr val="tx1"/>
                </a:solidFill>
                <a:effectLst/>
                <a:latin typeface="+mn-lt"/>
                <a:ea typeface="+mn-ea"/>
                <a:cs typeface="+mn-cs"/>
              </a:rPr>
              <a:t>, כאשר השיטה ללא תפירה (</a:t>
            </a:r>
            <a:r>
              <a:rPr lang="he-IL" sz="1200" kern="1200" dirty="0" err="1">
                <a:solidFill>
                  <a:schemeClr val="tx1"/>
                </a:solidFill>
                <a:effectLst/>
                <a:latin typeface="+mn-lt"/>
                <a:ea typeface="+mn-ea"/>
                <a:cs typeface="+mn-cs"/>
              </a:rPr>
              <a:t>sutureless</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repair</a:t>
            </a:r>
            <a:r>
              <a:rPr lang="he-IL" sz="1200" kern="1200" dirty="0">
                <a:solidFill>
                  <a:schemeClr val="tx1"/>
                </a:solidFill>
                <a:effectLst/>
                <a:latin typeface="+mn-lt"/>
                <a:ea typeface="+mn-ea"/>
                <a:cs typeface="+mn-cs"/>
              </a:rPr>
              <a:t>) מקושרת בזמן אשפוז ממושך יותר ובהרניה </a:t>
            </a:r>
            <a:r>
              <a:rPr lang="he-IL" sz="1200" kern="1200" dirty="0" err="1">
                <a:solidFill>
                  <a:schemeClr val="tx1"/>
                </a:solidFill>
                <a:effectLst/>
                <a:latin typeface="+mn-lt"/>
                <a:ea typeface="+mn-ea"/>
                <a:cs typeface="+mn-cs"/>
              </a:rPr>
              <a:t>וונטרלית</a:t>
            </a:r>
            <a:r>
              <a:rPr lang="he-IL" sz="1200" kern="1200" dirty="0">
                <a:solidFill>
                  <a:schemeClr val="tx1"/>
                </a:solidFill>
                <a:effectLst/>
                <a:latin typeface="+mn-lt"/>
                <a:ea typeface="+mn-ea"/>
                <a:cs typeface="+mn-cs"/>
              </a:rPr>
              <a:t> בשיעורים גבוהים שלרוב נסגרת ספונטנית. השימוש ב- </a:t>
            </a:r>
            <a:r>
              <a:rPr lang="he-IL" sz="1200" kern="1200" dirty="0" err="1">
                <a:solidFill>
                  <a:schemeClr val="tx1"/>
                </a:solidFill>
                <a:effectLst/>
                <a:latin typeface="+mn-lt"/>
                <a:ea typeface="+mn-ea"/>
                <a:cs typeface="+mn-cs"/>
              </a:rPr>
              <a:t>silo</a:t>
            </a:r>
            <a:r>
              <a:rPr lang="he-IL" sz="1200" kern="1200" dirty="0">
                <a:solidFill>
                  <a:schemeClr val="tx1"/>
                </a:solidFill>
                <a:effectLst/>
                <a:latin typeface="+mn-lt"/>
                <a:ea typeface="+mn-ea"/>
                <a:cs typeface="+mn-cs"/>
              </a:rPr>
              <a:t> נכנס יותר ויותר </a:t>
            </a:r>
            <a:r>
              <a:rPr lang="he-IL" sz="1200" kern="1200" dirty="0" err="1">
                <a:solidFill>
                  <a:schemeClr val="tx1"/>
                </a:solidFill>
                <a:effectLst/>
                <a:latin typeface="+mn-lt"/>
                <a:ea typeface="+mn-ea"/>
                <a:cs typeface="+mn-cs"/>
              </a:rPr>
              <a:t>למנג׳מנט</a:t>
            </a:r>
            <a:r>
              <a:rPr lang="he-IL" sz="1200" kern="1200" dirty="0">
                <a:solidFill>
                  <a:schemeClr val="tx1"/>
                </a:solidFill>
                <a:effectLst/>
                <a:latin typeface="+mn-lt"/>
                <a:ea typeface="+mn-ea"/>
                <a:cs typeface="+mn-cs"/>
              </a:rPr>
              <a:t> מתוך הנחה שהימנעות מלחץ תוך בטני מוגבר ימנע נזק איסכמי ויאפשר </a:t>
            </a:r>
            <a:r>
              <a:rPr lang="he-IL" sz="1200" kern="1200" dirty="0" err="1">
                <a:solidFill>
                  <a:schemeClr val="tx1"/>
                </a:solidFill>
                <a:effectLst/>
                <a:latin typeface="+mn-lt"/>
                <a:ea typeface="+mn-ea"/>
                <a:cs typeface="+mn-cs"/>
              </a:rPr>
              <a:t>אקסטובציה</a:t>
            </a:r>
            <a:r>
              <a:rPr lang="he-IL" sz="1200" kern="1200" dirty="0">
                <a:solidFill>
                  <a:schemeClr val="tx1"/>
                </a:solidFill>
                <a:effectLst/>
                <a:latin typeface="+mn-lt"/>
                <a:ea typeface="+mn-ea"/>
                <a:cs typeface="+mn-cs"/>
              </a:rPr>
              <a:t> מהירה יותר- עם זאת, מעי יכול להפוך איסכמי גם בתוך ה- </a:t>
            </a:r>
            <a:r>
              <a:rPr lang="he-IL" sz="1200" kern="1200" dirty="0" err="1">
                <a:solidFill>
                  <a:schemeClr val="tx1"/>
                </a:solidFill>
                <a:effectLst/>
                <a:latin typeface="+mn-lt"/>
                <a:ea typeface="+mn-ea"/>
                <a:cs typeface="+mn-cs"/>
              </a:rPr>
              <a:t>silo</a:t>
            </a:r>
            <a:r>
              <a:rPr lang="he-IL" sz="1200" kern="1200" dirty="0">
                <a:solidFill>
                  <a:schemeClr val="tx1"/>
                </a:solidFill>
                <a:effectLst/>
                <a:latin typeface="+mn-lt"/>
                <a:ea typeface="+mn-ea"/>
                <a:cs typeface="+mn-cs"/>
              </a:rPr>
              <a:t> ולכן חשוב לעקוב ולהעריך את </a:t>
            </a:r>
            <a:r>
              <a:rPr lang="he-IL" sz="1200" kern="1200" dirty="0" err="1">
                <a:solidFill>
                  <a:schemeClr val="tx1"/>
                </a:solidFill>
                <a:effectLst/>
                <a:latin typeface="+mn-lt"/>
                <a:ea typeface="+mn-ea"/>
                <a:cs typeface="+mn-cs"/>
              </a:rPr>
              <a:t>הויאביליות</a:t>
            </a:r>
            <a:r>
              <a:rPr lang="he-IL" sz="1200" kern="1200" dirty="0">
                <a:solidFill>
                  <a:schemeClr val="tx1"/>
                </a:solidFill>
                <a:effectLst/>
                <a:latin typeface="+mn-lt"/>
                <a:ea typeface="+mn-ea"/>
                <a:cs typeface="+mn-cs"/>
              </a:rPr>
              <a:t> שלו. יש מספר מחקרים שמשווים בין סגירה ראשונית למאוחרת שהראו יתרון ל- </a:t>
            </a:r>
            <a:r>
              <a:rPr lang="he-IL" sz="1200" kern="1200" dirty="0" err="1">
                <a:solidFill>
                  <a:schemeClr val="tx1"/>
                </a:solidFill>
                <a:effectLst/>
                <a:latin typeface="+mn-lt"/>
                <a:ea typeface="+mn-ea"/>
                <a:cs typeface="+mn-cs"/>
              </a:rPr>
              <a:t>silo</a:t>
            </a:r>
            <a:r>
              <a:rPr lang="he-IL" sz="1200" kern="1200" dirty="0">
                <a:solidFill>
                  <a:schemeClr val="tx1"/>
                </a:solidFill>
                <a:effectLst/>
                <a:latin typeface="+mn-lt"/>
                <a:ea typeface="+mn-ea"/>
                <a:cs typeface="+mn-cs"/>
              </a:rPr>
              <a:t> מבחינת לחצי הנשמה, צריכת חמצן, צורך </a:t>
            </a:r>
            <a:r>
              <a:rPr lang="he-IL" sz="1200" kern="1200" dirty="0" err="1">
                <a:solidFill>
                  <a:schemeClr val="tx1"/>
                </a:solidFill>
                <a:effectLst/>
                <a:latin typeface="+mn-lt"/>
                <a:ea typeface="+mn-ea"/>
                <a:cs typeface="+mn-cs"/>
              </a:rPr>
              <a:t>בוואופרסורים</a:t>
            </a:r>
            <a:r>
              <a:rPr lang="he-IL" sz="1200" kern="1200" dirty="0">
                <a:solidFill>
                  <a:schemeClr val="tx1"/>
                </a:solidFill>
                <a:effectLst/>
                <a:latin typeface="+mn-lt"/>
                <a:ea typeface="+mn-ea"/>
                <a:cs typeface="+mn-cs"/>
              </a:rPr>
              <a:t> ומתן שתן. אולם לאחרונה מתגברות הטענות שהשימוש ב- </a:t>
            </a:r>
            <a:r>
              <a:rPr lang="he-IL" sz="1200" kern="1200" dirty="0" err="1">
                <a:solidFill>
                  <a:schemeClr val="tx1"/>
                </a:solidFill>
                <a:effectLst/>
                <a:latin typeface="+mn-lt"/>
                <a:ea typeface="+mn-ea"/>
                <a:cs typeface="+mn-cs"/>
              </a:rPr>
              <a:t>silo</a:t>
            </a:r>
            <a:r>
              <a:rPr lang="he-IL" sz="1200" kern="1200" dirty="0">
                <a:solidFill>
                  <a:schemeClr val="tx1"/>
                </a:solidFill>
                <a:effectLst/>
                <a:latin typeface="+mn-lt"/>
                <a:ea typeface="+mn-ea"/>
                <a:cs typeface="+mn-cs"/>
              </a:rPr>
              <a:t> הוא תכוף מדי וכולל עלויות אשפוז יקרות יותר. בכל מקרה, יש אבחנה בין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שנסגר בתוך 5 ימים עם </a:t>
            </a:r>
            <a:r>
              <a:rPr lang="he-IL" sz="1200" kern="1200" dirty="0" err="1">
                <a:solidFill>
                  <a:schemeClr val="tx1"/>
                </a:solidFill>
                <a:effectLst/>
                <a:latin typeface="+mn-lt"/>
                <a:ea typeface="+mn-ea"/>
                <a:cs typeface="+mn-cs"/>
              </a:rPr>
              <a:t>silo</a:t>
            </a:r>
            <a:r>
              <a:rPr lang="he-IL" sz="1200" kern="1200" dirty="0">
                <a:solidFill>
                  <a:schemeClr val="tx1"/>
                </a:solidFill>
                <a:effectLst/>
                <a:latin typeface="+mn-lt"/>
                <a:ea typeface="+mn-ea"/>
                <a:cs typeface="+mn-cs"/>
              </a:rPr>
              <a:t> (סגירה מוקדמת) לכזה שנסגר מאוחר יותר, ומחקרים לא ראו הבדל או שוני במקרים של סגירה מוקדמת לעומת סגירה ראשונית. </a:t>
            </a:r>
            <a:endParaRPr lang="en-IL" sz="1200" kern="1200" dirty="0">
              <a:solidFill>
                <a:schemeClr val="tx1"/>
              </a:solidFill>
              <a:effectLst/>
              <a:latin typeface="+mn-lt"/>
              <a:ea typeface="+mn-ea"/>
              <a:cs typeface="+mn-cs"/>
            </a:endParaRPr>
          </a:p>
          <a:p>
            <a:pPr lvl="1" rtl="1"/>
            <a:r>
              <a:rPr lang="he-IL" sz="1200" kern="1200" dirty="0">
                <a:solidFill>
                  <a:schemeClr val="tx1"/>
                </a:solidFill>
                <a:effectLst/>
                <a:latin typeface="+mn-lt"/>
                <a:ea typeface="+mn-ea"/>
                <a:cs typeface="+mn-cs"/>
              </a:rPr>
              <a:t>ההתייחסות </a:t>
            </a:r>
            <a:r>
              <a:rPr lang="he-IL" sz="1200" kern="1200" dirty="0" err="1">
                <a:solidFill>
                  <a:schemeClr val="tx1"/>
                </a:solidFill>
                <a:effectLst/>
                <a:latin typeface="+mn-lt"/>
                <a:ea typeface="+mn-ea"/>
                <a:cs typeface="+mn-cs"/>
              </a:rPr>
              <a:t>לאטרזיה</a:t>
            </a:r>
            <a:r>
              <a:rPr lang="he-IL" sz="1200" kern="1200" dirty="0">
                <a:solidFill>
                  <a:schemeClr val="tx1"/>
                </a:solidFill>
                <a:effectLst/>
                <a:latin typeface="+mn-lt"/>
                <a:ea typeface="+mn-ea"/>
                <a:cs typeface="+mn-cs"/>
              </a:rPr>
              <a:t> נוספת במעי- </a:t>
            </a:r>
            <a:r>
              <a:rPr lang="he-IL" sz="1200" kern="1200" dirty="0" err="1">
                <a:solidFill>
                  <a:schemeClr val="tx1"/>
                </a:solidFill>
                <a:effectLst/>
                <a:latin typeface="+mn-lt"/>
                <a:ea typeface="+mn-ea"/>
                <a:cs typeface="+mn-cs"/>
              </a:rPr>
              <a:t>בכעד</a:t>
            </a:r>
            <a:r>
              <a:rPr lang="he-IL" sz="1200" kern="1200" dirty="0">
                <a:solidFill>
                  <a:schemeClr val="tx1"/>
                </a:solidFill>
                <a:effectLst/>
                <a:latin typeface="+mn-lt"/>
                <a:ea typeface="+mn-ea"/>
                <a:cs typeface="+mn-cs"/>
              </a:rPr>
              <a:t> 10% מהמקרים של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בממוצע יש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לרוב של </a:t>
            </a:r>
            <a:r>
              <a:rPr lang="he-IL" sz="1200" kern="1200" dirty="0" err="1">
                <a:solidFill>
                  <a:schemeClr val="tx1"/>
                </a:solidFill>
                <a:effectLst/>
                <a:latin typeface="+mn-lt"/>
                <a:ea typeface="+mn-ea"/>
                <a:cs typeface="+mn-cs"/>
              </a:rPr>
              <a:t>גגונום</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אילאום</a:t>
            </a:r>
            <a:r>
              <a:rPr lang="he-IL" sz="1200" kern="1200" dirty="0">
                <a:solidFill>
                  <a:schemeClr val="tx1"/>
                </a:solidFill>
                <a:effectLst/>
                <a:latin typeface="+mn-lt"/>
                <a:ea typeface="+mn-ea"/>
                <a:cs typeface="+mn-cs"/>
              </a:rPr>
              <a:t> אבל גם של המעי הגס. זה מביא למשמעותית </a:t>
            </a:r>
            <a:r>
              <a:rPr lang="he-IL" sz="1200" kern="1200" dirty="0" err="1">
                <a:solidFill>
                  <a:schemeClr val="tx1"/>
                </a:solidFill>
                <a:effectLst/>
                <a:latin typeface="+mn-lt"/>
                <a:ea typeface="+mn-ea"/>
                <a:cs typeface="+mn-cs"/>
              </a:rPr>
              <a:t>worse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outcomes</a:t>
            </a:r>
            <a:r>
              <a:rPr lang="he-IL" sz="1200" kern="1200" dirty="0">
                <a:solidFill>
                  <a:schemeClr val="tx1"/>
                </a:solidFill>
                <a:effectLst/>
                <a:latin typeface="+mn-lt"/>
                <a:ea typeface="+mn-ea"/>
                <a:cs typeface="+mn-cs"/>
              </a:rPr>
              <a:t>. – הטיפול </a:t>
            </a:r>
            <a:r>
              <a:rPr lang="he-IL" sz="1200" kern="1200" dirty="0" err="1">
                <a:solidFill>
                  <a:schemeClr val="tx1"/>
                </a:solidFill>
                <a:effectLst/>
                <a:latin typeface="+mn-lt"/>
                <a:ea typeface="+mn-ea"/>
                <a:cs typeface="+mn-cs"/>
              </a:rPr>
              <a:t>באטרזיה</a:t>
            </a:r>
            <a:r>
              <a:rPr lang="he-IL" sz="1200" kern="1200" dirty="0">
                <a:solidFill>
                  <a:schemeClr val="tx1"/>
                </a:solidFill>
                <a:effectLst/>
                <a:latin typeface="+mn-lt"/>
                <a:ea typeface="+mn-ea"/>
                <a:cs typeface="+mn-cs"/>
              </a:rPr>
              <a:t> תלוי במצב המעי – מרבית הכירורגים לא יבצעו </a:t>
            </a:r>
            <a:r>
              <a:rPr lang="he-IL" sz="1200" kern="1200" dirty="0" err="1">
                <a:solidFill>
                  <a:schemeClr val="tx1"/>
                </a:solidFill>
                <a:effectLst/>
                <a:latin typeface="+mn-lt"/>
                <a:ea typeface="+mn-ea"/>
                <a:cs typeface="+mn-cs"/>
              </a:rPr>
              <a:t>אנסטמוזה</a:t>
            </a:r>
            <a:r>
              <a:rPr lang="he-IL" sz="1200" kern="1200" dirty="0">
                <a:solidFill>
                  <a:schemeClr val="tx1"/>
                </a:solidFill>
                <a:effectLst/>
                <a:latin typeface="+mn-lt"/>
                <a:ea typeface="+mn-ea"/>
                <a:cs typeface="+mn-cs"/>
              </a:rPr>
              <a:t> במקרה שיש תהליך דלקתי נרחב על לולאות המעי. לעיתים </a:t>
            </a:r>
            <a:r>
              <a:rPr lang="he-IL" sz="1200" kern="1200" dirty="0" err="1">
                <a:solidFill>
                  <a:schemeClr val="tx1"/>
                </a:solidFill>
                <a:effectLst/>
                <a:latin typeface="+mn-lt"/>
                <a:ea typeface="+mn-ea"/>
                <a:cs typeface="+mn-cs"/>
              </a:rPr>
              <a:t>האטרזיה</a:t>
            </a:r>
            <a:r>
              <a:rPr lang="he-IL" sz="1200" kern="1200" dirty="0">
                <a:solidFill>
                  <a:schemeClr val="tx1"/>
                </a:solidFill>
                <a:effectLst/>
                <a:latin typeface="+mn-lt"/>
                <a:ea typeface="+mn-ea"/>
                <a:cs typeface="+mn-cs"/>
              </a:rPr>
              <a:t> לא מזוהה במהלך הניתוח הראשוני ורק לאחר מכן כשאין התקדמות מבחינת המעי ומבוצע שיקוף. במקרים אלו הניתוח מתבצע כ- 3-4 שבועות לאחר הלידה כדי לאפשר רזולוציה של התהליך </a:t>
            </a:r>
            <a:r>
              <a:rPr lang="he-IL" sz="1200" kern="1200" dirty="0" err="1">
                <a:solidFill>
                  <a:schemeClr val="tx1"/>
                </a:solidFill>
                <a:effectLst/>
                <a:latin typeface="+mn-lt"/>
                <a:ea typeface="+mn-ea"/>
                <a:cs typeface="+mn-cs"/>
              </a:rPr>
              <a:t>האינפלמטורי</a:t>
            </a:r>
            <a:r>
              <a:rPr lang="he-IL" sz="1200" kern="1200" dirty="0">
                <a:solidFill>
                  <a:schemeClr val="tx1"/>
                </a:solidFill>
                <a:effectLst/>
                <a:latin typeface="+mn-lt"/>
                <a:ea typeface="+mn-ea"/>
                <a:cs typeface="+mn-cs"/>
              </a:rPr>
              <a:t>. אם זה מתגלה בזמן הילוד או בסגירה עצמה, ניתן לשקול ביצוע </a:t>
            </a:r>
            <a:r>
              <a:rPr lang="he-IL" sz="1200" kern="1200" dirty="0" err="1">
                <a:solidFill>
                  <a:schemeClr val="tx1"/>
                </a:solidFill>
                <a:effectLst/>
                <a:latin typeface="+mn-lt"/>
                <a:ea typeface="+mn-ea"/>
                <a:cs typeface="+mn-cs"/>
              </a:rPr>
              <a:t>סטומה</a:t>
            </a:r>
            <a:r>
              <a:rPr lang="he-IL" sz="1200" kern="1200" dirty="0">
                <a:solidFill>
                  <a:schemeClr val="tx1"/>
                </a:solidFill>
                <a:effectLst/>
                <a:latin typeface="+mn-lt"/>
                <a:ea typeface="+mn-ea"/>
                <a:cs typeface="+mn-cs"/>
              </a:rPr>
              <a:t>, בעיקר במצבים של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דיסטלית</a:t>
            </a:r>
            <a:r>
              <a:rPr lang="he-IL" sz="1200" kern="1200" dirty="0">
                <a:solidFill>
                  <a:schemeClr val="tx1"/>
                </a:solidFill>
                <a:effectLst/>
                <a:latin typeface="+mn-lt"/>
                <a:ea typeface="+mn-ea"/>
                <a:cs typeface="+mn-cs"/>
              </a:rPr>
              <a:t> כמו קולון למשל, כדי לאפשר כלכלה </a:t>
            </a:r>
            <a:r>
              <a:rPr lang="he-IL" sz="1200" kern="1200" dirty="0" err="1">
                <a:solidFill>
                  <a:schemeClr val="tx1"/>
                </a:solidFill>
                <a:effectLst/>
                <a:latin typeface="+mn-lt"/>
                <a:ea typeface="+mn-ea"/>
                <a:cs typeface="+mn-cs"/>
              </a:rPr>
              <a:t>אנטרלית</a:t>
            </a:r>
            <a:r>
              <a:rPr lang="he-IL" sz="1200" kern="1200" dirty="0">
                <a:solidFill>
                  <a:schemeClr val="tx1"/>
                </a:solidFill>
                <a:effectLst/>
                <a:latin typeface="+mn-lt"/>
                <a:ea typeface="+mn-ea"/>
                <a:cs typeface="+mn-cs"/>
              </a:rPr>
              <a:t> עד לביצוע </a:t>
            </a:r>
            <a:r>
              <a:rPr lang="he-IL" sz="1200" kern="1200" dirty="0" err="1">
                <a:solidFill>
                  <a:schemeClr val="tx1"/>
                </a:solidFill>
                <a:effectLst/>
                <a:latin typeface="+mn-lt"/>
                <a:ea typeface="+mn-ea"/>
                <a:cs typeface="+mn-cs"/>
              </a:rPr>
              <a:t>האנסטמוזה</a:t>
            </a:r>
            <a:r>
              <a:rPr lang="he-IL" sz="1200" kern="1200" dirty="0">
                <a:solidFill>
                  <a:schemeClr val="tx1"/>
                </a:solidFill>
                <a:effectLst/>
                <a:latin typeface="+mn-lt"/>
                <a:ea typeface="+mn-ea"/>
                <a:cs typeface="+mn-cs"/>
              </a:rPr>
              <a:t> בהמשך. </a:t>
            </a:r>
            <a:endParaRPr lang="en-IL" sz="1200" kern="1200" dirty="0">
              <a:solidFill>
                <a:schemeClr val="tx1"/>
              </a:solidFill>
              <a:effectLst/>
              <a:latin typeface="+mn-lt"/>
              <a:ea typeface="+mn-ea"/>
              <a:cs typeface="+mn-cs"/>
            </a:endParaRPr>
          </a:p>
          <a:p>
            <a:pPr lvl="1" rtl="1"/>
            <a:r>
              <a:rPr lang="he-IL" sz="1200" kern="1200" dirty="0">
                <a:solidFill>
                  <a:schemeClr val="tx1"/>
                </a:solidFill>
                <a:effectLst/>
                <a:latin typeface="+mn-lt"/>
                <a:ea typeface="+mn-ea"/>
                <a:cs typeface="+mn-cs"/>
              </a:rPr>
              <a:t>מצב של </a:t>
            </a:r>
            <a:r>
              <a:rPr lang="he-IL" sz="1200" kern="1200" dirty="0" err="1">
                <a:solidFill>
                  <a:schemeClr val="tx1"/>
                </a:solidFill>
                <a:effectLst/>
                <a:latin typeface="+mn-lt"/>
                <a:ea typeface="+mn-ea"/>
                <a:cs typeface="+mn-cs"/>
              </a:rPr>
              <a:t>closing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gastroschisis</a:t>
            </a:r>
            <a:r>
              <a:rPr lang="he-IL" sz="1200" kern="1200" dirty="0">
                <a:solidFill>
                  <a:schemeClr val="tx1"/>
                </a:solidFill>
                <a:effectLst/>
                <a:latin typeface="+mn-lt"/>
                <a:ea typeface="+mn-ea"/>
                <a:cs typeface="+mn-cs"/>
              </a:rPr>
              <a:t>- נקרא גם </a:t>
            </a:r>
            <a:r>
              <a:rPr lang="he-IL" sz="1200" kern="1200" dirty="0" err="1">
                <a:solidFill>
                  <a:schemeClr val="tx1"/>
                </a:solidFill>
                <a:effectLst/>
                <a:latin typeface="+mn-lt"/>
                <a:ea typeface="+mn-ea"/>
                <a:cs typeface="+mn-cs"/>
              </a:rPr>
              <a:t>vanishing</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gastroschisis</a:t>
            </a:r>
            <a:r>
              <a:rPr lang="he-IL" sz="1200" kern="1200" dirty="0">
                <a:solidFill>
                  <a:schemeClr val="tx1"/>
                </a:solidFill>
                <a:effectLst/>
                <a:latin typeface="+mn-lt"/>
                <a:ea typeface="+mn-ea"/>
                <a:cs typeface="+mn-cs"/>
              </a:rPr>
              <a:t>- זה מצב שהדפקט עצמו נסגר לפני הלידה- כשהחור נהפך קטן יותר, יש ירידה </a:t>
            </a:r>
            <a:r>
              <a:rPr lang="he-IL" sz="1200" kern="1200" dirty="0" err="1">
                <a:solidFill>
                  <a:schemeClr val="tx1"/>
                </a:solidFill>
                <a:effectLst/>
                <a:latin typeface="+mn-lt"/>
                <a:ea typeface="+mn-ea"/>
                <a:cs typeface="+mn-cs"/>
              </a:rPr>
              <a:t>באפקת</a:t>
            </a:r>
            <a:r>
              <a:rPr lang="he-IL" sz="1200" kern="1200" dirty="0">
                <a:solidFill>
                  <a:schemeClr val="tx1"/>
                </a:solidFill>
                <a:effectLst/>
                <a:latin typeface="+mn-lt"/>
                <a:ea typeface="+mn-ea"/>
                <a:cs typeface="+mn-cs"/>
              </a:rPr>
              <a:t> הדם למעי שנותר בחוץ וזה יכול לגרום </a:t>
            </a:r>
            <a:r>
              <a:rPr lang="he-IL" sz="1200" kern="1200" dirty="0" err="1">
                <a:solidFill>
                  <a:schemeClr val="tx1"/>
                </a:solidFill>
                <a:effectLst/>
                <a:latin typeface="+mn-lt"/>
                <a:ea typeface="+mn-ea"/>
                <a:cs typeface="+mn-cs"/>
              </a:rPr>
              <a:t>לאטרזיה</a:t>
            </a:r>
            <a:r>
              <a:rPr lang="he-IL" sz="1200" kern="1200" dirty="0">
                <a:solidFill>
                  <a:schemeClr val="tx1"/>
                </a:solidFill>
                <a:effectLst/>
                <a:latin typeface="+mn-lt"/>
                <a:ea typeface="+mn-ea"/>
                <a:cs typeface="+mn-cs"/>
              </a:rPr>
              <a:t>, או במצבים נדירים המעי עצמו כולו נעלם בחוץ והמטופל נשאר עם מעי קצר. בסונר עצמו במהלך </a:t>
            </a:r>
            <a:r>
              <a:rPr lang="he-IL" sz="1200" kern="1200" dirty="0" err="1">
                <a:solidFill>
                  <a:schemeClr val="tx1"/>
                </a:solidFill>
                <a:effectLst/>
                <a:latin typeface="+mn-lt"/>
                <a:ea typeface="+mn-ea"/>
                <a:cs typeface="+mn-cs"/>
              </a:rPr>
              <a:t>ההריון</a:t>
            </a:r>
            <a:r>
              <a:rPr lang="he-IL" sz="1200" kern="1200" dirty="0">
                <a:solidFill>
                  <a:schemeClr val="tx1"/>
                </a:solidFill>
                <a:effectLst/>
                <a:latin typeface="+mn-lt"/>
                <a:ea typeface="+mn-ea"/>
                <a:cs typeface="+mn-cs"/>
              </a:rPr>
              <a:t> ניתן לעיתים לראות עליה בהרחבה של לולאות מעי תוך </a:t>
            </a:r>
            <a:r>
              <a:rPr lang="he-IL" sz="1200" kern="1200" dirty="0" err="1">
                <a:solidFill>
                  <a:schemeClr val="tx1"/>
                </a:solidFill>
                <a:effectLst/>
                <a:latin typeface="+mn-lt"/>
                <a:ea typeface="+mn-ea"/>
                <a:cs typeface="+mn-cs"/>
              </a:rPr>
              <a:t>בטניות</a:t>
            </a:r>
            <a:r>
              <a:rPr lang="he-IL" sz="1200" kern="1200" dirty="0">
                <a:solidFill>
                  <a:schemeClr val="tx1"/>
                </a:solidFill>
                <a:effectLst/>
                <a:latin typeface="+mn-lt"/>
                <a:ea typeface="+mn-ea"/>
                <a:cs typeface="+mn-cs"/>
              </a:rPr>
              <a:t> וזה יכול לעזור בקבלת החלטה על ילוד מוקדם יותר. למרות שזה ממצא נדיר זה מביא לתסמונת מעי קצר. </a:t>
            </a:r>
            <a:endParaRPr lang="en-IL" sz="1200" kern="1200" dirty="0">
              <a:solidFill>
                <a:schemeClr val="tx1"/>
              </a:solidFill>
              <a:effectLst/>
              <a:latin typeface="+mn-lt"/>
              <a:ea typeface="+mn-ea"/>
              <a:cs typeface="+mn-cs"/>
            </a:endParaRPr>
          </a:p>
          <a:p>
            <a:pPr lvl="1" rtl="1"/>
            <a:r>
              <a:rPr lang="he-IL" sz="1200" kern="1200" dirty="0">
                <a:solidFill>
                  <a:schemeClr val="tx1"/>
                </a:solidFill>
                <a:effectLst/>
                <a:latin typeface="+mn-lt"/>
                <a:ea typeface="+mn-ea"/>
                <a:cs typeface="+mn-cs"/>
              </a:rPr>
              <a:t>מהלך לאחר הניתוח- במצבים בהם בוצעה סגירה ראשונית, חשוב לוודא שאין עליה בלחץ התוך בטני- למשל ירידה בתפוקת השתן, תפיחות </a:t>
            </a:r>
            <a:r>
              <a:rPr lang="he-IL" sz="1200" kern="1200" dirty="0" err="1">
                <a:solidFill>
                  <a:schemeClr val="tx1"/>
                </a:solidFill>
                <a:effectLst/>
                <a:latin typeface="+mn-lt"/>
                <a:ea typeface="+mn-ea"/>
                <a:cs typeface="+mn-cs"/>
              </a:rPr>
              <a:t>בטנית</a:t>
            </a:r>
            <a:r>
              <a:rPr lang="he-IL" sz="1200" kern="1200" dirty="0">
                <a:solidFill>
                  <a:schemeClr val="tx1"/>
                </a:solidFill>
                <a:effectLst/>
                <a:latin typeface="+mn-lt"/>
                <a:ea typeface="+mn-ea"/>
                <a:cs typeface="+mn-cs"/>
              </a:rPr>
              <a:t> ועדות לאיסכמיה של המעי.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מקושר </a:t>
            </a:r>
            <a:r>
              <a:rPr lang="he-IL" sz="1200" kern="1200" dirty="0" err="1">
                <a:solidFill>
                  <a:schemeClr val="tx1"/>
                </a:solidFill>
                <a:effectLst/>
                <a:latin typeface="+mn-lt"/>
                <a:ea typeface="+mn-ea"/>
                <a:cs typeface="+mn-cs"/>
              </a:rPr>
              <a:t>במוטיליות</a:t>
            </a:r>
            <a:r>
              <a:rPr lang="he-IL" sz="1200" kern="1200" dirty="0">
                <a:solidFill>
                  <a:schemeClr val="tx1"/>
                </a:solidFill>
                <a:effectLst/>
                <a:latin typeface="+mn-lt"/>
                <a:ea typeface="+mn-ea"/>
                <a:cs typeface="+mn-cs"/>
              </a:rPr>
              <a:t> אבנורמלית של המעי ובבעיה בספיגה, כאשר שתי בעיות אלו מסתדרות עם הזמן. מתן כלכלה </a:t>
            </a:r>
            <a:r>
              <a:rPr lang="he-IL" sz="1200" kern="1200" dirty="0" err="1">
                <a:solidFill>
                  <a:schemeClr val="tx1"/>
                </a:solidFill>
                <a:effectLst/>
                <a:latin typeface="+mn-lt"/>
                <a:ea typeface="+mn-ea"/>
                <a:cs typeface="+mn-cs"/>
              </a:rPr>
              <a:t>אנטרלית</a:t>
            </a:r>
            <a:r>
              <a:rPr lang="he-IL" sz="1200" kern="1200" dirty="0">
                <a:solidFill>
                  <a:schemeClr val="tx1"/>
                </a:solidFill>
                <a:effectLst/>
                <a:latin typeface="+mn-lt"/>
                <a:ea typeface="+mn-ea"/>
                <a:cs typeface="+mn-cs"/>
              </a:rPr>
              <a:t> לרוב מתבצע רק לאחר חזרה של המעי לתפקוד וזה יכול לקחת שבועות. הסיבה </a:t>
            </a:r>
            <a:r>
              <a:rPr lang="he-IL" sz="1200" kern="1200" dirty="0" err="1">
                <a:solidFill>
                  <a:schemeClr val="tx1"/>
                </a:solidFill>
                <a:effectLst/>
                <a:latin typeface="+mn-lt"/>
                <a:ea typeface="+mn-ea"/>
                <a:cs typeface="+mn-cs"/>
              </a:rPr>
              <a:t>למוטיליות</a:t>
            </a:r>
            <a:r>
              <a:rPr lang="he-IL" sz="1200" kern="1200" dirty="0">
                <a:solidFill>
                  <a:schemeClr val="tx1"/>
                </a:solidFill>
                <a:effectLst/>
                <a:latin typeface="+mn-lt"/>
                <a:ea typeface="+mn-ea"/>
                <a:cs typeface="+mn-cs"/>
              </a:rPr>
              <a:t> הירודה לא מספיק ברורה אבל כן נמצא קשר לירידה בתאי </a:t>
            </a:r>
            <a:r>
              <a:rPr lang="he-IL" sz="1200" kern="1200" dirty="0" err="1">
                <a:solidFill>
                  <a:schemeClr val="tx1"/>
                </a:solidFill>
                <a:effectLst/>
                <a:latin typeface="+mn-lt"/>
                <a:ea typeface="+mn-ea"/>
                <a:cs typeface="+mn-cs"/>
              </a:rPr>
              <a:t>קאגאל</a:t>
            </a:r>
            <a:r>
              <a:rPr lang="he-IL" sz="1200"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interstitial cells of </a:t>
            </a:r>
            <a:r>
              <a:rPr lang="en-US" sz="1200" kern="1200" dirty="0" err="1">
                <a:solidFill>
                  <a:schemeClr val="tx1"/>
                </a:solidFill>
                <a:effectLst/>
                <a:latin typeface="+mn-lt"/>
                <a:ea typeface="+mn-ea"/>
                <a:cs typeface="+mn-cs"/>
              </a:rPr>
              <a:t>cajal</a:t>
            </a:r>
            <a:r>
              <a:rPr lang="he-IL" sz="1200" kern="1200" dirty="0">
                <a:solidFill>
                  <a:schemeClr val="tx1"/>
                </a:solidFill>
                <a:effectLst/>
                <a:latin typeface="+mn-lt"/>
                <a:ea typeface="+mn-ea"/>
                <a:cs typeface="+mn-cs"/>
              </a:rPr>
              <a:t>) ולמידת ה- </a:t>
            </a:r>
            <a:r>
              <a:rPr lang="he-IL" sz="1200" kern="1200" dirty="0" err="1">
                <a:solidFill>
                  <a:schemeClr val="tx1"/>
                </a:solidFill>
                <a:effectLst/>
                <a:latin typeface="+mn-lt"/>
                <a:ea typeface="+mn-ea"/>
                <a:cs typeface="+mn-cs"/>
              </a:rPr>
              <a:t>peels</a:t>
            </a:r>
            <a:r>
              <a:rPr lang="he-IL" sz="1200" kern="1200" dirty="0">
                <a:solidFill>
                  <a:schemeClr val="tx1"/>
                </a:solidFill>
                <a:effectLst/>
                <a:latin typeface="+mn-lt"/>
                <a:ea typeface="+mn-ea"/>
                <a:cs typeface="+mn-cs"/>
              </a:rPr>
              <a:t>. במהלך תקופת הצום חשובה זונדה מנקזת ומתן תזונה על ורידית. לאחר שהמעי חוזר לתנועתיות יש להתקדם עם כלכלה באופן איטי ומדורג וזה גם יכול לקחת שבועות. חשוב לחזק את רפלקס המציצה. תרופות פרו-</a:t>
            </a:r>
            <a:r>
              <a:rPr lang="he-IL" sz="1200" kern="1200" dirty="0" err="1">
                <a:solidFill>
                  <a:schemeClr val="tx1"/>
                </a:solidFill>
                <a:effectLst/>
                <a:latin typeface="+mn-lt"/>
                <a:ea typeface="+mn-ea"/>
                <a:cs typeface="+mn-cs"/>
              </a:rPr>
              <a:t>מוטיליות</a:t>
            </a:r>
            <a:r>
              <a:rPr lang="he-IL" sz="1200" kern="1200" dirty="0">
                <a:solidFill>
                  <a:schemeClr val="tx1"/>
                </a:solidFill>
                <a:effectLst/>
                <a:latin typeface="+mn-lt"/>
                <a:ea typeface="+mn-ea"/>
                <a:cs typeface="+mn-cs"/>
              </a:rPr>
              <a:t> כגון </a:t>
            </a:r>
            <a:r>
              <a:rPr lang="he-IL" sz="1200" kern="1200" dirty="0" err="1">
                <a:solidFill>
                  <a:schemeClr val="tx1"/>
                </a:solidFill>
                <a:effectLst/>
                <a:latin typeface="+mn-lt"/>
                <a:ea typeface="+mn-ea"/>
                <a:cs typeface="+mn-cs"/>
              </a:rPr>
              <a:t>אריתרומיצין</a:t>
            </a:r>
            <a:r>
              <a:rPr lang="he-IL" sz="1200" kern="1200" dirty="0">
                <a:solidFill>
                  <a:schemeClr val="tx1"/>
                </a:solidFill>
                <a:effectLst/>
                <a:latin typeface="+mn-lt"/>
                <a:ea typeface="+mn-ea"/>
                <a:cs typeface="+mn-cs"/>
              </a:rPr>
              <a:t>, לא הוכיחו שיפור משמעותי מבחינת הקדמת הזמן לכלכלה </a:t>
            </a:r>
            <a:r>
              <a:rPr lang="he-IL" sz="1200" kern="1200" dirty="0" err="1">
                <a:solidFill>
                  <a:schemeClr val="tx1"/>
                </a:solidFill>
                <a:effectLst/>
                <a:latin typeface="+mn-lt"/>
                <a:ea typeface="+mn-ea"/>
                <a:cs typeface="+mn-cs"/>
              </a:rPr>
              <a:t>אנטרלית</a:t>
            </a:r>
            <a:r>
              <a:rPr lang="he-IL" sz="1200" kern="1200" dirty="0">
                <a:solidFill>
                  <a:schemeClr val="tx1"/>
                </a:solidFill>
                <a:effectLst/>
                <a:latin typeface="+mn-lt"/>
                <a:ea typeface="+mn-ea"/>
                <a:cs typeface="+mn-cs"/>
              </a:rPr>
              <a:t>. כמו כן יש דיונים לגבי </a:t>
            </a:r>
            <a:r>
              <a:rPr lang="he-IL" sz="1200" kern="1200" dirty="0" err="1">
                <a:solidFill>
                  <a:schemeClr val="tx1"/>
                </a:solidFill>
                <a:effectLst/>
                <a:latin typeface="+mn-lt"/>
                <a:ea typeface="+mn-ea"/>
                <a:cs typeface="+mn-cs"/>
              </a:rPr>
              <a:t>פרוביוטיקה</a:t>
            </a:r>
            <a:r>
              <a:rPr lang="he-IL" sz="1200" kern="1200" dirty="0">
                <a:solidFill>
                  <a:schemeClr val="tx1"/>
                </a:solidFill>
                <a:effectLst/>
                <a:latin typeface="+mn-lt"/>
                <a:ea typeface="+mn-ea"/>
                <a:cs typeface="+mn-cs"/>
              </a:rPr>
              <a:t>- לא ברור אם משפיע או לא. סיבוכים של </a:t>
            </a:r>
            <a:r>
              <a:rPr lang="he-IL" sz="1200" kern="1200" dirty="0" err="1">
                <a:solidFill>
                  <a:schemeClr val="tx1"/>
                </a:solidFill>
                <a:effectLst/>
                <a:latin typeface="+mn-lt"/>
                <a:ea typeface="+mn-ea"/>
                <a:cs typeface="+mn-cs"/>
              </a:rPr>
              <a:t>nec</a:t>
            </a:r>
            <a:r>
              <a:rPr lang="he-IL" sz="1200" kern="1200" dirty="0">
                <a:solidFill>
                  <a:schemeClr val="tx1"/>
                </a:solidFill>
                <a:effectLst/>
                <a:latin typeface="+mn-lt"/>
                <a:ea typeface="+mn-ea"/>
                <a:cs typeface="+mn-cs"/>
              </a:rPr>
              <a:t> יותר שכיחים אצל תינוקות עם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לעומת תינוקות אחרים- יכול להגיע עד ל- 18.5% , למרות שיש דיווחים שמהלך המחלה שלהם הוא ללא סיבוכים. </a:t>
            </a:r>
            <a:endParaRPr lang="en-IL" sz="1200" kern="1200" dirty="0">
              <a:solidFill>
                <a:schemeClr val="tx1"/>
              </a:solidFill>
              <a:effectLst/>
              <a:latin typeface="+mn-lt"/>
              <a:ea typeface="+mn-ea"/>
              <a:cs typeface="+mn-cs"/>
            </a:endParaRPr>
          </a:p>
          <a:p>
            <a:pPr lvl="1" rtl="1"/>
            <a:r>
              <a:rPr lang="he-IL" sz="1200" kern="1200" dirty="0">
                <a:solidFill>
                  <a:schemeClr val="tx1"/>
                </a:solidFill>
                <a:effectLst/>
                <a:latin typeface="+mn-lt"/>
                <a:ea typeface="+mn-ea"/>
                <a:cs typeface="+mn-cs"/>
              </a:rPr>
              <a:t>מהלך לטווח ארוך- התוצאות לטווח ארוך הן לרוב </a:t>
            </a:r>
            <a:r>
              <a:rPr lang="he-IL" sz="1200" kern="1200" dirty="0" err="1">
                <a:solidFill>
                  <a:schemeClr val="tx1"/>
                </a:solidFill>
                <a:effectLst/>
                <a:latin typeface="+mn-lt"/>
                <a:ea typeface="+mn-ea"/>
                <a:cs typeface="+mn-cs"/>
              </a:rPr>
              <a:t>מצויינות</a:t>
            </a:r>
            <a:r>
              <a:rPr lang="he-IL" sz="1200" kern="1200" dirty="0">
                <a:solidFill>
                  <a:schemeClr val="tx1"/>
                </a:solidFill>
                <a:effectLst/>
                <a:latin typeface="+mn-lt"/>
                <a:ea typeface="+mn-ea"/>
                <a:cs typeface="+mn-cs"/>
              </a:rPr>
              <a:t>. עם זאת, בתינוקות עם </a:t>
            </a:r>
            <a:r>
              <a:rPr lang="he-IL" sz="1200" kern="1200" dirty="0" err="1">
                <a:solidFill>
                  <a:schemeClr val="tx1"/>
                </a:solidFill>
                <a:effectLst/>
                <a:latin typeface="+mn-lt"/>
                <a:ea typeface="+mn-ea"/>
                <a:cs typeface="+mn-cs"/>
              </a:rPr>
              <a:t>complex</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gastroschisis</a:t>
            </a:r>
            <a:r>
              <a:rPr lang="he-IL" sz="1200" kern="1200" dirty="0">
                <a:solidFill>
                  <a:schemeClr val="tx1"/>
                </a:solidFill>
                <a:effectLst/>
                <a:latin typeface="+mn-lt"/>
                <a:ea typeface="+mn-ea"/>
                <a:cs typeface="+mn-cs"/>
              </a:rPr>
              <a:t> יש תוצאה גרועה יותר וזה חלק משמעותי מהפרוגנוזה- לוקח להם בממוצע כ- 3 שבועות נוספים לחזור לכלכלה </a:t>
            </a:r>
            <a:r>
              <a:rPr lang="he-IL" sz="1200" kern="1200" dirty="0" err="1">
                <a:solidFill>
                  <a:schemeClr val="tx1"/>
                </a:solidFill>
                <a:effectLst/>
                <a:latin typeface="+mn-lt"/>
                <a:ea typeface="+mn-ea"/>
                <a:cs typeface="+mn-cs"/>
              </a:rPr>
              <a:t>אנטרלית</a:t>
            </a:r>
            <a:r>
              <a:rPr lang="he-IL" sz="1200" kern="1200" dirty="0">
                <a:solidFill>
                  <a:schemeClr val="tx1"/>
                </a:solidFill>
                <a:effectLst/>
                <a:latin typeface="+mn-lt"/>
                <a:ea typeface="+mn-ea"/>
                <a:cs typeface="+mn-cs"/>
              </a:rPr>
              <a:t>, וכמעט חודשיים נוספים מלאים באשפוז. בנוסף הם היו פי 2 יותר בסיכון לפתח אי ספיקת מעי ופי 6 לפתח מחלת כבד. בנוסף,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הינה הסיבה המובילה להשתלת מעי עקב אי ספיקת מעי. אספקטים נוספים- </a:t>
            </a:r>
            <a:endParaRPr lang="en-IL" sz="1200" kern="1200" dirty="0">
              <a:solidFill>
                <a:schemeClr val="tx1"/>
              </a:solidFill>
              <a:effectLst/>
              <a:latin typeface="+mn-lt"/>
              <a:ea typeface="+mn-ea"/>
              <a:cs typeface="+mn-cs"/>
            </a:endParaRPr>
          </a:p>
          <a:p>
            <a:pPr lvl="2" rtl="1"/>
            <a:r>
              <a:rPr lang="he-IL" sz="1200" kern="1200" dirty="0">
                <a:solidFill>
                  <a:schemeClr val="tx1"/>
                </a:solidFill>
                <a:effectLst/>
                <a:latin typeface="+mn-lt"/>
                <a:ea typeface="+mn-ea"/>
                <a:cs typeface="+mn-cs"/>
              </a:rPr>
              <a:t>כל התינוקות עם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נולדים עם </a:t>
            </a:r>
            <a:r>
              <a:rPr lang="he-IL" sz="1200" kern="1200" dirty="0" err="1">
                <a:solidFill>
                  <a:schemeClr val="tx1"/>
                </a:solidFill>
                <a:effectLst/>
                <a:latin typeface="+mn-lt"/>
                <a:ea typeface="+mn-ea"/>
                <a:cs typeface="+mn-cs"/>
              </a:rPr>
              <a:t>איזושהיא</a:t>
            </a:r>
            <a:r>
              <a:rPr lang="he-IL" sz="1200" kern="1200" dirty="0">
                <a:solidFill>
                  <a:schemeClr val="tx1"/>
                </a:solidFill>
                <a:effectLst/>
                <a:latin typeface="+mn-lt"/>
                <a:ea typeface="+mn-ea"/>
                <a:cs typeface="+mn-cs"/>
              </a:rPr>
              <a:t> דרגה של </a:t>
            </a:r>
            <a:r>
              <a:rPr lang="he-IL" sz="1200" kern="1200" dirty="0" err="1">
                <a:solidFill>
                  <a:schemeClr val="tx1"/>
                </a:solidFill>
                <a:effectLst/>
                <a:latin typeface="+mn-lt"/>
                <a:ea typeface="+mn-ea"/>
                <a:cs typeface="+mn-cs"/>
              </a:rPr>
              <a:t>מלרוטציה</a:t>
            </a:r>
            <a:r>
              <a:rPr lang="he-IL" sz="1200" kern="1200" dirty="0">
                <a:solidFill>
                  <a:schemeClr val="tx1"/>
                </a:solidFill>
                <a:effectLst/>
                <a:latin typeface="+mn-lt"/>
                <a:ea typeface="+mn-ea"/>
                <a:cs typeface="+mn-cs"/>
              </a:rPr>
              <a:t> אולם אין התוויה לביצוע ניתוח עש </a:t>
            </a:r>
            <a:r>
              <a:rPr lang="he-IL" sz="1200" kern="1200" dirty="0" err="1">
                <a:solidFill>
                  <a:schemeClr val="tx1"/>
                </a:solidFill>
                <a:effectLst/>
                <a:latin typeface="+mn-lt"/>
                <a:ea typeface="+mn-ea"/>
                <a:cs typeface="+mn-cs"/>
              </a:rPr>
              <a:t>ladd</a:t>
            </a:r>
            <a:r>
              <a:rPr lang="he-IL" sz="1200" kern="1200" dirty="0">
                <a:solidFill>
                  <a:schemeClr val="tx1"/>
                </a:solidFill>
                <a:effectLst/>
                <a:latin typeface="+mn-lt"/>
                <a:ea typeface="+mn-ea"/>
                <a:cs typeface="+mn-cs"/>
              </a:rPr>
              <a:t>, נמצא ששיעורי </a:t>
            </a:r>
            <a:r>
              <a:rPr lang="he-IL" sz="1200" kern="1200" dirty="0" err="1">
                <a:solidFill>
                  <a:schemeClr val="tx1"/>
                </a:solidFill>
                <a:effectLst/>
                <a:latin typeface="+mn-lt"/>
                <a:ea typeface="+mn-ea"/>
                <a:cs typeface="+mn-cs"/>
              </a:rPr>
              <a:t>הוולוולוס</a:t>
            </a:r>
            <a:r>
              <a:rPr lang="he-IL" sz="1200" kern="1200" dirty="0">
                <a:solidFill>
                  <a:schemeClr val="tx1"/>
                </a:solidFill>
                <a:effectLst/>
                <a:latin typeface="+mn-lt"/>
                <a:ea typeface="+mn-ea"/>
                <a:cs typeface="+mn-cs"/>
              </a:rPr>
              <a:t> הם גבוהים יותר </a:t>
            </a:r>
            <a:r>
              <a:rPr lang="he-IL" sz="1200" kern="1200" dirty="0" err="1">
                <a:solidFill>
                  <a:schemeClr val="tx1"/>
                </a:solidFill>
                <a:effectLst/>
                <a:latin typeface="+mn-lt"/>
                <a:ea typeface="+mn-ea"/>
                <a:cs typeface="+mn-cs"/>
              </a:rPr>
              <a:t>באומפלוצלה</a:t>
            </a:r>
            <a:r>
              <a:rPr lang="he-IL" sz="1200" kern="1200" dirty="0">
                <a:solidFill>
                  <a:schemeClr val="tx1"/>
                </a:solidFill>
                <a:effectLst/>
                <a:latin typeface="+mn-lt"/>
                <a:ea typeface="+mn-ea"/>
                <a:cs typeface="+mn-cs"/>
              </a:rPr>
              <a:t>. בכל מקרה ההורים מודרכים לגבי הקאות </a:t>
            </a:r>
            <a:r>
              <a:rPr lang="he-IL" sz="1200" kern="1200" dirty="0" err="1">
                <a:solidFill>
                  <a:schemeClr val="tx1"/>
                </a:solidFill>
                <a:effectLst/>
                <a:latin typeface="+mn-lt"/>
                <a:ea typeface="+mn-ea"/>
                <a:cs typeface="+mn-cs"/>
              </a:rPr>
              <a:t>מרתיות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2" rtl="1"/>
            <a:r>
              <a:rPr lang="he-IL" sz="1200" kern="1200" dirty="0">
                <a:solidFill>
                  <a:schemeClr val="tx1"/>
                </a:solidFill>
                <a:effectLst/>
                <a:latin typeface="+mn-lt"/>
                <a:ea typeface="+mn-ea"/>
                <a:cs typeface="+mn-cs"/>
              </a:rPr>
              <a:t>אשך טמיר מקושר </a:t>
            </a:r>
            <a:r>
              <a:rPr lang="he-IL" sz="1200" kern="1200" dirty="0" err="1">
                <a:solidFill>
                  <a:schemeClr val="tx1"/>
                </a:solidFill>
                <a:effectLst/>
                <a:latin typeface="+mn-lt"/>
                <a:ea typeface="+mn-ea"/>
                <a:cs typeface="+mn-cs"/>
              </a:rPr>
              <a:t>בגסטרוסכיזיס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- 15-30% מהמקרים. מחקרים הראו שהנחת האשך בתוך הבטן יביא לנדידה נורמלית של האשך במרבית המקרים- מרבית המרכזים ממליצים על שנה של מעקב ואז במידת הצורך לבצע </a:t>
            </a:r>
            <a:r>
              <a:rPr lang="he-IL" sz="1200" kern="1200" dirty="0" err="1">
                <a:solidFill>
                  <a:schemeClr val="tx1"/>
                </a:solidFill>
                <a:effectLst/>
                <a:latin typeface="+mn-lt"/>
                <a:ea typeface="+mn-ea"/>
                <a:cs typeface="+mn-cs"/>
              </a:rPr>
              <a:t>אורכיאופקסיה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2" rtl="1"/>
            <a:r>
              <a:rPr lang="he-IL" sz="1200" kern="1200" dirty="0">
                <a:solidFill>
                  <a:schemeClr val="tx1"/>
                </a:solidFill>
                <a:effectLst/>
                <a:latin typeface="+mn-lt"/>
                <a:ea typeface="+mn-ea"/>
                <a:cs typeface="+mn-cs"/>
              </a:rPr>
              <a:t>תוצאות קוסמטיות- מחקרים הראו שבמידה והטבור נכרת זה מביא לסטרס פסיכולוגי אצל כ- 60% מהילדים. </a:t>
            </a:r>
            <a:endParaRPr lang="en-IL" sz="1200" kern="1200" dirty="0">
              <a:solidFill>
                <a:schemeClr val="tx1"/>
              </a:solidFill>
              <a:effectLst/>
              <a:latin typeface="+mn-lt"/>
              <a:ea typeface="+mn-ea"/>
              <a:cs typeface="+mn-cs"/>
            </a:endParaRPr>
          </a:p>
          <a:p>
            <a:pPr lvl="2" rtl="1"/>
            <a:r>
              <a:rPr lang="he-IL" sz="1200" kern="1200" dirty="0">
                <a:solidFill>
                  <a:schemeClr val="tx1"/>
                </a:solidFill>
                <a:effectLst/>
                <a:latin typeface="+mn-lt"/>
                <a:ea typeface="+mn-ea"/>
                <a:cs typeface="+mn-cs"/>
              </a:rPr>
              <a:t>בעיות נוירו-התפתחותיות, למידה </a:t>
            </a:r>
            <a:r>
              <a:rPr lang="he-IL" sz="1200" kern="1200" dirty="0" err="1">
                <a:solidFill>
                  <a:schemeClr val="tx1"/>
                </a:solidFill>
                <a:effectLst/>
                <a:latin typeface="+mn-lt"/>
                <a:ea typeface="+mn-ea"/>
                <a:cs typeface="+mn-cs"/>
              </a:rPr>
              <a:t>וכו</a:t>
            </a:r>
            <a:r>
              <a:rPr lang="he-IL" sz="1200" kern="1200" dirty="0">
                <a:solidFill>
                  <a:schemeClr val="tx1"/>
                </a:solidFill>
                <a:effectLst/>
                <a:latin typeface="+mn-lt"/>
                <a:ea typeface="+mn-ea"/>
                <a:cs typeface="+mn-cs"/>
              </a:rPr>
              <a:t>- לא מספיק נבדקו במקרי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אבל ממה שכן פורסם נמצא שיש ירידה בתפקוד בבית הספר ובעיות קשר וריכוז- בעיקר במצבים של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מורכב או פגים. </a:t>
            </a:r>
            <a:endParaRPr lang="en-IL" sz="1200" kern="1200" dirty="0">
              <a:solidFill>
                <a:schemeClr val="tx1"/>
              </a:solidFill>
              <a:effectLst/>
              <a:latin typeface="+mn-lt"/>
              <a:ea typeface="+mn-ea"/>
              <a:cs typeface="+mn-cs"/>
            </a:endParaRPr>
          </a:p>
          <a:p>
            <a:pPr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rtl="1"/>
            <a:r>
              <a:rPr lang="he-IL" sz="1200" kern="1200" dirty="0" err="1">
                <a:solidFill>
                  <a:schemeClr val="tx1"/>
                </a:solidFill>
                <a:effectLst/>
                <a:latin typeface="+mn-lt"/>
                <a:ea typeface="+mn-ea"/>
                <a:cs typeface="+mn-cs"/>
              </a:rPr>
              <a:t>אומפלוצלה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rtl="1"/>
            <a:r>
              <a:rPr lang="he-IL" sz="1200" kern="1200" dirty="0">
                <a:solidFill>
                  <a:schemeClr val="tx1"/>
                </a:solidFill>
                <a:effectLst/>
                <a:latin typeface="+mn-lt"/>
                <a:ea typeface="+mn-ea"/>
                <a:cs typeface="+mn-cs"/>
              </a:rPr>
              <a:t>מתרחש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- 1:4000-6000 לידות. ההיארעות עצמה התוך רחמית גבוהה יותר אבל יורדת עם ההתקדמות ללידה. ההיארעות במהלך השנים האחרונות לא עלתה, בשונה </a:t>
            </a:r>
            <a:r>
              <a:rPr lang="he-IL" sz="1200" kern="1200" dirty="0" err="1">
                <a:solidFill>
                  <a:schemeClr val="tx1"/>
                </a:solidFill>
                <a:effectLst/>
                <a:latin typeface="+mn-lt"/>
                <a:ea typeface="+mn-ea"/>
                <a:cs typeface="+mn-cs"/>
              </a:rPr>
              <a:t>מגסטרוסכיזיס</a:t>
            </a:r>
            <a:r>
              <a:rPr lang="he-IL" sz="1200" kern="1200" dirty="0">
                <a:solidFill>
                  <a:schemeClr val="tx1"/>
                </a:solidFill>
                <a:effectLst/>
                <a:latin typeface="+mn-lt"/>
                <a:ea typeface="+mn-ea"/>
                <a:cs typeface="+mn-cs"/>
              </a:rPr>
              <a:t>- ככל הנראה כתוצאה מהפסקת הריון או מאובדן הריון. הדפקט של </a:t>
            </a:r>
            <a:r>
              <a:rPr lang="he-IL" sz="1200" kern="1200" dirty="0" err="1">
                <a:solidFill>
                  <a:schemeClr val="tx1"/>
                </a:solidFill>
                <a:effectLst/>
                <a:latin typeface="+mn-lt"/>
                <a:ea typeface="+mn-ea"/>
                <a:cs typeface="+mn-cs"/>
              </a:rPr>
              <a:t>אומפלוצלה</a:t>
            </a:r>
            <a:r>
              <a:rPr lang="he-IL" sz="1200" kern="1200" dirty="0">
                <a:solidFill>
                  <a:schemeClr val="tx1"/>
                </a:solidFill>
                <a:effectLst/>
                <a:latin typeface="+mn-lt"/>
                <a:ea typeface="+mn-ea"/>
                <a:cs typeface="+mn-cs"/>
              </a:rPr>
              <a:t> לא נוצר כתוצאה מבעיה בסגירה של דופן הבטן או מיגרציה- הבעיה נוצרת כאשר חבל הטבור מחובר לשק- יש בעיה או כשל בחזרה של המעי </a:t>
            </a:r>
            <a:r>
              <a:rPr lang="he-IL" sz="1200" kern="1200" dirty="0" err="1">
                <a:solidFill>
                  <a:schemeClr val="tx1"/>
                </a:solidFill>
                <a:effectLst/>
                <a:latin typeface="+mn-lt"/>
                <a:ea typeface="+mn-ea"/>
                <a:cs typeface="+mn-cs"/>
              </a:rPr>
              <a:t>והויסרה</a:t>
            </a:r>
            <a:r>
              <a:rPr lang="he-IL" sz="1200" kern="1200" dirty="0">
                <a:solidFill>
                  <a:schemeClr val="tx1"/>
                </a:solidFill>
                <a:effectLst/>
                <a:latin typeface="+mn-lt"/>
                <a:ea typeface="+mn-ea"/>
                <a:cs typeface="+mn-cs"/>
              </a:rPr>
              <a:t> לתוך הבטן וזה המנגנון המוצע להתפתחות </a:t>
            </a:r>
            <a:r>
              <a:rPr lang="he-IL" sz="1200" kern="1200" dirty="0" err="1">
                <a:solidFill>
                  <a:schemeClr val="tx1"/>
                </a:solidFill>
                <a:effectLst/>
                <a:latin typeface="+mn-lt"/>
                <a:ea typeface="+mn-ea"/>
                <a:cs typeface="+mn-cs"/>
              </a:rPr>
              <a:t>אומפלוצלה</a:t>
            </a:r>
            <a:r>
              <a:rPr lang="he-IL" sz="1200" kern="1200" dirty="0">
                <a:solidFill>
                  <a:schemeClr val="tx1"/>
                </a:solidFill>
                <a:effectLst/>
                <a:latin typeface="+mn-lt"/>
                <a:ea typeface="+mn-ea"/>
                <a:cs typeface="+mn-cs"/>
              </a:rPr>
              <a:t>. האיברים הנוספים יכולים לכלול את הכבד, השלפוחית, הקיבה, השחלות </a:t>
            </a:r>
            <a:r>
              <a:rPr lang="he-IL" sz="1200" kern="1200" dirty="0" err="1">
                <a:solidFill>
                  <a:schemeClr val="tx1"/>
                </a:solidFill>
                <a:effectLst/>
                <a:latin typeface="+mn-lt"/>
                <a:ea typeface="+mn-ea"/>
                <a:cs typeface="+mn-cs"/>
              </a:rPr>
              <a:t>וההאשכים</a:t>
            </a:r>
            <a:r>
              <a:rPr lang="he-IL" sz="1200" kern="1200" dirty="0">
                <a:solidFill>
                  <a:schemeClr val="tx1"/>
                </a:solidFill>
                <a:effectLst/>
                <a:latin typeface="+mn-lt"/>
                <a:ea typeface="+mn-ea"/>
                <a:cs typeface="+mn-cs"/>
              </a:rPr>
              <a:t>. השק עצמו מכיל את כל השכבות של חבל הטבור- </a:t>
            </a:r>
            <a:r>
              <a:rPr lang="he-IL" sz="1200" kern="1200" dirty="0" err="1">
                <a:solidFill>
                  <a:schemeClr val="tx1"/>
                </a:solidFill>
                <a:effectLst/>
                <a:latin typeface="+mn-lt"/>
                <a:ea typeface="+mn-ea"/>
                <a:cs typeface="+mn-cs"/>
              </a:rPr>
              <a:t>אמניון</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wharton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jelly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ופריטונאום</a:t>
            </a:r>
            <a:r>
              <a:rPr lang="he-IL" sz="1200" kern="1200" dirty="0">
                <a:solidFill>
                  <a:schemeClr val="tx1"/>
                </a:solidFill>
                <a:effectLst/>
                <a:latin typeface="+mn-lt"/>
                <a:ea typeface="+mn-ea"/>
                <a:cs typeface="+mn-cs"/>
              </a:rPr>
              <a:t>. הדפקט הינו באמצע הבטן או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המרכ</a:t>
            </a:r>
            <a:r>
              <a:rPr lang="he-IL" sz="1200" kern="1200" dirty="0">
                <a:solidFill>
                  <a:schemeClr val="tx1"/>
                </a:solidFill>
                <a:effectLst/>
                <a:latin typeface="+mn-lt"/>
                <a:ea typeface="+mn-ea"/>
                <a:cs typeface="+mn-cs"/>
              </a:rPr>
              <a:t> אבל גם יכול להיות </a:t>
            </a:r>
            <a:r>
              <a:rPr lang="he-IL" sz="1200" kern="1200" dirty="0" err="1">
                <a:solidFill>
                  <a:schemeClr val="tx1"/>
                </a:solidFill>
                <a:effectLst/>
                <a:latin typeface="+mn-lt"/>
                <a:ea typeface="+mn-ea"/>
                <a:cs typeface="+mn-cs"/>
              </a:rPr>
              <a:t>אפיגסטרי</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היפוגסטרי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אומפלוצלה</a:t>
            </a:r>
            <a:r>
              <a:rPr lang="he-IL" sz="1200" kern="1200" dirty="0">
                <a:solidFill>
                  <a:schemeClr val="tx1"/>
                </a:solidFill>
                <a:effectLst/>
                <a:latin typeface="+mn-lt"/>
                <a:ea typeface="+mn-ea"/>
                <a:cs typeface="+mn-cs"/>
              </a:rPr>
              <a:t> קשור למספר רב של מומים נלווים, בשונה </a:t>
            </a:r>
            <a:r>
              <a:rPr lang="he-IL" sz="1200" kern="1200" dirty="0" err="1">
                <a:solidFill>
                  <a:schemeClr val="tx1"/>
                </a:solidFill>
                <a:effectLst/>
                <a:latin typeface="+mn-lt"/>
                <a:ea typeface="+mn-ea"/>
                <a:cs typeface="+mn-cs"/>
              </a:rPr>
              <a:t>מגסטרוסכיזיס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טריזומיה</a:t>
            </a:r>
            <a:r>
              <a:rPr lang="he-IL" sz="1200" kern="1200" dirty="0">
                <a:solidFill>
                  <a:schemeClr val="tx1"/>
                </a:solidFill>
                <a:effectLst/>
                <a:latin typeface="+mn-lt"/>
                <a:ea typeface="+mn-ea"/>
                <a:cs typeface="+mn-cs"/>
              </a:rPr>
              <a:t> 13, 18, 21 ו- 45x, וכן סינדרומים כגון </a:t>
            </a:r>
            <a:r>
              <a:rPr lang="he-IL" sz="1200" kern="1200" dirty="0" err="1">
                <a:solidFill>
                  <a:schemeClr val="tx1"/>
                </a:solidFill>
                <a:effectLst/>
                <a:latin typeface="+mn-lt"/>
                <a:ea typeface="+mn-ea"/>
                <a:cs typeface="+mn-cs"/>
              </a:rPr>
              <a:t>בקויד</a:t>
            </a:r>
            <a:r>
              <a:rPr lang="he-IL" sz="1200" kern="1200" dirty="0">
                <a:solidFill>
                  <a:schemeClr val="tx1"/>
                </a:solidFill>
                <a:effectLst/>
                <a:latin typeface="+mn-lt"/>
                <a:ea typeface="+mn-ea"/>
                <a:cs typeface="+mn-cs"/>
              </a:rPr>
              <a:t> וידמן </a:t>
            </a:r>
            <a:r>
              <a:rPr lang="he-IL" sz="1200" kern="1200" dirty="0" err="1">
                <a:solidFill>
                  <a:schemeClr val="tx1"/>
                </a:solidFill>
                <a:effectLst/>
                <a:latin typeface="+mn-lt"/>
                <a:ea typeface="+mn-ea"/>
                <a:cs typeface="+mn-cs"/>
              </a:rPr>
              <a:t>ופנטולוגיה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קנטרל</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rtl="1"/>
            <a:r>
              <a:rPr lang="he-IL" sz="1200" kern="1200" dirty="0">
                <a:solidFill>
                  <a:schemeClr val="tx1"/>
                </a:solidFill>
                <a:effectLst/>
                <a:latin typeface="+mn-lt"/>
                <a:ea typeface="+mn-ea"/>
                <a:cs typeface="+mn-cs"/>
              </a:rPr>
              <a:t>אבחון פרה נטלי – </a:t>
            </a:r>
            <a:r>
              <a:rPr lang="he-IL" sz="1200" kern="1200" dirty="0" err="1">
                <a:solidFill>
                  <a:schemeClr val="tx1"/>
                </a:solidFill>
                <a:effectLst/>
                <a:latin typeface="+mn-lt"/>
                <a:ea typeface="+mn-ea"/>
                <a:cs typeface="+mn-cs"/>
              </a:rPr>
              <a:t>באומפלוצלה</a:t>
            </a:r>
            <a:r>
              <a:rPr lang="he-IL" sz="1200" kern="1200" dirty="0">
                <a:solidFill>
                  <a:schemeClr val="tx1"/>
                </a:solidFill>
                <a:effectLst/>
                <a:latin typeface="+mn-lt"/>
                <a:ea typeface="+mn-ea"/>
                <a:cs typeface="+mn-cs"/>
              </a:rPr>
              <a:t> יהיו רמות מוגברות של אלפא </a:t>
            </a:r>
            <a:r>
              <a:rPr lang="he-IL" sz="1200" kern="1200" dirty="0" err="1">
                <a:solidFill>
                  <a:schemeClr val="tx1"/>
                </a:solidFill>
                <a:effectLst/>
                <a:latin typeface="+mn-lt"/>
                <a:ea typeface="+mn-ea"/>
                <a:cs typeface="+mn-cs"/>
              </a:rPr>
              <a:t>פטופרוטאין</a:t>
            </a:r>
            <a:r>
              <a:rPr lang="he-IL" sz="1200" kern="1200" dirty="0">
                <a:solidFill>
                  <a:schemeClr val="tx1"/>
                </a:solidFill>
                <a:effectLst/>
                <a:latin typeface="+mn-lt"/>
                <a:ea typeface="+mn-ea"/>
                <a:cs typeface="+mn-cs"/>
              </a:rPr>
              <a:t>, אם כי לא באותה מידה כמו </a:t>
            </a:r>
            <a:r>
              <a:rPr lang="he-IL" sz="1200" kern="1200" dirty="0" err="1">
                <a:solidFill>
                  <a:schemeClr val="tx1"/>
                </a:solidFill>
                <a:effectLst/>
                <a:latin typeface="+mn-lt"/>
                <a:ea typeface="+mn-ea"/>
                <a:cs typeface="+mn-cs"/>
              </a:rPr>
              <a:t>בגסטרוסכיזיס</a:t>
            </a:r>
            <a:r>
              <a:rPr lang="he-IL" sz="1200" kern="1200" dirty="0">
                <a:solidFill>
                  <a:schemeClr val="tx1"/>
                </a:solidFill>
                <a:effectLst/>
                <a:latin typeface="+mn-lt"/>
                <a:ea typeface="+mn-ea"/>
                <a:cs typeface="+mn-cs"/>
              </a:rPr>
              <a:t>. האבחנה נעשית במהלך סקירת מערכות בשבוע 18, אבל ניתן לבצע אבחנה גם </a:t>
            </a:r>
            <a:r>
              <a:rPr lang="he-IL" sz="1200" kern="1200" dirty="0" err="1">
                <a:solidFill>
                  <a:schemeClr val="tx1"/>
                </a:solidFill>
                <a:effectLst/>
                <a:latin typeface="+mn-lt"/>
                <a:ea typeface="+mn-ea"/>
                <a:cs typeface="+mn-cs"/>
              </a:rPr>
              <a:t>בטרמיסטר</a:t>
            </a:r>
            <a:r>
              <a:rPr lang="he-IL" sz="1200" kern="1200" dirty="0">
                <a:solidFill>
                  <a:schemeClr val="tx1"/>
                </a:solidFill>
                <a:effectLst/>
                <a:latin typeface="+mn-lt"/>
                <a:ea typeface="+mn-ea"/>
                <a:cs typeface="+mn-cs"/>
              </a:rPr>
              <a:t> הראשון המוקדם אם מבוצע סונר תלת </a:t>
            </a:r>
            <a:r>
              <a:rPr lang="he-IL" sz="1200" kern="1200" dirty="0" err="1">
                <a:solidFill>
                  <a:schemeClr val="tx1"/>
                </a:solidFill>
                <a:effectLst/>
                <a:latin typeface="+mn-lt"/>
                <a:ea typeface="+mn-ea"/>
                <a:cs typeface="+mn-cs"/>
              </a:rPr>
              <a:t>מימדי</a:t>
            </a:r>
            <a:r>
              <a:rPr lang="he-IL" sz="1200" kern="1200" dirty="0">
                <a:solidFill>
                  <a:schemeClr val="tx1"/>
                </a:solidFill>
                <a:effectLst/>
                <a:latin typeface="+mn-lt"/>
                <a:ea typeface="+mn-ea"/>
                <a:cs typeface="+mn-cs"/>
              </a:rPr>
              <a:t>. חשוב בסונר במהלך </a:t>
            </a:r>
            <a:r>
              <a:rPr lang="he-IL" sz="1200" kern="1200" dirty="0" err="1">
                <a:solidFill>
                  <a:schemeClr val="tx1"/>
                </a:solidFill>
                <a:effectLst/>
                <a:latin typeface="+mn-lt"/>
                <a:ea typeface="+mn-ea"/>
                <a:cs typeface="+mn-cs"/>
              </a:rPr>
              <a:t>ההריון</a:t>
            </a:r>
            <a:r>
              <a:rPr lang="he-IL" sz="1200" kern="1200" dirty="0">
                <a:solidFill>
                  <a:schemeClr val="tx1"/>
                </a:solidFill>
                <a:effectLst/>
                <a:latin typeface="+mn-lt"/>
                <a:ea typeface="+mn-ea"/>
                <a:cs typeface="+mn-cs"/>
              </a:rPr>
              <a:t> לזהות אנומליות נוספות- זה חשוב כי </a:t>
            </a:r>
            <a:r>
              <a:rPr lang="he-IL" sz="1200" kern="1200" dirty="0" err="1">
                <a:solidFill>
                  <a:schemeClr val="tx1"/>
                </a:solidFill>
                <a:effectLst/>
                <a:latin typeface="+mn-lt"/>
                <a:ea typeface="+mn-ea"/>
                <a:cs typeface="+mn-cs"/>
              </a:rPr>
              <a:t>אומפלוצלה</a:t>
            </a:r>
            <a:r>
              <a:rPr lang="he-IL" sz="1200" kern="1200" dirty="0">
                <a:solidFill>
                  <a:schemeClr val="tx1"/>
                </a:solidFill>
                <a:effectLst/>
                <a:latin typeface="+mn-lt"/>
                <a:ea typeface="+mn-ea"/>
                <a:cs typeface="+mn-cs"/>
              </a:rPr>
              <a:t> לבד מקושר בפרוגנוזה טובה מעוד של מעל 90%, אבל שילוב מומים נוספים מוריד את הפרוגנוזה. ביצוע </a:t>
            </a:r>
            <a:r>
              <a:rPr lang="he-IL" sz="1200" kern="1200" dirty="0" err="1">
                <a:solidFill>
                  <a:schemeClr val="tx1"/>
                </a:solidFill>
                <a:effectLst/>
                <a:latin typeface="+mn-lt"/>
                <a:ea typeface="+mn-ea"/>
                <a:cs typeface="+mn-cs"/>
              </a:rPr>
              <a:t>קריוטיפ</a:t>
            </a:r>
            <a:r>
              <a:rPr lang="he-IL" sz="1200" kern="1200" dirty="0">
                <a:solidFill>
                  <a:schemeClr val="tx1"/>
                </a:solidFill>
                <a:effectLst/>
                <a:latin typeface="+mn-lt"/>
                <a:ea typeface="+mn-ea"/>
                <a:cs typeface="+mn-cs"/>
              </a:rPr>
              <a:t> עוזר למפות רק 60-70% מן המומים- לרוב לב ומערכת עצבים. נעשה </a:t>
            </a:r>
            <a:r>
              <a:rPr lang="he-IL" sz="1200" kern="1200" dirty="0" err="1">
                <a:solidFill>
                  <a:schemeClr val="tx1"/>
                </a:solidFill>
                <a:effectLst/>
                <a:latin typeface="+mn-lt"/>
                <a:ea typeface="+mn-ea"/>
                <a:cs typeface="+mn-cs"/>
              </a:rPr>
              <a:t>נסיון</a:t>
            </a:r>
            <a:r>
              <a:rPr lang="he-IL" sz="1200" kern="1200" dirty="0">
                <a:solidFill>
                  <a:schemeClr val="tx1"/>
                </a:solidFill>
                <a:effectLst/>
                <a:latin typeface="+mn-lt"/>
                <a:ea typeface="+mn-ea"/>
                <a:cs typeface="+mn-cs"/>
              </a:rPr>
              <a:t> לפתח </a:t>
            </a:r>
            <a:r>
              <a:rPr lang="he-IL" sz="1200" kern="1200" dirty="0" err="1">
                <a:solidFill>
                  <a:schemeClr val="tx1"/>
                </a:solidFill>
                <a:effectLst/>
                <a:latin typeface="+mn-lt"/>
                <a:ea typeface="+mn-ea"/>
                <a:cs typeface="+mn-cs"/>
              </a:rPr>
              <a:t>פרדיקטור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סונוגרפי</a:t>
            </a:r>
            <a:r>
              <a:rPr lang="he-IL" sz="1200" kern="1200" dirty="0">
                <a:solidFill>
                  <a:schemeClr val="tx1"/>
                </a:solidFill>
                <a:effectLst/>
                <a:latin typeface="+mn-lt"/>
                <a:ea typeface="+mn-ea"/>
                <a:cs typeface="+mn-cs"/>
              </a:rPr>
              <a:t> שיעזור להחלטה על הפסקת הריון אבל גם תיעוד של </a:t>
            </a:r>
            <a:r>
              <a:rPr lang="he-IL" sz="1200" kern="1200" dirty="0" err="1">
                <a:solidFill>
                  <a:schemeClr val="tx1"/>
                </a:solidFill>
                <a:effectLst/>
                <a:latin typeface="+mn-lt"/>
                <a:ea typeface="+mn-ea"/>
                <a:cs typeface="+mn-cs"/>
              </a:rPr>
              <a:t>אומפלוצלה</a:t>
            </a:r>
            <a:r>
              <a:rPr lang="he-IL" sz="1200" kern="1200" dirty="0">
                <a:solidFill>
                  <a:schemeClr val="tx1"/>
                </a:solidFill>
                <a:effectLst/>
                <a:latin typeface="+mn-lt"/>
                <a:ea typeface="+mn-ea"/>
                <a:cs typeface="+mn-cs"/>
              </a:rPr>
              <a:t> ענק לא היה תלוי חד משמעית בפרוגנוזה שלאחר הלידה. בכל מקרה, הכלי שנמצא הכי יעיל לקבלת החלטה היה היחס בין קוטר </a:t>
            </a:r>
            <a:r>
              <a:rPr lang="he-IL" sz="1200" kern="1200" dirty="0" err="1">
                <a:solidFill>
                  <a:schemeClr val="tx1"/>
                </a:solidFill>
                <a:effectLst/>
                <a:latin typeface="+mn-lt"/>
                <a:ea typeface="+mn-ea"/>
                <a:cs typeface="+mn-cs"/>
              </a:rPr>
              <a:t>האומפלוצלה</a:t>
            </a:r>
            <a:r>
              <a:rPr lang="he-IL" sz="1200" kern="1200" dirty="0">
                <a:solidFill>
                  <a:schemeClr val="tx1"/>
                </a:solidFill>
                <a:effectLst/>
                <a:latin typeface="+mn-lt"/>
                <a:ea typeface="+mn-ea"/>
                <a:cs typeface="+mn-cs"/>
              </a:rPr>
              <a:t> לראש או לבטן. (</a:t>
            </a:r>
            <a:r>
              <a:rPr lang="he-IL" sz="1200" kern="1200" dirty="0" err="1">
                <a:solidFill>
                  <a:schemeClr val="tx1"/>
                </a:solidFill>
                <a:effectLst/>
                <a:latin typeface="+mn-lt"/>
                <a:ea typeface="+mn-ea"/>
                <a:cs typeface="+mn-cs"/>
              </a:rPr>
              <a:t>andomen</a:t>
            </a:r>
            <a:r>
              <a:rPr lang="he-IL" sz="1200" kern="1200" dirty="0">
                <a:solidFill>
                  <a:schemeClr val="tx1"/>
                </a:solidFill>
                <a:effectLst/>
                <a:latin typeface="+mn-lt"/>
                <a:ea typeface="+mn-ea"/>
                <a:cs typeface="+mn-cs"/>
              </a:rPr>
              <a:t>/</a:t>
            </a:r>
            <a:r>
              <a:rPr lang="he-IL" sz="1200" kern="1200" dirty="0" err="1">
                <a:solidFill>
                  <a:schemeClr val="tx1"/>
                </a:solidFill>
                <a:effectLst/>
                <a:latin typeface="+mn-lt"/>
                <a:ea typeface="+mn-ea"/>
                <a:cs typeface="+mn-cs"/>
              </a:rPr>
              <a:t>omphalocele</a:t>
            </a:r>
            <a:r>
              <a:rPr lang="he-IL" sz="1200" kern="1200" dirty="0">
                <a:solidFill>
                  <a:schemeClr val="tx1"/>
                </a:solidFill>
                <a:effectLst/>
                <a:latin typeface="+mn-lt"/>
                <a:ea typeface="+mn-ea"/>
                <a:cs typeface="+mn-cs"/>
              </a:rPr>
              <a:t>..)</a:t>
            </a:r>
            <a:endParaRPr lang="en-IL" sz="1200" kern="1200" dirty="0">
              <a:solidFill>
                <a:schemeClr val="tx1"/>
              </a:solidFill>
              <a:effectLst/>
              <a:latin typeface="+mn-lt"/>
              <a:ea typeface="+mn-ea"/>
              <a:cs typeface="+mn-cs"/>
            </a:endParaRPr>
          </a:p>
          <a:p>
            <a:pPr lvl="0" rtl="1"/>
            <a:r>
              <a:rPr lang="he-IL" sz="1200" kern="1200" dirty="0">
                <a:solidFill>
                  <a:schemeClr val="tx1"/>
                </a:solidFill>
                <a:effectLst/>
                <a:latin typeface="+mn-lt"/>
                <a:ea typeface="+mn-ea"/>
                <a:cs typeface="+mn-cs"/>
              </a:rPr>
              <a:t>המהלך הפרינטלי- גם כאן, ניתוח קיסרי לא הוכח כטוב יותר, ומותר לבצע לידה ווגינלית </a:t>
            </a:r>
            <a:r>
              <a:rPr lang="he-IL" sz="1200" kern="1200" dirty="0" err="1">
                <a:solidFill>
                  <a:schemeClr val="tx1"/>
                </a:solidFill>
                <a:effectLst/>
                <a:latin typeface="+mn-lt"/>
                <a:ea typeface="+mn-ea"/>
                <a:cs typeface="+mn-cs"/>
              </a:rPr>
              <a:t>ספונטנלית</a:t>
            </a:r>
            <a:r>
              <a:rPr lang="he-IL" sz="1200" kern="1200" dirty="0">
                <a:solidFill>
                  <a:schemeClr val="tx1"/>
                </a:solidFill>
                <a:effectLst/>
                <a:latin typeface="+mn-lt"/>
                <a:ea typeface="+mn-ea"/>
                <a:cs typeface="+mn-cs"/>
              </a:rPr>
              <a:t>. עם זאת, במצבים של </a:t>
            </a:r>
            <a:r>
              <a:rPr lang="he-IL" sz="1200" kern="1200" dirty="0" err="1">
                <a:solidFill>
                  <a:schemeClr val="tx1"/>
                </a:solidFill>
                <a:effectLst/>
                <a:latin typeface="+mn-lt"/>
                <a:ea typeface="+mn-ea"/>
                <a:cs typeface="+mn-cs"/>
              </a:rPr>
              <a:t>אומפלוצלה</a:t>
            </a:r>
            <a:r>
              <a:rPr lang="he-IL" sz="1200" kern="1200" dirty="0">
                <a:solidFill>
                  <a:schemeClr val="tx1"/>
                </a:solidFill>
                <a:effectLst/>
                <a:latin typeface="+mn-lt"/>
                <a:ea typeface="+mn-ea"/>
                <a:cs typeface="+mn-cs"/>
              </a:rPr>
              <a:t> ענק יש כן המלצה לביצוע קיסרי בגלל הפחד מפגיעה בכבד במהלך המעבר בתעלת הלידה. לאחר הלידה יש לתעד אנומליות נוספות ולהשלים ביצוע אקו לב וסונר כליות. לעיתים יש היפוגליקמיה המקושרת עם תסמונת </a:t>
            </a:r>
            <a:r>
              <a:rPr lang="he-IL" sz="1200" kern="1200" dirty="0" err="1">
                <a:solidFill>
                  <a:schemeClr val="tx1"/>
                </a:solidFill>
                <a:effectLst/>
                <a:latin typeface="+mn-lt"/>
                <a:ea typeface="+mn-ea"/>
                <a:cs typeface="+mn-cs"/>
              </a:rPr>
              <a:t>בקויד</a:t>
            </a:r>
            <a:r>
              <a:rPr lang="he-IL" sz="1200" kern="1200" dirty="0">
                <a:solidFill>
                  <a:schemeClr val="tx1"/>
                </a:solidFill>
                <a:effectLst/>
                <a:latin typeface="+mn-lt"/>
                <a:ea typeface="+mn-ea"/>
                <a:cs typeface="+mn-cs"/>
              </a:rPr>
              <a:t> וידמן. כמו כן צריך לקחת בדיקות דם להערכה גנטית. צריך לכסות את השק עם גזה רטובה </a:t>
            </a:r>
            <a:r>
              <a:rPr lang="he-IL" sz="1200" kern="1200" dirty="0" err="1">
                <a:solidFill>
                  <a:schemeClr val="tx1"/>
                </a:solidFill>
                <a:effectLst/>
                <a:latin typeface="+mn-lt"/>
                <a:ea typeface="+mn-ea"/>
                <a:cs typeface="+mn-cs"/>
              </a:rPr>
              <a:t>בסליין</a:t>
            </a:r>
            <a:r>
              <a:rPr lang="he-IL" sz="1200" kern="1200" dirty="0">
                <a:solidFill>
                  <a:schemeClr val="tx1"/>
                </a:solidFill>
                <a:effectLst/>
                <a:latin typeface="+mn-lt"/>
                <a:ea typeface="+mn-ea"/>
                <a:cs typeface="+mn-cs"/>
              </a:rPr>
              <a:t> וכן זונדה לניקוז. </a:t>
            </a:r>
            <a:endParaRPr lang="en-IL" sz="1200" kern="1200" dirty="0">
              <a:solidFill>
                <a:schemeClr val="tx1"/>
              </a:solidFill>
              <a:effectLst/>
              <a:latin typeface="+mn-lt"/>
              <a:ea typeface="+mn-ea"/>
              <a:cs typeface="+mn-cs"/>
            </a:endParaRPr>
          </a:p>
          <a:p>
            <a:pPr lvl="0" rtl="1"/>
            <a:r>
              <a:rPr lang="he-IL" sz="1200" kern="1200" dirty="0">
                <a:solidFill>
                  <a:schemeClr val="tx1"/>
                </a:solidFill>
                <a:effectLst/>
                <a:latin typeface="+mn-lt"/>
                <a:ea typeface="+mn-ea"/>
                <a:cs typeface="+mn-cs"/>
              </a:rPr>
              <a:t>ביצוע </a:t>
            </a:r>
            <a:r>
              <a:rPr lang="he-IL" sz="1200" kern="1200" dirty="0" err="1">
                <a:solidFill>
                  <a:schemeClr val="tx1"/>
                </a:solidFill>
                <a:effectLst/>
                <a:latin typeface="+mn-lt"/>
                <a:ea typeface="+mn-ea"/>
                <a:cs typeface="+mn-cs"/>
              </a:rPr>
              <a:t>risk</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assessment</a:t>
            </a:r>
            <a:r>
              <a:rPr lang="he-IL" sz="1200" kern="1200" dirty="0">
                <a:solidFill>
                  <a:schemeClr val="tx1"/>
                </a:solidFill>
                <a:effectLst/>
                <a:latin typeface="+mn-lt"/>
                <a:ea typeface="+mn-ea"/>
                <a:cs typeface="+mn-cs"/>
              </a:rPr>
              <a:t>- פחות מסודר לעומת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אחת הדרכים לחלק זה אם יש או אין אנומיות נוספות. ניתן גם לעשות קלסיפיקציה ביחס למיקום הדפקט- מרכזי, </a:t>
            </a:r>
            <a:r>
              <a:rPr lang="he-IL" sz="1200" kern="1200" dirty="0" err="1">
                <a:solidFill>
                  <a:schemeClr val="tx1"/>
                </a:solidFill>
                <a:effectLst/>
                <a:latin typeface="+mn-lt"/>
                <a:ea typeface="+mn-ea"/>
                <a:cs typeface="+mn-cs"/>
              </a:rPr>
              <a:t>היפוגסטרי</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אפיגסטרי</a:t>
            </a:r>
            <a:r>
              <a:rPr lang="he-IL" sz="1200" kern="1200" dirty="0">
                <a:solidFill>
                  <a:schemeClr val="tx1"/>
                </a:solidFill>
                <a:effectLst/>
                <a:latin typeface="+mn-lt"/>
                <a:ea typeface="+mn-ea"/>
                <a:cs typeface="+mn-cs"/>
              </a:rPr>
              <a:t>: דפקט </a:t>
            </a:r>
            <a:r>
              <a:rPr lang="he-IL" sz="1200" kern="1200" dirty="0" err="1">
                <a:solidFill>
                  <a:schemeClr val="tx1"/>
                </a:solidFill>
                <a:effectLst/>
                <a:latin typeface="+mn-lt"/>
                <a:ea typeface="+mn-ea"/>
                <a:cs typeface="+mn-cs"/>
              </a:rPr>
              <a:t>היפוגסטרי</a:t>
            </a:r>
            <a:r>
              <a:rPr lang="he-IL" sz="1200" kern="1200" dirty="0">
                <a:solidFill>
                  <a:schemeClr val="tx1"/>
                </a:solidFill>
                <a:effectLst/>
                <a:latin typeface="+mn-lt"/>
                <a:ea typeface="+mn-ea"/>
                <a:cs typeface="+mn-cs"/>
              </a:rPr>
              <a:t> יכול להיות מקושר ב- </a:t>
            </a:r>
            <a:r>
              <a:rPr lang="he-IL" sz="1200" kern="1200" dirty="0" err="1">
                <a:solidFill>
                  <a:schemeClr val="tx1"/>
                </a:solidFill>
                <a:effectLst/>
                <a:latin typeface="+mn-lt"/>
                <a:ea typeface="+mn-ea"/>
                <a:cs typeface="+mn-cs"/>
              </a:rPr>
              <a:t>cloacal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extrophy</a:t>
            </a:r>
            <a:r>
              <a:rPr lang="he-IL" sz="1200" kern="1200" dirty="0">
                <a:solidFill>
                  <a:schemeClr val="tx1"/>
                </a:solidFill>
                <a:effectLst/>
                <a:latin typeface="+mn-lt"/>
                <a:ea typeface="+mn-ea"/>
                <a:cs typeface="+mn-cs"/>
              </a:rPr>
              <a:t>, דפקט </a:t>
            </a:r>
            <a:r>
              <a:rPr lang="he-IL" sz="1200" kern="1200" dirty="0" err="1">
                <a:solidFill>
                  <a:schemeClr val="tx1"/>
                </a:solidFill>
                <a:effectLst/>
                <a:latin typeface="+mn-lt"/>
                <a:ea typeface="+mn-ea"/>
                <a:cs typeface="+mn-cs"/>
              </a:rPr>
              <a:t>אפיגסטרי</a:t>
            </a:r>
            <a:r>
              <a:rPr lang="he-IL" sz="1200" kern="1200" dirty="0">
                <a:solidFill>
                  <a:schemeClr val="tx1"/>
                </a:solidFill>
                <a:effectLst/>
                <a:latin typeface="+mn-lt"/>
                <a:ea typeface="+mn-ea"/>
                <a:cs typeface="+mn-cs"/>
              </a:rPr>
              <a:t> יכול להיות מקושר בפגם קרדיאלי- </a:t>
            </a:r>
            <a:r>
              <a:rPr lang="he-IL" sz="1200" kern="1200" dirty="0" err="1">
                <a:solidFill>
                  <a:schemeClr val="tx1"/>
                </a:solidFill>
                <a:effectLst/>
                <a:latin typeface="+mn-lt"/>
                <a:ea typeface="+mn-ea"/>
                <a:cs typeface="+mn-cs"/>
              </a:rPr>
              <a:t>פנטולוגיה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קנטרל</a:t>
            </a:r>
            <a:r>
              <a:rPr lang="he-IL" sz="1200" kern="1200" dirty="0">
                <a:solidFill>
                  <a:schemeClr val="tx1"/>
                </a:solidFill>
                <a:effectLst/>
                <a:latin typeface="+mn-lt"/>
                <a:ea typeface="+mn-ea"/>
                <a:cs typeface="+mn-cs"/>
              </a:rPr>
              <a:t>. בנוסף, יש קלסיפיקציה המתייחסת לגודל הפגם- הרניה של </a:t>
            </a:r>
            <a:r>
              <a:rPr lang="he-IL" sz="1200" kern="1200" dirty="0" err="1">
                <a:solidFill>
                  <a:schemeClr val="tx1"/>
                </a:solidFill>
                <a:effectLst/>
                <a:latin typeface="+mn-lt"/>
                <a:ea typeface="+mn-ea"/>
                <a:cs typeface="+mn-cs"/>
              </a:rPr>
              <a:t>הקורד</a:t>
            </a:r>
            <a:r>
              <a:rPr lang="he-IL" sz="1200" kern="1200" dirty="0">
                <a:solidFill>
                  <a:schemeClr val="tx1"/>
                </a:solidFill>
                <a:effectLst/>
                <a:latin typeface="+mn-lt"/>
                <a:ea typeface="+mn-ea"/>
                <a:cs typeface="+mn-cs"/>
              </a:rPr>
              <a:t>, פגם קטן, פגם בינוני, גדול וענק (ענק לרוב מוגדר יחד עם כבד עם דפקט מעל 5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כשהפרוגנוזה קשורה לגודל הפגם. אין הגדרה </a:t>
            </a:r>
            <a:r>
              <a:rPr lang="he-IL" sz="1200" kern="1200" dirty="0" err="1">
                <a:solidFill>
                  <a:schemeClr val="tx1"/>
                </a:solidFill>
                <a:effectLst/>
                <a:latin typeface="+mn-lt"/>
                <a:ea typeface="+mn-ea"/>
                <a:cs typeface="+mn-cs"/>
              </a:rPr>
              <a:t>מדוייקת</a:t>
            </a:r>
            <a:r>
              <a:rPr lang="he-IL" sz="1200" kern="1200" dirty="0">
                <a:solidFill>
                  <a:schemeClr val="tx1"/>
                </a:solidFill>
                <a:effectLst/>
                <a:latin typeface="+mn-lt"/>
                <a:ea typeface="+mn-ea"/>
                <a:cs typeface="+mn-cs"/>
              </a:rPr>
              <a:t>, עם זאת, לעניין הגודל מה שמקשה על השוואה בספרות. </a:t>
            </a:r>
            <a:endParaRPr lang="en-IL" sz="1200" kern="1200" dirty="0">
              <a:solidFill>
                <a:schemeClr val="tx1"/>
              </a:solidFill>
              <a:effectLst/>
              <a:latin typeface="+mn-lt"/>
              <a:ea typeface="+mn-ea"/>
              <a:cs typeface="+mn-cs"/>
            </a:endParaRPr>
          </a:p>
          <a:p>
            <a:pPr lvl="0" rtl="1"/>
            <a:r>
              <a:rPr lang="he-IL" sz="1200" kern="1200" dirty="0">
                <a:solidFill>
                  <a:schemeClr val="tx1"/>
                </a:solidFill>
                <a:effectLst/>
                <a:latin typeface="+mn-lt"/>
                <a:ea typeface="+mn-ea"/>
                <a:cs typeface="+mn-cs"/>
              </a:rPr>
              <a:t>ניתוח- יש כמה אופציות שונות – תיקון </a:t>
            </a:r>
            <a:r>
              <a:rPr lang="he-IL" sz="1200" kern="1200" dirty="0" err="1">
                <a:solidFill>
                  <a:schemeClr val="tx1"/>
                </a:solidFill>
                <a:effectLst/>
                <a:latin typeface="+mn-lt"/>
                <a:ea typeface="+mn-ea"/>
                <a:cs typeface="+mn-cs"/>
              </a:rPr>
              <a:t>פרימארי</a:t>
            </a:r>
            <a:r>
              <a:rPr lang="he-IL" sz="1200" kern="1200" dirty="0">
                <a:solidFill>
                  <a:schemeClr val="tx1"/>
                </a:solidFill>
                <a:effectLst/>
                <a:latin typeface="+mn-lt"/>
                <a:ea typeface="+mn-ea"/>
                <a:cs typeface="+mn-cs"/>
              </a:rPr>
              <a:t> ראשוני, תיקון בשלבים, תיקון מאוחר, וטיפול על ידי </a:t>
            </a:r>
            <a:r>
              <a:rPr lang="he-IL" sz="1200" kern="1200" dirty="0" err="1">
                <a:solidFill>
                  <a:schemeClr val="tx1"/>
                </a:solidFill>
                <a:effectLst/>
                <a:latin typeface="+mn-lt"/>
                <a:ea typeface="+mn-ea"/>
                <a:cs typeface="+mn-cs"/>
              </a:rPr>
              <a:t>סקאריפיקציה</a:t>
            </a:r>
            <a:r>
              <a:rPr lang="he-IL" sz="1200" kern="1200" dirty="0">
                <a:solidFill>
                  <a:schemeClr val="tx1"/>
                </a:solidFill>
                <a:effectLst/>
                <a:latin typeface="+mn-lt"/>
                <a:ea typeface="+mn-ea"/>
                <a:cs typeface="+mn-cs"/>
              </a:rPr>
              <a:t> (יצירת צלקת). אין משהו אחד שמתאים לכולם ואין טכניקה אחת מקובלת. </a:t>
            </a:r>
            <a:endParaRPr lang="en-IL" sz="1200" kern="1200" dirty="0">
              <a:solidFill>
                <a:schemeClr val="tx1"/>
              </a:solidFill>
              <a:effectLst/>
              <a:latin typeface="+mn-lt"/>
              <a:ea typeface="+mn-ea"/>
              <a:cs typeface="+mn-cs"/>
            </a:endParaRPr>
          </a:p>
          <a:p>
            <a:pPr lvl="1" rtl="1"/>
            <a:r>
              <a:rPr lang="he-IL" sz="1200" kern="1200" dirty="0">
                <a:solidFill>
                  <a:schemeClr val="tx1"/>
                </a:solidFill>
                <a:effectLst/>
                <a:latin typeface="+mn-lt"/>
                <a:ea typeface="+mn-ea"/>
                <a:cs typeface="+mn-cs"/>
              </a:rPr>
              <a:t>סגירה ראשונית </a:t>
            </a:r>
            <a:r>
              <a:rPr lang="he-IL" sz="1200" kern="1200" dirty="0" err="1">
                <a:solidFill>
                  <a:schemeClr val="tx1"/>
                </a:solidFill>
                <a:effectLst/>
                <a:latin typeface="+mn-lt"/>
                <a:ea typeface="+mn-ea"/>
                <a:cs typeface="+mn-cs"/>
              </a:rPr>
              <a:t>מיידית</a:t>
            </a:r>
            <a:r>
              <a:rPr lang="he-IL" sz="1200" kern="1200" dirty="0">
                <a:solidFill>
                  <a:schemeClr val="tx1"/>
                </a:solidFill>
                <a:effectLst/>
                <a:latin typeface="+mn-lt"/>
                <a:ea typeface="+mn-ea"/>
                <a:cs typeface="+mn-cs"/>
              </a:rPr>
              <a:t>- דפקט שקטן מ- 1.5 ס״מ מוגדר כהרניה של </a:t>
            </a:r>
            <a:r>
              <a:rPr lang="he-IL" sz="1200" kern="1200" dirty="0" err="1">
                <a:solidFill>
                  <a:schemeClr val="tx1"/>
                </a:solidFill>
                <a:effectLst/>
                <a:latin typeface="+mn-lt"/>
                <a:ea typeface="+mn-ea"/>
                <a:cs typeface="+mn-cs"/>
              </a:rPr>
              <a:t>הקורד</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umbilical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cord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hernia</a:t>
            </a:r>
            <a:r>
              <a:rPr lang="he-IL" sz="1200" kern="1200" dirty="0">
                <a:solidFill>
                  <a:schemeClr val="tx1"/>
                </a:solidFill>
                <a:effectLst/>
                <a:latin typeface="+mn-lt"/>
                <a:ea typeface="+mn-ea"/>
                <a:cs typeface="+mn-cs"/>
              </a:rPr>
              <a:t>- וזה מתוקן מיד לאחר הלידה אם אין אנומליות משמעותיות נוספות. דפקט גדול יותר אבל עדיין קל לסגירה עם תוכן בטן המאפשר זאת- מנותח גם באופן </a:t>
            </a:r>
            <a:r>
              <a:rPr lang="he-IL" sz="1200" kern="1200" dirty="0" err="1">
                <a:solidFill>
                  <a:schemeClr val="tx1"/>
                </a:solidFill>
                <a:effectLst/>
                <a:latin typeface="+mn-lt"/>
                <a:ea typeface="+mn-ea"/>
                <a:cs typeface="+mn-cs"/>
              </a:rPr>
              <a:t>פרימארי</a:t>
            </a:r>
            <a:r>
              <a:rPr lang="he-IL" sz="1200" kern="1200" dirty="0">
                <a:solidFill>
                  <a:schemeClr val="tx1"/>
                </a:solidFill>
                <a:effectLst/>
                <a:latin typeface="+mn-lt"/>
                <a:ea typeface="+mn-ea"/>
                <a:cs typeface="+mn-cs"/>
              </a:rPr>
              <a:t>. תיקון </a:t>
            </a:r>
            <a:r>
              <a:rPr lang="he-IL" sz="1200" kern="1200" dirty="0" err="1">
                <a:solidFill>
                  <a:schemeClr val="tx1"/>
                </a:solidFill>
                <a:effectLst/>
                <a:latin typeface="+mn-lt"/>
                <a:ea typeface="+mn-ea"/>
                <a:cs typeface="+mn-cs"/>
              </a:rPr>
              <a:t>פרימארי</a:t>
            </a:r>
            <a:r>
              <a:rPr lang="he-IL" sz="1200" kern="1200" dirty="0">
                <a:solidFill>
                  <a:schemeClr val="tx1"/>
                </a:solidFill>
                <a:effectLst/>
                <a:latin typeface="+mn-lt"/>
                <a:ea typeface="+mn-ea"/>
                <a:cs typeface="+mn-cs"/>
              </a:rPr>
              <a:t> כולל חיתוך של השק וסגירה של </a:t>
            </a:r>
            <a:r>
              <a:rPr lang="he-IL" sz="1200" kern="1200" dirty="0" err="1">
                <a:solidFill>
                  <a:schemeClr val="tx1"/>
                </a:solidFill>
                <a:effectLst/>
                <a:latin typeface="+mn-lt"/>
                <a:ea typeface="+mn-ea"/>
                <a:cs typeface="+mn-cs"/>
              </a:rPr>
              <a:t>הפציה</a:t>
            </a:r>
            <a:r>
              <a:rPr lang="he-IL" sz="1200" kern="1200" dirty="0">
                <a:solidFill>
                  <a:schemeClr val="tx1"/>
                </a:solidFill>
                <a:effectLst/>
                <a:latin typeface="+mn-lt"/>
                <a:ea typeface="+mn-ea"/>
                <a:cs typeface="+mn-cs"/>
              </a:rPr>
              <a:t> והעור- לעיתים רואים </a:t>
            </a:r>
            <a:r>
              <a:rPr lang="he-IL" sz="1200" kern="1200" dirty="0" err="1">
                <a:solidFill>
                  <a:schemeClr val="tx1"/>
                </a:solidFill>
                <a:effectLst/>
                <a:latin typeface="+mn-lt"/>
                <a:ea typeface="+mn-ea"/>
                <a:cs typeface="+mn-cs"/>
              </a:rPr>
              <a:t>omphalomesenteric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duct</a:t>
            </a:r>
            <a:r>
              <a:rPr lang="he-IL" sz="1200" kern="1200" dirty="0">
                <a:solidFill>
                  <a:schemeClr val="tx1"/>
                </a:solidFill>
                <a:effectLst/>
                <a:latin typeface="+mn-lt"/>
                <a:ea typeface="+mn-ea"/>
                <a:cs typeface="+mn-cs"/>
              </a:rPr>
              <a:t> המקושר </a:t>
            </a:r>
            <a:r>
              <a:rPr lang="he-IL" sz="1200" kern="1200" dirty="0" err="1">
                <a:solidFill>
                  <a:schemeClr val="tx1"/>
                </a:solidFill>
                <a:effectLst/>
                <a:latin typeface="+mn-lt"/>
                <a:ea typeface="+mn-ea"/>
                <a:cs typeface="+mn-cs"/>
              </a:rPr>
              <a:t>לאומפלוצלה</a:t>
            </a:r>
            <a:r>
              <a:rPr lang="he-IL" sz="1200" kern="1200" dirty="0">
                <a:solidFill>
                  <a:schemeClr val="tx1"/>
                </a:solidFill>
                <a:effectLst/>
                <a:latin typeface="+mn-lt"/>
                <a:ea typeface="+mn-ea"/>
                <a:cs typeface="+mn-cs"/>
              </a:rPr>
              <a:t> קטנה. כשיש </a:t>
            </a:r>
            <a:r>
              <a:rPr lang="he-IL" sz="1200" kern="1200" dirty="0" err="1">
                <a:solidFill>
                  <a:schemeClr val="tx1"/>
                </a:solidFill>
                <a:effectLst/>
                <a:latin typeface="+mn-lt"/>
                <a:ea typeface="+mn-ea"/>
                <a:cs typeface="+mn-cs"/>
              </a:rPr>
              <a:t>אומפלוצלה</a:t>
            </a:r>
            <a:r>
              <a:rPr lang="he-IL" sz="1200" kern="1200" dirty="0">
                <a:solidFill>
                  <a:schemeClr val="tx1"/>
                </a:solidFill>
                <a:effectLst/>
                <a:latin typeface="+mn-lt"/>
                <a:ea typeface="+mn-ea"/>
                <a:cs typeface="+mn-cs"/>
              </a:rPr>
              <a:t> בינונית או גדולה צריך להיזהר כשחותכים את השק המכסה את הכבד היות והוורידים </a:t>
            </a:r>
            <a:r>
              <a:rPr lang="he-IL" sz="1200" kern="1200" dirty="0" err="1">
                <a:solidFill>
                  <a:schemeClr val="tx1"/>
                </a:solidFill>
                <a:effectLst/>
                <a:latin typeface="+mn-lt"/>
                <a:ea typeface="+mn-ea"/>
                <a:cs typeface="+mn-cs"/>
              </a:rPr>
              <a:t>ההפטיים</a:t>
            </a:r>
            <a:r>
              <a:rPr lang="he-IL" sz="1200" kern="1200" dirty="0">
                <a:solidFill>
                  <a:schemeClr val="tx1"/>
                </a:solidFill>
                <a:effectLst/>
                <a:latin typeface="+mn-lt"/>
                <a:ea typeface="+mn-ea"/>
                <a:cs typeface="+mn-cs"/>
              </a:rPr>
              <a:t> יכולים להיות ממוקמים ממש מתחת לאפיתל או לשק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המידליין</a:t>
            </a:r>
            <a:r>
              <a:rPr lang="he-IL" sz="1200" kern="1200" dirty="0">
                <a:solidFill>
                  <a:schemeClr val="tx1"/>
                </a:solidFill>
                <a:effectLst/>
                <a:latin typeface="+mn-lt"/>
                <a:ea typeface="+mn-ea"/>
                <a:cs typeface="+mn-cs"/>
              </a:rPr>
              <a:t>. החלק הפנימי של השק לרוב דבוק לכבד ולרוב עדיף להשאירו כך כדי להימנע מדימום משמעותי. החלק התחתון של השק יכול לכסות את השלפוחית ולהיות די עדין ולכן חיתוך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זה יכול להביא לפגיעה בשלפוחית. במהלך ניתוח של פגם גדול, יכולים להיות עליה בלחצים ותסמונת מדור ולכן אם נבחר בסגירה ראשונית יש צורך למדוד לחצים בשלפוחית.  </a:t>
            </a:r>
            <a:endParaRPr lang="en-IL" sz="1200" kern="1200" dirty="0">
              <a:solidFill>
                <a:schemeClr val="tx1"/>
              </a:solidFill>
              <a:effectLst/>
              <a:latin typeface="+mn-lt"/>
              <a:ea typeface="+mn-ea"/>
              <a:cs typeface="+mn-cs"/>
            </a:endParaRPr>
          </a:p>
          <a:p>
            <a:pPr lvl="1" rtl="1"/>
            <a:r>
              <a:rPr lang="he-IL" sz="1200" kern="1200" dirty="0">
                <a:solidFill>
                  <a:schemeClr val="tx1"/>
                </a:solidFill>
                <a:effectLst/>
                <a:latin typeface="+mn-lt"/>
                <a:ea typeface="+mn-ea"/>
                <a:cs typeface="+mn-cs"/>
              </a:rPr>
              <a:t>סגירה בשלבים- במקרים רבים יש </a:t>
            </a:r>
            <a:r>
              <a:rPr lang="he-IL" sz="1200" kern="1200" dirty="0" err="1">
                <a:solidFill>
                  <a:schemeClr val="tx1"/>
                </a:solidFill>
                <a:effectLst/>
                <a:latin typeface="+mn-lt"/>
                <a:ea typeface="+mn-ea"/>
                <a:cs typeface="+mn-cs"/>
              </a:rPr>
              <a:t>loss</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of</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domain</a:t>
            </a:r>
            <a:r>
              <a:rPr lang="he-IL" sz="1200" kern="1200" dirty="0">
                <a:solidFill>
                  <a:schemeClr val="tx1"/>
                </a:solidFill>
                <a:effectLst/>
                <a:latin typeface="+mn-lt"/>
                <a:ea typeface="+mn-ea"/>
                <a:cs typeface="+mn-cs"/>
              </a:rPr>
              <a:t> של תוכן הבטן ולא ניתן לבצע סגירה ראשונית- ואז מוצע לעשות </a:t>
            </a:r>
            <a:r>
              <a:rPr lang="he-IL" sz="1200" kern="1200" dirty="0" err="1">
                <a:solidFill>
                  <a:schemeClr val="tx1"/>
                </a:solidFill>
                <a:effectLst/>
                <a:latin typeface="+mn-lt"/>
                <a:ea typeface="+mn-ea"/>
                <a:cs typeface="+mn-cs"/>
              </a:rPr>
              <a:t>staged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closure</a:t>
            </a:r>
            <a:r>
              <a:rPr lang="he-IL" sz="1200" kern="1200" dirty="0">
                <a:solidFill>
                  <a:schemeClr val="tx1"/>
                </a:solidFill>
                <a:effectLst/>
                <a:latin typeface="+mn-lt"/>
                <a:ea typeface="+mn-ea"/>
                <a:cs typeface="+mn-cs"/>
              </a:rPr>
              <a:t>- זה יכול להתבצע בטכניקות שונות עם רשת, השמת </a:t>
            </a:r>
            <a:r>
              <a:rPr lang="he-IL" sz="1200" kern="1200" dirty="0" err="1">
                <a:solidFill>
                  <a:schemeClr val="tx1"/>
                </a:solidFill>
                <a:effectLst/>
                <a:latin typeface="+mn-lt"/>
                <a:ea typeface="+mn-ea"/>
                <a:cs typeface="+mn-cs"/>
              </a:rPr>
              <a:t>vac</a:t>
            </a:r>
            <a:r>
              <a:rPr lang="he-IL" sz="1200" kern="1200" dirty="0">
                <a:solidFill>
                  <a:schemeClr val="tx1"/>
                </a:solidFill>
                <a:effectLst/>
                <a:latin typeface="+mn-lt"/>
                <a:ea typeface="+mn-ea"/>
                <a:cs typeface="+mn-cs"/>
              </a:rPr>
              <a:t> וכדומה- ניתן להשתמש בשק או לא, בכל מקרה שימוש ברשת מחייבת כריתת שק הבקע. </a:t>
            </a:r>
            <a:endParaRPr lang="en-IL" sz="1200" kern="1200" dirty="0">
              <a:solidFill>
                <a:schemeClr val="tx1"/>
              </a:solidFill>
              <a:effectLst/>
              <a:latin typeface="+mn-lt"/>
              <a:ea typeface="+mn-ea"/>
              <a:cs typeface="+mn-cs"/>
            </a:endParaRPr>
          </a:p>
          <a:p>
            <a:pPr lvl="1" rtl="1"/>
            <a:r>
              <a:rPr lang="he-IL" sz="1200" kern="1200" dirty="0">
                <a:solidFill>
                  <a:schemeClr val="tx1"/>
                </a:solidFill>
                <a:effectLst/>
                <a:latin typeface="+mn-lt"/>
                <a:ea typeface="+mn-ea"/>
                <a:cs typeface="+mn-cs"/>
              </a:rPr>
              <a:t>סגירה מאוחרת בשלבים- </a:t>
            </a:r>
            <a:r>
              <a:rPr lang="he-IL" sz="1200" kern="1200" dirty="0" err="1">
                <a:solidFill>
                  <a:schemeClr val="tx1"/>
                </a:solidFill>
                <a:effectLst/>
                <a:latin typeface="+mn-lt"/>
                <a:ea typeface="+mn-ea"/>
                <a:cs typeface="+mn-cs"/>
              </a:rPr>
              <a:t>delayed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staged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closure</a:t>
            </a:r>
            <a:r>
              <a:rPr lang="he-IL" sz="1200" kern="1200" dirty="0">
                <a:solidFill>
                  <a:schemeClr val="tx1"/>
                </a:solidFill>
                <a:effectLst/>
                <a:latin typeface="+mn-lt"/>
                <a:ea typeface="+mn-ea"/>
                <a:cs typeface="+mn-cs"/>
              </a:rPr>
              <a:t>- השימוש ב- </a:t>
            </a:r>
            <a:r>
              <a:rPr lang="he-IL" sz="1200" kern="1200" dirty="0" err="1">
                <a:solidFill>
                  <a:schemeClr val="tx1"/>
                </a:solidFill>
                <a:effectLst/>
                <a:latin typeface="+mn-lt"/>
                <a:ea typeface="+mn-ea"/>
                <a:cs typeface="+mn-cs"/>
              </a:rPr>
              <a:t>silo</a:t>
            </a:r>
            <a:r>
              <a:rPr lang="he-IL" sz="1200" kern="1200" dirty="0">
                <a:solidFill>
                  <a:schemeClr val="tx1"/>
                </a:solidFill>
                <a:effectLst/>
                <a:latin typeface="+mn-lt"/>
                <a:ea typeface="+mn-ea"/>
                <a:cs typeface="+mn-cs"/>
              </a:rPr>
              <a:t> נכנס לתמונה ב- 1967 כאשר למעשה מה שמבוצע זה כריתה של השק וכיסוי </a:t>
            </a:r>
            <a:r>
              <a:rPr lang="he-IL" sz="1200" kern="1200" dirty="0" err="1">
                <a:solidFill>
                  <a:schemeClr val="tx1"/>
                </a:solidFill>
                <a:effectLst/>
                <a:latin typeface="+mn-lt"/>
                <a:ea typeface="+mn-ea"/>
                <a:cs typeface="+mn-cs"/>
              </a:rPr>
              <a:t>הויסרה</a:t>
            </a:r>
            <a:r>
              <a:rPr lang="he-IL" sz="1200" kern="1200" dirty="0">
                <a:solidFill>
                  <a:schemeClr val="tx1"/>
                </a:solidFill>
                <a:effectLst/>
                <a:latin typeface="+mn-lt"/>
                <a:ea typeface="+mn-ea"/>
                <a:cs typeface="+mn-cs"/>
              </a:rPr>
              <a:t> עם ה- </a:t>
            </a:r>
            <a:r>
              <a:rPr lang="he-IL" sz="1200" kern="1200" dirty="0" err="1">
                <a:solidFill>
                  <a:schemeClr val="tx1"/>
                </a:solidFill>
                <a:effectLst/>
                <a:latin typeface="+mn-lt"/>
                <a:ea typeface="+mn-ea"/>
                <a:cs typeface="+mn-cs"/>
              </a:rPr>
              <a:t>silo</a:t>
            </a:r>
            <a:r>
              <a:rPr lang="he-IL" sz="1200" kern="1200" dirty="0">
                <a:solidFill>
                  <a:schemeClr val="tx1"/>
                </a:solidFill>
                <a:effectLst/>
                <a:latin typeface="+mn-lt"/>
                <a:ea typeface="+mn-ea"/>
                <a:cs typeface="+mn-cs"/>
              </a:rPr>
              <a:t> שנתפר </a:t>
            </a:r>
            <a:r>
              <a:rPr lang="he-IL" sz="1200" kern="1200" dirty="0" err="1">
                <a:solidFill>
                  <a:schemeClr val="tx1"/>
                </a:solidFill>
                <a:effectLst/>
                <a:latin typeface="+mn-lt"/>
                <a:ea typeface="+mn-ea"/>
                <a:cs typeface="+mn-cs"/>
              </a:rPr>
              <a:t>לפציה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ונסיון</a:t>
            </a:r>
            <a:r>
              <a:rPr lang="he-IL" sz="1200" kern="1200" dirty="0">
                <a:solidFill>
                  <a:schemeClr val="tx1"/>
                </a:solidFill>
                <a:effectLst/>
                <a:latin typeface="+mn-lt"/>
                <a:ea typeface="+mn-ea"/>
                <a:cs typeface="+mn-cs"/>
              </a:rPr>
              <a:t> לקרב את </a:t>
            </a:r>
            <a:r>
              <a:rPr lang="he-IL" sz="1200" kern="1200" dirty="0" err="1">
                <a:solidFill>
                  <a:schemeClr val="tx1"/>
                </a:solidFill>
                <a:effectLst/>
                <a:latin typeface="+mn-lt"/>
                <a:ea typeface="+mn-ea"/>
                <a:cs typeface="+mn-cs"/>
              </a:rPr>
              <a:t>הפציה</a:t>
            </a:r>
            <a:r>
              <a:rPr lang="he-IL" sz="1200" kern="1200" dirty="0">
                <a:solidFill>
                  <a:schemeClr val="tx1"/>
                </a:solidFill>
                <a:effectLst/>
                <a:latin typeface="+mn-lt"/>
                <a:ea typeface="+mn-ea"/>
                <a:cs typeface="+mn-cs"/>
              </a:rPr>
              <a:t> אחת ליום או פעמיים ביום. לא תמיד זה מצליח מאחר והדפקט גדול וקשה לבצע רדוקציה. </a:t>
            </a:r>
            <a:endParaRPr lang="en-IL" sz="1200" kern="1200" dirty="0">
              <a:solidFill>
                <a:schemeClr val="tx1"/>
              </a:solidFill>
              <a:effectLst/>
              <a:latin typeface="+mn-lt"/>
              <a:ea typeface="+mn-ea"/>
              <a:cs typeface="+mn-cs"/>
            </a:endParaRPr>
          </a:p>
          <a:p>
            <a:pPr lvl="1" rtl="1"/>
            <a:r>
              <a:rPr lang="he-IL" sz="1200" kern="1200" dirty="0">
                <a:solidFill>
                  <a:schemeClr val="tx1"/>
                </a:solidFill>
                <a:effectLst/>
                <a:latin typeface="+mn-lt"/>
                <a:ea typeface="+mn-ea"/>
                <a:cs typeface="+mn-cs"/>
              </a:rPr>
              <a:t>טיפול </a:t>
            </a:r>
            <a:r>
              <a:rPr lang="he-IL" sz="1200" kern="1200" dirty="0" err="1">
                <a:solidFill>
                  <a:schemeClr val="tx1"/>
                </a:solidFill>
                <a:effectLst/>
                <a:latin typeface="+mn-lt"/>
                <a:ea typeface="+mn-ea"/>
                <a:cs typeface="+mn-cs"/>
              </a:rPr>
              <a:t>בסקאריפיקציה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scarification</a:t>
            </a:r>
            <a:r>
              <a:rPr lang="he-IL" sz="1200" kern="1200" dirty="0">
                <a:solidFill>
                  <a:schemeClr val="tx1"/>
                </a:solidFill>
                <a:effectLst/>
                <a:latin typeface="+mn-lt"/>
                <a:ea typeface="+mn-ea"/>
                <a:cs typeface="+mn-cs"/>
              </a:rPr>
              <a:t>: זה טיפול לא ניתוחי שבו משתמשים באיזשהו חומר המביא ליצירת אשקר על גבי השק עם התפתחו תהליך </a:t>
            </a:r>
            <a:r>
              <a:rPr lang="he-IL" sz="1200" kern="1200" dirty="0" err="1">
                <a:solidFill>
                  <a:schemeClr val="tx1"/>
                </a:solidFill>
                <a:effectLst/>
                <a:latin typeface="+mn-lt"/>
                <a:ea typeface="+mn-ea"/>
                <a:cs typeface="+mn-cs"/>
              </a:rPr>
              <a:t>אפיתליזציה</a:t>
            </a:r>
            <a:r>
              <a:rPr lang="he-IL" sz="1200" kern="1200" dirty="0">
                <a:solidFill>
                  <a:schemeClr val="tx1"/>
                </a:solidFill>
                <a:effectLst/>
                <a:latin typeface="+mn-lt"/>
                <a:ea typeface="+mn-ea"/>
                <a:cs typeface="+mn-cs"/>
              </a:rPr>
              <a:t> והיווצרות הרניה </a:t>
            </a:r>
            <a:r>
              <a:rPr lang="he-IL" sz="1200" kern="1200" dirty="0" err="1">
                <a:solidFill>
                  <a:schemeClr val="tx1"/>
                </a:solidFill>
                <a:effectLst/>
                <a:latin typeface="+mn-lt"/>
                <a:ea typeface="+mn-ea"/>
                <a:cs typeface="+mn-cs"/>
              </a:rPr>
              <a:t>וונטרלית</a:t>
            </a:r>
            <a:r>
              <a:rPr lang="he-IL" sz="1200" kern="1200" dirty="0">
                <a:solidFill>
                  <a:schemeClr val="tx1"/>
                </a:solidFill>
                <a:effectLst/>
                <a:latin typeface="+mn-lt"/>
                <a:ea typeface="+mn-ea"/>
                <a:cs typeface="+mn-cs"/>
              </a:rPr>
              <a:t> שתדרוש לרוב ניתוח בהמשך החיים. מקרים אלו מתבצעים כאשר הכירורג סבור שהדפקט גדול מדי בשביל תיקון </a:t>
            </a:r>
            <a:r>
              <a:rPr lang="he-IL" sz="1200" kern="1200" dirty="0" err="1">
                <a:solidFill>
                  <a:schemeClr val="tx1"/>
                </a:solidFill>
                <a:effectLst/>
                <a:latin typeface="+mn-lt"/>
                <a:ea typeface="+mn-ea"/>
                <a:cs typeface="+mn-cs"/>
              </a:rPr>
              <a:t>פרימארי</a:t>
            </a:r>
            <a:r>
              <a:rPr lang="he-IL" sz="1200" kern="1200" dirty="0">
                <a:solidFill>
                  <a:schemeClr val="tx1"/>
                </a:solidFill>
                <a:effectLst/>
                <a:latin typeface="+mn-lt"/>
                <a:ea typeface="+mn-ea"/>
                <a:cs typeface="+mn-cs"/>
              </a:rPr>
              <a:t> או כאשר למטופל יש בעיות לבביות או </a:t>
            </a:r>
            <a:r>
              <a:rPr lang="he-IL" sz="1200" kern="1200" dirty="0" err="1">
                <a:solidFill>
                  <a:schemeClr val="tx1"/>
                </a:solidFill>
                <a:effectLst/>
                <a:latin typeface="+mn-lt"/>
                <a:ea typeface="+mn-ea"/>
                <a:cs typeface="+mn-cs"/>
              </a:rPr>
              <a:t>ריאתיות</a:t>
            </a:r>
            <a:r>
              <a:rPr lang="he-IL" sz="1200" kern="1200" dirty="0">
                <a:solidFill>
                  <a:schemeClr val="tx1"/>
                </a:solidFill>
                <a:effectLst/>
                <a:latin typeface="+mn-lt"/>
                <a:ea typeface="+mn-ea"/>
                <a:cs typeface="+mn-cs"/>
              </a:rPr>
              <a:t> אחרות שמונעות טיפול ניתוחי משמעותי. בעבר השתמשו באלכוהול או </a:t>
            </a:r>
            <a:r>
              <a:rPr lang="he-IL" sz="1200" kern="1200" dirty="0" err="1">
                <a:solidFill>
                  <a:schemeClr val="tx1"/>
                </a:solidFill>
                <a:effectLst/>
                <a:latin typeface="+mn-lt"/>
                <a:ea typeface="+mn-ea"/>
                <a:cs typeface="+mn-cs"/>
              </a:rPr>
              <a:t>סילבר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ניטראט</a:t>
            </a:r>
            <a:r>
              <a:rPr lang="he-IL" sz="1200" kern="1200" dirty="0">
                <a:solidFill>
                  <a:schemeClr val="tx1"/>
                </a:solidFill>
                <a:effectLst/>
                <a:latin typeface="+mn-lt"/>
                <a:ea typeface="+mn-ea"/>
                <a:cs typeface="+mn-cs"/>
              </a:rPr>
              <a:t> אולם זה טוקסי ולכן היום האופציות כוללות תמיסת </a:t>
            </a:r>
            <a:r>
              <a:rPr lang="he-IL" sz="1200" kern="1200" dirty="0" err="1">
                <a:solidFill>
                  <a:schemeClr val="tx1"/>
                </a:solidFill>
                <a:effectLst/>
                <a:latin typeface="+mn-lt"/>
                <a:ea typeface="+mn-ea"/>
                <a:cs typeface="+mn-cs"/>
              </a:rPr>
              <a:t>פולידין</a:t>
            </a:r>
            <a:r>
              <a:rPr lang="he-IL" sz="1200" kern="1200" dirty="0">
                <a:solidFill>
                  <a:schemeClr val="tx1"/>
                </a:solidFill>
                <a:effectLst/>
                <a:latin typeface="+mn-lt"/>
                <a:ea typeface="+mn-ea"/>
                <a:cs typeface="+mn-cs"/>
              </a:rPr>
              <a:t>, תמיסות </a:t>
            </a:r>
            <a:r>
              <a:rPr lang="he-IL" sz="1200" kern="1200" dirty="0" err="1">
                <a:solidFill>
                  <a:schemeClr val="tx1"/>
                </a:solidFill>
                <a:effectLst/>
                <a:latin typeface="+mn-lt"/>
                <a:ea typeface="+mn-ea"/>
                <a:cs typeface="+mn-cs"/>
              </a:rPr>
              <a:t>סילבר</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נאומיצין</a:t>
            </a:r>
            <a:r>
              <a:rPr lang="he-IL" sz="1200" kern="1200" dirty="0">
                <a:solidFill>
                  <a:schemeClr val="tx1"/>
                </a:solidFill>
                <a:effectLst/>
                <a:latin typeface="+mn-lt"/>
                <a:ea typeface="+mn-ea"/>
                <a:cs typeface="+mn-cs"/>
              </a:rPr>
              <a:t> ומשחות </a:t>
            </a:r>
            <a:r>
              <a:rPr lang="he-IL" sz="1200" kern="1200" dirty="0" err="1">
                <a:solidFill>
                  <a:schemeClr val="tx1"/>
                </a:solidFill>
                <a:effectLst/>
                <a:latin typeface="+mn-lt"/>
                <a:ea typeface="+mn-ea"/>
                <a:cs typeface="+mn-cs"/>
              </a:rPr>
              <a:t>פלימיקסין</a:t>
            </a:r>
            <a:r>
              <a:rPr lang="he-IL" sz="1200" kern="1200" dirty="0">
                <a:solidFill>
                  <a:schemeClr val="tx1"/>
                </a:solidFill>
                <a:effectLst/>
                <a:latin typeface="+mn-lt"/>
                <a:ea typeface="+mn-ea"/>
                <a:cs typeface="+mn-cs"/>
              </a:rPr>
              <a:t>. יש חומר המופק בצמח מאפריקה הנקרא </a:t>
            </a:r>
            <a:r>
              <a:rPr lang="he-IL" sz="1200" kern="1200" dirty="0" err="1">
                <a:solidFill>
                  <a:schemeClr val="tx1"/>
                </a:solidFill>
                <a:effectLst/>
                <a:latin typeface="+mn-lt"/>
                <a:ea typeface="+mn-ea"/>
                <a:cs typeface="+mn-cs"/>
              </a:rPr>
              <a:t>acacia</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nilotica</a:t>
            </a:r>
            <a:r>
              <a:rPr lang="he-IL" sz="1200" kern="1200" dirty="0">
                <a:solidFill>
                  <a:schemeClr val="tx1"/>
                </a:solidFill>
                <a:effectLst/>
                <a:latin typeface="+mn-lt"/>
                <a:ea typeface="+mn-ea"/>
                <a:cs typeface="+mn-cs"/>
              </a:rPr>
              <a:t> שהראה תוצאות יפות של </a:t>
            </a:r>
            <a:r>
              <a:rPr lang="he-IL" sz="1200" kern="1200" dirty="0" err="1">
                <a:solidFill>
                  <a:schemeClr val="tx1"/>
                </a:solidFill>
                <a:effectLst/>
                <a:latin typeface="+mn-lt"/>
                <a:ea typeface="+mn-ea"/>
                <a:cs typeface="+mn-cs"/>
              </a:rPr>
              <a:t>אפיתליזציה</a:t>
            </a:r>
            <a:r>
              <a:rPr lang="he-IL" sz="1200" kern="1200" dirty="0">
                <a:solidFill>
                  <a:schemeClr val="tx1"/>
                </a:solidFill>
                <a:effectLst/>
                <a:latin typeface="+mn-lt"/>
                <a:ea typeface="+mn-ea"/>
                <a:cs typeface="+mn-cs"/>
              </a:rPr>
              <a:t> בתוך 4- 10 שבועות, </a:t>
            </a:r>
            <a:r>
              <a:rPr lang="he-IL" sz="1200" kern="1200" dirty="0" err="1">
                <a:solidFill>
                  <a:schemeClr val="tx1"/>
                </a:solidFill>
                <a:effectLst/>
                <a:latin typeface="+mn-lt"/>
                <a:ea typeface="+mn-ea"/>
                <a:cs typeface="+mn-cs"/>
              </a:rPr>
              <a:t>כנל</a:t>
            </a:r>
            <a:r>
              <a:rPr lang="he-IL" sz="1200" kern="1200" dirty="0">
                <a:solidFill>
                  <a:schemeClr val="tx1"/>
                </a:solidFill>
                <a:effectLst/>
                <a:latin typeface="+mn-lt"/>
                <a:ea typeface="+mn-ea"/>
                <a:cs typeface="+mn-cs"/>
              </a:rPr>
              <a:t> לעניין שימוש בדבש </a:t>
            </a:r>
            <a:r>
              <a:rPr lang="he-IL" sz="1200" kern="1200" dirty="0" err="1">
                <a:solidFill>
                  <a:schemeClr val="tx1"/>
                </a:solidFill>
                <a:effectLst/>
                <a:latin typeface="+mn-lt"/>
                <a:ea typeface="+mn-ea"/>
                <a:cs typeface="+mn-cs"/>
              </a:rPr>
              <a:t>מאנוקה</a:t>
            </a:r>
            <a:r>
              <a:rPr lang="he-IL" sz="1200" kern="1200" dirty="0">
                <a:solidFill>
                  <a:schemeClr val="tx1"/>
                </a:solidFill>
                <a:effectLst/>
                <a:latin typeface="+mn-lt"/>
                <a:ea typeface="+mn-ea"/>
                <a:cs typeface="+mn-cs"/>
              </a:rPr>
              <a:t>. הניתוח של הרניה </a:t>
            </a:r>
            <a:r>
              <a:rPr lang="he-IL" sz="1200" kern="1200" dirty="0" err="1">
                <a:solidFill>
                  <a:schemeClr val="tx1"/>
                </a:solidFill>
                <a:effectLst/>
                <a:latin typeface="+mn-lt"/>
                <a:ea typeface="+mn-ea"/>
                <a:cs typeface="+mn-cs"/>
              </a:rPr>
              <a:t>וונטרלית</a:t>
            </a:r>
            <a:r>
              <a:rPr lang="he-IL" sz="1200" kern="1200" dirty="0">
                <a:solidFill>
                  <a:schemeClr val="tx1"/>
                </a:solidFill>
                <a:effectLst/>
                <a:latin typeface="+mn-lt"/>
                <a:ea typeface="+mn-ea"/>
                <a:cs typeface="+mn-cs"/>
              </a:rPr>
              <a:t> מתבצע לרוב בין גיל שנה ל- 5. ניתוח כאמור יכול להתבצע באמצעות כמה דרכים- סגירה ראשונית של </a:t>
            </a:r>
            <a:r>
              <a:rPr lang="he-IL" sz="1200" kern="1200" dirty="0" err="1">
                <a:solidFill>
                  <a:schemeClr val="tx1"/>
                </a:solidFill>
                <a:effectLst/>
                <a:latin typeface="+mn-lt"/>
                <a:ea typeface="+mn-ea"/>
                <a:cs typeface="+mn-cs"/>
              </a:rPr>
              <a:t>הפציה</a:t>
            </a:r>
            <a:r>
              <a:rPr lang="he-IL" sz="1200" kern="1200" dirty="0">
                <a:solidFill>
                  <a:schemeClr val="tx1"/>
                </a:solidFill>
                <a:effectLst/>
                <a:latin typeface="+mn-lt"/>
                <a:ea typeface="+mn-ea"/>
                <a:cs typeface="+mn-cs"/>
              </a:rPr>
              <a:t>, קומפוננט </a:t>
            </a:r>
            <a:r>
              <a:rPr lang="he-IL" sz="1200" kern="1200" dirty="0" err="1">
                <a:solidFill>
                  <a:schemeClr val="tx1"/>
                </a:solidFill>
                <a:effectLst/>
                <a:latin typeface="+mn-lt"/>
                <a:ea typeface="+mn-ea"/>
                <a:cs typeface="+mn-cs"/>
              </a:rPr>
              <a:t>ספריישן</a:t>
            </a:r>
            <a:r>
              <a:rPr lang="he-IL" sz="1200" kern="1200" dirty="0">
                <a:solidFill>
                  <a:schemeClr val="tx1"/>
                </a:solidFill>
                <a:effectLst/>
                <a:latin typeface="+mn-lt"/>
                <a:ea typeface="+mn-ea"/>
                <a:cs typeface="+mn-cs"/>
              </a:rPr>
              <a:t>, תיקון עם רשת, </a:t>
            </a:r>
            <a:r>
              <a:rPr lang="he-IL" sz="1200" kern="1200" dirty="0" err="1">
                <a:solidFill>
                  <a:schemeClr val="tx1"/>
                </a:solidFill>
                <a:effectLst/>
                <a:latin typeface="+mn-lt"/>
                <a:ea typeface="+mn-ea"/>
                <a:cs typeface="+mn-cs"/>
              </a:rPr>
              <a:t>מרחיבי</a:t>
            </a:r>
            <a:r>
              <a:rPr lang="he-IL" sz="1200" kern="1200" dirty="0">
                <a:solidFill>
                  <a:schemeClr val="tx1"/>
                </a:solidFill>
                <a:effectLst/>
                <a:latin typeface="+mn-lt"/>
                <a:ea typeface="+mn-ea"/>
                <a:cs typeface="+mn-cs"/>
              </a:rPr>
              <a:t> רקמה ועוד. מחקר משווה בין ניתוח בשלבים לבין יצירת צלקת לא ניתוחית במקרים של </a:t>
            </a:r>
            <a:r>
              <a:rPr lang="he-IL" sz="1200" kern="1200" dirty="0" err="1">
                <a:solidFill>
                  <a:schemeClr val="tx1"/>
                </a:solidFill>
                <a:effectLst/>
                <a:latin typeface="+mn-lt"/>
                <a:ea typeface="+mn-ea"/>
                <a:cs typeface="+mn-cs"/>
              </a:rPr>
              <a:t>אומפלוצלה</a:t>
            </a:r>
            <a:r>
              <a:rPr lang="he-IL" sz="1200" kern="1200" dirty="0">
                <a:solidFill>
                  <a:schemeClr val="tx1"/>
                </a:solidFill>
                <a:effectLst/>
                <a:latin typeface="+mn-lt"/>
                <a:ea typeface="+mn-ea"/>
                <a:cs typeface="+mn-cs"/>
              </a:rPr>
              <a:t> ענקית הראה תוצאות טובות יותר מבחינת תמותה ותחלואה בקבוצה שלא טופלה ניתוחית. </a:t>
            </a:r>
            <a:endParaRPr lang="en-IL" sz="1200" kern="1200" dirty="0">
              <a:solidFill>
                <a:schemeClr val="tx1"/>
              </a:solidFill>
              <a:effectLst/>
              <a:latin typeface="+mn-lt"/>
              <a:ea typeface="+mn-ea"/>
              <a:cs typeface="+mn-cs"/>
            </a:endParaRPr>
          </a:p>
          <a:p>
            <a:pPr lvl="1" rtl="1"/>
            <a:r>
              <a:rPr lang="he-IL" sz="1200" kern="1200" dirty="0" err="1">
                <a:solidFill>
                  <a:schemeClr val="tx1"/>
                </a:solidFill>
                <a:effectLst/>
                <a:latin typeface="+mn-lt"/>
                <a:ea typeface="+mn-ea"/>
                <a:cs typeface="+mn-cs"/>
              </a:rPr>
              <a:t>אומפלוצלה</a:t>
            </a:r>
            <a:r>
              <a:rPr lang="he-IL" sz="1200" kern="1200" dirty="0">
                <a:solidFill>
                  <a:schemeClr val="tx1"/>
                </a:solidFill>
                <a:effectLst/>
                <a:latin typeface="+mn-lt"/>
                <a:ea typeface="+mn-ea"/>
                <a:cs typeface="+mn-cs"/>
              </a:rPr>
              <a:t> שנקרע- </a:t>
            </a:r>
            <a:r>
              <a:rPr lang="he-IL" sz="1200" kern="1200" dirty="0" err="1">
                <a:solidFill>
                  <a:schemeClr val="tx1"/>
                </a:solidFill>
                <a:effectLst/>
                <a:latin typeface="+mn-lt"/>
                <a:ea typeface="+mn-ea"/>
                <a:cs typeface="+mn-cs"/>
              </a:rPr>
              <a:t>ruptured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omphalocele</a:t>
            </a:r>
            <a:r>
              <a:rPr lang="he-IL" sz="1200" kern="1200" dirty="0">
                <a:solidFill>
                  <a:schemeClr val="tx1"/>
                </a:solidFill>
                <a:effectLst/>
                <a:latin typeface="+mn-lt"/>
                <a:ea typeface="+mn-ea"/>
                <a:cs typeface="+mn-cs"/>
              </a:rPr>
              <a:t>- כשהשק נקרע במהלך </a:t>
            </a:r>
            <a:r>
              <a:rPr lang="he-IL" sz="1200" kern="1200" dirty="0" err="1">
                <a:solidFill>
                  <a:schemeClr val="tx1"/>
                </a:solidFill>
                <a:effectLst/>
                <a:latin typeface="+mn-lt"/>
                <a:ea typeface="+mn-ea"/>
                <a:cs typeface="+mn-cs"/>
              </a:rPr>
              <a:t>ההריון</a:t>
            </a:r>
            <a:r>
              <a:rPr lang="he-IL" sz="1200" kern="1200" dirty="0">
                <a:solidFill>
                  <a:schemeClr val="tx1"/>
                </a:solidFill>
                <a:effectLst/>
                <a:latin typeface="+mn-lt"/>
                <a:ea typeface="+mn-ea"/>
                <a:cs typeface="+mn-cs"/>
              </a:rPr>
              <a:t>, קשה להבחין בין </a:t>
            </a:r>
            <a:r>
              <a:rPr lang="he-IL" sz="1200" kern="1200" dirty="0" err="1">
                <a:solidFill>
                  <a:schemeClr val="tx1"/>
                </a:solidFill>
                <a:effectLst/>
                <a:latin typeface="+mn-lt"/>
                <a:ea typeface="+mn-ea"/>
                <a:cs typeface="+mn-cs"/>
              </a:rPr>
              <a:t>אומפלוצלה</a:t>
            </a:r>
            <a:r>
              <a:rPr lang="he-IL" sz="1200" kern="1200" dirty="0">
                <a:solidFill>
                  <a:schemeClr val="tx1"/>
                </a:solidFill>
                <a:effectLst/>
                <a:latin typeface="+mn-lt"/>
                <a:ea typeface="+mn-ea"/>
                <a:cs typeface="+mn-cs"/>
              </a:rPr>
              <a:t> לבין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בכל מקרה, </a:t>
            </a:r>
            <a:r>
              <a:rPr lang="he-IL" sz="1200" kern="1200" dirty="0" err="1">
                <a:solidFill>
                  <a:schemeClr val="tx1"/>
                </a:solidFill>
                <a:effectLst/>
                <a:latin typeface="+mn-lt"/>
                <a:ea typeface="+mn-ea"/>
                <a:cs typeface="+mn-cs"/>
              </a:rPr>
              <a:t>אומפלוצלה</a:t>
            </a:r>
            <a:r>
              <a:rPr lang="he-IL" sz="1200" kern="1200" dirty="0">
                <a:solidFill>
                  <a:schemeClr val="tx1"/>
                </a:solidFill>
                <a:effectLst/>
                <a:latin typeface="+mn-lt"/>
                <a:ea typeface="+mn-ea"/>
                <a:cs typeface="+mn-cs"/>
              </a:rPr>
              <a:t> גדול שנקרע הינו אחד המקרים המאתגרים מבחינה כירורגית. בשונה </a:t>
            </a:r>
            <a:r>
              <a:rPr lang="he-IL" sz="1200" kern="1200" dirty="0" err="1">
                <a:solidFill>
                  <a:schemeClr val="tx1"/>
                </a:solidFill>
                <a:effectLst/>
                <a:latin typeface="+mn-lt"/>
                <a:ea typeface="+mn-ea"/>
                <a:cs typeface="+mn-cs"/>
              </a:rPr>
              <a:t>מגסטרוסכיזיס</a:t>
            </a:r>
            <a:r>
              <a:rPr lang="he-IL" sz="1200" kern="1200" dirty="0">
                <a:solidFill>
                  <a:schemeClr val="tx1"/>
                </a:solidFill>
                <a:effectLst/>
                <a:latin typeface="+mn-lt"/>
                <a:ea typeface="+mn-ea"/>
                <a:cs typeface="+mn-cs"/>
              </a:rPr>
              <a:t>, הרדוקציה היא הרבה יותר קשה וגם כשתופרים </a:t>
            </a:r>
            <a:r>
              <a:rPr lang="he-IL" sz="1200" kern="1200" dirty="0" err="1">
                <a:solidFill>
                  <a:schemeClr val="tx1"/>
                </a:solidFill>
                <a:effectLst/>
                <a:latin typeface="+mn-lt"/>
                <a:ea typeface="+mn-ea"/>
                <a:cs typeface="+mn-cs"/>
              </a:rPr>
              <a:t>silo</a:t>
            </a:r>
            <a:r>
              <a:rPr lang="he-IL" sz="1200" kern="1200" dirty="0">
                <a:solidFill>
                  <a:schemeClr val="tx1"/>
                </a:solidFill>
                <a:effectLst/>
                <a:latin typeface="+mn-lt"/>
                <a:ea typeface="+mn-ea"/>
                <a:cs typeface="+mn-cs"/>
              </a:rPr>
              <a:t> זה עדיין לא נסגר ולעיתים יש המלצה לשימוש ברשת ביולוגית שעליה יגדל העור עצמו. בנוסף, שק קרוע בלידה מחייב טיפול </a:t>
            </a:r>
            <a:r>
              <a:rPr lang="he-IL" sz="1200" kern="1200" dirty="0" err="1">
                <a:solidFill>
                  <a:schemeClr val="tx1"/>
                </a:solidFill>
                <a:effectLst/>
                <a:latin typeface="+mn-lt"/>
                <a:ea typeface="+mn-ea"/>
                <a:cs typeface="+mn-cs"/>
              </a:rPr>
              <a:t>מיידי</a:t>
            </a:r>
            <a:r>
              <a:rPr lang="he-IL" sz="1200" kern="1200" dirty="0">
                <a:solidFill>
                  <a:schemeClr val="tx1"/>
                </a:solidFill>
                <a:effectLst/>
                <a:latin typeface="+mn-lt"/>
                <a:ea typeface="+mn-ea"/>
                <a:cs typeface="+mn-cs"/>
              </a:rPr>
              <a:t> כמו </a:t>
            </a:r>
            <a:r>
              <a:rPr lang="he-IL" sz="1200" kern="1200" dirty="0" err="1">
                <a:solidFill>
                  <a:schemeClr val="tx1"/>
                </a:solidFill>
                <a:effectLst/>
                <a:latin typeface="+mn-lt"/>
                <a:ea typeface="+mn-ea"/>
                <a:cs typeface="+mn-cs"/>
              </a:rPr>
              <a:t>גסטרוסכיזיס</a:t>
            </a:r>
            <a:r>
              <a:rPr lang="he-IL" sz="1200" kern="1200" dirty="0">
                <a:solidFill>
                  <a:schemeClr val="tx1"/>
                </a:solidFill>
                <a:effectLst/>
                <a:latin typeface="+mn-lt"/>
                <a:ea typeface="+mn-ea"/>
                <a:cs typeface="+mn-cs"/>
              </a:rPr>
              <a:t>, וזאת בשונה </a:t>
            </a:r>
            <a:r>
              <a:rPr lang="he-IL" sz="1200" kern="1200" dirty="0" err="1">
                <a:solidFill>
                  <a:schemeClr val="tx1"/>
                </a:solidFill>
                <a:effectLst/>
                <a:latin typeface="+mn-lt"/>
                <a:ea typeface="+mn-ea"/>
                <a:cs typeface="+mn-cs"/>
              </a:rPr>
              <a:t>מאומפלוצלה</a:t>
            </a:r>
            <a:r>
              <a:rPr lang="he-IL" sz="1200" kern="1200" dirty="0">
                <a:solidFill>
                  <a:schemeClr val="tx1"/>
                </a:solidFill>
                <a:effectLst/>
                <a:latin typeface="+mn-lt"/>
                <a:ea typeface="+mn-ea"/>
                <a:cs typeface="+mn-cs"/>
              </a:rPr>
              <a:t> שהטיפול הוא לא </a:t>
            </a:r>
            <a:r>
              <a:rPr lang="he-IL" sz="1200" kern="1200" dirty="0" err="1">
                <a:solidFill>
                  <a:schemeClr val="tx1"/>
                </a:solidFill>
                <a:effectLst/>
                <a:latin typeface="+mn-lt"/>
                <a:ea typeface="+mn-ea"/>
                <a:cs typeface="+mn-cs"/>
              </a:rPr>
              <a:t>urgent</a:t>
            </a:r>
            <a:r>
              <a:rPr lang="he-IL" sz="1200" kern="1200" dirty="0">
                <a:solidFill>
                  <a:schemeClr val="tx1"/>
                </a:solidFill>
                <a:effectLst/>
                <a:latin typeface="+mn-lt"/>
                <a:ea typeface="+mn-ea"/>
                <a:cs typeface="+mn-cs"/>
              </a:rPr>
              <a:t>- חייבים לכסות את המעי ויש יותר היארעות של </a:t>
            </a:r>
            <a:r>
              <a:rPr lang="he-IL" sz="1200" kern="1200" dirty="0" err="1">
                <a:solidFill>
                  <a:schemeClr val="tx1"/>
                </a:solidFill>
                <a:effectLst/>
                <a:latin typeface="+mn-lt"/>
                <a:ea typeface="+mn-ea"/>
                <a:cs typeface="+mn-cs"/>
              </a:rPr>
              <a:t>פיסטולה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ספסיס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והיפופלסיה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ריאתית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rtl="1"/>
            <a:r>
              <a:rPr lang="he-IL" sz="1200" kern="1200" dirty="0">
                <a:solidFill>
                  <a:schemeClr val="tx1"/>
                </a:solidFill>
                <a:effectLst/>
                <a:latin typeface="+mn-lt"/>
                <a:ea typeface="+mn-ea"/>
                <a:cs typeface="+mn-cs"/>
              </a:rPr>
              <a:t>מהלך לאחר ניתוח- מרבית המטופלים יהיו מונשמים ומורדמים מספר ימים. האכלה מתחילה לאחר חזר של פעילות מעי, אנטיביוטיקה ניתנת למשך 24-48 שעות לרוב. שיטת הסגירה- בין אם ראשונית או בשלבים- לא הוכחה עם השפעה על משך האשפוז. בסגירה ראשונית יש שיעור של סיבוכים הקשור או להיווצרות תסמונת מדור, או </a:t>
            </a:r>
            <a:r>
              <a:rPr lang="he-IL" sz="1200" kern="1200" dirty="0" err="1">
                <a:solidFill>
                  <a:schemeClr val="tx1"/>
                </a:solidFill>
                <a:effectLst/>
                <a:latin typeface="+mn-lt"/>
                <a:ea typeface="+mn-ea"/>
                <a:cs typeface="+mn-cs"/>
              </a:rPr>
              <a:t>לדהיסנס</a:t>
            </a:r>
            <a:r>
              <a:rPr lang="he-IL" sz="1200" kern="1200" dirty="0">
                <a:solidFill>
                  <a:schemeClr val="tx1"/>
                </a:solidFill>
                <a:effectLst/>
                <a:latin typeface="+mn-lt"/>
                <a:ea typeface="+mn-ea"/>
                <a:cs typeface="+mn-cs"/>
              </a:rPr>
              <a:t> של העור </a:t>
            </a:r>
            <a:r>
              <a:rPr lang="he-IL" sz="1200" kern="1200" dirty="0" err="1">
                <a:solidFill>
                  <a:schemeClr val="tx1"/>
                </a:solidFill>
                <a:effectLst/>
                <a:latin typeface="+mn-lt"/>
                <a:ea typeface="+mn-ea"/>
                <a:cs typeface="+mn-cs"/>
              </a:rPr>
              <a:t>והפציה</a:t>
            </a:r>
            <a:r>
              <a:rPr lang="he-IL" sz="1200" kern="1200" dirty="0">
                <a:solidFill>
                  <a:schemeClr val="tx1"/>
                </a:solidFill>
                <a:effectLst/>
                <a:latin typeface="+mn-lt"/>
                <a:ea typeface="+mn-ea"/>
                <a:cs typeface="+mn-cs"/>
              </a:rPr>
              <a:t>. יתר לחץ ריאתי </a:t>
            </a:r>
            <a:r>
              <a:rPr lang="he-IL" sz="1200" kern="1200" dirty="0" err="1">
                <a:solidFill>
                  <a:schemeClr val="tx1"/>
                </a:solidFill>
                <a:effectLst/>
                <a:latin typeface="+mn-lt"/>
                <a:ea typeface="+mn-ea"/>
                <a:cs typeface="+mn-cs"/>
              </a:rPr>
              <a:t>והיפופלסיה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ריאתית</a:t>
            </a:r>
            <a:r>
              <a:rPr lang="he-IL" sz="1200" kern="1200" dirty="0">
                <a:solidFill>
                  <a:schemeClr val="tx1"/>
                </a:solidFill>
                <a:effectLst/>
                <a:latin typeface="+mn-lt"/>
                <a:ea typeface="+mn-ea"/>
                <a:cs typeface="+mn-cs"/>
              </a:rPr>
              <a:t> מקושרים </a:t>
            </a:r>
            <a:r>
              <a:rPr lang="he-IL" sz="1200" kern="1200" dirty="0" err="1">
                <a:solidFill>
                  <a:schemeClr val="tx1"/>
                </a:solidFill>
                <a:effectLst/>
                <a:latin typeface="+mn-lt"/>
                <a:ea typeface="+mn-ea"/>
                <a:cs typeface="+mn-cs"/>
              </a:rPr>
              <a:t>באומפלוצלה</a:t>
            </a:r>
            <a:r>
              <a:rPr lang="he-IL" sz="1200" kern="1200" dirty="0">
                <a:solidFill>
                  <a:schemeClr val="tx1"/>
                </a:solidFill>
                <a:effectLst/>
                <a:latin typeface="+mn-lt"/>
                <a:ea typeface="+mn-ea"/>
                <a:cs typeface="+mn-cs"/>
              </a:rPr>
              <a:t>, בעיקר גדולים או ענקיים. האטיולוגיה לא מספיק ברורה אבל שיעור המטופלים עם יתר לחץ ריאתי יכולה להגיע עד 50% בכמה מהסדרות. </a:t>
            </a:r>
            <a:endParaRPr lang="en-IL" sz="1200" kern="1200" dirty="0">
              <a:solidFill>
                <a:schemeClr val="tx1"/>
              </a:solidFill>
              <a:effectLst/>
              <a:latin typeface="+mn-lt"/>
              <a:ea typeface="+mn-ea"/>
              <a:cs typeface="+mn-cs"/>
            </a:endParaRPr>
          </a:p>
          <a:p>
            <a:pPr lvl="1" rtl="1"/>
            <a:r>
              <a:rPr lang="he-IL" sz="1200" kern="1200" dirty="0">
                <a:solidFill>
                  <a:schemeClr val="tx1"/>
                </a:solidFill>
                <a:effectLst/>
                <a:latin typeface="+mn-lt"/>
                <a:ea typeface="+mn-ea"/>
                <a:cs typeface="+mn-cs"/>
              </a:rPr>
              <a:t>תוצאות לטווח ארוך- בעיקר קשורות לאנומליות נוספות אם ישנן. סיבוכים הקשורים </a:t>
            </a:r>
            <a:r>
              <a:rPr lang="he-IL" sz="1200" kern="1200" dirty="0" err="1">
                <a:solidFill>
                  <a:schemeClr val="tx1"/>
                </a:solidFill>
                <a:effectLst/>
                <a:latin typeface="+mn-lt"/>
                <a:ea typeface="+mn-ea"/>
                <a:cs typeface="+mn-cs"/>
              </a:rPr>
              <a:t>לאומפלוצלה</a:t>
            </a:r>
            <a:r>
              <a:rPr lang="he-IL" sz="1200" kern="1200" dirty="0">
                <a:solidFill>
                  <a:schemeClr val="tx1"/>
                </a:solidFill>
                <a:effectLst/>
                <a:latin typeface="+mn-lt"/>
                <a:ea typeface="+mn-ea"/>
                <a:cs typeface="+mn-cs"/>
              </a:rPr>
              <a:t> בלבד הם יותר שכיחים כאשר מדובר בפגם גדול וכוללים את הבאים- </a:t>
            </a:r>
            <a:endParaRPr lang="en-IL" sz="1200" kern="1200" dirty="0">
              <a:solidFill>
                <a:schemeClr val="tx1"/>
              </a:solidFill>
              <a:effectLst/>
              <a:latin typeface="+mn-lt"/>
              <a:ea typeface="+mn-ea"/>
              <a:cs typeface="+mn-cs"/>
            </a:endParaRPr>
          </a:p>
          <a:p>
            <a:pPr lvl="2" rtl="1"/>
            <a:r>
              <a:rPr lang="he-IL" sz="1200" kern="1200" dirty="0" err="1">
                <a:solidFill>
                  <a:schemeClr val="tx1"/>
                </a:solidFill>
                <a:effectLst/>
                <a:latin typeface="+mn-lt"/>
                <a:ea typeface="+mn-ea"/>
                <a:cs typeface="+mn-cs"/>
              </a:rPr>
              <a:t>ריפלוקס</a:t>
            </a:r>
            <a:r>
              <a:rPr lang="he-IL" sz="1200" kern="1200" dirty="0">
                <a:solidFill>
                  <a:schemeClr val="tx1"/>
                </a:solidFill>
                <a:effectLst/>
                <a:latin typeface="+mn-lt"/>
                <a:ea typeface="+mn-ea"/>
                <a:cs typeface="+mn-cs"/>
              </a:rPr>
              <a:t>- שלרוב משתפר ולא דורש </a:t>
            </a:r>
            <a:r>
              <a:rPr lang="he-IL" sz="1200" kern="1200" dirty="0" err="1">
                <a:solidFill>
                  <a:schemeClr val="tx1"/>
                </a:solidFill>
                <a:effectLst/>
                <a:latin typeface="+mn-lt"/>
                <a:ea typeface="+mn-ea"/>
                <a:cs typeface="+mn-cs"/>
              </a:rPr>
              <a:t>פונדופליקציה</a:t>
            </a:r>
            <a:endParaRPr lang="en-IL" sz="1200" kern="1200" dirty="0">
              <a:solidFill>
                <a:schemeClr val="tx1"/>
              </a:solidFill>
              <a:effectLst/>
              <a:latin typeface="+mn-lt"/>
              <a:ea typeface="+mn-ea"/>
              <a:cs typeface="+mn-cs"/>
            </a:endParaRPr>
          </a:p>
          <a:p>
            <a:pPr lvl="2" rtl="1"/>
            <a:r>
              <a:rPr lang="he-IL" sz="1200" kern="1200" dirty="0">
                <a:solidFill>
                  <a:schemeClr val="tx1"/>
                </a:solidFill>
                <a:effectLst/>
                <a:latin typeface="+mn-lt"/>
                <a:ea typeface="+mn-ea"/>
                <a:cs typeface="+mn-cs"/>
              </a:rPr>
              <a:t>קושי בהאכלה וחוסר שגשוג- עד כדי צורך </a:t>
            </a:r>
            <a:r>
              <a:rPr lang="he-IL" sz="1200" kern="1200" dirty="0" err="1">
                <a:solidFill>
                  <a:schemeClr val="tx1"/>
                </a:solidFill>
                <a:effectLst/>
                <a:latin typeface="+mn-lt"/>
                <a:ea typeface="+mn-ea"/>
                <a:cs typeface="+mn-cs"/>
              </a:rPr>
              <a:t>בגסטרוסטומיה</a:t>
            </a:r>
            <a:r>
              <a:rPr lang="he-IL" sz="1200" kern="1200" dirty="0">
                <a:solidFill>
                  <a:schemeClr val="tx1"/>
                </a:solidFill>
                <a:effectLst/>
                <a:latin typeface="+mn-lt"/>
                <a:ea typeface="+mn-ea"/>
                <a:cs typeface="+mn-cs"/>
              </a:rPr>
              <a:t> בפגמים ענקיים. </a:t>
            </a:r>
            <a:endParaRPr lang="en-IL" sz="1200" kern="1200" dirty="0">
              <a:solidFill>
                <a:schemeClr val="tx1"/>
              </a:solidFill>
              <a:effectLst/>
              <a:latin typeface="+mn-lt"/>
              <a:ea typeface="+mn-ea"/>
              <a:cs typeface="+mn-cs"/>
            </a:endParaRPr>
          </a:p>
          <a:p>
            <a:pPr lvl="2" rtl="1"/>
            <a:r>
              <a:rPr lang="he-IL" sz="1200" kern="1200" dirty="0">
                <a:solidFill>
                  <a:schemeClr val="tx1"/>
                </a:solidFill>
                <a:effectLst/>
                <a:latin typeface="+mn-lt"/>
                <a:ea typeface="+mn-ea"/>
                <a:cs typeface="+mn-cs"/>
              </a:rPr>
              <a:t>בעיות נשימתיות- לרוב חולפות, לעיתים מטופלים עקב </a:t>
            </a:r>
            <a:r>
              <a:rPr lang="he-IL" sz="1200" kern="1200" dirty="0" err="1">
                <a:solidFill>
                  <a:schemeClr val="tx1"/>
                </a:solidFill>
                <a:effectLst/>
                <a:latin typeface="+mn-lt"/>
                <a:ea typeface="+mn-ea"/>
                <a:cs typeface="+mn-cs"/>
              </a:rPr>
              <a:t>היפופלסיה</a:t>
            </a:r>
            <a:r>
              <a:rPr lang="he-IL" sz="1200" kern="1200" dirty="0">
                <a:solidFill>
                  <a:schemeClr val="tx1"/>
                </a:solidFill>
                <a:effectLst/>
                <a:latin typeface="+mn-lt"/>
                <a:ea typeface="+mn-ea"/>
                <a:cs typeface="+mn-cs"/>
              </a:rPr>
              <a:t> ויתר לחץ ריאתי יצטרכו </a:t>
            </a:r>
            <a:r>
              <a:rPr lang="he-IL" sz="1200" kern="1200" dirty="0" err="1">
                <a:solidFill>
                  <a:schemeClr val="tx1"/>
                </a:solidFill>
                <a:effectLst/>
                <a:latin typeface="+mn-lt"/>
                <a:ea typeface="+mn-ea"/>
                <a:cs typeface="+mn-cs"/>
              </a:rPr>
              <a:t>טרכאוסטומיה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2" rtl="1"/>
            <a:r>
              <a:rPr lang="he-IL" sz="1200" kern="1200" dirty="0">
                <a:solidFill>
                  <a:schemeClr val="tx1"/>
                </a:solidFill>
                <a:effectLst/>
                <a:latin typeface="+mn-lt"/>
                <a:ea typeface="+mn-ea"/>
                <a:cs typeface="+mn-cs"/>
              </a:rPr>
              <a:t>בעיות נוירו-התפתחותיות- קשורות למומים הנוספים, אבל לעיתים ללא קשר, בעיקר בפגם משמעותי. </a:t>
            </a:r>
            <a:endParaRPr lang="en-IL" sz="1200" kern="1200" dirty="0">
              <a:solidFill>
                <a:schemeClr val="tx1"/>
              </a:solidFill>
              <a:effectLst/>
              <a:latin typeface="+mn-lt"/>
              <a:ea typeface="+mn-ea"/>
              <a:cs typeface="+mn-cs"/>
            </a:endParaRPr>
          </a:p>
          <a:p>
            <a:pPr rtl="1"/>
            <a:r>
              <a:rPr lang="en-US"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r"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38</a:t>
            </a:fld>
            <a:endParaRPr lang="en-IL"/>
          </a:p>
        </p:txBody>
      </p:sp>
    </p:spTree>
    <p:extLst>
      <p:ext uri="{BB962C8B-B14F-4D97-AF65-F5344CB8AC3E}">
        <p14:creationId xmlns:p14="http://schemas.microsoft.com/office/powerpoint/2010/main" val="5289647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39</a:t>
            </a:fld>
            <a:endParaRPr lang="en-IL"/>
          </a:p>
        </p:txBody>
      </p:sp>
    </p:spTree>
    <p:extLst>
      <p:ext uri="{BB962C8B-B14F-4D97-AF65-F5344CB8AC3E}">
        <p14:creationId xmlns:p14="http://schemas.microsoft.com/office/powerpoint/2010/main" val="282327686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40</a:t>
            </a:fld>
            <a:endParaRPr lang="en-IL"/>
          </a:p>
        </p:txBody>
      </p:sp>
    </p:spTree>
    <p:extLst>
      <p:ext uri="{BB962C8B-B14F-4D97-AF65-F5344CB8AC3E}">
        <p14:creationId xmlns:p14="http://schemas.microsoft.com/office/powerpoint/2010/main" val="399469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של המעי הדק-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1:5000 לידות, כאשר אחד משלושה ילדים הוא פג, יש מקרים משפחתיים שתוארו, ובפחות מ- 10% יש מומים נולדים נוספים. מה שכן- יש יותר </a:t>
            </a:r>
            <a:r>
              <a:rPr lang="he-IL" sz="1200" kern="1200" dirty="0" err="1">
                <a:solidFill>
                  <a:schemeClr val="tx1"/>
                </a:solidFill>
                <a:effectLst/>
                <a:latin typeface="+mn-lt"/>
                <a:ea typeface="+mn-ea"/>
                <a:cs typeface="+mn-cs"/>
              </a:rPr>
              <a:t>אטרזיות</a:t>
            </a:r>
            <a:r>
              <a:rPr lang="he-IL" sz="1200" kern="1200" dirty="0">
                <a:solidFill>
                  <a:schemeClr val="tx1"/>
                </a:solidFill>
                <a:effectLst/>
                <a:latin typeface="+mn-lt"/>
                <a:ea typeface="+mn-ea"/>
                <a:cs typeface="+mn-cs"/>
              </a:rPr>
              <a:t> בהמשך המעי ( עד 30%) בשונה מתריסריון, צריך לעשות סקירה מלאה.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אטיולוגיה- יש תאונה </a:t>
            </a:r>
            <a:r>
              <a:rPr lang="he-IL" sz="1200" kern="1200" dirty="0" err="1">
                <a:solidFill>
                  <a:schemeClr val="tx1"/>
                </a:solidFill>
                <a:effectLst/>
                <a:latin typeface="+mn-lt"/>
                <a:ea typeface="+mn-ea"/>
                <a:cs typeface="+mn-cs"/>
              </a:rPr>
              <a:t>ווסקולרית</a:t>
            </a:r>
            <a:r>
              <a:rPr lang="he-IL" sz="1200" kern="1200" dirty="0">
                <a:solidFill>
                  <a:schemeClr val="tx1"/>
                </a:solidFill>
                <a:effectLst/>
                <a:latin typeface="+mn-lt"/>
                <a:ea typeface="+mn-ea"/>
                <a:cs typeface="+mn-cs"/>
              </a:rPr>
              <a:t>. קיימת צורת הורשה </a:t>
            </a:r>
            <a:r>
              <a:rPr lang="he-IL" sz="1200" kern="1200" dirty="0" err="1">
                <a:solidFill>
                  <a:schemeClr val="tx1"/>
                </a:solidFill>
                <a:effectLst/>
                <a:latin typeface="+mn-lt"/>
                <a:ea typeface="+mn-ea"/>
                <a:cs typeface="+mn-cs"/>
              </a:rPr>
              <a:t>אוטוזומלית</a:t>
            </a:r>
            <a:r>
              <a:rPr lang="he-IL" sz="1200" kern="1200" dirty="0">
                <a:solidFill>
                  <a:schemeClr val="tx1"/>
                </a:solidFill>
                <a:effectLst/>
                <a:latin typeface="+mn-lt"/>
                <a:ea typeface="+mn-ea"/>
                <a:cs typeface="+mn-cs"/>
              </a:rPr>
              <a:t> רצסיבית, יש קשר לניקוטין.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אבחנה מבדלת רחבה- לולאות מורחבות יכול להעיד על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של הקולון, </a:t>
            </a:r>
            <a:r>
              <a:rPr lang="he-IL" sz="1200" kern="1200" dirty="0" err="1">
                <a:solidFill>
                  <a:schemeClr val="tx1"/>
                </a:solidFill>
                <a:effectLst/>
                <a:latin typeface="+mn-lt"/>
                <a:ea typeface="+mn-ea"/>
                <a:cs typeface="+mn-cs"/>
              </a:rPr>
              <a:t>מקוניום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אילאוס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דופליקציות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וולולוס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הירשפרונג</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קלסיפיקציה- על פי </a:t>
            </a:r>
            <a:r>
              <a:rPr lang="he-IL" sz="1200" kern="1200" dirty="0" err="1">
                <a:solidFill>
                  <a:schemeClr val="tx1"/>
                </a:solidFill>
                <a:effectLst/>
                <a:latin typeface="+mn-lt"/>
                <a:ea typeface="+mn-ea"/>
                <a:cs typeface="+mn-cs"/>
              </a:rPr>
              <a:t>גרוספלד</a:t>
            </a:r>
            <a:r>
              <a:rPr lang="he-IL" sz="1200" kern="1200" dirty="0">
                <a:solidFill>
                  <a:schemeClr val="tx1"/>
                </a:solidFill>
                <a:effectLst/>
                <a:latin typeface="+mn-lt"/>
                <a:ea typeface="+mn-ea"/>
                <a:cs typeface="+mn-cs"/>
              </a:rPr>
              <a:t>, מחולק ל- 4 סוגים-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סוג 1- ווב או ממברנה.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סוג 2- </a:t>
            </a:r>
            <a:r>
              <a:rPr lang="he-IL" sz="1200" kern="1200" dirty="0" err="1">
                <a:solidFill>
                  <a:schemeClr val="tx1"/>
                </a:solidFill>
                <a:effectLst/>
                <a:latin typeface="+mn-lt"/>
                <a:ea typeface="+mn-ea"/>
                <a:cs typeface="+mn-cs"/>
              </a:rPr>
              <a:t>קורד</a:t>
            </a:r>
            <a:r>
              <a:rPr lang="he-IL" sz="1200" kern="1200" dirty="0">
                <a:solidFill>
                  <a:schemeClr val="tx1"/>
                </a:solidFill>
                <a:effectLst/>
                <a:latin typeface="+mn-lt"/>
                <a:ea typeface="+mn-ea"/>
                <a:cs typeface="+mn-cs"/>
              </a:rPr>
              <a:t> פיברוטי.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סוג 3a- פגם </a:t>
            </a:r>
            <a:r>
              <a:rPr lang="he-IL" sz="1200" kern="1200" dirty="0" err="1">
                <a:solidFill>
                  <a:schemeClr val="tx1"/>
                </a:solidFill>
                <a:effectLst/>
                <a:latin typeface="+mn-lt"/>
                <a:ea typeface="+mn-ea"/>
                <a:cs typeface="+mn-cs"/>
              </a:rPr>
              <a:t>במזנטריום</a:t>
            </a:r>
            <a:r>
              <a:rPr lang="he-IL" sz="1200" kern="1200" dirty="0">
                <a:solidFill>
                  <a:schemeClr val="tx1"/>
                </a:solidFill>
                <a:effectLst/>
                <a:latin typeface="+mn-lt"/>
                <a:ea typeface="+mn-ea"/>
                <a:cs typeface="+mn-cs"/>
              </a:rPr>
              <a:t>, סוג 3b- צורת </a:t>
            </a:r>
            <a:r>
              <a:rPr lang="he-IL" sz="1200" kern="1200" dirty="0" err="1">
                <a:solidFill>
                  <a:schemeClr val="tx1"/>
                </a:solidFill>
                <a:effectLst/>
                <a:latin typeface="+mn-lt"/>
                <a:ea typeface="+mn-ea"/>
                <a:cs typeface="+mn-cs"/>
              </a:rPr>
              <a:t>apple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peel</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מספר </a:t>
            </a:r>
            <a:r>
              <a:rPr lang="he-IL" sz="1200" kern="1200" dirty="0" err="1">
                <a:solidFill>
                  <a:schemeClr val="tx1"/>
                </a:solidFill>
                <a:effectLst/>
                <a:latin typeface="+mn-lt"/>
                <a:ea typeface="+mn-ea"/>
                <a:cs typeface="+mn-cs"/>
              </a:rPr>
              <a:t>אטרזיות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אבחנה פרה </a:t>
            </a:r>
            <a:r>
              <a:rPr lang="he-IL" sz="1200" kern="1200" dirty="0" err="1">
                <a:solidFill>
                  <a:schemeClr val="tx1"/>
                </a:solidFill>
                <a:effectLst/>
                <a:latin typeface="+mn-lt"/>
                <a:ea typeface="+mn-ea"/>
                <a:cs typeface="+mn-cs"/>
              </a:rPr>
              <a:t>נטלית</a:t>
            </a:r>
            <a:r>
              <a:rPr lang="he-IL" sz="1200" kern="1200" dirty="0">
                <a:solidFill>
                  <a:schemeClr val="tx1"/>
                </a:solidFill>
                <a:effectLst/>
                <a:latin typeface="+mn-lt"/>
                <a:ea typeface="+mn-ea"/>
                <a:cs typeface="+mn-cs"/>
              </a:rPr>
              <a:t>- לא פשוטה, רואים לולאות מורחבות, לעיתים ריבוי מי שפיר. לאחר הלידה יש הקאות </a:t>
            </a:r>
            <a:r>
              <a:rPr lang="he-IL" sz="1200" kern="1200" dirty="0" err="1">
                <a:solidFill>
                  <a:schemeClr val="tx1"/>
                </a:solidFill>
                <a:effectLst/>
                <a:latin typeface="+mn-lt"/>
                <a:ea typeface="+mn-ea"/>
                <a:cs typeface="+mn-cs"/>
              </a:rPr>
              <a:t>מרתיות</a:t>
            </a:r>
            <a:r>
              <a:rPr lang="he-IL" sz="1200" kern="1200" dirty="0">
                <a:solidFill>
                  <a:schemeClr val="tx1"/>
                </a:solidFill>
                <a:effectLst/>
                <a:latin typeface="+mn-lt"/>
                <a:ea typeface="+mn-ea"/>
                <a:cs typeface="+mn-cs"/>
              </a:rPr>
              <a:t> עם או בלי תפיחות </a:t>
            </a:r>
            <a:r>
              <a:rPr lang="he-IL" sz="1200" kern="1200" dirty="0" err="1">
                <a:solidFill>
                  <a:schemeClr val="tx1"/>
                </a:solidFill>
                <a:effectLst/>
                <a:latin typeface="+mn-lt"/>
                <a:ea typeface="+mn-ea"/>
                <a:cs typeface="+mn-cs"/>
              </a:rPr>
              <a:t>בטנית</a:t>
            </a:r>
            <a:r>
              <a:rPr lang="he-IL" sz="1200" kern="1200" dirty="0">
                <a:solidFill>
                  <a:schemeClr val="tx1"/>
                </a:solidFill>
                <a:effectLst/>
                <a:latin typeface="+mn-lt"/>
                <a:ea typeface="+mn-ea"/>
                <a:cs typeface="+mn-cs"/>
              </a:rPr>
              <a:t>, לפעמים </a:t>
            </a:r>
            <a:r>
              <a:rPr lang="he-IL" sz="1200" kern="1200" dirty="0" err="1">
                <a:solidFill>
                  <a:schemeClr val="tx1"/>
                </a:solidFill>
                <a:effectLst/>
                <a:latin typeface="+mn-lt"/>
                <a:ea typeface="+mn-ea"/>
                <a:cs typeface="+mn-cs"/>
              </a:rPr>
              <a:t>המקוניום</a:t>
            </a:r>
            <a:r>
              <a:rPr lang="he-IL" sz="1200" kern="1200" dirty="0">
                <a:solidFill>
                  <a:schemeClr val="tx1"/>
                </a:solidFill>
                <a:effectLst/>
                <a:latin typeface="+mn-lt"/>
                <a:ea typeface="+mn-ea"/>
                <a:cs typeface="+mn-cs"/>
              </a:rPr>
              <a:t> הוא תקין ולפעמים אפרפר. יש לעשות </a:t>
            </a:r>
            <a:r>
              <a:rPr lang="he-IL" sz="1200" kern="1200" dirty="0" err="1">
                <a:solidFill>
                  <a:schemeClr val="tx1"/>
                </a:solidFill>
                <a:effectLst/>
                <a:latin typeface="+mn-lt"/>
                <a:ea typeface="+mn-ea"/>
                <a:cs typeface="+mn-cs"/>
              </a:rPr>
              <a:t>צבס</a:t>
            </a:r>
            <a:r>
              <a:rPr lang="he-IL" sz="1200" kern="1200" dirty="0">
                <a:solidFill>
                  <a:schemeClr val="tx1"/>
                </a:solidFill>
                <a:effectLst/>
                <a:latin typeface="+mn-lt"/>
                <a:ea typeface="+mn-ea"/>
                <a:cs typeface="+mn-cs"/>
              </a:rPr>
              <a:t> עם אויר שמהווה חומר ניגוד ולראות התקדמות- למרות שיהיה קשה לאבחן בין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אילאום</a:t>
            </a:r>
            <a:r>
              <a:rPr lang="he-IL" sz="1200" kern="1200" dirty="0">
                <a:solidFill>
                  <a:schemeClr val="tx1"/>
                </a:solidFill>
                <a:effectLst/>
                <a:latin typeface="+mn-lt"/>
                <a:ea typeface="+mn-ea"/>
                <a:cs typeface="+mn-cs"/>
              </a:rPr>
              <a:t> סופי לבין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של הקולון (במצבים כאלה חוקן שיקוף יכול לעזור).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דגשים בניתוח חסימה של מעי דק-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תיעוד אורך המעי הנותר, בטייפ 3b ו- 4 מקושר באובדן מעי ובתסמונת מעי קצר.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לשקול ביצוע </a:t>
            </a:r>
            <a:r>
              <a:rPr lang="he-IL" sz="1200" kern="1200" dirty="0" err="1">
                <a:solidFill>
                  <a:schemeClr val="tx1"/>
                </a:solidFill>
                <a:effectLst/>
                <a:latin typeface="+mn-lt"/>
                <a:ea typeface="+mn-ea"/>
                <a:cs typeface="+mn-cs"/>
              </a:rPr>
              <a:t>טאפרינג</a:t>
            </a:r>
            <a:r>
              <a:rPr lang="he-IL" sz="1200" kern="1200" dirty="0">
                <a:solidFill>
                  <a:schemeClr val="tx1"/>
                </a:solidFill>
                <a:effectLst/>
                <a:latin typeface="+mn-lt"/>
                <a:ea typeface="+mn-ea"/>
                <a:cs typeface="+mn-cs"/>
              </a:rPr>
              <a:t> במידת הצורך</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תיעוד הפרש הקטרים</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5</a:t>
            </a:fld>
            <a:endParaRPr lang="en-IL"/>
          </a:p>
        </p:txBody>
      </p:sp>
    </p:spTree>
    <p:extLst>
      <p:ext uri="{BB962C8B-B14F-4D97-AF65-F5344CB8AC3E}">
        <p14:creationId xmlns:p14="http://schemas.microsoft.com/office/powerpoint/2010/main" val="357756835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41</a:t>
            </a:fld>
            <a:endParaRPr lang="en-IL"/>
          </a:p>
        </p:txBody>
      </p:sp>
    </p:spTree>
    <p:extLst>
      <p:ext uri="{BB962C8B-B14F-4D97-AF65-F5344CB8AC3E}">
        <p14:creationId xmlns:p14="http://schemas.microsoft.com/office/powerpoint/2010/main" val="419358426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en-US"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פרק 61- </a:t>
            </a:r>
            <a:r>
              <a:rPr lang="he-IL" sz="1200" b="1" kern="1200" dirty="0" err="1">
                <a:solidFill>
                  <a:schemeClr val="tx1"/>
                </a:solidFill>
                <a:effectLst/>
                <a:latin typeface="+mn-lt"/>
                <a:ea typeface="+mn-ea"/>
                <a:cs typeface="+mn-cs"/>
              </a:rPr>
              <a:t>prune-belly</a:t>
            </a:r>
            <a:r>
              <a:rPr lang="he-IL" sz="1200" b="1" kern="1200" dirty="0">
                <a:solidFill>
                  <a:schemeClr val="tx1"/>
                </a:solidFill>
                <a:effectLst/>
                <a:latin typeface="+mn-lt"/>
                <a:ea typeface="+mn-ea"/>
                <a:cs typeface="+mn-cs"/>
              </a:rPr>
              <a:t> </a:t>
            </a:r>
            <a:r>
              <a:rPr lang="he-IL" sz="1200" b="1" kern="1200" dirty="0" err="1">
                <a:solidFill>
                  <a:schemeClr val="tx1"/>
                </a:solidFill>
                <a:effectLst/>
                <a:latin typeface="+mn-lt"/>
                <a:ea typeface="+mn-ea"/>
                <a:cs typeface="+mn-cs"/>
              </a:rPr>
              <a:t>syndrome</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מדובר במום נדיר ביותר עם </a:t>
            </a:r>
            <a:r>
              <a:rPr lang="he-IL" sz="1200" kern="1200" dirty="0" err="1">
                <a:solidFill>
                  <a:schemeClr val="tx1"/>
                </a:solidFill>
                <a:effectLst/>
                <a:latin typeface="+mn-lt"/>
                <a:ea typeface="+mn-ea"/>
                <a:cs typeface="+mn-cs"/>
              </a:rPr>
              <a:t>טריאדה</a:t>
            </a:r>
            <a:r>
              <a:rPr lang="he-IL" sz="1200" kern="1200" dirty="0">
                <a:solidFill>
                  <a:schemeClr val="tx1"/>
                </a:solidFill>
                <a:effectLst/>
                <a:latin typeface="+mn-lt"/>
                <a:ea typeface="+mn-ea"/>
                <a:cs typeface="+mn-cs"/>
              </a:rPr>
              <a:t> קלאסית שכוללת הרחבה של המערכת </a:t>
            </a:r>
            <a:r>
              <a:rPr lang="he-IL" sz="1200" kern="1200" dirty="0" err="1">
                <a:solidFill>
                  <a:schemeClr val="tx1"/>
                </a:solidFill>
                <a:effectLst/>
                <a:latin typeface="+mn-lt"/>
                <a:ea typeface="+mn-ea"/>
                <a:cs typeface="+mn-cs"/>
              </a:rPr>
              <a:t>האורינרית</a:t>
            </a:r>
            <a:r>
              <a:rPr lang="he-IL" sz="1200" kern="1200" dirty="0">
                <a:solidFill>
                  <a:schemeClr val="tx1"/>
                </a:solidFill>
                <a:effectLst/>
                <a:latin typeface="+mn-lt"/>
                <a:ea typeface="+mn-ea"/>
                <a:cs typeface="+mn-cs"/>
              </a:rPr>
              <a:t>, היעדר שרירי קיר הבטן, ואשך טמיר דו צדדי.  השונות מבחינת הקליניקה היא גדולה יחסית, ומדובר בפגם נדיר, יותר באפריקאים, ויותר בבנים. התמותה קשורה במגוון הפתולוגיות- גם מי שנולד צפוי </a:t>
            </a:r>
            <a:r>
              <a:rPr lang="he-IL" sz="1200" kern="1200" dirty="0" err="1">
                <a:solidFill>
                  <a:schemeClr val="tx1"/>
                </a:solidFill>
                <a:effectLst/>
                <a:latin typeface="+mn-lt"/>
                <a:ea typeface="+mn-ea"/>
                <a:cs typeface="+mn-cs"/>
              </a:rPr>
              <a:t>לכ</a:t>
            </a:r>
            <a:r>
              <a:rPr lang="he-IL" sz="1200" kern="1200" dirty="0">
                <a:solidFill>
                  <a:schemeClr val="tx1"/>
                </a:solidFill>
                <a:effectLst/>
                <a:latin typeface="+mn-lt"/>
                <a:ea typeface="+mn-ea"/>
                <a:cs typeface="+mn-cs"/>
              </a:rPr>
              <a:t>- 30% תמותה במהלך </a:t>
            </a:r>
            <a:r>
              <a:rPr lang="he-IL" sz="1200" kern="1200" dirty="0" err="1">
                <a:solidFill>
                  <a:schemeClr val="tx1"/>
                </a:solidFill>
                <a:effectLst/>
                <a:latin typeface="+mn-lt"/>
                <a:ea typeface="+mn-ea"/>
                <a:cs typeface="+mn-cs"/>
              </a:rPr>
              <a:t>הפגיה</a:t>
            </a:r>
            <a:r>
              <a:rPr lang="he-IL" sz="1200" kern="1200" dirty="0">
                <a:solidFill>
                  <a:schemeClr val="tx1"/>
                </a:solidFill>
                <a:effectLst/>
                <a:latin typeface="+mn-lt"/>
                <a:ea typeface="+mn-ea"/>
                <a:cs typeface="+mn-cs"/>
              </a:rPr>
              <a:t>, כאשר תמותה פרינטלית מקושרת בבעיות נשימתיות. מבחינה גנטית אין גן ספציפי שזוהה אם כי יש מספר גנים שנמצאו מקושרים. 50% </a:t>
            </a:r>
            <a:r>
              <a:rPr lang="he-IL" sz="1200" kern="1200" dirty="0" err="1">
                <a:solidFill>
                  <a:schemeClr val="tx1"/>
                </a:solidFill>
                <a:effectLst/>
                <a:latin typeface="+mn-lt"/>
                <a:ea typeface="+mn-ea"/>
                <a:cs typeface="+mn-cs"/>
              </a:rPr>
              <a:t>יוולדו</a:t>
            </a:r>
            <a:r>
              <a:rPr lang="he-IL" sz="1200" kern="1200" dirty="0">
                <a:solidFill>
                  <a:schemeClr val="tx1"/>
                </a:solidFill>
                <a:effectLst/>
                <a:latin typeface="+mn-lt"/>
                <a:ea typeface="+mn-ea"/>
                <a:cs typeface="+mn-cs"/>
              </a:rPr>
              <a:t> כפגים, ואצל עד 75% יהיו פתולוגיות נוספות מלבד </a:t>
            </a:r>
            <a:r>
              <a:rPr lang="he-IL" sz="1200" kern="1200" dirty="0" err="1">
                <a:solidFill>
                  <a:schemeClr val="tx1"/>
                </a:solidFill>
                <a:effectLst/>
                <a:latin typeface="+mn-lt"/>
                <a:ea typeface="+mn-ea"/>
                <a:cs typeface="+mn-cs"/>
              </a:rPr>
              <a:t>אורינריות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מבחינה </a:t>
            </a:r>
            <a:r>
              <a:rPr lang="he-IL" sz="1200" kern="1200" dirty="0" err="1">
                <a:solidFill>
                  <a:schemeClr val="tx1"/>
                </a:solidFill>
                <a:effectLst/>
                <a:latin typeface="+mn-lt"/>
                <a:ea typeface="+mn-ea"/>
                <a:cs typeface="+mn-cs"/>
              </a:rPr>
              <a:t>אמבריונלית</a:t>
            </a:r>
            <a:r>
              <a:rPr lang="he-IL" sz="1200" kern="1200" dirty="0">
                <a:solidFill>
                  <a:schemeClr val="tx1"/>
                </a:solidFill>
                <a:effectLst/>
                <a:latin typeface="+mn-lt"/>
                <a:ea typeface="+mn-ea"/>
                <a:cs typeface="+mn-cs"/>
              </a:rPr>
              <a:t>- התיאוריה הרווחת מדברת על חסימה </a:t>
            </a:r>
            <a:r>
              <a:rPr lang="he-IL" sz="1200" kern="1200" dirty="0" err="1">
                <a:solidFill>
                  <a:schemeClr val="tx1"/>
                </a:solidFill>
                <a:effectLst/>
                <a:latin typeface="+mn-lt"/>
                <a:ea typeface="+mn-ea"/>
                <a:cs typeface="+mn-cs"/>
              </a:rPr>
              <a:t>אורתרלית</a:t>
            </a:r>
            <a:r>
              <a:rPr lang="he-IL" sz="1200" kern="1200" dirty="0">
                <a:solidFill>
                  <a:schemeClr val="tx1"/>
                </a:solidFill>
                <a:effectLst/>
                <a:latin typeface="+mn-lt"/>
                <a:ea typeface="+mn-ea"/>
                <a:cs typeface="+mn-cs"/>
              </a:rPr>
              <a:t> שהיא </a:t>
            </a:r>
            <a:r>
              <a:rPr lang="he-IL" sz="1200" kern="1200" dirty="0" err="1">
                <a:solidFill>
                  <a:schemeClr val="tx1"/>
                </a:solidFill>
                <a:effectLst/>
                <a:latin typeface="+mn-lt"/>
                <a:ea typeface="+mn-ea"/>
                <a:cs typeface="+mn-cs"/>
              </a:rPr>
              <a:t>טרנזיאנטית</a:t>
            </a:r>
            <a:r>
              <a:rPr lang="he-IL" sz="1200" kern="1200" dirty="0">
                <a:solidFill>
                  <a:schemeClr val="tx1"/>
                </a:solidFill>
                <a:effectLst/>
                <a:latin typeface="+mn-lt"/>
                <a:ea typeface="+mn-ea"/>
                <a:cs typeface="+mn-cs"/>
              </a:rPr>
              <a:t> אבל גורמת להרחבה מסיבית של השלפוחית </a:t>
            </a:r>
            <a:r>
              <a:rPr lang="he-IL" sz="1200" kern="1200" dirty="0" err="1">
                <a:solidFill>
                  <a:schemeClr val="tx1"/>
                </a:solidFill>
                <a:effectLst/>
                <a:latin typeface="+mn-lt"/>
                <a:ea typeface="+mn-ea"/>
                <a:cs typeface="+mn-cs"/>
              </a:rPr>
              <a:t>והשופכנים</a:t>
            </a:r>
            <a:r>
              <a:rPr lang="he-IL" sz="1200" kern="1200" dirty="0">
                <a:solidFill>
                  <a:schemeClr val="tx1"/>
                </a:solidFill>
                <a:effectLst/>
                <a:latin typeface="+mn-lt"/>
                <a:ea typeface="+mn-ea"/>
                <a:cs typeface="+mn-cs"/>
              </a:rPr>
              <a:t>, מפריעה לנדידת האשכים וגם מביאה לאטרופיה של שרירי קיר הבטן. יש תיאוריות נוספות המדברות על בעיה בהתפתחות </a:t>
            </a:r>
            <a:r>
              <a:rPr lang="he-IL" sz="1200" kern="1200" dirty="0" err="1">
                <a:solidFill>
                  <a:schemeClr val="tx1"/>
                </a:solidFill>
                <a:effectLst/>
                <a:latin typeface="+mn-lt"/>
                <a:ea typeface="+mn-ea"/>
                <a:cs typeface="+mn-cs"/>
              </a:rPr>
              <a:t>המזודרם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קליניקה-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שלפוחית- לרוב תהיה גדולה ומסיבית, ללא </a:t>
            </a:r>
            <a:r>
              <a:rPr lang="he-IL" sz="1200" kern="1200" dirty="0" err="1">
                <a:solidFill>
                  <a:schemeClr val="tx1"/>
                </a:solidFill>
                <a:effectLst/>
                <a:latin typeface="+mn-lt"/>
                <a:ea typeface="+mn-ea"/>
                <a:cs typeface="+mn-cs"/>
              </a:rPr>
              <a:t>טרבקולציות</a:t>
            </a:r>
            <a:r>
              <a:rPr lang="he-IL" sz="1200" kern="1200" dirty="0">
                <a:solidFill>
                  <a:schemeClr val="tx1"/>
                </a:solidFill>
                <a:effectLst/>
                <a:latin typeface="+mn-lt"/>
                <a:ea typeface="+mn-ea"/>
                <a:cs typeface="+mn-cs"/>
              </a:rPr>
              <a:t>, כאשר </a:t>
            </a:r>
            <a:r>
              <a:rPr lang="he-IL" sz="1200" kern="1200" dirty="0" err="1">
                <a:solidFill>
                  <a:schemeClr val="tx1"/>
                </a:solidFill>
                <a:effectLst/>
                <a:latin typeface="+mn-lt"/>
                <a:ea typeface="+mn-ea"/>
                <a:cs typeface="+mn-cs"/>
              </a:rPr>
              <a:t>בכעד</a:t>
            </a:r>
            <a:r>
              <a:rPr lang="he-IL" sz="1200" kern="1200" dirty="0">
                <a:solidFill>
                  <a:schemeClr val="tx1"/>
                </a:solidFill>
                <a:effectLst/>
                <a:latin typeface="+mn-lt"/>
                <a:ea typeface="+mn-ea"/>
                <a:cs typeface="+mn-cs"/>
              </a:rPr>
              <a:t> 30% מהמקרים יהיה </a:t>
            </a:r>
            <a:r>
              <a:rPr lang="he-IL" sz="1200" kern="1200" dirty="0" err="1">
                <a:solidFill>
                  <a:schemeClr val="tx1"/>
                </a:solidFill>
                <a:effectLst/>
                <a:latin typeface="+mn-lt"/>
                <a:ea typeface="+mn-ea"/>
                <a:cs typeface="+mn-cs"/>
              </a:rPr>
              <a:t>אורכוס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פטנטי</a:t>
            </a:r>
            <a:r>
              <a:rPr lang="he-IL" sz="1200" kern="1200" dirty="0">
                <a:solidFill>
                  <a:schemeClr val="tx1"/>
                </a:solidFill>
                <a:effectLst/>
                <a:latin typeface="+mn-lt"/>
                <a:ea typeface="+mn-ea"/>
                <a:cs typeface="+mn-cs"/>
              </a:rPr>
              <a:t>. מבני השלפוחית כמו צוואר השלפוחית </a:t>
            </a:r>
            <a:r>
              <a:rPr lang="he-IL" sz="1200" kern="1200" dirty="0" err="1">
                <a:solidFill>
                  <a:schemeClr val="tx1"/>
                </a:solidFill>
                <a:effectLst/>
                <a:latin typeface="+mn-lt"/>
                <a:ea typeface="+mn-ea"/>
                <a:cs typeface="+mn-cs"/>
              </a:rPr>
              <a:t>והטריגון</a:t>
            </a:r>
            <a:r>
              <a:rPr lang="he-IL" sz="1200" kern="1200" dirty="0">
                <a:solidFill>
                  <a:schemeClr val="tx1"/>
                </a:solidFill>
                <a:effectLst/>
                <a:latin typeface="+mn-lt"/>
                <a:ea typeface="+mn-ea"/>
                <a:cs typeface="+mn-cs"/>
              </a:rPr>
              <a:t> לא יהיו מפותחים היטב. כתוצאה מכך בחלק לא קטן מהמטופלים תהיה בעיית התרוקנות.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מבחינת </a:t>
            </a:r>
            <a:r>
              <a:rPr lang="he-IL" sz="1200" kern="1200" dirty="0" err="1">
                <a:solidFill>
                  <a:schemeClr val="tx1"/>
                </a:solidFill>
                <a:effectLst/>
                <a:latin typeface="+mn-lt"/>
                <a:ea typeface="+mn-ea"/>
                <a:cs typeface="+mn-cs"/>
              </a:rPr>
              <a:t>השופכנים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בכעד</a:t>
            </a:r>
            <a:r>
              <a:rPr lang="he-IL" sz="1200" kern="1200" dirty="0">
                <a:solidFill>
                  <a:schemeClr val="tx1"/>
                </a:solidFill>
                <a:effectLst/>
                <a:latin typeface="+mn-lt"/>
                <a:ea typeface="+mn-ea"/>
                <a:cs typeface="+mn-cs"/>
              </a:rPr>
              <a:t> 80% יהיה </a:t>
            </a:r>
            <a:r>
              <a:rPr lang="he-IL" sz="1200" kern="1200" dirty="0" err="1">
                <a:solidFill>
                  <a:schemeClr val="tx1"/>
                </a:solidFill>
                <a:effectLst/>
                <a:latin typeface="+mn-lt"/>
                <a:ea typeface="+mn-ea"/>
                <a:cs typeface="+mn-cs"/>
              </a:rPr>
              <a:t>ריפלוקס</a:t>
            </a:r>
            <a:r>
              <a:rPr lang="he-IL" sz="1200" kern="1200" dirty="0">
                <a:solidFill>
                  <a:schemeClr val="tx1"/>
                </a:solidFill>
                <a:effectLst/>
                <a:latin typeface="+mn-lt"/>
                <a:ea typeface="+mn-ea"/>
                <a:cs typeface="+mn-cs"/>
              </a:rPr>
              <a:t> בגלל המבנה הלא תקין. </a:t>
            </a:r>
            <a:r>
              <a:rPr lang="he-IL" sz="1200" kern="1200" dirty="0" err="1">
                <a:solidFill>
                  <a:schemeClr val="tx1"/>
                </a:solidFill>
                <a:effectLst/>
                <a:latin typeface="+mn-lt"/>
                <a:ea typeface="+mn-ea"/>
                <a:cs typeface="+mn-cs"/>
              </a:rPr>
              <a:t>השופכנים</a:t>
            </a:r>
            <a:r>
              <a:rPr lang="he-IL" sz="1200" kern="1200" dirty="0">
                <a:solidFill>
                  <a:schemeClr val="tx1"/>
                </a:solidFill>
                <a:effectLst/>
                <a:latin typeface="+mn-lt"/>
                <a:ea typeface="+mn-ea"/>
                <a:cs typeface="+mn-cs"/>
              </a:rPr>
              <a:t> יהיו מעוותים ומורחבים משמעותית. כשהילד גדל יש שיפור ספונטני במראה ובתפקוד.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כליות- השונות נעה החל מכליות תקינות לגמרי ועד לכליות </a:t>
            </a:r>
            <a:r>
              <a:rPr lang="he-IL" sz="1200" kern="1200" dirty="0" err="1">
                <a:solidFill>
                  <a:schemeClr val="tx1"/>
                </a:solidFill>
                <a:effectLst/>
                <a:latin typeface="+mn-lt"/>
                <a:ea typeface="+mn-ea"/>
                <a:cs typeface="+mn-cs"/>
              </a:rPr>
              <a:t>דיספלסטיות</a:t>
            </a:r>
            <a:r>
              <a:rPr lang="he-IL" sz="1200" kern="1200" dirty="0">
                <a:solidFill>
                  <a:schemeClr val="tx1"/>
                </a:solidFill>
                <a:effectLst/>
                <a:latin typeface="+mn-lt"/>
                <a:ea typeface="+mn-ea"/>
                <a:cs typeface="+mn-cs"/>
              </a:rPr>
              <a:t> באופן משמעותי. לרוב </a:t>
            </a:r>
            <a:r>
              <a:rPr lang="he-IL" sz="1200" kern="1200" dirty="0" err="1">
                <a:solidFill>
                  <a:schemeClr val="tx1"/>
                </a:solidFill>
                <a:effectLst/>
                <a:latin typeface="+mn-lt"/>
                <a:ea typeface="+mn-ea"/>
                <a:cs typeface="+mn-cs"/>
              </a:rPr>
              <a:t>המורפילוגיה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הקליקסים</a:t>
            </a:r>
            <a:r>
              <a:rPr lang="he-IL" sz="1200" kern="1200" dirty="0">
                <a:solidFill>
                  <a:schemeClr val="tx1"/>
                </a:solidFill>
                <a:effectLst/>
                <a:latin typeface="+mn-lt"/>
                <a:ea typeface="+mn-ea"/>
                <a:cs typeface="+mn-cs"/>
              </a:rPr>
              <a:t> תקינה. בערך כ- 20-30% יתקדמו לאי ספיקה כלייתית, </a:t>
            </a:r>
            <a:r>
              <a:rPr lang="he-IL" sz="1200" kern="1200" dirty="0" err="1">
                <a:solidFill>
                  <a:schemeClr val="tx1"/>
                </a:solidFill>
                <a:effectLst/>
                <a:latin typeface="+mn-lt"/>
                <a:ea typeface="+mn-ea"/>
                <a:cs typeface="+mn-cs"/>
              </a:rPr>
              <a:t>כשהפרדיקטור</a:t>
            </a:r>
            <a:r>
              <a:rPr lang="he-IL" sz="1200" kern="1200" dirty="0">
                <a:solidFill>
                  <a:schemeClr val="tx1"/>
                </a:solidFill>
                <a:effectLst/>
                <a:latin typeface="+mn-lt"/>
                <a:ea typeface="+mn-ea"/>
                <a:cs typeface="+mn-cs"/>
              </a:rPr>
              <a:t> לכך הינו מדידת </a:t>
            </a:r>
            <a:r>
              <a:rPr lang="he-IL" sz="1200" kern="1200" dirty="0" err="1">
                <a:solidFill>
                  <a:schemeClr val="tx1"/>
                </a:solidFill>
                <a:effectLst/>
                <a:latin typeface="+mn-lt"/>
                <a:ea typeface="+mn-ea"/>
                <a:cs typeface="+mn-cs"/>
              </a:rPr>
              <a:t>קראטינין</a:t>
            </a:r>
            <a:r>
              <a:rPr lang="he-IL" sz="1200" kern="1200" dirty="0">
                <a:solidFill>
                  <a:schemeClr val="tx1"/>
                </a:solidFill>
                <a:effectLst/>
                <a:latin typeface="+mn-lt"/>
                <a:ea typeface="+mn-ea"/>
                <a:cs typeface="+mn-cs"/>
              </a:rPr>
              <a:t> מעל 0.7 ב- 8 החודשים הראשונים לחיים. יש לציין כי מידת ההרחבה של מערכת </a:t>
            </a:r>
            <a:r>
              <a:rPr lang="he-IL" sz="1200" kern="1200" dirty="0" err="1">
                <a:solidFill>
                  <a:schemeClr val="tx1"/>
                </a:solidFill>
                <a:effectLst/>
                <a:latin typeface="+mn-lt"/>
                <a:ea typeface="+mn-ea"/>
                <a:cs typeface="+mn-cs"/>
              </a:rPr>
              <a:t>המאספת</a:t>
            </a:r>
            <a:r>
              <a:rPr lang="he-IL" sz="1200" kern="1200" dirty="0">
                <a:solidFill>
                  <a:schemeClr val="tx1"/>
                </a:solidFill>
                <a:effectLst/>
                <a:latin typeface="+mn-lt"/>
                <a:ea typeface="+mn-ea"/>
                <a:cs typeface="+mn-cs"/>
              </a:rPr>
              <a:t> אינה גורם פרוגנוסטי לתפקוד כלייתי.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אורתרה</a:t>
            </a:r>
            <a:r>
              <a:rPr lang="he-IL" sz="1200" kern="1200" dirty="0">
                <a:solidFill>
                  <a:schemeClr val="tx1"/>
                </a:solidFill>
                <a:effectLst/>
                <a:latin typeface="+mn-lt"/>
                <a:ea typeface="+mn-ea"/>
                <a:cs typeface="+mn-cs"/>
              </a:rPr>
              <a:t>- לרוב </a:t>
            </a:r>
            <a:r>
              <a:rPr lang="he-IL" sz="1200" kern="1200" dirty="0" err="1">
                <a:solidFill>
                  <a:schemeClr val="tx1"/>
                </a:solidFill>
                <a:effectLst/>
                <a:latin typeface="+mn-lt"/>
                <a:ea typeface="+mn-ea"/>
                <a:cs typeface="+mn-cs"/>
              </a:rPr>
              <a:t>האורתרה</a:t>
            </a:r>
            <a:r>
              <a:rPr lang="he-IL" sz="1200" kern="1200" dirty="0">
                <a:solidFill>
                  <a:schemeClr val="tx1"/>
                </a:solidFill>
                <a:effectLst/>
                <a:latin typeface="+mn-lt"/>
                <a:ea typeface="+mn-ea"/>
                <a:cs typeface="+mn-cs"/>
              </a:rPr>
              <a:t> הקדמית תקינה אולם תוארו מספר אנומליות- השכיחה ביניהן הינה </a:t>
            </a:r>
            <a:r>
              <a:rPr lang="he-IL" sz="1200" kern="1200" dirty="0" err="1">
                <a:solidFill>
                  <a:schemeClr val="tx1"/>
                </a:solidFill>
                <a:effectLst/>
                <a:latin typeface="+mn-lt"/>
                <a:ea typeface="+mn-ea"/>
                <a:cs typeface="+mn-cs"/>
              </a:rPr>
              <a:t>סקפואיד</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מגלואורתרה</a:t>
            </a:r>
            <a:r>
              <a:rPr lang="he-IL" sz="1200" kern="1200" dirty="0">
                <a:solidFill>
                  <a:schemeClr val="tx1"/>
                </a:solidFill>
                <a:effectLst/>
                <a:latin typeface="+mn-lt"/>
                <a:ea typeface="+mn-ea"/>
                <a:cs typeface="+mn-cs"/>
              </a:rPr>
              <a:t>, כשיש למעשה היעדר מוחלט של קורפוס </a:t>
            </a:r>
            <a:r>
              <a:rPr lang="he-IL" sz="1200" kern="1200" dirty="0" err="1">
                <a:solidFill>
                  <a:schemeClr val="tx1"/>
                </a:solidFill>
                <a:effectLst/>
                <a:latin typeface="+mn-lt"/>
                <a:ea typeface="+mn-ea"/>
                <a:cs typeface="+mn-cs"/>
              </a:rPr>
              <a:t>קברנוסום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וספונגיואוסום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פרוסטטה- לרוב יש </a:t>
            </a:r>
            <a:r>
              <a:rPr lang="he-IL" sz="1200" kern="1200" dirty="0" err="1">
                <a:solidFill>
                  <a:schemeClr val="tx1"/>
                </a:solidFill>
                <a:effectLst/>
                <a:latin typeface="+mn-lt"/>
                <a:ea typeface="+mn-ea"/>
                <a:cs typeface="+mn-cs"/>
              </a:rPr>
              <a:t>היפופלסיה</a:t>
            </a:r>
            <a:r>
              <a:rPr lang="he-IL" sz="1200" kern="1200" dirty="0">
                <a:solidFill>
                  <a:schemeClr val="tx1"/>
                </a:solidFill>
                <a:effectLst/>
                <a:latin typeface="+mn-lt"/>
                <a:ea typeface="+mn-ea"/>
                <a:cs typeface="+mn-cs"/>
              </a:rPr>
              <a:t> של הפרוסטטה שמביאה להרחבה של </a:t>
            </a:r>
            <a:r>
              <a:rPr lang="he-IL" sz="1200" kern="1200" dirty="0" err="1">
                <a:solidFill>
                  <a:schemeClr val="tx1"/>
                </a:solidFill>
                <a:effectLst/>
                <a:latin typeface="+mn-lt"/>
                <a:ea typeface="+mn-ea"/>
                <a:cs typeface="+mn-cs"/>
              </a:rPr>
              <a:t>האורתרה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הפרוסטטית</a:t>
            </a:r>
            <a:r>
              <a:rPr lang="he-IL" sz="1200" kern="1200" dirty="0">
                <a:solidFill>
                  <a:schemeClr val="tx1"/>
                </a:solidFill>
                <a:effectLst/>
                <a:latin typeface="+mn-lt"/>
                <a:ea typeface="+mn-ea"/>
                <a:cs typeface="+mn-cs"/>
              </a:rPr>
              <a:t>. לגברים שהיה להם את התסמונת הזו לרוב יש בעיות עקרות- זה יכול להיות כתוצאה מאשכים טמירים, בעיות בהפרשות מהפרוסטטה או שפיכה </a:t>
            </a:r>
            <a:r>
              <a:rPr lang="he-IL" sz="1200" kern="1200" dirty="0" err="1">
                <a:solidFill>
                  <a:schemeClr val="tx1"/>
                </a:solidFill>
                <a:effectLst/>
                <a:latin typeface="+mn-lt"/>
                <a:ea typeface="+mn-ea"/>
                <a:cs typeface="+mn-cs"/>
              </a:rPr>
              <a:t>אנטגרדית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אשכים- לרוב האשכים יהיו מעל הכלים </a:t>
            </a:r>
            <a:r>
              <a:rPr lang="he-IL" sz="1200" kern="1200" dirty="0" err="1">
                <a:solidFill>
                  <a:schemeClr val="tx1"/>
                </a:solidFill>
                <a:effectLst/>
                <a:latin typeface="+mn-lt"/>
                <a:ea typeface="+mn-ea"/>
                <a:cs typeface="+mn-cs"/>
              </a:rPr>
              <a:t>האיליאקליים</a:t>
            </a:r>
            <a:r>
              <a:rPr lang="he-IL" sz="1200" kern="1200" dirty="0">
                <a:solidFill>
                  <a:schemeClr val="tx1"/>
                </a:solidFill>
                <a:effectLst/>
                <a:latin typeface="+mn-lt"/>
                <a:ea typeface="+mn-ea"/>
                <a:cs typeface="+mn-cs"/>
              </a:rPr>
              <a:t>, וקרובים </a:t>
            </a:r>
            <a:r>
              <a:rPr lang="he-IL" sz="1200" kern="1200" dirty="0" err="1">
                <a:solidFill>
                  <a:schemeClr val="tx1"/>
                </a:solidFill>
                <a:effectLst/>
                <a:latin typeface="+mn-lt"/>
                <a:ea typeface="+mn-ea"/>
                <a:cs typeface="+mn-cs"/>
              </a:rPr>
              <a:t>לשופכנים</a:t>
            </a:r>
            <a:r>
              <a:rPr lang="he-IL" sz="1200" kern="1200" dirty="0">
                <a:solidFill>
                  <a:schemeClr val="tx1"/>
                </a:solidFill>
                <a:effectLst/>
                <a:latin typeface="+mn-lt"/>
                <a:ea typeface="+mn-ea"/>
                <a:cs typeface="+mn-cs"/>
              </a:rPr>
              <a:t> המורחבים. כמו כן יש </a:t>
            </a:r>
            <a:r>
              <a:rPr lang="he-IL" sz="1200" kern="1200" dirty="0" err="1">
                <a:solidFill>
                  <a:schemeClr val="tx1"/>
                </a:solidFill>
                <a:effectLst/>
                <a:latin typeface="+mn-lt"/>
                <a:ea typeface="+mn-ea"/>
                <a:cs typeface="+mn-cs"/>
              </a:rPr>
              <a:t>אזוספרמיה</a:t>
            </a:r>
            <a:r>
              <a:rPr lang="he-IL" sz="1200" kern="1200" dirty="0">
                <a:solidFill>
                  <a:schemeClr val="tx1"/>
                </a:solidFill>
                <a:effectLst/>
                <a:latin typeface="+mn-lt"/>
                <a:ea typeface="+mn-ea"/>
                <a:cs typeface="+mn-cs"/>
              </a:rPr>
              <a:t>. הסיכון לסרטן האשכים גבוה יותר- מסוג </a:t>
            </a:r>
            <a:r>
              <a:rPr lang="he-IL" sz="1200" kern="1200" dirty="0" err="1">
                <a:solidFill>
                  <a:schemeClr val="tx1"/>
                </a:solidFill>
                <a:effectLst/>
                <a:latin typeface="+mn-lt"/>
                <a:ea typeface="+mn-ea"/>
                <a:cs typeface="+mn-cs"/>
              </a:rPr>
              <a:t>סמינומה</a:t>
            </a:r>
            <a:r>
              <a:rPr lang="he-IL" sz="1200" kern="1200" dirty="0">
                <a:solidFill>
                  <a:schemeClr val="tx1"/>
                </a:solidFill>
                <a:effectLst/>
                <a:latin typeface="+mn-lt"/>
                <a:ea typeface="+mn-ea"/>
                <a:cs typeface="+mn-cs"/>
              </a:rPr>
              <a:t>- צריך לעבור </a:t>
            </a:r>
            <a:r>
              <a:rPr lang="he-IL" sz="1200" kern="1200" dirty="0" err="1">
                <a:solidFill>
                  <a:schemeClr val="tx1"/>
                </a:solidFill>
                <a:effectLst/>
                <a:latin typeface="+mn-lt"/>
                <a:ea typeface="+mn-ea"/>
                <a:cs typeface="+mn-cs"/>
              </a:rPr>
              <a:t>אורכיאופקסיה</a:t>
            </a:r>
            <a:r>
              <a:rPr lang="he-IL" sz="1200" kern="1200" dirty="0">
                <a:solidFill>
                  <a:schemeClr val="tx1"/>
                </a:solidFill>
                <a:effectLst/>
                <a:latin typeface="+mn-lt"/>
                <a:ea typeface="+mn-ea"/>
                <a:cs typeface="+mn-cs"/>
              </a:rPr>
              <a:t> בשלב מוקדם ולבצע מעקב.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קיר הבטן- קיר הבטן מקומט, כשמידת מחסור השריר משתנה, אולם לרוב השרירים </a:t>
            </a:r>
            <a:r>
              <a:rPr lang="he-IL" sz="1200" kern="1200" dirty="0" err="1">
                <a:solidFill>
                  <a:schemeClr val="tx1"/>
                </a:solidFill>
                <a:effectLst/>
                <a:latin typeface="+mn-lt"/>
                <a:ea typeface="+mn-ea"/>
                <a:cs typeface="+mn-cs"/>
              </a:rPr>
              <a:t>המדיאליים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והאינפריוריים</a:t>
            </a:r>
            <a:r>
              <a:rPr lang="he-IL" sz="1200" kern="1200" dirty="0">
                <a:solidFill>
                  <a:schemeClr val="tx1"/>
                </a:solidFill>
                <a:effectLst/>
                <a:latin typeface="+mn-lt"/>
                <a:ea typeface="+mn-ea"/>
                <a:cs typeface="+mn-cs"/>
              </a:rPr>
              <a:t> הכי מעורבים- השריר שנפגע הכי הרבה הינו </a:t>
            </a:r>
            <a:r>
              <a:rPr lang="he-IL" sz="1200" kern="1200" dirty="0" err="1">
                <a:solidFill>
                  <a:schemeClr val="tx1"/>
                </a:solidFill>
                <a:effectLst/>
                <a:latin typeface="+mn-lt"/>
                <a:ea typeface="+mn-ea"/>
                <a:cs typeface="+mn-cs"/>
              </a:rPr>
              <a:t>הטרנסברסוס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אבדומיניס</a:t>
            </a:r>
            <a:r>
              <a:rPr lang="he-IL" sz="1200" kern="1200" dirty="0">
                <a:solidFill>
                  <a:schemeClr val="tx1"/>
                </a:solidFill>
                <a:effectLst/>
                <a:latin typeface="+mn-lt"/>
                <a:ea typeface="+mn-ea"/>
                <a:cs typeface="+mn-cs"/>
              </a:rPr>
              <a:t>. כדי לקום המטופלים לרוב יתרוממו משכיבה על הצד, ויהיה קושי בשיעול אפקטיבי שיביא ליותר זיהומים </a:t>
            </a:r>
            <a:r>
              <a:rPr lang="he-IL" sz="1200" kern="1200" dirty="0" err="1">
                <a:solidFill>
                  <a:schemeClr val="tx1"/>
                </a:solidFill>
                <a:effectLst/>
                <a:latin typeface="+mn-lt"/>
                <a:ea typeface="+mn-ea"/>
                <a:cs typeface="+mn-cs"/>
              </a:rPr>
              <a:t>ריאתיים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לב וריאות- כרבע מהמטופלים הינם בעלי מומים לבביים שונים, </a:t>
            </a:r>
            <a:r>
              <a:rPr lang="he-IL" sz="1200" kern="1200" dirty="0" err="1">
                <a:solidFill>
                  <a:schemeClr val="tx1"/>
                </a:solidFill>
                <a:effectLst/>
                <a:latin typeface="+mn-lt"/>
                <a:ea typeface="+mn-ea"/>
                <a:cs typeface="+mn-cs"/>
              </a:rPr>
              <a:t>וכ</a:t>
            </a:r>
            <a:r>
              <a:rPr lang="he-IL" sz="1200" kern="1200" dirty="0">
                <a:solidFill>
                  <a:schemeClr val="tx1"/>
                </a:solidFill>
                <a:effectLst/>
                <a:latin typeface="+mn-lt"/>
                <a:ea typeface="+mn-ea"/>
                <a:cs typeface="+mn-cs"/>
              </a:rPr>
              <a:t>- 60% סובלים מבעיות נשימתיות כגון </a:t>
            </a:r>
            <a:r>
              <a:rPr lang="he-IL" sz="1200" kern="1200" dirty="0" err="1">
                <a:solidFill>
                  <a:schemeClr val="tx1"/>
                </a:solidFill>
                <a:effectLst/>
                <a:latin typeface="+mn-lt"/>
                <a:ea typeface="+mn-ea"/>
                <a:cs typeface="+mn-cs"/>
              </a:rPr>
              <a:t>היפופלסיה</a:t>
            </a:r>
            <a:r>
              <a:rPr lang="he-IL" sz="1200" kern="1200" dirty="0">
                <a:solidFill>
                  <a:schemeClr val="tx1"/>
                </a:solidFill>
                <a:effectLst/>
                <a:latin typeface="+mn-lt"/>
                <a:ea typeface="+mn-ea"/>
                <a:cs typeface="+mn-cs"/>
              </a:rPr>
              <a:t> של הריאות (בגלל מיעוט מי שפיר). כמחצית מהמטופלים יזדקקו להנשמה במהלך שהותם בפגיה.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מערכת העיכול- כ- 30% מהמטופלים יסבלו מבעיות שונות במערכת העיכול, בעיקר כתוצאה מרוטציה לא מלאה של </a:t>
            </a:r>
            <a:r>
              <a:rPr lang="he-IL" sz="1200" kern="1200" dirty="0" err="1">
                <a:solidFill>
                  <a:schemeClr val="tx1"/>
                </a:solidFill>
                <a:effectLst/>
                <a:latin typeface="+mn-lt"/>
                <a:ea typeface="+mn-ea"/>
                <a:cs typeface="+mn-cs"/>
              </a:rPr>
              <a:t>המידגאט</a:t>
            </a:r>
            <a:r>
              <a:rPr lang="he-IL" sz="1200" kern="1200" dirty="0">
                <a:solidFill>
                  <a:schemeClr val="tx1"/>
                </a:solidFill>
                <a:effectLst/>
                <a:latin typeface="+mn-lt"/>
                <a:ea typeface="+mn-ea"/>
                <a:cs typeface="+mn-cs"/>
              </a:rPr>
              <a:t>- וסכנה </a:t>
            </a:r>
            <a:r>
              <a:rPr lang="he-IL" sz="1200" kern="1200" dirty="0" err="1">
                <a:solidFill>
                  <a:schemeClr val="tx1"/>
                </a:solidFill>
                <a:effectLst/>
                <a:latin typeface="+mn-lt"/>
                <a:ea typeface="+mn-ea"/>
                <a:cs typeface="+mn-cs"/>
              </a:rPr>
              <a:t>לוולוולוס</a:t>
            </a:r>
            <a:r>
              <a:rPr lang="he-IL" sz="1200" kern="1200" dirty="0">
                <a:solidFill>
                  <a:schemeClr val="tx1"/>
                </a:solidFill>
                <a:effectLst/>
                <a:latin typeface="+mn-lt"/>
                <a:ea typeface="+mn-ea"/>
                <a:cs typeface="+mn-cs"/>
              </a:rPr>
              <a:t>. לעיתים יהיה </a:t>
            </a:r>
            <a:r>
              <a:rPr lang="he-IL" sz="1200" kern="1200" dirty="0" err="1">
                <a:solidFill>
                  <a:schemeClr val="tx1"/>
                </a:solidFill>
                <a:effectLst/>
                <a:latin typeface="+mn-lt"/>
                <a:ea typeface="+mn-ea"/>
                <a:cs typeface="+mn-cs"/>
              </a:rPr>
              <a:t>אטרזיות</a:t>
            </a:r>
            <a:r>
              <a:rPr lang="he-IL" sz="1200" kern="1200" dirty="0">
                <a:solidFill>
                  <a:schemeClr val="tx1"/>
                </a:solidFill>
                <a:effectLst/>
                <a:latin typeface="+mn-lt"/>
                <a:ea typeface="+mn-ea"/>
                <a:cs typeface="+mn-cs"/>
              </a:rPr>
              <a:t> של המעי, וכן מומי קיר בטן נוספים. אצל 60% מאלו שישרדו תהיה עצירות במהלך החיים כתוצאה מהיעדר היכולת לייצר לחץ שרירי תוך בטני.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שריר ושלד- ברבע מהחולים, הכי שכיח זה </a:t>
            </a:r>
            <a:r>
              <a:rPr lang="he-IL" sz="1200" kern="1200" dirty="0" err="1">
                <a:solidFill>
                  <a:schemeClr val="tx1"/>
                </a:solidFill>
                <a:effectLst/>
                <a:latin typeface="+mn-lt"/>
                <a:ea typeface="+mn-ea"/>
                <a:cs typeface="+mn-cs"/>
              </a:rPr>
              <a:t>club</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foot</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הערכה </a:t>
            </a:r>
            <a:r>
              <a:rPr lang="he-IL" sz="1200" kern="1200" dirty="0" err="1">
                <a:solidFill>
                  <a:schemeClr val="tx1"/>
                </a:solidFill>
                <a:effectLst/>
                <a:latin typeface="+mn-lt"/>
                <a:ea typeface="+mn-ea"/>
                <a:cs typeface="+mn-cs"/>
              </a:rPr>
              <a:t>פרנטלית</a:t>
            </a:r>
            <a:r>
              <a:rPr lang="he-IL" sz="1200" kern="1200" dirty="0">
                <a:solidFill>
                  <a:schemeClr val="tx1"/>
                </a:solidFill>
                <a:effectLst/>
                <a:latin typeface="+mn-lt"/>
                <a:ea typeface="+mn-ea"/>
                <a:cs typeface="+mn-cs"/>
              </a:rPr>
              <a:t>- בסונר רואים הידרו-</a:t>
            </a:r>
            <a:r>
              <a:rPr lang="he-IL" sz="1200" kern="1200" dirty="0" err="1">
                <a:solidFill>
                  <a:schemeClr val="tx1"/>
                </a:solidFill>
                <a:effectLst/>
                <a:latin typeface="+mn-lt"/>
                <a:ea typeface="+mn-ea"/>
                <a:cs typeface="+mn-cs"/>
              </a:rPr>
              <a:t>אורטרונפרוזיס</a:t>
            </a:r>
            <a:r>
              <a:rPr lang="he-IL" sz="1200" kern="1200" dirty="0">
                <a:solidFill>
                  <a:schemeClr val="tx1"/>
                </a:solidFill>
                <a:effectLst/>
                <a:latin typeface="+mn-lt"/>
                <a:ea typeface="+mn-ea"/>
                <a:cs typeface="+mn-cs"/>
              </a:rPr>
              <a:t>, שלפוחית </a:t>
            </a:r>
            <a:r>
              <a:rPr lang="he-IL" sz="1200" kern="1200" dirty="0" err="1">
                <a:solidFill>
                  <a:schemeClr val="tx1"/>
                </a:solidFill>
                <a:effectLst/>
                <a:latin typeface="+mn-lt"/>
                <a:ea typeface="+mn-ea"/>
                <a:cs typeface="+mn-cs"/>
              </a:rPr>
              <a:t>דיסטנטית</a:t>
            </a:r>
            <a:r>
              <a:rPr lang="he-IL" sz="1200" kern="1200" dirty="0">
                <a:solidFill>
                  <a:schemeClr val="tx1"/>
                </a:solidFill>
                <a:effectLst/>
                <a:latin typeface="+mn-lt"/>
                <a:ea typeface="+mn-ea"/>
                <a:cs typeface="+mn-cs"/>
              </a:rPr>
              <a:t> והיקף בטן שהוא אירגולרי. ניתן לקבל נתונים אלו כבר בשבוע 11 להריון. התערבות טרום הלידה לא </a:t>
            </a:r>
            <a:r>
              <a:rPr lang="he-IL" sz="1200" kern="1200" dirty="0" err="1">
                <a:solidFill>
                  <a:schemeClr val="tx1"/>
                </a:solidFill>
                <a:effectLst/>
                <a:latin typeface="+mn-lt"/>
                <a:ea typeface="+mn-ea"/>
                <a:cs typeface="+mn-cs"/>
              </a:rPr>
              <a:t>הוכחיה</a:t>
            </a:r>
            <a:r>
              <a:rPr lang="he-IL" sz="1200" kern="1200" dirty="0">
                <a:solidFill>
                  <a:schemeClr val="tx1"/>
                </a:solidFill>
                <a:effectLst/>
                <a:latin typeface="+mn-lt"/>
                <a:ea typeface="+mn-ea"/>
                <a:cs typeface="+mn-cs"/>
              </a:rPr>
              <a:t> שיפור בתפקודי הכליות לאחר הלידה, אלא אם יש </a:t>
            </a:r>
            <a:r>
              <a:rPr lang="he-IL" sz="1200" kern="1200" dirty="0" err="1">
                <a:solidFill>
                  <a:schemeClr val="tx1"/>
                </a:solidFill>
                <a:effectLst/>
                <a:latin typeface="+mn-lt"/>
                <a:ea typeface="+mn-ea"/>
                <a:cs typeface="+mn-cs"/>
              </a:rPr>
              <a:t>אטרזיה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האורתרה</a:t>
            </a:r>
            <a:r>
              <a:rPr lang="he-IL" sz="1200" kern="1200" dirty="0">
                <a:solidFill>
                  <a:schemeClr val="tx1"/>
                </a:solidFill>
                <a:effectLst/>
                <a:latin typeface="+mn-lt"/>
                <a:ea typeface="+mn-ea"/>
                <a:cs typeface="+mn-cs"/>
              </a:rPr>
              <a:t> (כשאין </a:t>
            </a:r>
            <a:r>
              <a:rPr lang="he-IL" sz="1200" kern="1200" dirty="0" err="1">
                <a:solidFill>
                  <a:schemeClr val="tx1"/>
                </a:solidFill>
                <a:effectLst/>
                <a:latin typeface="+mn-lt"/>
                <a:ea typeface="+mn-ea"/>
                <a:cs typeface="+mn-cs"/>
              </a:rPr>
              <a:t>אורכוס</a:t>
            </a:r>
            <a:r>
              <a:rPr lang="he-IL" sz="1200" kern="1200" dirty="0">
                <a:solidFill>
                  <a:schemeClr val="tx1"/>
                </a:solidFill>
                <a:effectLst/>
                <a:latin typeface="+mn-lt"/>
                <a:ea typeface="+mn-ea"/>
                <a:cs typeface="+mn-cs"/>
              </a:rPr>
              <a:t> פתוח). כשהתינוק נולד חשוב להעריך מצב נשימתי, תפקוד כלייתי, ולתקן בעיות </a:t>
            </a:r>
            <a:r>
              <a:rPr lang="he-IL" sz="1200" kern="1200" dirty="0" err="1">
                <a:solidFill>
                  <a:schemeClr val="tx1"/>
                </a:solidFill>
                <a:effectLst/>
                <a:latin typeface="+mn-lt"/>
                <a:ea typeface="+mn-ea"/>
                <a:cs typeface="+mn-cs"/>
              </a:rPr>
              <a:t>אלקטרוליטריות</a:t>
            </a:r>
            <a:r>
              <a:rPr lang="he-IL" sz="1200" kern="1200" dirty="0">
                <a:solidFill>
                  <a:schemeClr val="tx1"/>
                </a:solidFill>
                <a:effectLst/>
                <a:latin typeface="+mn-lt"/>
                <a:ea typeface="+mn-ea"/>
                <a:cs typeface="+mn-cs"/>
              </a:rPr>
              <a:t>. הערכת כליות מתבצעת עם סונר, מיפוי ומבחן </a:t>
            </a:r>
            <a:r>
              <a:rPr lang="he-IL" sz="1200" kern="1200" dirty="0" err="1">
                <a:solidFill>
                  <a:schemeClr val="tx1"/>
                </a:solidFill>
                <a:effectLst/>
                <a:latin typeface="+mn-lt"/>
                <a:ea typeface="+mn-ea"/>
                <a:cs typeface="+mn-cs"/>
              </a:rPr>
              <a:t>vcug</a:t>
            </a:r>
            <a:r>
              <a:rPr lang="he-IL" sz="1200" kern="1200" dirty="0">
                <a:solidFill>
                  <a:schemeClr val="tx1"/>
                </a:solidFill>
                <a:effectLst/>
                <a:latin typeface="+mn-lt"/>
                <a:ea typeface="+mn-ea"/>
                <a:cs typeface="+mn-cs"/>
              </a:rPr>
              <a:t>. המטרות העיקריות הינן לשמר תפקוד כלייתי, למנוע זיהומים בדרכי השתן, ולשפר את איכות חיי המטופל. יש ויכוחים לעניין הטיימינג של ניתוח- יש קבוצות שמאמינות שיש לבצע ניתוח רה-קונסטרוקציה אגרסיבי באופן מוקדם- אפילו בגיל 3 חודשים, ובמהלכו לבצע </a:t>
            </a:r>
            <a:r>
              <a:rPr lang="he-IL" sz="1200" kern="1200" dirty="0" err="1">
                <a:solidFill>
                  <a:schemeClr val="tx1"/>
                </a:solidFill>
                <a:effectLst/>
                <a:latin typeface="+mn-lt"/>
                <a:ea typeface="+mn-ea"/>
                <a:cs typeface="+mn-cs"/>
              </a:rPr>
              <a:t>טאפרינג</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השופכנים</a:t>
            </a:r>
            <a:r>
              <a:rPr lang="he-IL" sz="1200" kern="1200" dirty="0">
                <a:solidFill>
                  <a:schemeClr val="tx1"/>
                </a:solidFill>
                <a:effectLst/>
                <a:latin typeface="+mn-lt"/>
                <a:ea typeface="+mn-ea"/>
                <a:cs typeface="+mn-cs"/>
              </a:rPr>
              <a:t>, מיקומם מחדש </a:t>
            </a:r>
            <a:r>
              <a:rPr lang="he-IL" sz="1200" kern="1200" dirty="0" err="1">
                <a:solidFill>
                  <a:schemeClr val="tx1"/>
                </a:solidFill>
                <a:effectLst/>
                <a:latin typeface="+mn-lt"/>
                <a:ea typeface="+mn-ea"/>
                <a:cs typeface="+mn-cs"/>
              </a:rPr>
              <a:t>וציסטופלסטיה</a:t>
            </a:r>
            <a:r>
              <a:rPr lang="he-IL" sz="1200" kern="1200" dirty="0">
                <a:solidFill>
                  <a:schemeClr val="tx1"/>
                </a:solidFill>
                <a:effectLst/>
                <a:latin typeface="+mn-lt"/>
                <a:ea typeface="+mn-ea"/>
                <a:cs typeface="+mn-cs"/>
              </a:rPr>
              <a:t> של השלפוחית. גישה אלטרנטיבית הינה מעקב הדוק שאינו כירורגי, עם ניתוח רק למצבים בהם יש זיהומים חוזרים של מערכת השתן ותלונות חסימתיות.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שלבים בניתוח ל- </a:t>
            </a:r>
            <a:r>
              <a:rPr lang="he-IL" sz="1200" kern="1200" dirty="0" err="1">
                <a:solidFill>
                  <a:schemeClr val="tx1"/>
                </a:solidFill>
                <a:effectLst/>
                <a:latin typeface="+mn-lt"/>
                <a:ea typeface="+mn-ea"/>
                <a:cs typeface="+mn-cs"/>
              </a:rPr>
              <a:t>prune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belly</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במצבים של אי ספיקת כליות חריפה ניתן לבצע </a:t>
            </a:r>
            <a:r>
              <a:rPr lang="he-IL" sz="1200" kern="1200" dirty="0" err="1">
                <a:solidFill>
                  <a:schemeClr val="tx1"/>
                </a:solidFill>
                <a:effectLst/>
                <a:latin typeface="+mn-lt"/>
                <a:ea typeface="+mn-ea"/>
                <a:cs typeface="+mn-cs"/>
              </a:rPr>
              <a:t>וסיקוסטומיה</a:t>
            </a:r>
            <a:r>
              <a:rPr lang="he-IL" sz="1200" kern="1200" dirty="0">
                <a:solidFill>
                  <a:schemeClr val="tx1"/>
                </a:solidFill>
                <a:effectLst/>
                <a:latin typeface="+mn-lt"/>
                <a:ea typeface="+mn-ea"/>
                <a:cs typeface="+mn-cs"/>
              </a:rPr>
              <a:t> זמנית.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אורכיאופקסיה</a:t>
            </a:r>
            <a:r>
              <a:rPr lang="he-IL" sz="1200" kern="1200" dirty="0">
                <a:solidFill>
                  <a:schemeClr val="tx1"/>
                </a:solidFill>
                <a:effectLst/>
                <a:latin typeface="+mn-lt"/>
                <a:ea typeface="+mn-ea"/>
                <a:cs typeface="+mn-cs"/>
              </a:rPr>
              <a:t> בילטרלית- לרוב לאחר גיל חצי שנה, בדומה למטופלים אחרים.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רה-קונסטרוקציה של השופכה- ניתנת להרחבה או </a:t>
            </a:r>
            <a:r>
              <a:rPr lang="he-IL" sz="1200" kern="1200" dirty="0" err="1">
                <a:solidFill>
                  <a:schemeClr val="tx1"/>
                </a:solidFill>
                <a:effectLst/>
                <a:latin typeface="+mn-lt"/>
                <a:ea typeface="+mn-ea"/>
                <a:cs typeface="+mn-cs"/>
              </a:rPr>
              <a:t>אורתרופלסטיה</a:t>
            </a:r>
            <a:r>
              <a:rPr lang="he-IL" sz="1200" kern="1200" dirty="0">
                <a:solidFill>
                  <a:schemeClr val="tx1"/>
                </a:solidFill>
                <a:effectLst/>
                <a:latin typeface="+mn-lt"/>
                <a:ea typeface="+mn-ea"/>
                <a:cs typeface="+mn-cs"/>
              </a:rPr>
              <a:t>. כשיש מגה-</a:t>
            </a:r>
            <a:r>
              <a:rPr lang="he-IL" sz="1200" kern="1200" dirty="0" err="1">
                <a:solidFill>
                  <a:schemeClr val="tx1"/>
                </a:solidFill>
                <a:effectLst/>
                <a:latin typeface="+mn-lt"/>
                <a:ea typeface="+mn-ea"/>
                <a:cs typeface="+mn-cs"/>
              </a:rPr>
              <a:t>אורתרה</a:t>
            </a:r>
            <a:r>
              <a:rPr lang="he-IL" sz="1200" kern="1200" dirty="0">
                <a:solidFill>
                  <a:schemeClr val="tx1"/>
                </a:solidFill>
                <a:effectLst/>
                <a:latin typeface="+mn-lt"/>
                <a:ea typeface="+mn-ea"/>
                <a:cs typeface="+mn-cs"/>
              </a:rPr>
              <a:t>- צריך ניתוח לרדוקציה.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רה-קונסטרוקציה של </a:t>
            </a:r>
            <a:r>
              <a:rPr lang="he-IL" sz="1200" kern="1200" dirty="0" err="1">
                <a:solidFill>
                  <a:schemeClr val="tx1"/>
                </a:solidFill>
                <a:effectLst/>
                <a:latin typeface="+mn-lt"/>
                <a:ea typeface="+mn-ea"/>
                <a:cs typeface="+mn-cs"/>
              </a:rPr>
              <a:t>השופכנים</a:t>
            </a:r>
            <a:r>
              <a:rPr lang="he-IL" sz="1200" kern="1200" dirty="0">
                <a:solidFill>
                  <a:schemeClr val="tx1"/>
                </a:solidFill>
                <a:effectLst/>
                <a:latin typeface="+mn-lt"/>
                <a:ea typeface="+mn-ea"/>
                <a:cs typeface="+mn-cs"/>
              </a:rPr>
              <a:t>- קיצורם וחיתוכם או </a:t>
            </a:r>
            <a:r>
              <a:rPr lang="he-IL" sz="1200" kern="1200" dirty="0" err="1">
                <a:solidFill>
                  <a:schemeClr val="tx1"/>
                </a:solidFill>
                <a:effectLst/>
                <a:latin typeface="+mn-lt"/>
                <a:ea typeface="+mn-ea"/>
                <a:cs typeface="+mn-cs"/>
              </a:rPr>
              <a:t>טאפרינג</a:t>
            </a:r>
            <a:r>
              <a:rPr lang="he-IL" sz="1200" kern="1200" dirty="0">
                <a:solidFill>
                  <a:schemeClr val="tx1"/>
                </a:solidFill>
                <a:effectLst/>
                <a:latin typeface="+mn-lt"/>
                <a:ea typeface="+mn-ea"/>
                <a:cs typeface="+mn-cs"/>
              </a:rPr>
              <a:t> ומיקומם מחדש.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ציסטופלסטיה</a:t>
            </a:r>
            <a:r>
              <a:rPr lang="he-IL" sz="1200" kern="1200" dirty="0">
                <a:solidFill>
                  <a:schemeClr val="tx1"/>
                </a:solidFill>
                <a:effectLst/>
                <a:latin typeface="+mn-lt"/>
                <a:ea typeface="+mn-ea"/>
                <a:cs typeface="+mn-cs"/>
              </a:rPr>
              <a:t> של השלפוחית- המטרה להקטין את גודל השלפוחית לצורך ריקון טוב יותר שלה.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רה-קונסטרוקציה של קיר הבטן- עבור דפקט משמעותי. זה יגרום לשיפור בריקון השלפוחית ובתפקוד המעי, שיפור </a:t>
            </a:r>
            <a:r>
              <a:rPr lang="he-IL" sz="1200" kern="1200" dirty="0" err="1">
                <a:solidFill>
                  <a:schemeClr val="tx1"/>
                </a:solidFill>
                <a:effectLst/>
                <a:latin typeface="+mn-lt"/>
                <a:ea typeface="+mn-ea"/>
                <a:cs typeface="+mn-cs"/>
              </a:rPr>
              <a:t>פולמונרי</a:t>
            </a:r>
            <a:r>
              <a:rPr lang="he-IL" sz="1200" kern="1200" dirty="0">
                <a:solidFill>
                  <a:schemeClr val="tx1"/>
                </a:solidFill>
                <a:effectLst/>
                <a:latin typeface="+mn-lt"/>
                <a:ea typeface="+mn-ea"/>
                <a:cs typeface="+mn-cs"/>
              </a:rPr>
              <a:t> ושיפור מבחינה של קוסמטיקה וביטחון עצמי. הניתוח יכול להתבצע יחד עם הניתוח של דרכי השתן או בנפרד. בספר מתואר </a:t>
            </a:r>
            <a:r>
              <a:rPr lang="he-IL" sz="1200" kern="1200" dirty="0" err="1">
                <a:solidFill>
                  <a:schemeClr val="tx1"/>
                </a:solidFill>
                <a:effectLst/>
                <a:latin typeface="+mn-lt"/>
                <a:ea typeface="+mn-ea"/>
                <a:cs typeface="+mn-cs"/>
              </a:rPr>
              <a:t>אבדומינופלסטיה</a:t>
            </a:r>
            <a:r>
              <a:rPr lang="he-IL" sz="1200" kern="1200" dirty="0">
                <a:solidFill>
                  <a:schemeClr val="tx1"/>
                </a:solidFill>
                <a:effectLst/>
                <a:latin typeface="+mn-lt"/>
                <a:ea typeface="+mn-ea"/>
                <a:cs typeface="+mn-cs"/>
              </a:rPr>
              <a:t> על שם </a:t>
            </a:r>
            <a:r>
              <a:rPr lang="he-IL" sz="1200" kern="1200" dirty="0" err="1">
                <a:solidFill>
                  <a:schemeClr val="tx1"/>
                </a:solidFill>
                <a:effectLst/>
                <a:latin typeface="+mn-lt"/>
                <a:ea typeface="+mn-ea"/>
                <a:cs typeface="+mn-cs"/>
              </a:rPr>
              <a:t>monfort</a:t>
            </a:r>
            <a:r>
              <a:rPr lang="he-IL" sz="1200" kern="1200" dirty="0">
                <a:solidFill>
                  <a:schemeClr val="tx1"/>
                </a:solidFill>
                <a:effectLst/>
                <a:latin typeface="+mn-lt"/>
                <a:ea typeface="+mn-ea"/>
                <a:cs typeface="+mn-cs"/>
              </a:rPr>
              <a:t>- ביצוע חתך בצורת חצי סהר, הערכה לעניין העור העודף וקירוב </a:t>
            </a:r>
            <a:r>
              <a:rPr lang="he-IL" sz="1200" kern="1200" dirty="0" err="1">
                <a:solidFill>
                  <a:schemeClr val="tx1"/>
                </a:solidFill>
                <a:effectLst/>
                <a:latin typeface="+mn-lt"/>
                <a:ea typeface="+mn-ea"/>
                <a:cs typeface="+mn-cs"/>
              </a:rPr>
              <a:t>central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plate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br>
              <a:rPr lang="he-IL"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42</a:t>
            </a:fld>
            <a:endParaRPr lang="en-IL"/>
          </a:p>
        </p:txBody>
      </p:sp>
    </p:spTree>
    <p:extLst>
      <p:ext uri="{BB962C8B-B14F-4D97-AF65-F5344CB8AC3E}">
        <p14:creationId xmlns:p14="http://schemas.microsoft.com/office/powerpoint/2010/main" val="335120773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b="1" kern="1200" dirty="0">
                <a:solidFill>
                  <a:schemeClr val="tx1"/>
                </a:solidFill>
                <a:effectLst/>
                <a:latin typeface="+mn-lt"/>
                <a:ea typeface="+mn-ea"/>
                <a:cs typeface="+mn-cs"/>
              </a:rPr>
              <a:t>פרק 20- דפורמציות של בית החזה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פקטוס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אקסקבטום</a:t>
            </a:r>
            <a:r>
              <a:rPr lang="he-IL" sz="1200" kern="1200" dirty="0">
                <a:solidFill>
                  <a:schemeClr val="tx1"/>
                </a:solidFill>
                <a:effectLst/>
                <a:latin typeface="+mn-lt"/>
                <a:ea typeface="+mn-ea"/>
                <a:cs typeface="+mn-cs"/>
              </a:rPr>
              <a:t>- החומרה מחולקת לקלה, בינונית וחמורה. לרוב פרוגרסיבי, הכי מחמיר בתקופת ההתבגרות. בעבר- ניתוח פתוח ע״ש </a:t>
            </a:r>
            <a:r>
              <a:rPr lang="he-IL" sz="1200" kern="1200" dirty="0" err="1">
                <a:solidFill>
                  <a:schemeClr val="tx1"/>
                </a:solidFill>
                <a:effectLst/>
                <a:latin typeface="+mn-lt"/>
                <a:ea typeface="+mn-ea"/>
                <a:cs typeface="+mn-cs"/>
              </a:rPr>
              <a:t>ravitch</a:t>
            </a:r>
            <a:r>
              <a:rPr lang="he-IL" sz="1200" kern="1200" dirty="0">
                <a:solidFill>
                  <a:schemeClr val="tx1"/>
                </a:solidFill>
                <a:effectLst/>
                <a:latin typeface="+mn-lt"/>
                <a:ea typeface="+mn-ea"/>
                <a:cs typeface="+mn-cs"/>
              </a:rPr>
              <a:t>- מוביליזציה של </a:t>
            </a:r>
            <a:r>
              <a:rPr lang="he-IL" sz="1200" kern="1200" dirty="0" err="1">
                <a:solidFill>
                  <a:schemeClr val="tx1"/>
                </a:solidFill>
                <a:effectLst/>
                <a:latin typeface="+mn-lt"/>
                <a:ea typeface="+mn-ea"/>
                <a:cs typeface="+mn-cs"/>
              </a:rPr>
              <a:t>הסטרנום</a:t>
            </a:r>
            <a:r>
              <a:rPr lang="he-IL" sz="1200" kern="1200" dirty="0">
                <a:solidFill>
                  <a:schemeClr val="tx1"/>
                </a:solidFill>
                <a:effectLst/>
                <a:latin typeface="+mn-lt"/>
                <a:ea typeface="+mn-ea"/>
                <a:cs typeface="+mn-cs"/>
              </a:rPr>
              <a:t> עם כריתת כל מה שמחובר אליו וכן כריתה של </a:t>
            </a:r>
            <a:r>
              <a:rPr lang="he-IL" sz="1200" kern="1200" dirty="0" err="1">
                <a:solidFill>
                  <a:schemeClr val="tx1"/>
                </a:solidFill>
                <a:effectLst/>
                <a:latin typeface="+mn-lt"/>
                <a:ea typeface="+mn-ea"/>
                <a:cs typeface="+mn-cs"/>
              </a:rPr>
              <a:t>הקסיפואיד</a:t>
            </a:r>
            <a:r>
              <a:rPr lang="he-IL" sz="1200" kern="1200" dirty="0">
                <a:solidFill>
                  <a:schemeClr val="tx1"/>
                </a:solidFill>
                <a:effectLst/>
                <a:latin typeface="+mn-lt"/>
                <a:ea typeface="+mn-ea"/>
                <a:cs typeface="+mn-cs"/>
              </a:rPr>
              <a:t>. עדיין רלוונטי במצבים של </a:t>
            </a:r>
            <a:r>
              <a:rPr lang="he-IL" sz="1200" kern="1200" dirty="0" err="1">
                <a:solidFill>
                  <a:schemeClr val="tx1"/>
                </a:solidFill>
                <a:effectLst/>
                <a:latin typeface="+mn-lt"/>
                <a:ea typeface="+mn-ea"/>
                <a:cs typeface="+mn-cs"/>
              </a:rPr>
              <a:t>קורארינו</a:t>
            </a:r>
            <a:r>
              <a:rPr lang="he-IL" sz="1200" kern="1200" dirty="0">
                <a:solidFill>
                  <a:schemeClr val="tx1"/>
                </a:solidFill>
                <a:effectLst/>
                <a:latin typeface="+mn-lt"/>
                <a:ea typeface="+mn-ea"/>
                <a:cs typeface="+mn-cs"/>
              </a:rPr>
              <a:t> סילברמן- שזה </a:t>
            </a:r>
            <a:r>
              <a:rPr lang="he-IL" sz="1200" kern="1200" dirty="0" err="1">
                <a:solidFill>
                  <a:schemeClr val="tx1"/>
                </a:solidFill>
                <a:effectLst/>
                <a:latin typeface="+mn-lt"/>
                <a:ea typeface="+mn-ea"/>
                <a:cs typeface="+mn-cs"/>
              </a:rPr>
              <a:t>פקטוס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קרינטום</a:t>
            </a:r>
            <a:r>
              <a:rPr lang="he-IL" sz="1200" kern="1200" dirty="0">
                <a:solidFill>
                  <a:schemeClr val="tx1"/>
                </a:solidFill>
                <a:effectLst/>
                <a:latin typeface="+mn-lt"/>
                <a:ea typeface="+mn-ea"/>
                <a:cs typeface="+mn-cs"/>
              </a:rPr>
              <a:t> סוג 2 שמגיע עם מומים לבביים, בעיקר מסתמיים ומחייב הערכה לבבית.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פקטוס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אקסקבטום</a:t>
            </a:r>
            <a:r>
              <a:rPr lang="he-IL" sz="1200" kern="1200" dirty="0">
                <a:solidFill>
                  <a:schemeClr val="tx1"/>
                </a:solidFill>
                <a:effectLst/>
                <a:latin typeface="+mn-lt"/>
                <a:ea typeface="+mn-ea"/>
                <a:cs typeface="+mn-cs"/>
              </a:rPr>
              <a:t> מתרחש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- 1:1000, יש סיפור משפחתי, פי 4 יותר בבנים. בחלק מהמקרים יש מחלת רקמת חיבור, אצל בנות נמצא יותר </a:t>
            </a:r>
            <a:r>
              <a:rPr lang="he-IL" sz="1200" kern="1200" dirty="0" err="1">
                <a:solidFill>
                  <a:schemeClr val="tx1"/>
                </a:solidFill>
                <a:effectLst/>
                <a:latin typeface="+mn-lt"/>
                <a:ea typeface="+mn-ea"/>
                <a:cs typeface="+mn-cs"/>
              </a:rPr>
              <a:t>סקוליוזיס</a:t>
            </a:r>
            <a:r>
              <a:rPr lang="he-IL" sz="1200" kern="1200" dirty="0">
                <a:solidFill>
                  <a:schemeClr val="tx1"/>
                </a:solidFill>
                <a:effectLst/>
                <a:latin typeface="+mn-lt"/>
                <a:ea typeface="+mn-ea"/>
                <a:cs typeface="+mn-cs"/>
              </a:rPr>
              <a:t>. מבחינה קלינית- קוצר נשימה, קושי בפעילות גופנית, לעיתים יש </a:t>
            </a:r>
            <a:r>
              <a:rPr lang="he-IL" sz="1200" kern="1200" dirty="0" err="1">
                <a:solidFill>
                  <a:schemeClr val="tx1"/>
                </a:solidFill>
                <a:effectLst/>
                <a:latin typeface="+mn-lt"/>
                <a:ea typeface="+mn-ea"/>
                <a:cs typeface="+mn-cs"/>
              </a:rPr>
              <a:t>פלפיטציות</a:t>
            </a:r>
            <a:r>
              <a:rPr lang="he-IL" sz="1200" kern="1200" dirty="0">
                <a:solidFill>
                  <a:schemeClr val="tx1"/>
                </a:solidFill>
                <a:effectLst/>
                <a:latin typeface="+mn-lt"/>
                <a:ea typeface="+mn-ea"/>
                <a:cs typeface="+mn-cs"/>
              </a:rPr>
              <a:t> ואוושות, זיהומי ריאה חוזרים.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הכנות לניתוח ואלגוריתם טיפולי-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אם מידת </a:t>
            </a:r>
            <a:r>
              <a:rPr lang="he-IL" sz="1200" kern="1200" dirty="0" err="1">
                <a:solidFill>
                  <a:schemeClr val="tx1"/>
                </a:solidFill>
                <a:effectLst/>
                <a:latin typeface="+mn-lt"/>
                <a:ea typeface="+mn-ea"/>
                <a:cs typeface="+mn-cs"/>
              </a:rPr>
              <a:t>הפקטוס</a:t>
            </a:r>
            <a:r>
              <a:rPr lang="he-IL" sz="1200" kern="1200" dirty="0">
                <a:solidFill>
                  <a:schemeClr val="tx1"/>
                </a:solidFill>
                <a:effectLst/>
                <a:latin typeface="+mn-lt"/>
                <a:ea typeface="+mn-ea"/>
                <a:cs typeface="+mn-cs"/>
              </a:rPr>
              <a:t> לא חמורה אלא קלה- מומלצת </a:t>
            </a:r>
            <a:r>
              <a:rPr lang="he-IL" sz="1200" kern="1200" dirty="0" err="1">
                <a:solidFill>
                  <a:schemeClr val="tx1"/>
                </a:solidFill>
                <a:effectLst/>
                <a:latin typeface="+mn-lt"/>
                <a:ea typeface="+mn-ea"/>
                <a:cs typeface="+mn-cs"/>
              </a:rPr>
              <a:t>תוכנית</a:t>
            </a:r>
            <a:r>
              <a:rPr lang="he-IL" sz="1200" kern="1200" dirty="0">
                <a:solidFill>
                  <a:schemeClr val="tx1"/>
                </a:solidFill>
                <a:effectLst/>
                <a:latin typeface="+mn-lt"/>
                <a:ea typeface="+mn-ea"/>
                <a:cs typeface="+mn-cs"/>
              </a:rPr>
              <a:t> אימונים שכוללת פיזיות, תרגילי נשימות, עמידה ויציבה נכונה עם ביקורת לאחר חצי שנה.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אם נראה כי המידה היא חמורה משלימים תפקודי ריאות, הערכה קרדיאלית </a:t>
            </a:r>
            <a:r>
              <a:rPr lang="he-IL" sz="1200" kern="1200" dirty="0" err="1">
                <a:solidFill>
                  <a:schemeClr val="tx1"/>
                </a:solidFill>
                <a:effectLst/>
                <a:latin typeface="+mn-lt"/>
                <a:ea typeface="+mn-ea"/>
                <a:cs typeface="+mn-cs"/>
              </a:rPr>
              <a:t>וct</a:t>
            </a:r>
            <a:r>
              <a:rPr lang="he-IL" sz="1200" kern="1200" dirty="0">
                <a:solidFill>
                  <a:schemeClr val="tx1"/>
                </a:solidFill>
                <a:effectLst/>
                <a:latin typeface="+mn-lt"/>
                <a:ea typeface="+mn-ea"/>
                <a:cs typeface="+mn-cs"/>
              </a:rPr>
              <a:t> חזה שבו מעריכים את ה- </a:t>
            </a:r>
            <a:r>
              <a:rPr lang="he-IL" sz="1200" kern="1200" dirty="0" err="1">
                <a:solidFill>
                  <a:schemeClr val="tx1"/>
                </a:solidFill>
                <a:effectLst/>
                <a:latin typeface="+mn-lt"/>
                <a:ea typeface="+mn-ea"/>
                <a:cs typeface="+mn-cs"/>
              </a:rPr>
              <a:t>haller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index</a:t>
            </a:r>
            <a:r>
              <a:rPr lang="he-IL" sz="1200" kern="1200" dirty="0">
                <a:solidFill>
                  <a:schemeClr val="tx1"/>
                </a:solidFill>
                <a:effectLst/>
                <a:latin typeface="+mn-lt"/>
                <a:ea typeface="+mn-ea"/>
                <a:cs typeface="+mn-cs"/>
              </a:rPr>
              <a:t>- לוקחים את רוחב בית החזה לחלק לאורך </a:t>
            </a:r>
            <a:r>
              <a:rPr lang="he-IL" sz="1200" kern="1200" dirty="0" err="1">
                <a:solidFill>
                  <a:schemeClr val="tx1"/>
                </a:solidFill>
                <a:effectLst/>
                <a:latin typeface="+mn-lt"/>
                <a:ea typeface="+mn-ea"/>
                <a:cs typeface="+mn-cs"/>
              </a:rPr>
              <a:t>מהסטרנום</a:t>
            </a:r>
            <a:r>
              <a:rPr lang="he-IL" sz="1200" kern="1200" dirty="0">
                <a:solidFill>
                  <a:schemeClr val="tx1"/>
                </a:solidFill>
                <a:effectLst/>
                <a:latin typeface="+mn-lt"/>
                <a:ea typeface="+mn-ea"/>
                <a:cs typeface="+mn-cs"/>
              </a:rPr>
              <a:t> עד החוליה מאחורה.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התוויות לניתוח כוללות את הבאים ודורש שניים לפחות-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אינדקס הלר מעל 3.2</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תפקודי ריאות </a:t>
            </a:r>
            <a:r>
              <a:rPr lang="he-IL" sz="1200" kern="1200" dirty="0" err="1">
                <a:solidFill>
                  <a:schemeClr val="tx1"/>
                </a:solidFill>
                <a:effectLst/>
                <a:latin typeface="+mn-lt"/>
                <a:ea typeface="+mn-ea"/>
                <a:cs typeface="+mn-cs"/>
              </a:rPr>
              <a:t>רסטרקטיביים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הוכחה של בעיות הולכה, אוושות או – </a:t>
            </a:r>
            <a:r>
              <a:rPr lang="he-IL" sz="1200" kern="1200" dirty="0" err="1">
                <a:solidFill>
                  <a:schemeClr val="tx1"/>
                </a:solidFill>
                <a:effectLst/>
                <a:latin typeface="+mn-lt"/>
                <a:ea typeface="+mn-ea"/>
                <a:cs typeface="+mn-cs"/>
              </a:rPr>
              <a:t>mvp</a:t>
            </a:r>
            <a:r>
              <a:rPr lang="he-IL" sz="1200" kern="1200" dirty="0">
                <a:solidFill>
                  <a:schemeClr val="tx1"/>
                </a:solidFill>
                <a:effectLst/>
                <a:latin typeface="+mn-lt"/>
                <a:ea typeface="+mn-ea"/>
                <a:cs typeface="+mn-cs"/>
              </a:rPr>
              <a:t> באקו לב.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החמרה פרוגרסיבית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כישלון של ניתוח </a:t>
            </a:r>
            <a:r>
              <a:rPr lang="he-IL" sz="1200" kern="1200" dirty="0" err="1">
                <a:solidFill>
                  <a:schemeClr val="tx1"/>
                </a:solidFill>
                <a:effectLst/>
                <a:latin typeface="+mn-lt"/>
                <a:ea typeface="+mn-ea"/>
                <a:cs typeface="+mn-cs"/>
              </a:rPr>
              <a:t>mirpe</a:t>
            </a:r>
            <a:r>
              <a:rPr lang="he-IL" sz="1200" kern="1200" dirty="0">
                <a:solidFill>
                  <a:schemeClr val="tx1"/>
                </a:solidFill>
                <a:effectLst/>
                <a:latin typeface="+mn-lt"/>
                <a:ea typeface="+mn-ea"/>
                <a:cs typeface="+mn-cs"/>
              </a:rPr>
              <a:t> קודם.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סיבוכים לאחר הניתוח כוללים את הבאים-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מוקדמים- פגיעה לבבית בניתוח, </a:t>
            </a:r>
            <a:r>
              <a:rPr lang="he-IL" sz="1200" kern="1200" dirty="0" err="1">
                <a:solidFill>
                  <a:schemeClr val="tx1"/>
                </a:solidFill>
                <a:effectLst/>
                <a:latin typeface="+mn-lt"/>
                <a:ea typeface="+mn-ea"/>
                <a:cs typeface="+mn-cs"/>
              </a:rPr>
              <a:t>פנאומותורקס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המותורקס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פריקרדיטיס</a:t>
            </a:r>
            <a:r>
              <a:rPr lang="he-IL" sz="1200" kern="1200" dirty="0">
                <a:solidFill>
                  <a:schemeClr val="tx1"/>
                </a:solidFill>
                <a:effectLst/>
                <a:latin typeface="+mn-lt"/>
                <a:ea typeface="+mn-ea"/>
                <a:cs typeface="+mn-cs"/>
              </a:rPr>
              <a:t>, זיהום פצע.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מאוחרים- </a:t>
            </a:r>
            <a:r>
              <a:rPr lang="he-IL" sz="1200" kern="1200" dirty="0" err="1">
                <a:solidFill>
                  <a:schemeClr val="tx1"/>
                </a:solidFill>
                <a:effectLst/>
                <a:latin typeface="+mn-lt"/>
                <a:ea typeface="+mn-ea"/>
                <a:cs typeface="+mn-cs"/>
              </a:rPr>
              <a:t>דיספלייסמנט</a:t>
            </a:r>
            <a:r>
              <a:rPr lang="he-IL" sz="1200" kern="1200" dirty="0">
                <a:solidFill>
                  <a:schemeClr val="tx1"/>
                </a:solidFill>
                <a:effectLst/>
                <a:latin typeface="+mn-lt"/>
                <a:ea typeface="+mn-ea"/>
                <a:cs typeface="+mn-cs"/>
              </a:rPr>
              <a:t> של הבא, </a:t>
            </a:r>
            <a:r>
              <a:rPr lang="he-IL" sz="1200" kern="1200" dirty="0" err="1">
                <a:solidFill>
                  <a:schemeClr val="tx1"/>
                </a:solidFill>
                <a:effectLst/>
                <a:latin typeface="+mn-lt"/>
                <a:ea typeface="+mn-ea"/>
                <a:cs typeface="+mn-cs"/>
              </a:rPr>
              <a:t>המותורקס</a:t>
            </a:r>
            <a:r>
              <a:rPr lang="he-IL" sz="1200" kern="1200" dirty="0">
                <a:solidFill>
                  <a:schemeClr val="tx1"/>
                </a:solidFill>
                <a:effectLst/>
                <a:latin typeface="+mn-lt"/>
                <a:ea typeface="+mn-ea"/>
                <a:cs typeface="+mn-cs"/>
              </a:rPr>
              <a:t> מאוחר, אלרגיה למתכות, תיקון יתר.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a:br>
              <a:rPr lang="he-IL" sz="1200" b="1" kern="1200" dirty="0">
                <a:solidFill>
                  <a:schemeClr val="tx1"/>
                </a:solidFill>
                <a:effectLst/>
                <a:latin typeface="+mn-lt"/>
                <a:ea typeface="+mn-ea"/>
                <a:cs typeface="+mn-cs"/>
              </a:rPr>
            </a:br>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43</a:t>
            </a:fld>
            <a:endParaRPr lang="en-IL"/>
          </a:p>
        </p:txBody>
      </p:sp>
    </p:spTree>
    <p:extLst>
      <p:ext uri="{BB962C8B-B14F-4D97-AF65-F5344CB8AC3E}">
        <p14:creationId xmlns:p14="http://schemas.microsoft.com/office/powerpoint/2010/main" val="421687253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44</a:t>
            </a:fld>
            <a:endParaRPr lang="en-IL"/>
          </a:p>
        </p:txBody>
      </p:sp>
    </p:spTree>
    <p:extLst>
      <p:ext uri="{BB962C8B-B14F-4D97-AF65-F5344CB8AC3E}">
        <p14:creationId xmlns:p14="http://schemas.microsoft.com/office/powerpoint/2010/main" val="399842545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45</a:t>
            </a:fld>
            <a:endParaRPr lang="en-IL"/>
          </a:p>
        </p:txBody>
      </p:sp>
    </p:spTree>
    <p:extLst>
      <p:ext uri="{BB962C8B-B14F-4D97-AF65-F5344CB8AC3E}">
        <p14:creationId xmlns:p14="http://schemas.microsoft.com/office/powerpoint/2010/main" val="56816420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b="1" kern="1200" dirty="0">
                <a:solidFill>
                  <a:schemeClr val="tx1"/>
                </a:solidFill>
                <a:effectLst/>
                <a:latin typeface="+mn-lt"/>
                <a:ea typeface="+mn-ea"/>
                <a:cs typeface="+mn-cs"/>
              </a:rPr>
              <a:t>פרק 22- </a:t>
            </a:r>
            <a:r>
              <a:rPr lang="he-IL" sz="1200" b="1" kern="1200" dirty="0" err="1">
                <a:solidFill>
                  <a:schemeClr val="tx1"/>
                </a:solidFill>
                <a:effectLst/>
                <a:latin typeface="+mn-lt"/>
                <a:ea typeface="+mn-ea"/>
                <a:cs typeface="+mn-cs"/>
              </a:rPr>
              <a:t>מלפורמציות</a:t>
            </a:r>
            <a:r>
              <a:rPr lang="he-IL" sz="1200" b="1" kern="1200" dirty="0">
                <a:solidFill>
                  <a:schemeClr val="tx1"/>
                </a:solidFill>
                <a:effectLst/>
                <a:latin typeface="+mn-lt"/>
                <a:ea typeface="+mn-ea"/>
                <a:cs typeface="+mn-cs"/>
              </a:rPr>
              <a:t> </a:t>
            </a:r>
            <a:r>
              <a:rPr lang="he-IL" sz="1200" b="1" kern="1200" dirty="0" err="1">
                <a:solidFill>
                  <a:schemeClr val="tx1"/>
                </a:solidFill>
                <a:effectLst/>
                <a:latin typeface="+mn-lt"/>
                <a:ea typeface="+mn-ea"/>
                <a:cs typeface="+mn-cs"/>
              </a:rPr>
              <a:t>ברונכו-פולמונריות</a:t>
            </a:r>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err="1">
                <a:solidFill>
                  <a:schemeClr val="tx1"/>
                </a:solidFill>
                <a:effectLst/>
                <a:latin typeface="+mn-lt"/>
                <a:ea typeface="+mn-ea"/>
                <a:cs typeface="+mn-cs"/>
              </a:rPr>
              <a:t>מלפורמציות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ברונכו-פולמונריות</a:t>
            </a:r>
            <a:r>
              <a:rPr lang="he-IL" sz="1200" kern="1200" dirty="0">
                <a:solidFill>
                  <a:schemeClr val="tx1"/>
                </a:solidFill>
                <a:effectLst/>
                <a:latin typeface="+mn-lt"/>
                <a:ea typeface="+mn-ea"/>
                <a:cs typeface="+mn-cs"/>
              </a:rPr>
              <a:t> הינן מומים מולדים בהתפתחות </a:t>
            </a:r>
            <a:r>
              <a:rPr lang="he-IL" sz="1200" kern="1200" dirty="0" err="1">
                <a:solidFill>
                  <a:schemeClr val="tx1"/>
                </a:solidFill>
                <a:effectLst/>
                <a:latin typeface="+mn-lt"/>
                <a:ea typeface="+mn-ea"/>
                <a:cs typeface="+mn-cs"/>
              </a:rPr>
              <a:t>הברונכו-פולמונרית</a:t>
            </a:r>
            <a:r>
              <a:rPr lang="he-IL" sz="1200" kern="1200" dirty="0">
                <a:solidFill>
                  <a:schemeClr val="tx1"/>
                </a:solidFill>
                <a:effectLst/>
                <a:latin typeface="+mn-lt"/>
                <a:ea typeface="+mn-ea"/>
                <a:cs typeface="+mn-cs"/>
              </a:rPr>
              <a:t>, כשמרבית המומים הללו מקורם בבעיה במהלך ההתפתחות </a:t>
            </a:r>
            <a:r>
              <a:rPr lang="he-IL" sz="1200" kern="1200" dirty="0" err="1">
                <a:solidFill>
                  <a:schemeClr val="tx1"/>
                </a:solidFill>
                <a:effectLst/>
                <a:latin typeface="+mn-lt"/>
                <a:ea typeface="+mn-ea"/>
                <a:cs typeface="+mn-cs"/>
              </a:rPr>
              <a:t>הריאתית</a:t>
            </a:r>
            <a:r>
              <a:rPr lang="he-IL" sz="1200" kern="1200" dirty="0">
                <a:solidFill>
                  <a:schemeClr val="tx1"/>
                </a:solidFill>
                <a:effectLst/>
                <a:latin typeface="+mn-lt"/>
                <a:ea typeface="+mn-ea"/>
                <a:cs typeface="+mn-cs"/>
              </a:rPr>
              <a:t> אצל העובר.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התפתחות </a:t>
            </a:r>
            <a:r>
              <a:rPr lang="he-IL" sz="1200" kern="1200" dirty="0" err="1">
                <a:solidFill>
                  <a:schemeClr val="tx1"/>
                </a:solidFill>
                <a:effectLst/>
                <a:latin typeface="+mn-lt"/>
                <a:ea typeface="+mn-ea"/>
                <a:cs typeface="+mn-cs"/>
              </a:rPr>
              <a:t>אמבריונלית</a:t>
            </a:r>
            <a:r>
              <a:rPr lang="he-IL" sz="1200" kern="1200" dirty="0">
                <a:solidFill>
                  <a:schemeClr val="tx1"/>
                </a:solidFill>
                <a:effectLst/>
                <a:latin typeface="+mn-lt"/>
                <a:ea typeface="+mn-ea"/>
                <a:cs typeface="+mn-cs"/>
              </a:rPr>
              <a:t> של הריאה כוללת שישה שלבים והוא מתחיל בשבוע החמישי, בשלב </a:t>
            </a:r>
            <a:r>
              <a:rPr lang="he-IL" sz="1200" kern="1200" dirty="0" err="1">
                <a:solidFill>
                  <a:schemeClr val="tx1"/>
                </a:solidFill>
                <a:effectLst/>
                <a:latin typeface="+mn-lt"/>
                <a:ea typeface="+mn-ea"/>
                <a:cs typeface="+mn-cs"/>
              </a:rPr>
              <a:t>האמבריונלי</a:t>
            </a:r>
            <a:r>
              <a:rPr lang="he-IL" sz="1200" kern="1200" dirty="0">
                <a:solidFill>
                  <a:schemeClr val="tx1"/>
                </a:solidFill>
                <a:effectLst/>
                <a:latin typeface="+mn-lt"/>
                <a:ea typeface="+mn-ea"/>
                <a:cs typeface="+mn-cs"/>
              </a:rPr>
              <a:t> בו נוצר הניצן </a:t>
            </a:r>
            <a:r>
              <a:rPr lang="he-IL" sz="1200" kern="1200" dirty="0" err="1">
                <a:solidFill>
                  <a:schemeClr val="tx1"/>
                </a:solidFill>
                <a:effectLst/>
                <a:latin typeface="+mn-lt"/>
                <a:ea typeface="+mn-ea"/>
                <a:cs typeface="+mn-cs"/>
              </a:rPr>
              <a:t>הלרינגו-טרכיאלי</a:t>
            </a:r>
            <a:r>
              <a:rPr lang="he-IL" sz="1200" kern="1200" dirty="0">
                <a:solidFill>
                  <a:schemeClr val="tx1"/>
                </a:solidFill>
                <a:effectLst/>
                <a:latin typeface="+mn-lt"/>
                <a:ea typeface="+mn-ea"/>
                <a:cs typeface="+mn-cs"/>
              </a:rPr>
              <a:t>. אי היווצרות של ניצן זה גורם למעשה </a:t>
            </a:r>
            <a:r>
              <a:rPr lang="he-IL" sz="1200" kern="1200" dirty="0" err="1">
                <a:solidFill>
                  <a:schemeClr val="tx1"/>
                </a:solidFill>
                <a:effectLst/>
                <a:latin typeface="+mn-lt"/>
                <a:ea typeface="+mn-ea"/>
                <a:cs typeface="+mn-cs"/>
              </a:rPr>
              <a:t>לפולמונרי</a:t>
            </a:r>
            <a:r>
              <a:rPr lang="he-IL" sz="1200" kern="1200" dirty="0">
                <a:solidFill>
                  <a:schemeClr val="tx1"/>
                </a:solidFill>
                <a:effectLst/>
                <a:latin typeface="+mn-lt"/>
                <a:ea typeface="+mn-ea"/>
                <a:cs typeface="+mn-cs"/>
              </a:rPr>
              <a:t> א-</a:t>
            </a:r>
            <a:r>
              <a:rPr lang="he-IL" sz="1200" kern="1200" dirty="0" err="1">
                <a:solidFill>
                  <a:schemeClr val="tx1"/>
                </a:solidFill>
                <a:effectLst/>
                <a:latin typeface="+mn-lt"/>
                <a:ea typeface="+mn-ea"/>
                <a:cs typeface="+mn-cs"/>
              </a:rPr>
              <a:t>גנזיס</a:t>
            </a:r>
            <a:r>
              <a:rPr lang="he-IL" sz="1200" kern="1200" dirty="0">
                <a:solidFill>
                  <a:schemeClr val="tx1"/>
                </a:solidFill>
                <a:effectLst/>
                <a:latin typeface="+mn-lt"/>
                <a:ea typeface="+mn-ea"/>
                <a:cs typeface="+mn-cs"/>
              </a:rPr>
              <a:t>. לאחר התפתחות הניצן הזה, מתחיל השלב </a:t>
            </a:r>
            <a:r>
              <a:rPr lang="he-IL" sz="1200" kern="1200" dirty="0" err="1">
                <a:solidFill>
                  <a:schemeClr val="tx1"/>
                </a:solidFill>
                <a:effectLst/>
                <a:latin typeface="+mn-lt"/>
                <a:ea typeface="+mn-ea"/>
                <a:cs typeface="+mn-cs"/>
              </a:rPr>
              <a:t>הפסאודו-גלנדולרי</a:t>
            </a:r>
            <a:r>
              <a:rPr lang="he-IL" sz="1200" kern="1200" dirty="0">
                <a:solidFill>
                  <a:schemeClr val="tx1"/>
                </a:solidFill>
                <a:effectLst/>
                <a:latin typeface="+mn-lt"/>
                <a:ea typeface="+mn-ea"/>
                <a:cs typeface="+mn-cs"/>
              </a:rPr>
              <a:t>- מתפתחות דרכי אויר פרה-</a:t>
            </a:r>
            <a:r>
              <a:rPr lang="he-IL" sz="1200" kern="1200" dirty="0" err="1">
                <a:solidFill>
                  <a:schemeClr val="tx1"/>
                </a:solidFill>
                <a:effectLst/>
                <a:latin typeface="+mn-lt"/>
                <a:ea typeface="+mn-ea"/>
                <a:cs typeface="+mn-cs"/>
              </a:rPr>
              <a:t>אצינריות</a:t>
            </a:r>
            <a:r>
              <a:rPr lang="he-IL" sz="1200" kern="1200" dirty="0">
                <a:solidFill>
                  <a:schemeClr val="tx1"/>
                </a:solidFill>
                <a:effectLst/>
                <a:latin typeface="+mn-lt"/>
                <a:ea typeface="+mn-ea"/>
                <a:cs typeface="+mn-cs"/>
              </a:rPr>
              <a:t> וכן רשת של כלי דם. בעיה בשלב זה תביא להתפתחות של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1,2,3 או </a:t>
            </a:r>
            <a:r>
              <a:rPr lang="he-IL" sz="1200" kern="1200" dirty="0" err="1">
                <a:solidFill>
                  <a:schemeClr val="tx1"/>
                </a:solidFill>
                <a:effectLst/>
                <a:latin typeface="+mn-lt"/>
                <a:ea typeface="+mn-ea"/>
                <a:cs typeface="+mn-cs"/>
              </a:rPr>
              <a:t>bps</a:t>
            </a:r>
            <a:r>
              <a:rPr lang="he-IL" sz="1200" kern="1200" dirty="0">
                <a:solidFill>
                  <a:schemeClr val="tx1"/>
                </a:solidFill>
                <a:effectLst/>
                <a:latin typeface="+mn-lt"/>
                <a:ea typeface="+mn-ea"/>
                <a:cs typeface="+mn-cs"/>
              </a:rPr>
              <a:t> למשל. לאחר השלב </a:t>
            </a:r>
            <a:r>
              <a:rPr lang="he-IL" sz="1200" kern="1200" dirty="0" err="1">
                <a:solidFill>
                  <a:schemeClr val="tx1"/>
                </a:solidFill>
                <a:effectLst/>
                <a:latin typeface="+mn-lt"/>
                <a:ea typeface="+mn-ea"/>
                <a:cs typeface="+mn-cs"/>
              </a:rPr>
              <a:t>הפסאודו-גלנדולרי</a:t>
            </a:r>
            <a:r>
              <a:rPr lang="he-IL" sz="1200" kern="1200" dirty="0">
                <a:solidFill>
                  <a:schemeClr val="tx1"/>
                </a:solidFill>
                <a:effectLst/>
                <a:latin typeface="+mn-lt"/>
                <a:ea typeface="+mn-ea"/>
                <a:cs typeface="+mn-cs"/>
              </a:rPr>
              <a:t>, סביב שבוע 15, מתחיל השלב </a:t>
            </a:r>
            <a:r>
              <a:rPr lang="he-IL" sz="1200" kern="1200" dirty="0" err="1">
                <a:solidFill>
                  <a:schemeClr val="tx1"/>
                </a:solidFill>
                <a:effectLst/>
                <a:latin typeface="+mn-lt"/>
                <a:ea typeface="+mn-ea"/>
                <a:cs typeface="+mn-cs"/>
              </a:rPr>
              <a:t>הקנליקולרי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הקפילרות</a:t>
            </a:r>
            <a:r>
              <a:rPr lang="he-IL" sz="1200" kern="1200" dirty="0">
                <a:solidFill>
                  <a:schemeClr val="tx1"/>
                </a:solidFill>
                <a:effectLst/>
                <a:latin typeface="+mn-lt"/>
                <a:ea typeface="+mn-ea"/>
                <a:cs typeface="+mn-cs"/>
              </a:rPr>
              <a:t> גדלות, ובשבוע 25 מתחיל השלב הסקולרי- יש הרחבה של המרווחים של </a:t>
            </a:r>
            <a:r>
              <a:rPr lang="he-IL" sz="1200" kern="1200" dirty="0" err="1">
                <a:solidFill>
                  <a:schemeClr val="tx1"/>
                </a:solidFill>
                <a:effectLst/>
                <a:latin typeface="+mn-lt"/>
                <a:ea typeface="+mn-ea"/>
                <a:cs typeface="+mn-cs"/>
              </a:rPr>
              <a:t>האויר</a:t>
            </a:r>
            <a:r>
              <a:rPr lang="he-IL" sz="1200" kern="1200" dirty="0">
                <a:solidFill>
                  <a:schemeClr val="tx1"/>
                </a:solidFill>
                <a:effectLst/>
                <a:latin typeface="+mn-lt"/>
                <a:ea typeface="+mn-ea"/>
                <a:cs typeface="+mn-cs"/>
              </a:rPr>
              <a:t> סביב </a:t>
            </a:r>
            <a:r>
              <a:rPr lang="he-IL" sz="1200" kern="1200" dirty="0" err="1">
                <a:solidFill>
                  <a:schemeClr val="tx1"/>
                </a:solidFill>
                <a:effectLst/>
                <a:latin typeface="+mn-lt"/>
                <a:ea typeface="+mn-ea"/>
                <a:cs typeface="+mn-cs"/>
              </a:rPr>
              <a:t>הברונכיולות</a:t>
            </a:r>
            <a:r>
              <a:rPr lang="he-IL" sz="1200" kern="1200" dirty="0">
                <a:solidFill>
                  <a:schemeClr val="tx1"/>
                </a:solidFill>
                <a:effectLst/>
                <a:latin typeface="+mn-lt"/>
                <a:ea typeface="+mn-ea"/>
                <a:cs typeface="+mn-cs"/>
              </a:rPr>
              <a:t> עם היווצרות </a:t>
            </a:r>
            <a:r>
              <a:rPr lang="he-IL" sz="1200" kern="1200" dirty="0" err="1">
                <a:solidFill>
                  <a:schemeClr val="tx1"/>
                </a:solidFill>
                <a:effectLst/>
                <a:latin typeface="+mn-lt"/>
                <a:ea typeface="+mn-ea"/>
                <a:cs typeface="+mn-cs"/>
              </a:rPr>
              <a:t>ספטות</a:t>
            </a:r>
            <a:r>
              <a:rPr lang="he-IL" sz="1200" kern="1200" dirty="0">
                <a:solidFill>
                  <a:schemeClr val="tx1"/>
                </a:solidFill>
                <a:effectLst/>
                <a:latin typeface="+mn-lt"/>
                <a:ea typeface="+mn-ea"/>
                <a:cs typeface="+mn-cs"/>
              </a:rPr>
              <a:t>, אי התקדמות לשלב זה יביא </a:t>
            </a:r>
            <a:r>
              <a:rPr lang="he-IL" sz="1200" kern="1200" dirty="0" err="1">
                <a:solidFill>
                  <a:schemeClr val="tx1"/>
                </a:solidFill>
                <a:effectLst/>
                <a:latin typeface="+mn-lt"/>
                <a:ea typeface="+mn-ea"/>
                <a:cs typeface="+mn-cs"/>
              </a:rPr>
              <a:t>להיפופלזיה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ריאתית</a:t>
            </a:r>
            <a:r>
              <a:rPr lang="he-IL" sz="1200" kern="1200" dirty="0">
                <a:solidFill>
                  <a:schemeClr val="tx1"/>
                </a:solidFill>
                <a:effectLst/>
                <a:latin typeface="+mn-lt"/>
                <a:ea typeface="+mn-ea"/>
                <a:cs typeface="+mn-cs"/>
              </a:rPr>
              <a:t>. השלב האחרון הינו השלב </a:t>
            </a:r>
            <a:r>
              <a:rPr lang="he-IL" sz="1200" kern="1200" dirty="0" err="1">
                <a:solidFill>
                  <a:schemeClr val="tx1"/>
                </a:solidFill>
                <a:effectLst/>
                <a:latin typeface="+mn-lt"/>
                <a:ea typeface="+mn-ea"/>
                <a:cs typeface="+mn-cs"/>
              </a:rPr>
              <a:t>האלבאולרי</a:t>
            </a:r>
            <a:r>
              <a:rPr lang="he-IL" sz="1200" kern="1200" dirty="0">
                <a:solidFill>
                  <a:schemeClr val="tx1"/>
                </a:solidFill>
                <a:effectLst/>
                <a:latin typeface="+mn-lt"/>
                <a:ea typeface="+mn-ea"/>
                <a:cs typeface="+mn-cs"/>
              </a:rPr>
              <a:t> בו יש התפתחות מלאה של נאדיות הריאה ולאחר מכן שלב מיקרו-</a:t>
            </a:r>
            <a:r>
              <a:rPr lang="he-IL" sz="1200" kern="1200" dirty="0" err="1">
                <a:solidFill>
                  <a:schemeClr val="tx1"/>
                </a:solidFill>
                <a:effectLst/>
                <a:latin typeface="+mn-lt"/>
                <a:ea typeface="+mn-ea"/>
                <a:cs typeface="+mn-cs"/>
              </a:rPr>
              <a:t>ווסקולרי</a:t>
            </a:r>
            <a:r>
              <a:rPr lang="he-IL" sz="1200" kern="1200" dirty="0">
                <a:solidFill>
                  <a:schemeClr val="tx1"/>
                </a:solidFill>
                <a:effectLst/>
                <a:latin typeface="+mn-lt"/>
                <a:ea typeface="+mn-ea"/>
                <a:cs typeface="+mn-cs"/>
              </a:rPr>
              <a:t> במקביל אליו ושני שלבים אלו ממשיכים להתפתח במהלך השנים הראשונות לחיים. בעיה בשלב </a:t>
            </a:r>
            <a:r>
              <a:rPr lang="he-IL" sz="1200" kern="1200" dirty="0" err="1">
                <a:solidFill>
                  <a:schemeClr val="tx1"/>
                </a:solidFill>
                <a:effectLst/>
                <a:latin typeface="+mn-lt"/>
                <a:ea typeface="+mn-ea"/>
                <a:cs typeface="+mn-cs"/>
              </a:rPr>
              <a:t>האלבואלרי</a:t>
            </a:r>
            <a:r>
              <a:rPr lang="he-IL" sz="1200" kern="1200" dirty="0">
                <a:solidFill>
                  <a:schemeClr val="tx1"/>
                </a:solidFill>
                <a:effectLst/>
                <a:latin typeface="+mn-lt"/>
                <a:ea typeface="+mn-ea"/>
                <a:cs typeface="+mn-cs"/>
              </a:rPr>
              <a:t> תביא להתפתחות cpam4.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יעוץ טרום לידתי וקלסיפיקציה של </a:t>
            </a:r>
            <a:r>
              <a:rPr lang="he-IL" sz="1200" kern="1200" dirty="0" err="1">
                <a:solidFill>
                  <a:schemeClr val="tx1"/>
                </a:solidFill>
                <a:effectLst/>
                <a:latin typeface="+mn-lt"/>
                <a:ea typeface="+mn-ea"/>
                <a:cs typeface="+mn-cs"/>
              </a:rPr>
              <a:t>המלפורמציות</a:t>
            </a:r>
            <a:r>
              <a:rPr lang="he-IL" sz="1200" kern="1200" dirty="0">
                <a:solidFill>
                  <a:schemeClr val="tx1"/>
                </a:solidFill>
                <a:effectLst/>
                <a:latin typeface="+mn-lt"/>
                <a:ea typeface="+mn-ea"/>
                <a:cs typeface="+mn-cs"/>
              </a:rPr>
              <a:t>: המומים הכי נפוצים הם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בנוסף יש </a:t>
            </a:r>
            <a:r>
              <a:rPr lang="he-IL" sz="1200" kern="1200" dirty="0" err="1">
                <a:solidFill>
                  <a:schemeClr val="tx1"/>
                </a:solidFill>
                <a:effectLst/>
                <a:latin typeface="+mn-lt"/>
                <a:ea typeface="+mn-ea"/>
                <a:cs typeface="+mn-cs"/>
              </a:rPr>
              <a:t>סקווסטרציות</a:t>
            </a:r>
            <a:r>
              <a:rPr lang="he-IL" sz="1200" kern="1200" dirty="0">
                <a:solidFill>
                  <a:schemeClr val="tx1"/>
                </a:solidFill>
                <a:effectLst/>
                <a:latin typeface="+mn-lt"/>
                <a:ea typeface="+mn-ea"/>
                <a:cs typeface="+mn-cs"/>
              </a:rPr>
              <a:t> חוץ ותוך </a:t>
            </a:r>
            <a:r>
              <a:rPr lang="he-IL" sz="1200" kern="1200" dirty="0" err="1">
                <a:solidFill>
                  <a:schemeClr val="tx1"/>
                </a:solidFill>
                <a:effectLst/>
                <a:latin typeface="+mn-lt"/>
                <a:ea typeface="+mn-ea"/>
                <a:cs typeface="+mn-cs"/>
              </a:rPr>
              <a:t>פולמונריות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אמפיזמה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פלאורו-פולמונרי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בלסטומה</a:t>
            </a:r>
            <a:r>
              <a:rPr lang="he-IL" sz="1200" kern="1200" dirty="0">
                <a:solidFill>
                  <a:schemeClr val="tx1"/>
                </a:solidFill>
                <a:effectLst/>
                <a:latin typeface="+mn-lt"/>
                <a:ea typeface="+mn-ea"/>
                <a:cs typeface="+mn-cs"/>
              </a:rPr>
              <a:t>, ונגעים יותר נדירים כגון </a:t>
            </a:r>
            <a:r>
              <a:rPr lang="he-IL" sz="1200" kern="1200" dirty="0" err="1">
                <a:solidFill>
                  <a:schemeClr val="tx1"/>
                </a:solidFill>
                <a:effectLst/>
                <a:latin typeface="+mn-lt"/>
                <a:ea typeface="+mn-ea"/>
                <a:cs typeface="+mn-cs"/>
              </a:rPr>
              <a:t>לימפאגניומות</a:t>
            </a:r>
            <a:r>
              <a:rPr lang="he-IL" sz="1200" kern="1200" dirty="0">
                <a:solidFill>
                  <a:schemeClr val="tx1"/>
                </a:solidFill>
                <a:effectLst/>
                <a:latin typeface="+mn-lt"/>
                <a:ea typeface="+mn-ea"/>
                <a:cs typeface="+mn-cs"/>
              </a:rPr>
              <a:t> ועוד. בסונר טרום לידתי מזהים נגע מולד כאמור. מומלץ לבצע באופן רוטיני בדיקת </a:t>
            </a:r>
            <a:r>
              <a:rPr lang="he-IL" sz="1200" kern="1200" dirty="0" err="1">
                <a:solidFill>
                  <a:schemeClr val="tx1"/>
                </a:solidFill>
                <a:effectLst/>
                <a:latin typeface="+mn-lt"/>
                <a:ea typeface="+mn-ea"/>
                <a:cs typeface="+mn-cs"/>
              </a:rPr>
              <a:t>mri</a:t>
            </a:r>
            <a:r>
              <a:rPr lang="he-IL" sz="1200" kern="1200" dirty="0">
                <a:solidFill>
                  <a:schemeClr val="tx1"/>
                </a:solidFill>
                <a:effectLst/>
                <a:latin typeface="+mn-lt"/>
                <a:ea typeface="+mn-ea"/>
                <a:cs typeface="+mn-cs"/>
              </a:rPr>
              <a:t> במהלך </a:t>
            </a:r>
            <a:r>
              <a:rPr lang="he-IL" sz="1200" kern="1200" dirty="0" err="1">
                <a:solidFill>
                  <a:schemeClr val="tx1"/>
                </a:solidFill>
                <a:effectLst/>
                <a:latin typeface="+mn-lt"/>
                <a:ea typeface="+mn-ea"/>
                <a:cs typeface="+mn-cs"/>
              </a:rPr>
              <a:t>ההריון</a:t>
            </a:r>
            <a:r>
              <a:rPr lang="he-IL" sz="1200" kern="1200" dirty="0">
                <a:solidFill>
                  <a:schemeClr val="tx1"/>
                </a:solidFill>
                <a:effectLst/>
                <a:latin typeface="+mn-lt"/>
                <a:ea typeface="+mn-ea"/>
                <a:cs typeface="+mn-cs"/>
              </a:rPr>
              <a:t> כדי לזהות בעיה במבנים סמוכים, להעריך אנטומיה ולחפש אנומליות נוספות. </a:t>
            </a:r>
            <a:endParaRPr lang="en-IL" sz="1200" kern="1200" dirty="0">
              <a:solidFill>
                <a:schemeClr val="tx1"/>
              </a:solidFill>
              <a:effectLst/>
              <a:latin typeface="+mn-lt"/>
              <a:ea typeface="+mn-ea"/>
              <a:cs typeface="+mn-cs"/>
            </a:endParaRPr>
          </a:p>
          <a:p>
            <a:pPr lvl="0" algn="just" rtl="1"/>
            <a:r>
              <a:rPr lang="he-IL" sz="1200" u="sng"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המום הכי נפוץ. מדובר </a:t>
            </a:r>
            <a:r>
              <a:rPr lang="he-IL" sz="1200" kern="1200" dirty="0" err="1">
                <a:solidFill>
                  <a:schemeClr val="tx1"/>
                </a:solidFill>
                <a:effectLst/>
                <a:latin typeface="+mn-lt"/>
                <a:ea typeface="+mn-ea"/>
                <a:cs typeface="+mn-cs"/>
              </a:rPr>
              <a:t>במלפורמציה</a:t>
            </a:r>
            <a:r>
              <a:rPr lang="he-IL" sz="1200" kern="1200" dirty="0">
                <a:solidFill>
                  <a:schemeClr val="tx1"/>
                </a:solidFill>
                <a:effectLst/>
                <a:latin typeface="+mn-lt"/>
                <a:ea typeface="+mn-ea"/>
                <a:cs typeface="+mn-cs"/>
              </a:rPr>
              <a:t> המאופיינת בגדילה מוגברת של </a:t>
            </a:r>
            <a:r>
              <a:rPr lang="he-IL" sz="1200" kern="1200" dirty="0" err="1">
                <a:solidFill>
                  <a:schemeClr val="tx1"/>
                </a:solidFill>
                <a:effectLst/>
                <a:latin typeface="+mn-lt"/>
                <a:ea typeface="+mn-ea"/>
                <a:cs typeface="+mn-cs"/>
              </a:rPr>
              <a:t>immature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bronchiole</a:t>
            </a:r>
            <a:r>
              <a:rPr lang="he-IL" sz="1200" kern="1200" dirty="0">
                <a:solidFill>
                  <a:schemeClr val="tx1"/>
                </a:solidFill>
                <a:effectLst/>
                <a:latin typeface="+mn-lt"/>
                <a:ea typeface="+mn-ea"/>
                <a:cs typeface="+mn-cs"/>
              </a:rPr>
              <a:t> בסגמנט כלשהוא של העץ </a:t>
            </a:r>
            <a:r>
              <a:rPr lang="he-IL" sz="1200" kern="1200" dirty="0" err="1">
                <a:solidFill>
                  <a:schemeClr val="tx1"/>
                </a:solidFill>
                <a:effectLst/>
                <a:latin typeface="+mn-lt"/>
                <a:ea typeface="+mn-ea"/>
                <a:cs typeface="+mn-cs"/>
              </a:rPr>
              <a:t>הברונכיאלי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הקלסיפיקציה הקיימת על פי </a:t>
            </a:r>
            <a:r>
              <a:rPr lang="he-IL" sz="1200" kern="1200" dirty="0" err="1">
                <a:solidFill>
                  <a:schemeClr val="tx1"/>
                </a:solidFill>
                <a:effectLst/>
                <a:latin typeface="+mn-lt"/>
                <a:ea typeface="+mn-ea"/>
                <a:cs typeface="+mn-cs"/>
              </a:rPr>
              <a:t>סטוקר</a:t>
            </a:r>
            <a:r>
              <a:rPr lang="he-IL" sz="1200" kern="1200" dirty="0">
                <a:solidFill>
                  <a:schemeClr val="tx1"/>
                </a:solidFill>
                <a:effectLst/>
                <a:latin typeface="+mn-lt"/>
                <a:ea typeface="+mn-ea"/>
                <a:cs typeface="+mn-cs"/>
              </a:rPr>
              <a:t> מחלקת את ה-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לפי 5 סוגים השונים זה מזה לפי המיקום, המבנה </a:t>
            </a:r>
            <a:r>
              <a:rPr lang="he-IL" sz="1200" kern="1200" dirty="0" err="1">
                <a:solidFill>
                  <a:schemeClr val="tx1"/>
                </a:solidFill>
                <a:effectLst/>
                <a:latin typeface="+mn-lt"/>
                <a:ea typeface="+mn-ea"/>
                <a:cs typeface="+mn-cs"/>
              </a:rPr>
              <a:t>הציסטי</a:t>
            </a:r>
            <a:r>
              <a:rPr lang="he-IL" sz="1200" kern="1200" dirty="0">
                <a:solidFill>
                  <a:schemeClr val="tx1"/>
                </a:solidFill>
                <a:effectLst/>
                <a:latin typeface="+mn-lt"/>
                <a:ea typeface="+mn-ea"/>
                <a:cs typeface="+mn-cs"/>
              </a:rPr>
              <a:t>, הגודל, והאפיתל המצפה. אולם באופן יותר פרקטי ניתן לחלק את המומים הללו לשניים- נגעים </a:t>
            </a:r>
            <a:r>
              <a:rPr lang="he-IL" sz="1200" kern="1200" dirty="0" err="1">
                <a:solidFill>
                  <a:schemeClr val="tx1"/>
                </a:solidFill>
                <a:effectLst/>
                <a:latin typeface="+mn-lt"/>
                <a:ea typeface="+mn-ea"/>
                <a:cs typeface="+mn-cs"/>
              </a:rPr>
              <a:t>מקרוציסטים</a:t>
            </a:r>
            <a:r>
              <a:rPr lang="he-IL" sz="1200" kern="1200" dirty="0">
                <a:solidFill>
                  <a:schemeClr val="tx1"/>
                </a:solidFill>
                <a:effectLst/>
                <a:latin typeface="+mn-lt"/>
                <a:ea typeface="+mn-ea"/>
                <a:cs typeface="+mn-cs"/>
              </a:rPr>
              <a:t> כלומר כוללים מספר ציסטות מעל 5 </a:t>
            </a:r>
            <a:r>
              <a:rPr lang="he-IL" sz="1200" kern="1200" dirty="0" err="1">
                <a:solidFill>
                  <a:schemeClr val="tx1"/>
                </a:solidFill>
                <a:effectLst/>
                <a:latin typeface="+mn-lt"/>
                <a:ea typeface="+mn-ea"/>
                <a:cs typeface="+mn-cs"/>
              </a:rPr>
              <a:t>ממ</a:t>
            </a:r>
            <a:r>
              <a:rPr lang="he-IL" sz="1200" kern="1200" dirty="0">
                <a:solidFill>
                  <a:schemeClr val="tx1"/>
                </a:solidFill>
                <a:effectLst/>
                <a:latin typeface="+mn-lt"/>
                <a:ea typeface="+mn-ea"/>
                <a:cs typeface="+mn-cs"/>
              </a:rPr>
              <a:t> קוטר, או נגעים </a:t>
            </a:r>
            <a:r>
              <a:rPr lang="he-IL" sz="1200" kern="1200" dirty="0" err="1">
                <a:solidFill>
                  <a:schemeClr val="tx1"/>
                </a:solidFill>
                <a:effectLst/>
                <a:latin typeface="+mn-lt"/>
                <a:ea typeface="+mn-ea"/>
                <a:cs typeface="+mn-cs"/>
              </a:rPr>
              <a:t>מיקרוציסטיים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המתייצגים</a:t>
            </a:r>
            <a:r>
              <a:rPr lang="he-IL" sz="1200" kern="1200" dirty="0">
                <a:solidFill>
                  <a:schemeClr val="tx1"/>
                </a:solidFill>
                <a:effectLst/>
                <a:latin typeface="+mn-lt"/>
                <a:ea typeface="+mn-ea"/>
                <a:cs typeface="+mn-cs"/>
              </a:rPr>
              <a:t> כמסה סולידית אקוגנית. יש סוג נוסף של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שמקבל אספקת דם נפרדת, לרוב מהאאורטה </a:t>
            </a:r>
            <a:r>
              <a:rPr lang="he-IL" sz="1200" kern="1200" dirty="0" err="1">
                <a:solidFill>
                  <a:schemeClr val="tx1"/>
                </a:solidFill>
                <a:effectLst/>
                <a:latin typeface="+mn-lt"/>
                <a:ea typeface="+mn-ea"/>
                <a:cs typeface="+mn-cs"/>
              </a:rPr>
              <a:t>הבטנית</a:t>
            </a:r>
            <a:r>
              <a:rPr lang="he-IL" sz="1200" kern="1200" dirty="0">
                <a:solidFill>
                  <a:schemeClr val="tx1"/>
                </a:solidFill>
                <a:effectLst/>
                <a:latin typeface="+mn-lt"/>
                <a:ea typeface="+mn-ea"/>
                <a:cs typeface="+mn-cs"/>
              </a:rPr>
              <a:t>- מום זה יקרא מום היברידי היות והוא משלב בין המאפיינים של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לבין המאפיינים של </a:t>
            </a:r>
            <a:r>
              <a:rPr lang="he-IL" sz="1200" kern="1200" dirty="0" err="1">
                <a:solidFill>
                  <a:schemeClr val="tx1"/>
                </a:solidFill>
                <a:effectLst/>
                <a:latin typeface="+mn-lt"/>
                <a:ea typeface="+mn-ea"/>
                <a:cs typeface="+mn-cs"/>
              </a:rPr>
              <a:t>סקסווסטרציה</a:t>
            </a:r>
            <a:r>
              <a:rPr lang="he-IL" sz="1200" kern="1200" dirty="0">
                <a:solidFill>
                  <a:schemeClr val="tx1"/>
                </a:solidFill>
                <a:effectLst/>
                <a:latin typeface="+mn-lt"/>
                <a:ea typeface="+mn-ea"/>
                <a:cs typeface="+mn-cs"/>
              </a:rPr>
              <a:t>. בסונר טרום לידה, הנגעים נראים היפר-אקואים, עם או בלי ציסטות </a:t>
            </a:r>
            <a:r>
              <a:rPr lang="he-IL" sz="1200" kern="1200" dirty="0" err="1">
                <a:solidFill>
                  <a:schemeClr val="tx1"/>
                </a:solidFill>
                <a:effectLst/>
                <a:latin typeface="+mn-lt"/>
                <a:ea typeface="+mn-ea"/>
                <a:cs typeface="+mn-cs"/>
              </a:rPr>
              <a:t>היפואקואיות</a:t>
            </a:r>
            <a:r>
              <a:rPr lang="he-IL" sz="1200" kern="1200" dirty="0">
                <a:solidFill>
                  <a:schemeClr val="tx1"/>
                </a:solidFill>
                <a:effectLst/>
                <a:latin typeface="+mn-lt"/>
                <a:ea typeface="+mn-ea"/>
                <a:cs typeface="+mn-cs"/>
              </a:rPr>
              <a:t>. נגעים גדולים מביאים לאפקט מסה על מבנים סמוכים- רואים סטיית קנה ואפילו </a:t>
            </a:r>
            <a:r>
              <a:rPr lang="he-IL" sz="1200" kern="1200" dirty="0" err="1">
                <a:solidFill>
                  <a:schemeClr val="tx1"/>
                </a:solidFill>
                <a:effectLst/>
                <a:latin typeface="+mn-lt"/>
                <a:ea typeface="+mn-ea"/>
                <a:cs typeface="+mn-cs"/>
              </a:rPr>
              <a:t>הידרופס</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פטליס</a:t>
            </a:r>
            <a:r>
              <a:rPr lang="he-IL" sz="1200" kern="1200" dirty="0">
                <a:solidFill>
                  <a:schemeClr val="tx1"/>
                </a:solidFill>
                <a:effectLst/>
                <a:latin typeface="+mn-lt"/>
                <a:ea typeface="+mn-ea"/>
                <a:cs typeface="+mn-cs"/>
              </a:rPr>
              <a:t>. לגבי חלוקה מסודרת של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יש את הקלסיפיקציה של </a:t>
            </a:r>
            <a:r>
              <a:rPr lang="he-IL" sz="1200" kern="1200" dirty="0" err="1">
                <a:solidFill>
                  <a:schemeClr val="tx1"/>
                </a:solidFill>
                <a:effectLst/>
                <a:latin typeface="+mn-lt"/>
                <a:ea typeface="+mn-ea"/>
                <a:cs typeface="+mn-cs"/>
              </a:rPr>
              <a:t>סטוקר</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סוג 0- נדיר מאוד, יש מספר ציסטות, הגודל משתנה, והציסטות מצופות באפיתל מסוג </a:t>
            </a:r>
            <a:r>
              <a:rPr lang="he-IL" sz="1200" kern="1200" dirty="0" err="1">
                <a:solidFill>
                  <a:schemeClr val="tx1"/>
                </a:solidFill>
                <a:effectLst/>
                <a:latin typeface="+mn-lt"/>
                <a:ea typeface="+mn-ea"/>
                <a:cs typeface="+mn-cs"/>
              </a:rPr>
              <a:t>pseudostratified</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סוג 1- השכיח ביותר (60-70% מהמקרים), ציסטה אחת או כמה, גודל הנגע מעל 2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סוג 2- הבא בתור בשכיחות- 15-20%, מספר ציסטות, אולם גודל הנגע קטן מ- 1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סוג 3- מספר ציסטות קטנות, הגודל של הנגע קטן מ- 2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סוג 4-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- 10% מהמקרים, יש מספר אחד או יותר של ציסטות, הגודל משתנה, וזה שלב מתקדם בהתפתחות העוברית עם תאים </a:t>
            </a:r>
            <a:r>
              <a:rPr lang="he-IL" sz="1200" kern="1200" dirty="0" err="1">
                <a:solidFill>
                  <a:schemeClr val="tx1"/>
                </a:solidFill>
                <a:effectLst/>
                <a:latin typeface="+mn-lt"/>
                <a:ea typeface="+mn-ea"/>
                <a:cs typeface="+mn-cs"/>
              </a:rPr>
              <a:t>אלבאולריים</a:t>
            </a:r>
            <a:r>
              <a:rPr lang="he-IL" sz="1200" kern="1200" dirty="0">
                <a:solidFill>
                  <a:schemeClr val="tx1"/>
                </a:solidFill>
                <a:effectLst/>
                <a:latin typeface="+mn-lt"/>
                <a:ea typeface="+mn-ea"/>
                <a:cs typeface="+mn-cs"/>
              </a:rPr>
              <a:t> שעוטפים את הציסטות.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מנג׳מנט</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לפני ואחרי הלידה: תהליך הגדילה של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מאופיין בגדילה מתמשכת שהיא ביחס לגודל העובר עד בערך שבוע 28, לאחר מכן יש </a:t>
            </a:r>
            <a:r>
              <a:rPr lang="he-IL" sz="1200" kern="1200" dirty="0" err="1">
                <a:solidFill>
                  <a:schemeClr val="tx1"/>
                </a:solidFill>
                <a:effectLst/>
                <a:latin typeface="+mn-lt"/>
                <a:ea typeface="+mn-ea"/>
                <a:cs typeface="+mn-cs"/>
              </a:rPr>
              <a:t>פלאטו</a:t>
            </a:r>
            <a:r>
              <a:rPr lang="he-IL" sz="1200" kern="1200" dirty="0">
                <a:solidFill>
                  <a:schemeClr val="tx1"/>
                </a:solidFill>
                <a:effectLst/>
                <a:latin typeface="+mn-lt"/>
                <a:ea typeface="+mn-ea"/>
                <a:cs typeface="+mn-cs"/>
              </a:rPr>
              <a:t>. אחרי שבוע 28, הנגעים הללו נהיים קטנים יותר ביחס לעובר כפי שנדד למשל לגודל הראש. כך אפשר גם להעריך את הסיכון </a:t>
            </a:r>
            <a:r>
              <a:rPr lang="he-IL" sz="1200" kern="1200" dirty="0" err="1">
                <a:solidFill>
                  <a:schemeClr val="tx1"/>
                </a:solidFill>
                <a:effectLst/>
                <a:latin typeface="+mn-lt"/>
                <a:ea typeface="+mn-ea"/>
                <a:cs typeface="+mn-cs"/>
              </a:rPr>
              <a:t>להידרופס</a:t>
            </a:r>
            <a:r>
              <a:rPr lang="he-IL" sz="1200" kern="1200" dirty="0">
                <a:solidFill>
                  <a:schemeClr val="tx1"/>
                </a:solidFill>
                <a:effectLst/>
                <a:latin typeface="+mn-lt"/>
                <a:ea typeface="+mn-ea"/>
                <a:cs typeface="+mn-cs"/>
              </a:rPr>
              <a:t>- יחס של </a:t>
            </a:r>
            <a:r>
              <a:rPr lang="he-IL" sz="1200" kern="1200" dirty="0" err="1">
                <a:solidFill>
                  <a:schemeClr val="tx1"/>
                </a:solidFill>
                <a:effectLst/>
                <a:latin typeface="+mn-lt"/>
                <a:ea typeface="+mn-ea"/>
                <a:cs typeface="+mn-cs"/>
              </a:rPr>
              <a:t>cvr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volume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ratio</a:t>
            </a:r>
            <a:r>
              <a:rPr lang="he-IL" sz="1200" kern="1200" dirty="0">
                <a:solidFill>
                  <a:schemeClr val="tx1"/>
                </a:solidFill>
                <a:effectLst/>
                <a:latin typeface="+mn-lt"/>
                <a:ea typeface="+mn-ea"/>
                <a:cs typeface="+mn-cs"/>
              </a:rPr>
              <a:t>(- שזה המדד הפרוגנוסטי הטוב ביותר להערכה </a:t>
            </a:r>
            <a:r>
              <a:rPr lang="he-IL" sz="1200" kern="1200" dirty="0" err="1">
                <a:solidFill>
                  <a:schemeClr val="tx1"/>
                </a:solidFill>
                <a:effectLst/>
                <a:latin typeface="+mn-lt"/>
                <a:ea typeface="+mn-ea"/>
                <a:cs typeface="+mn-cs"/>
              </a:rPr>
              <a:t>פרהנטלית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cvr</a:t>
            </a:r>
            <a:r>
              <a:rPr lang="he-IL" sz="1200" kern="1200" dirty="0">
                <a:solidFill>
                  <a:schemeClr val="tx1"/>
                </a:solidFill>
                <a:effectLst/>
                <a:latin typeface="+mn-lt"/>
                <a:ea typeface="+mn-ea"/>
                <a:cs typeface="+mn-cs"/>
              </a:rPr>
              <a:t> מחושב על ידי חלוקה של נפח ה-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בקוטר הראש, כאשר ככל שמדד זה גדול יותר כך הסכנה </a:t>
            </a:r>
            <a:r>
              <a:rPr lang="he-IL" sz="1200" kern="1200" dirty="0" err="1">
                <a:solidFill>
                  <a:schemeClr val="tx1"/>
                </a:solidFill>
                <a:effectLst/>
                <a:latin typeface="+mn-lt"/>
                <a:ea typeface="+mn-ea"/>
                <a:cs typeface="+mn-cs"/>
              </a:rPr>
              <a:t>להידרופס</a:t>
            </a:r>
            <a:r>
              <a:rPr lang="he-IL" sz="1200" kern="1200" dirty="0">
                <a:solidFill>
                  <a:schemeClr val="tx1"/>
                </a:solidFill>
                <a:effectLst/>
                <a:latin typeface="+mn-lt"/>
                <a:ea typeface="+mn-ea"/>
                <a:cs typeface="+mn-cs"/>
              </a:rPr>
              <a:t> עולה (מעל 1.6 זה מעלה את הסיכון </a:t>
            </a:r>
            <a:r>
              <a:rPr lang="he-IL" sz="1200" kern="1200" dirty="0" err="1">
                <a:solidFill>
                  <a:schemeClr val="tx1"/>
                </a:solidFill>
                <a:effectLst/>
                <a:latin typeface="+mn-lt"/>
                <a:ea typeface="+mn-ea"/>
                <a:cs typeface="+mn-cs"/>
              </a:rPr>
              <a:t>להידרופס</a:t>
            </a:r>
            <a:r>
              <a:rPr lang="he-IL" sz="1200" kern="1200" dirty="0">
                <a:solidFill>
                  <a:schemeClr val="tx1"/>
                </a:solidFill>
                <a:effectLst/>
                <a:latin typeface="+mn-lt"/>
                <a:ea typeface="+mn-ea"/>
                <a:cs typeface="+mn-cs"/>
              </a:rPr>
              <a:t> ל- 80%). בעבר, תינוקות עם גורמים פרוגנוסטיים של נגעים גדולים, נוכחות </a:t>
            </a:r>
            <a:r>
              <a:rPr lang="he-IL" sz="1200" kern="1200" dirty="0" err="1">
                <a:solidFill>
                  <a:schemeClr val="tx1"/>
                </a:solidFill>
                <a:effectLst/>
                <a:latin typeface="+mn-lt"/>
                <a:ea typeface="+mn-ea"/>
                <a:cs typeface="+mn-cs"/>
              </a:rPr>
              <a:t>הידרופס</a:t>
            </a:r>
            <a:r>
              <a:rPr lang="he-IL" sz="1200" kern="1200" dirty="0">
                <a:solidFill>
                  <a:schemeClr val="tx1"/>
                </a:solidFill>
                <a:effectLst/>
                <a:latin typeface="+mn-lt"/>
                <a:ea typeface="+mn-ea"/>
                <a:cs typeface="+mn-cs"/>
              </a:rPr>
              <a:t> וכו׳ טופלו על ידי ניתוח תוך רחמי </a:t>
            </a:r>
            <a:r>
              <a:rPr lang="he-IL" sz="1200" kern="1200" dirty="0" err="1">
                <a:solidFill>
                  <a:schemeClr val="tx1"/>
                </a:solidFill>
                <a:effectLst/>
                <a:latin typeface="+mn-lt"/>
                <a:ea typeface="+mn-ea"/>
                <a:cs typeface="+mn-cs"/>
              </a:rPr>
              <a:t>ולובקטומי</a:t>
            </a:r>
            <a:r>
              <a:rPr lang="he-IL" sz="1200" kern="1200" dirty="0">
                <a:solidFill>
                  <a:schemeClr val="tx1"/>
                </a:solidFill>
                <a:effectLst/>
                <a:latin typeface="+mn-lt"/>
                <a:ea typeface="+mn-ea"/>
                <a:cs typeface="+mn-cs"/>
              </a:rPr>
              <a:t>. אולם היום ניתן לטפל על ידי מתן </a:t>
            </a:r>
            <a:r>
              <a:rPr lang="he-IL" sz="1200" kern="1200" dirty="0" err="1">
                <a:solidFill>
                  <a:schemeClr val="tx1"/>
                </a:solidFill>
                <a:effectLst/>
                <a:latin typeface="+mn-lt"/>
                <a:ea typeface="+mn-ea"/>
                <a:cs typeface="+mn-cs"/>
              </a:rPr>
              <a:t>בתמטסון</a:t>
            </a:r>
            <a:r>
              <a:rPr lang="he-IL" sz="1200" kern="1200" dirty="0">
                <a:solidFill>
                  <a:schemeClr val="tx1"/>
                </a:solidFill>
                <a:effectLst/>
                <a:latin typeface="+mn-lt"/>
                <a:ea typeface="+mn-ea"/>
                <a:cs typeface="+mn-cs"/>
              </a:rPr>
              <a:t> שעוצר את הגדילה של ה-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ומביא לרגרסיה של </a:t>
            </a:r>
            <a:r>
              <a:rPr lang="he-IL" sz="1200" kern="1200" dirty="0" err="1">
                <a:solidFill>
                  <a:schemeClr val="tx1"/>
                </a:solidFill>
                <a:effectLst/>
                <a:latin typeface="+mn-lt"/>
                <a:ea typeface="+mn-ea"/>
                <a:cs typeface="+mn-cs"/>
              </a:rPr>
              <a:t>ההידרופס</a:t>
            </a:r>
            <a:r>
              <a:rPr lang="he-IL" sz="1200" kern="1200" dirty="0">
                <a:solidFill>
                  <a:schemeClr val="tx1"/>
                </a:solidFill>
                <a:effectLst/>
                <a:latin typeface="+mn-lt"/>
                <a:ea typeface="+mn-ea"/>
                <a:cs typeface="+mn-cs"/>
              </a:rPr>
              <a:t>. טיפול זה רלוונטי רק ל-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שהוא </a:t>
            </a:r>
            <a:r>
              <a:rPr lang="he-IL" sz="1200" kern="1200" dirty="0" err="1">
                <a:solidFill>
                  <a:schemeClr val="tx1"/>
                </a:solidFill>
                <a:effectLst/>
                <a:latin typeface="+mn-lt"/>
                <a:ea typeface="+mn-ea"/>
                <a:cs typeface="+mn-cs"/>
              </a:rPr>
              <a:t>מיקרוציסטי</a:t>
            </a:r>
            <a:r>
              <a:rPr lang="he-IL" sz="1200" kern="1200" dirty="0">
                <a:solidFill>
                  <a:schemeClr val="tx1"/>
                </a:solidFill>
                <a:effectLst/>
                <a:latin typeface="+mn-lt"/>
                <a:ea typeface="+mn-ea"/>
                <a:cs typeface="+mn-cs"/>
              </a:rPr>
              <a:t>, ולא הוכח כיעיל עבור נגעים </a:t>
            </a:r>
            <a:r>
              <a:rPr lang="he-IL" sz="1200" kern="1200" dirty="0" err="1">
                <a:solidFill>
                  <a:schemeClr val="tx1"/>
                </a:solidFill>
                <a:effectLst/>
                <a:latin typeface="+mn-lt"/>
                <a:ea typeface="+mn-ea"/>
                <a:cs typeface="+mn-cs"/>
              </a:rPr>
              <a:t>מקרוציסטיים</a:t>
            </a:r>
            <a:r>
              <a:rPr lang="he-IL" sz="1200" kern="1200" dirty="0">
                <a:solidFill>
                  <a:schemeClr val="tx1"/>
                </a:solidFill>
                <a:effectLst/>
                <a:latin typeface="+mn-lt"/>
                <a:ea typeface="+mn-ea"/>
                <a:cs typeface="+mn-cs"/>
              </a:rPr>
              <a:t>, ששם מומלץ לבצע הכנסת שאנט-</a:t>
            </a:r>
            <a:r>
              <a:rPr lang="he-IL" sz="1200" kern="1200" dirty="0" err="1">
                <a:solidFill>
                  <a:schemeClr val="tx1"/>
                </a:solidFill>
                <a:effectLst/>
                <a:latin typeface="+mn-lt"/>
                <a:ea typeface="+mn-ea"/>
                <a:cs typeface="+mn-cs"/>
              </a:rPr>
              <a:t>תורקו</a:t>
            </a:r>
            <a:r>
              <a:rPr lang="he-IL" sz="1200" kern="1200" dirty="0">
                <a:solidFill>
                  <a:schemeClr val="tx1"/>
                </a:solidFill>
                <a:effectLst/>
                <a:latin typeface="+mn-lt"/>
                <a:ea typeface="+mn-ea"/>
                <a:cs typeface="+mn-cs"/>
              </a:rPr>
              <a:t>-</a:t>
            </a:r>
            <a:r>
              <a:rPr lang="he-IL" sz="1200" kern="1200" dirty="0" err="1">
                <a:solidFill>
                  <a:schemeClr val="tx1"/>
                </a:solidFill>
                <a:effectLst/>
                <a:latin typeface="+mn-lt"/>
                <a:ea typeface="+mn-ea"/>
                <a:cs typeface="+mn-cs"/>
              </a:rPr>
              <a:t>אמניוטי</a:t>
            </a:r>
            <a:r>
              <a:rPr lang="he-IL" sz="1200" kern="1200" dirty="0">
                <a:solidFill>
                  <a:schemeClr val="tx1"/>
                </a:solidFill>
                <a:effectLst/>
                <a:latin typeface="+mn-lt"/>
                <a:ea typeface="+mn-ea"/>
                <a:cs typeface="+mn-cs"/>
              </a:rPr>
              <a:t> לבית החזה במהלך </a:t>
            </a:r>
            <a:r>
              <a:rPr lang="he-IL" sz="1200" kern="1200" dirty="0" err="1">
                <a:solidFill>
                  <a:schemeClr val="tx1"/>
                </a:solidFill>
                <a:effectLst/>
                <a:latin typeface="+mn-lt"/>
                <a:ea typeface="+mn-ea"/>
                <a:cs typeface="+mn-cs"/>
              </a:rPr>
              <a:t>ההריון</a:t>
            </a:r>
            <a:r>
              <a:rPr lang="he-IL" sz="1200" kern="1200" dirty="0">
                <a:solidFill>
                  <a:schemeClr val="tx1"/>
                </a:solidFill>
                <a:effectLst/>
                <a:latin typeface="+mn-lt"/>
                <a:ea typeface="+mn-ea"/>
                <a:cs typeface="+mn-cs"/>
              </a:rPr>
              <a:t>. באופן כללי, האלגוריתם לניהול העובר כולל שלושה סוגים של תרחישים אפשריים-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האחד, ה-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עובר רגרסיה או נשאר קטן- ההמלצה היא לידה רגילה, שחרור הביתה וביצוע </a:t>
            </a:r>
            <a:r>
              <a:rPr lang="he-IL" sz="1200" kern="1200" dirty="0" err="1">
                <a:solidFill>
                  <a:schemeClr val="tx1"/>
                </a:solidFill>
                <a:effectLst/>
                <a:latin typeface="+mn-lt"/>
                <a:ea typeface="+mn-ea"/>
                <a:cs typeface="+mn-cs"/>
              </a:rPr>
              <a:t>ct</a:t>
            </a:r>
            <a:r>
              <a:rPr lang="he-IL" sz="1200" kern="1200" dirty="0">
                <a:solidFill>
                  <a:schemeClr val="tx1"/>
                </a:solidFill>
                <a:effectLst/>
                <a:latin typeface="+mn-lt"/>
                <a:ea typeface="+mn-ea"/>
                <a:cs typeface="+mn-cs"/>
              </a:rPr>
              <a:t> בגיל 4-6 שבועות עם כריתה אלקטיבית בגיל 2-3 חודשים.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תרחיש שני- מדובר ב-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גדול עם </a:t>
            </a:r>
            <a:r>
              <a:rPr lang="he-IL" sz="1200" kern="1200" dirty="0" err="1">
                <a:solidFill>
                  <a:schemeClr val="tx1"/>
                </a:solidFill>
                <a:effectLst/>
                <a:latin typeface="+mn-lt"/>
                <a:ea typeface="+mn-ea"/>
                <a:cs typeface="+mn-cs"/>
              </a:rPr>
              <a:t>סטיה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מדיאסטינום</a:t>
            </a:r>
            <a:r>
              <a:rPr lang="he-IL" sz="1200" kern="1200" dirty="0">
                <a:solidFill>
                  <a:schemeClr val="tx1"/>
                </a:solidFill>
                <a:effectLst/>
                <a:latin typeface="+mn-lt"/>
                <a:ea typeface="+mn-ea"/>
                <a:cs typeface="+mn-cs"/>
              </a:rPr>
              <a:t> קלה עד בינונית- מומלץ ילוד במרכז שלישוני וניתוח לאחר לידה קיסרית או בימים הראשונים לחיים, </a:t>
            </a:r>
            <a:endParaRPr lang="en-IL" sz="1200" kern="1200" dirty="0">
              <a:solidFill>
                <a:schemeClr val="tx1"/>
              </a:solidFill>
              <a:effectLst/>
              <a:latin typeface="+mn-lt"/>
              <a:ea typeface="+mn-ea"/>
              <a:cs typeface="+mn-cs"/>
            </a:endParaRPr>
          </a:p>
          <a:p>
            <a:pPr lvl="2" algn="just" rtl="1"/>
            <a:r>
              <a:rPr lang="he-IL" sz="1200" kern="1200" dirty="0">
                <a:solidFill>
                  <a:schemeClr val="tx1"/>
                </a:solidFill>
                <a:effectLst/>
                <a:latin typeface="+mn-lt"/>
                <a:ea typeface="+mn-ea"/>
                <a:cs typeface="+mn-cs"/>
              </a:rPr>
              <a:t>תרחיש שלישי-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גדול עם </a:t>
            </a:r>
            <a:r>
              <a:rPr lang="he-IL" sz="1200" kern="1200" dirty="0" err="1">
                <a:solidFill>
                  <a:schemeClr val="tx1"/>
                </a:solidFill>
                <a:effectLst/>
                <a:latin typeface="+mn-lt"/>
                <a:ea typeface="+mn-ea"/>
                <a:cs typeface="+mn-cs"/>
              </a:rPr>
              <a:t>סטיה</a:t>
            </a:r>
            <a:r>
              <a:rPr lang="he-IL" sz="1200" kern="1200" dirty="0">
                <a:solidFill>
                  <a:schemeClr val="tx1"/>
                </a:solidFill>
                <a:effectLst/>
                <a:latin typeface="+mn-lt"/>
                <a:ea typeface="+mn-ea"/>
                <a:cs typeface="+mn-cs"/>
              </a:rPr>
              <a:t> משמעותית של </a:t>
            </a:r>
            <a:r>
              <a:rPr lang="he-IL" sz="1200" kern="1200" dirty="0" err="1">
                <a:solidFill>
                  <a:schemeClr val="tx1"/>
                </a:solidFill>
                <a:effectLst/>
                <a:latin typeface="+mn-lt"/>
                <a:ea typeface="+mn-ea"/>
                <a:cs typeface="+mn-cs"/>
              </a:rPr>
              <a:t>המדיאסטינום</a:t>
            </a:r>
            <a:r>
              <a:rPr lang="he-IL" sz="1200" kern="1200" dirty="0">
                <a:solidFill>
                  <a:schemeClr val="tx1"/>
                </a:solidFill>
                <a:effectLst/>
                <a:latin typeface="+mn-lt"/>
                <a:ea typeface="+mn-ea"/>
                <a:cs typeface="+mn-cs"/>
              </a:rPr>
              <a:t>, עם או ללא </a:t>
            </a:r>
            <a:r>
              <a:rPr lang="he-IL" sz="1200" kern="1200" dirty="0" err="1">
                <a:solidFill>
                  <a:schemeClr val="tx1"/>
                </a:solidFill>
                <a:effectLst/>
                <a:latin typeface="+mn-lt"/>
                <a:ea typeface="+mn-ea"/>
                <a:cs typeface="+mn-cs"/>
              </a:rPr>
              <a:t>הידרופס</a:t>
            </a:r>
            <a:r>
              <a:rPr lang="he-IL" sz="1200" kern="1200" dirty="0">
                <a:solidFill>
                  <a:schemeClr val="tx1"/>
                </a:solidFill>
                <a:effectLst/>
                <a:latin typeface="+mn-lt"/>
                <a:ea typeface="+mn-ea"/>
                <a:cs typeface="+mn-cs"/>
              </a:rPr>
              <a:t>, לאחר שבוע 32- במצב זה יש להעביר את האם למרכז שלישוני המתמחה בניתוחי עובר או בביצוע פרוצדורות </a:t>
            </a:r>
            <a:r>
              <a:rPr lang="he-IL" sz="1200" kern="1200" dirty="0" err="1">
                <a:solidFill>
                  <a:schemeClr val="tx1"/>
                </a:solidFill>
                <a:effectLst/>
                <a:latin typeface="+mn-lt"/>
                <a:ea typeface="+mn-ea"/>
                <a:cs typeface="+mn-cs"/>
              </a:rPr>
              <a:t>exit</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ecmo</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הטיפול ב-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לאחר הלידה- הקליניקה משתנה מתינוק סימפטומטי ישר לאחר הלידה ועד אדם מבוגר ללא כל קליניקה. בתינוק שנולד עם סימפטומים ההמלצה היא ניתוח </a:t>
            </a:r>
            <a:r>
              <a:rPr lang="he-IL" sz="1200" kern="1200" dirty="0" err="1">
                <a:solidFill>
                  <a:schemeClr val="tx1"/>
                </a:solidFill>
                <a:effectLst/>
                <a:latin typeface="+mn-lt"/>
                <a:ea typeface="+mn-ea"/>
                <a:cs typeface="+mn-cs"/>
              </a:rPr>
              <a:t>מיידי</a:t>
            </a:r>
            <a:r>
              <a:rPr lang="he-IL" sz="1200" kern="1200" dirty="0">
                <a:solidFill>
                  <a:schemeClr val="tx1"/>
                </a:solidFill>
                <a:effectLst/>
                <a:latin typeface="+mn-lt"/>
                <a:ea typeface="+mn-ea"/>
                <a:cs typeface="+mn-cs"/>
              </a:rPr>
              <a:t> או בימים הראשונים וביצוע </a:t>
            </a:r>
            <a:r>
              <a:rPr lang="he-IL" sz="1200" kern="1200" dirty="0" err="1">
                <a:solidFill>
                  <a:schemeClr val="tx1"/>
                </a:solidFill>
                <a:effectLst/>
                <a:latin typeface="+mn-lt"/>
                <a:ea typeface="+mn-ea"/>
                <a:cs typeface="+mn-cs"/>
              </a:rPr>
              <a:t>לובקטומיה</a:t>
            </a:r>
            <a:r>
              <a:rPr lang="he-IL" sz="1200" kern="1200" dirty="0">
                <a:solidFill>
                  <a:schemeClr val="tx1"/>
                </a:solidFill>
                <a:effectLst/>
                <a:latin typeface="+mn-lt"/>
                <a:ea typeface="+mn-ea"/>
                <a:cs typeface="+mn-cs"/>
              </a:rPr>
              <a:t> מלאה בלי </a:t>
            </a:r>
            <a:r>
              <a:rPr lang="he-IL" sz="1200" kern="1200" dirty="0" err="1">
                <a:solidFill>
                  <a:schemeClr val="tx1"/>
                </a:solidFill>
                <a:effectLst/>
                <a:latin typeface="+mn-lt"/>
                <a:ea typeface="+mn-ea"/>
                <a:cs typeface="+mn-cs"/>
              </a:rPr>
              <a:t>סגמנטקטומי</a:t>
            </a:r>
            <a:r>
              <a:rPr lang="he-IL" sz="1200" kern="1200" dirty="0">
                <a:solidFill>
                  <a:schemeClr val="tx1"/>
                </a:solidFill>
                <a:effectLst/>
                <a:latin typeface="+mn-lt"/>
                <a:ea typeface="+mn-ea"/>
                <a:cs typeface="+mn-cs"/>
              </a:rPr>
              <a:t> שיותר קשורה בסיבוכים (דמם, דלף אויר). זאת, אלא אם כן יש יותר מאונה אחת המעורבת ואז יש המלצה </a:t>
            </a:r>
            <a:r>
              <a:rPr lang="he-IL" sz="1200" kern="1200" dirty="0" err="1">
                <a:solidFill>
                  <a:schemeClr val="tx1"/>
                </a:solidFill>
                <a:effectLst/>
                <a:latin typeface="+mn-lt"/>
                <a:ea typeface="+mn-ea"/>
                <a:cs typeface="+mn-cs"/>
              </a:rPr>
              <a:t>לסגמנטקטומיה</a:t>
            </a:r>
            <a:r>
              <a:rPr lang="he-IL" sz="1200" kern="1200" dirty="0">
                <a:solidFill>
                  <a:schemeClr val="tx1"/>
                </a:solidFill>
                <a:effectLst/>
                <a:latin typeface="+mn-lt"/>
                <a:ea typeface="+mn-ea"/>
                <a:cs typeface="+mn-cs"/>
              </a:rPr>
              <a:t> במידה וניתן. בתינוק ללא סימפטומים ההמלצה היא לנתח בחודשים הראשונים בחיים, אולם יש ויכוח לגבי נגעים קטנים ואסימפטומטיים- </a:t>
            </a:r>
            <a:r>
              <a:rPr lang="he-IL" sz="1200" kern="1200" dirty="0" err="1">
                <a:solidFill>
                  <a:schemeClr val="tx1"/>
                </a:solidFill>
                <a:effectLst/>
                <a:latin typeface="+mn-lt"/>
                <a:ea typeface="+mn-ea"/>
                <a:cs typeface="+mn-cs"/>
              </a:rPr>
              <a:t>הויכוח</a:t>
            </a:r>
            <a:r>
              <a:rPr lang="he-IL" sz="1200" kern="1200" dirty="0">
                <a:solidFill>
                  <a:schemeClr val="tx1"/>
                </a:solidFill>
                <a:effectLst/>
                <a:latin typeface="+mn-lt"/>
                <a:ea typeface="+mn-ea"/>
                <a:cs typeface="+mn-cs"/>
              </a:rPr>
              <a:t> בעד כריתה טוען שנגעים אלו לא עוברים רגרסיה באמת, ויש סכנה לזיהום חוזר, חזה אויר, </a:t>
            </a:r>
            <a:r>
              <a:rPr lang="he-IL" sz="1200" kern="1200" dirty="0" err="1">
                <a:solidFill>
                  <a:schemeClr val="tx1"/>
                </a:solidFill>
                <a:effectLst/>
                <a:latin typeface="+mn-lt"/>
                <a:ea typeface="+mn-ea"/>
                <a:cs typeface="+mn-cs"/>
              </a:rPr>
              <a:t>המופטיזיס</a:t>
            </a:r>
            <a:r>
              <a:rPr lang="he-IL" sz="1200" kern="1200" dirty="0">
                <a:solidFill>
                  <a:schemeClr val="tx1"/>
                </a:solidFill>
                <a:effectLst/>
                <a:latin typeface="+mn-lt"/>
                <a:ea typeface="+mn-ea"/>
                <a:cs typeface="+mn-cs"/>
              </a:rPr>
              <a:t> והתמרה ממאירה. הזיהומים עצמם יכולים להיות </a:t>
            </a:r>
            <a:r>
              <a:rPr lang="he-IL" sz="1200" kern="1200" dirty="0" err="1">
                <a:solidFill>
                  <a:schemeClr val="tx1"/>
                </a:solidFill>
                <a:effectLst/>
                <a:latin typeface="+mn-lt"/>
                <a:ea typeface="+mn-ea"/>
                <a:cs typeface="+mn-cs"/>
              </a:rPr>
              <a:t>מסכני</a:t>
            </a:r>
            <a:r>
              <a:rPr lang="he-IL" sz="1200" kern="1200" dirty="0">
                <a:solidFill>
                  <a:schemeClr val="tx1"/>
                </a:solidFill>
                <a:effectLst/>
                <a:latin typeface="+mn-lt"/>
                <a:ea typeface="+mn-ea"/>
                <a:cs typeface="+mn-cs"/>
              </a:rPr>
              <a:t> חיים ולעיתים קשים לטיפול אנטיביוטי. לגבי התמרה ממאירה- ידועה בסוגים 1 ו- 2, והקשר </a:t>
            </a:r>
            <a:r>
              <a:rPr lang="he-IL" sz="1200" kern="1200" dirty="0" err="1">
                <a:solidFill>
                  <a:schemeClr val="tx1"/>
                </a:solidFill>
                <a:effectLst/>
                <a:latin typeface="+mn-lt"/>
                <a:ea typeface="+mn-ea"/>
                <a:cs typeface="+mn-cs"/>
              </a:rPr>
              <a:t>לפנאומופולמונרי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בלסטומה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ולקרצינומה</a:t>
            </a:r>
            <a:r>
              <a:rPr lang="he-IL" sz="1200" kern="1200" dirty="0">
                <a:solidFill>
                  <a:schemeClr val="tx1"/>
                </a:solidFill>
                <a:effectLst/>
                <a:latin typeface="+mn-lt"/>
                <a:ea typeface="+mn-ea"/>
                <a:cs typeface="+mn-cs"/>
              </a:rPr>
              <a:t> ידוע. בכל מקרה, במצבים בהם ההורים מעדיפים מעקב בלבד- יש לבצע בדיקות חוזרות של </a:t>
            </a:r>
            <a:r>
              <a:rPr lang="he-IL" sz="1200" kern="1200" dirty="0" err="1">
                <a:solidFill>
                  <a:schemeClr val="tx1"/>
                </a:solidFill>
                <a:effectLst/>
                <a:latin typeface="+mn-lt"/>
                <a:ea typeface="+mn-ea"/>
                <a:cs typeface="+mn-cs"/>
              </a:rPr>
              <a:t>ct</a:t>
            </a:r>
            <a:r>
              <a:rPr lang="he-IL" sz="1200" kern="1200" dirty="0">
                <a:solidFill>
                  <a:schemeClr val="tx1"/>
                </a:solidFill>
                <a:effectLst/>
                <a:latin typeface="+mn-lt"/>
                <a:ea typeface="+mn-ea"/>
                <a:cs typeface="+mn-cs"/>
              </a:rPr>
              <a:t> וצילומי חזה וזה גם חושף את המטופל לנזקי קרינה.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סקווסטרציה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ריאתית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bronchopulmonary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sequestration</a:t>
            </a:r>
            <a:r>
              <a:rPr lang="he-IL" sz="1200" kern="1200" dirty="0">
                <a:solidFill>
                  <a:schemeClr val="tx1"/>
                </a:solidFill>
                <a:effectLst/>
                <a:latin typeface="+mn-lt"/>
                <a:ea typeface="+mn-ea"/>
                <a:cs typeface="+mn-cs"/>
              </a:rPr>
              <a:t>: מהווה כ- 10% מהמומים המתגלים במהלך </a:t>
            </a:r>
            <a:r>
              <a:rPr lang="he-IL" sz="1200" kern="1200" dirty="0" err="1">
                <a:solidFill>
                  <a:schemeClr val="tx1"/>
                </a:solidFill>
                <a:effectLst/>
                <a:latin typeface="+mn-lt"/>
                <a:ea typeface="+mn-ea"/>
                <a:cs typeface="+mn-cs"/>
              </a:rPr>
              <a:t>ההריון</a:t>
            </a:r>
            <a:r>
              <a:rPr lang="he-IL" sz="1200" kern="1200" dirty="0">
                <a:solidFill>
                  <a:schemeClr val="tx1"/>
                </a:solidFill>
                <a:effectLst/>
                <a:latin typeface="+mn-lt"/>
                <a:ea typeface="+mn-ea"/>
                <a:cs typeface="+mn-cs"/>
              </a:rPr>
              <a:t>, מוגדרת כחלק של הריאה שלא ״מתקשר״ עם העץ </a:t>
            </a:r>
            <a:r>
              <a:rPr lang="he-IL" sz="1200" kern="1200" dirty="0" err="1">
                <a:solidFill>
                  <a:schemeClr val="tx1"/>
                </a:solidFill>
                <a:effectLst/>
                <a:latin typeface="+mn-lt"/>
                <a:ea typeface="+mn-ea"/>
                <a:cs typeface="+mn-cs"/>
              </a:rPr>
              <a:t>הטרכאו-ברונכיאלי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הגדרות: מום זה מקבל אספקת דם סיסטמית עורקית, אבל ההחזר הוורידי יכול להיות או סיסטמי או </a:t>
            </a:r>
            <a:r>
              <a:rPr lang="he-IL" sz="1200" kern="1200" dirty="0" err="1">
                <a:solidFill>
                  <a:schemeClr val="tx1"/>
                </a:solidFill>
                <a:effectLst/>
                <a:latin typeface="+mn-lt"/>
                <a:ea typeface="+mn-ea"/>
                <a:cs typeface="+mn-cs"/>
              </a:rPr>
              <a:t>פולמונרי</a:t>
            </a:r>
            <a:r>
              <a:rPr lang="he-IL" sz="1200" kern="1200" dirty="0">
                <a:solidFill>
                  <a:schemeClr val="tx1"/>
                </a:solidFill>
                <a:effectLst/>
                <a:latin typeface="+mn-lt"/>
                <a:ea typeface="+mn-ea"/>
                <a:cs typeface="+mn-cs"/>
              </a:rPr>
              <a:t>. יש </a:t>
            </a:r>
            <a:r>
              <a:rPr lang="he-IL" sz="1200" kern="1200" dirty="0" err="1">
                <a:solidFill>
                  <a:schemeClr val="tx1"/>
                </a:solidFill>
                <a:effectLst/>
                <a:latin typeface="+mn-lt"/>
                <a:ea typeface="+mn-ea"/>
                <a:cs typeface="+mn-cs"/>
              </a:rPr>
              <a:t>סקווסטרציה</a:t>
            </a:r>
            <a:r>
              <a:rPr lang="he-IL" sz="1200" kern="1200" dirty="0">
                <a:solidFill>
                  <a:schemeClr val="tx1"/>
                </a:solidFill>
                <a:effectLst/>
                <a:latin typeface="+mn-lt"/>
                <a:ea typeface="+mn-ea"/>
                <a:cs typeface="+mn-cs"/>
              </a:rPr>
              <a:t> אינטרה-</a:t>
            </a:r>
            <a:r>
              <a:rPr lang="he-IL" sz="1200" kern="1200" dirty="0" err="1">
                <a:solidFill>
                  <a:schemeClr val="tx1"/>
                </a:solidFill>
                <a:effectLst/>
                <a:latin typeface="+mn-lt"/>
                <a:ea typeface="+mn-ea"/>
                <a:cs typeface="+mn-cs"/>
              </a:rPr>
              <a:t>לוברית</a:t>
            </a:r>
            <a:r>
              <a:rPr lang="he-IL" sz="1200" kern="1200" dirty="0">
                <a:solidFill>
                  <a:schemeClr val="tx1"/>
                </a:solidFill>
                <a:effectLst/>
                <a:latin typeface="+mn-lt"/>
                <a:ea typeface="+mn-ea"/>
                <a:cs typeface="+mn-cs"/>
              </a:rPr>
              <a:t>, שחולקת את </a:t>
            </a:r>
            <a:r>
              <a:rPr lang="he-IL" sz="1200" kern="1200" dirty="0" err="1">
                <a:solidFill>
                  <a:schemeClr val="tx1"/>
                </a:solidFill>
                <a:effectLst/>
                <a:latin typeface="+mn-lt"/>
                <a:ea typeface="+mn-ea"/>
                <a:cs typeface="+mn-cs"/>
              </a:rPr>
              <a:t>הפלאורה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הויסרלית</a:t>
            </a:r>
            <a:r>
              <a:rPr lang="he-IL" sz="1200" kern="1200" dirty="0">
                <a:solidFill>
                  <a:schemeClr val="tx1"/>
                </a:solidFill>
                <a:effectLst/>
                <a:latin typeface="+mn-lt"/>
                <a:ea typeface="+mn-ea"/>
                <a:cs typeface="+mn-cs"/>
              </a:rPr>
              <a:t> יחד עם הריאה הקרובה ואת ההחזר הוורידי לוורידים </a:t>
            </a:r>
            <a:r>
              <a:rPr lang="he-IL" sz="1200" kern="1200" dirty="0" err="1">
                <a:solidFill>
                  <a:schemeClr val="tx1"/>
                </a:solidFill>
                <a:effectLst/>
                <a:latin typeface="+mn-lt"/>
                <a:ea typeface="+mn-ea"/>
                <a:cs typeface="+mn-cs"/>
              </a:rPr>
              <a:t>הריאתים</a:t>
            </a:r>
            <a:r>
              <a:rPr lang="he-IL" sz="1200" kern="1200" dirty="0">
                <a:solidFill>
                  <a:schemeClr val="tx1"/>
                </a:solidFill>
                <a:effectLst/>
                <a:latin typeface="+mn-lt"/>
                <a:ea typeface="+mn-ea"/>
                <a:cs typeface="+mn-cs"/>
              </a:rPr>
              <a:t>, ויש </a:t>
            </a:r>
            <a:r>
              <a:rPr lang="he-IL" sz="1200" kern="1200" dirty="0" err="1">
                <a:solidFill>
                  <a:schemeClr val="tx1"/>
                </a:solidFill>
                <a:effectLst/>
                <a:latin typeface="+mn-lt"/>
                <a:ea typeface="+mn-ea"/>
                <a:cs typeface="+mn-cs"/>
              </a:rPr>
              <a:t>סקסוורטציה</a:t>
            </a:r>
            <a:r>
              <a:rPr lang="he-IL" sz="1200" kern="1200" dirty="0">
                <a:solidFill>
                  <a:schemeClr val="tx1"/>
                </a:solidFill>
                <a:effectLst/>
                <a:latin typeface="+mn-lt"/>
                <a:ea typeface="+mn-ea"/>
                <a:cs typeface="+mn-cs"/>
              </a:rPr>
              <a:t> חוץ </a:t>
            </a:r>
            <a:r>
              <a:rPr lang="he-IL" sz="1200" kern="1200" dirty="0" err="1">
                <a:solidFill>
                  <a:schemeClr val="tx1"/>
                </a:solidFill>
                <a:effectLst/>
                <a:latin typeface="+mn-lt"/>
                <a:ea typeface="+mn-ea"/>
                <a:cs typeface="+mn-cs"/>
              </a:rPr>
              <a:t>לוברית</a:t>
            </a:r>
            <a:r>
              <a:rPr lang="he-IL" sz="1200" kern="1200" dirty="0">
                <a:solidFill>
                  <a:schemeClr val="tx1"/>
                </a:solidFill>
                <a:effectLst/>
                <a:latin typeface="+mn-lt"/>
                <a:ea typeface="+mn-ea"/>
                <a:cs typeface="+mn-cs"/>
              </a:rPr>
              <a:t>, שהיא בעלת </a:t>
            </a:r>
            <a:r>
              <a:rPr lang="he-IL" sz="1200" kern="1200" dirty="0" err="1">
                <a:solidFill>
                  <a:schemeClr val="tx1"/>
                </a:solidFill>
                <a:effectLst/>
                <a:latin typeface="+mn-lt"/>
                <a:ea typeface="+mn-ea"/>
                <a:cs typeface="+mn-cs"/>
              </a:rPr>
              <a:t>פלאורה</a:t>
            </a:r>
            <a:r>
              <a:rPr lang="he-IL" sz="1200" kern="1200" dirty="0">
                <a:solidFill>
                  <a:schemeClr val="tx1"/>
                </a:solidFill>
                <a:effectLst/>
                <a:latin typeface="+mn-lt"/>
                <a:ea typeface="+mn-ea"/>
                <a:cs typeface="+mn-cs"/>
              </a:rPr>
              <a:t> משלה. בסונר רואים מסה הומוגנית </a:t>
            </a:r>
            <a:r>
              <a:rPr lang="he-IL" sz="1200" kern="1200" dirty="0" err="1">
                <a:solidFill>
                  <a:schemeClr val="tx1"/>
                </a:solidFill>
                <a:effectLst/>
                <a:latin typeface="+mn-lt"/>
                <a:ea typeface="+mn-ea"/>
                <a:cs typeface="+mn-cs"/>
              </a:rPr>
              <a:t>היפראקואית</a:t>
            </a:r>
            <a:r>
              <a:rPr lang="he-IL" sz="1200" kern="1200" dirty="0">
                <a:solidFill>
                  <a:schemeClr val="tx1"/>
                </a:solidFill>
                <a:effectLst/>
                <a:latin typeface="+mn-lt"/>
                <a:ea typeface="+mn-ea"/>
                <a:cs typeface="+mn-cs"/>
              </a:rPr>
              <a:t>, לרוב בבית החזה השמאלי התחתון, אולם זה יכול להיות גם מימין, באמצע או בבית חזה עליון ואפילו תוך בטני. </a:t>
            </a:r>
            <a:r>
              <a:rPr lang="he-IL" sz="1200" kern="1200" dirty="0" err="1">
                <a:solidFill>
                  <a:schemeClr val="tx1"/>
                </a:solidFill>
                <a:effectLst/>
                <a:latin typeface="+mn-lt"/>
                <a:ea typeface="+mn-ea"/>
                <a:cs typeface="+mn-cs"/>
              </a:rPr>
              <a:t>הפתוגנזיס</a:t>
            </a:r>
            <a:r>
              <a:rPr lang="he-IL" sz="1200" kern="1200" dirty="0">
                <a:solidFill>
                  <a:schemeClr val="tx1"/>
                </a:solidFill>
                <a:effectLst/>
                <a:latin typeface="+mn-lt"/>
                <a:ea typeface="+mn-ea"/>
                <a:cs typeface="+mn-cs"/>
              </a:rPr>
              <a:t> קשורה לאונה נוספת שהתפתחה מניצן לא תקין במהלך החיים העובריים- אם הניצן נבע לפני </a:t>
            </a:r>
            <a:r>
              <a:rPr lang="he-IL" sz="1200" kern="1200" dirty="0" err="1">
                <a:solidFill>
                  <a:schemeClr val="tx1"/>
                </a:solidFill>
                <a:effectLst/>
                <a:latin typeface="+mn-lt"/>
                <a:ea typeface="+mn-ea"/>
                <a:cs typeface="+mn-cs"/>
              </a:rPr>
              <a:t>שהפלאורה</a:t>
            </a:r>
            <a:r>
              <a:rPr lang="he-IL" sz="1200" kern="1200" dirty="0">
                <a:solidFill>
                  <a:schemeClr val="tx1"/>
                </a:solidFill>
                <a:effectLst/>
                <a:latin typeface="+mn-lt"/>
                <a:ea typeface="+mn-ea"/>
                <a:cs typeface="+mn-cs"/>
              </a:rPr>
              <a:t> התפתחה, אזי מדובר </a:t>
            </a:r>
            <a:r>
              <a:rPr lang="he-IL" sz="1200" kern="1200" dirty="0" err="1">
                <a:solidFill>
                  <a:schemeClr val="tx1"/>
                </a:solidFill>
                <a:effectLst/>
                <a:latin typeface="+mn-lt"/>
                <a:ea typeface="+mn-ea"/>
                <a:cs typeface="+mn-cs"/>
              </a:rPr>
              <a:t>בסקווסטרציה</a:t>
            </a:r>
            <a:r>
              <a:rPr lang="he-IL" sz="1200" kern="1200" dirty="0">
                <a:solidFill>
                  <a:schemeClr val="tx1"/>
                </a:solidFill>
                <a:effectLst/>
                <a:latin typeface="+mn-lt"/>
                <a:ea typeface="+mn-ea"/>
                <a:cs typeface="+mn-cs"/>
              </a:rPr>
              <a:t> תוך </a:t>
            </a:r>
            <a:r>
              <a:rPr lang="he-IL" sz="1200" kern="1200" dirty="0" err="1">
                <a:solidFill>
                  <a:schemeClr val="tx1"/>
                </a:solidFill>
                <a:effectLst/>
                <a:latin typeface="+mn-lt"/>
                <a:ea typeface="+mn-ea"/>
                <a:cs typeface="+mn-cs"/>
              </a:rPr>
              <a:t>לוברית</a:t>
            </a:r>
            <a:r>
              <a:rPr lang="he-IL" sz="1200" kern="1200" dirty="0">
                <a:solidFill>
                  <a:schemeClr val="tx1"/>
                </a:solidFill>
                <a:effectLst/>
                <a:latin typeface="+mn-lt"/>
                <a:ea typeface="+mn-ea"/>
                <a:cs typeface="+mn-cs"/>
              </a:rPr>
              <a:t>, ואם הניצן התפתח לאחר שהתפתחה </a:t>
            </a:r>
            <a:r>
              <a:rPr lang="he-IL" sz="1200" kern="1200" dirty="0" err="1">
                <a:solidFill>
                  <a:schemeClr val="tx1"/>
                </a:solidFill>
                <a:effectLst/>
                <a:latin typeface="+mn-lt"/>
                <a:ea typeface="+mn-ea"/>
                <a:cs typeface="+mn-cs"/>
              </a:rPr>
              <a:t>הפלאורה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הויסרלית</a:t>
            </a:r>
            <a:r>
              <a:rPr lang="he-IL" sz="1200" kern="1200" dirty="0">
                <a:solidFill>
                  <a:schemeClr val="tx1"/>
                </a:solidFill>
                <a:effectLst/>
                <a:latin typeface="+mn-lt"/>
                <a:ea typeface="+mn-ea"/>
                <a:cs typeface="+mn-cs"/>
              </a:rPr>
              <a:t>, הוא גדל בנפרד והופך </a:t>
            </a:r>
            <a:r>
              <a:rPr lang="he-IL" sz="1200" kern="1200" dirty="0" err="1">
                <a:solidFill>
                  <a:schemeClr val="tx1"/>
                </a:solidFill>
                <a:effectLst/>
                <a:latin typeface="+mn-lt"/>
                <a:ea typeface="+mn-ea"/>
                <a:cs typeface="+mn-cs"/>
              </a:rPr>
              <a:t>לסקווסטרציה</a:t>
            </a:r>
            <a:r>
              <a:rPr lang="he-IL" sz="1200" kern="1200" dirty="0">
                <a:solidFill>
                  <a:schemeClr val="tx1"/>
                </a:solidFill>
                <a:effectLst/>
                <a:latin typeface="+mn-lt"/>
                <a:ea typeface="+mn-ea"/>
                <a:cs typeface="+mn-cs"/>
              </a:rPr>
              <a:t> חוץ-</a:t>
            </a:r>
            <a:r>
              <a:rPr lang="he-IL" sz="1200" kern="1200" dirty="0" err="1">
                <a:solidFill>
                  <a:schemeClr val="tx1"/>
                </a:solidFill>
                <a:effectLst/>
                <a:latin typeface="+mn-lt"/>
                <a:ea typeface="+mn-ea"/>
                <a:cs typeface="+mn-cs"/>
              </a:rPr>
              <a:t>לוברית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סקווסטרציה</a:t>
            </a:r>
            <a:r>
              <a:rPr lang="he-IL" sz="1200" kern="1200" dirty="0">
                <a:solidFill>
                  <a:schemeClr val="tx1"/>
                </a:solidFill>
                <a:effectLst/>
                <a:latin typeface="+mn-lt"/>
                <a:ea typeface="+mn-ea"/>
                <a:cs typeface="+mn-cs"/>
              </a:rPr>
              <a:t> חוץ </a:t>
            </a:r>
            <a:r>
              <a:rPr lang="he-IL" sz="1200" kern="1200" dirty="0" err="1">
                <a:solidFill>
                  <a:schemeClr val="tx1"/>
                </a:solidFill>
                <a:effectLst/>
                <a:latin typeface="+mn-lt"/>
                <a:ea typeface="+mn-ea"/>
                <a:cs typeface="+mn-cs"/>
              </a:rPr>
              <a:t>לוברית</a:t>
            </a:r>
            <a:r>
              <a:rPr lang="he-IL" sz="1200" kern="1200" dirty="0">
                <a:solidFill>
                  <a:schemeClr val="tx1"/>
                </a:solidFill>
                <a:effectLst/>
                <a:latin typeface="+mn-lt"/>
                <a:ea typeface="+mn-ea"/>
                <a:cs typeface="+mn-cs"/>
              </a:rPr>
              <a:t> יכולה להכיל מרכיבים של </a:t>
            </a:r>
            <a:r>
              <a:rPr lang="he-IL" sz="1200" kern="1200" dirty="0" err="1">
                <a:solidFill>
                  <a:schemeClr val="tx1"/>
                </a:solidFill>
                <a:effectLst/>
                <a:latin typeface="+mn-lt"/>
                <a:ea typeface="+mn-ea"/>
                <a:cs typeface="+mn-cs"/>
              </a:rPr>
              <a:t>cpam</a:t>
            </a:r>
            <a:r>
              <a:rPr lang="he-IL" sz="1200" kern="1200" dirty="0">
                <a:solidFill>
                  <a:schemeClr val="tx1"/>
                </a:solidFill>
                <a:effectLst/>
                <a:latin typeface="+mn-lt"/>
                <a:ea typeface="+mn-ea"/>
                <a:cs typeface="+mn-cs"/>
              </a:rPr>
              <a:t> בהיסטולוגיה ואז הם נקראים היברידיים. זאת לעומת </a:t>
            </a:r>
            <a:r>
              <a:rPr lang="he-IL" sz="1200" kern="1200" dirty="0" err="1">
                <a:solidFill>
                  <a:schemeClr val="tx1"/>
                </a:solidFill>
                <a:effectLst/>
                <a:latin typeface="+mn-lt"/>
                <a:ea typeface="+mn-ea"/>
                <a:cs typeface="+mn-cs"/>
              </a:rPr>
              <a:t>סקווסטרציות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אינטרא-לובריות</a:t>
            </a:r>
            <a:r>
              <a:rPr lang="he-IL" sz="1200" kern="1200" dirty="0">
                <a:solidFill>
                  <a:schemeClr val="tx1"/>
                </a:solidFill>
                <a:effectLst/>
                <a:latin typeface="+mn-lt"/>
                <a:ea typeface="+mn-ea"/>
                <a:cs typeface="+mn-cs"/>
              </a:rPr>
              <a:t>, שיש להן החזר ורידי </a:t>
            </a:r>
            <a:r>
              <a:rPr lang="he-IL" sz="1200" kern="1200" dirty="0" err="1">
                <a:solidFill>
                  <a:schemeClr val="tx1"/>
                </a:solidFill>
                <a:effectLst/>
                <a:latin typeface="+mn-lt"/>
                <a:ea typeface="+mn-ea"/>
                <a:cs typeface="+mn-cs"/>
              </a:rPr>
              <a:t>פולמונרי</a:t>
            </a:r>
            <a:r>
              <a:rPr lang="he-IL" sz="1200" kern="1200" dirty="0">
                <a:solidFill>
                  <a:schemeClr val="tx1"/>
                </a:solidFill>
                <a:effectLst/>
                <a:latin typeface="+mn-lt"/>
                <a:ea typeface="+mn-ea"/>
                <a:cs typeface="+mn-cs"/>
              </a:rPr>
              <a:t>, והן ממוקמות באופן הומוגני באונות התחתונות, לעיתים (אולם פחות) יש להן מרכיב היברידי.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מהלך טרום לידה ולאחר לידה: שונה עבור אקסטרה-</a:t>
            </a:r>
            <a:r>
              <a:rPr lang="he-IL" sz="1200" kern="1200" dirty="0" err="1">
                <a:solidFill>
                  <a:schemeClr val="tx1"/>
                </a:solidFill>
                <a:effectLst/>
                <a:latin typeface="+mn-lt"/>
                <a:ea typeface="+mn-ea"/>
                <a:cs typeface="+mn-cs"/>
              </a:rPr>
              <a:t>לוברי</a:t>
            </a:r>
            <a:r>
              <a:rPr lang="he-IL" sz="1200" kern="1200" dirty="0">
                <a:solidFill>
                  <a:schemeClr val="tx1"/>
                </a:solidFill>
                <a:effectLst/>
                <a:latin typeface="+mn-lt"/>
                <a:ea typeface="+mn-ea"/>
                <a:cs typeface="+mn-cs"/>
              </a:rPr>
              <a:t> ותוך </a:t>
            </a:r>
            <a:r>
              <a:rPr lang="he-IL" sz="1200" kern="1200" dirty="0" err="1">
                <a:solidFill>
                  <a:schemeClr val="tx1"/>
                </a:solidFill>
                <a:effectLst/>
                <a:latin typeface="+mn-lt"/>
                <a:ea typeface="+mn-ea"/>
                <a:cs typeface="+mn-cs"/>
              </a:rPr>
              <a:t>לוברי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סקווסטרציה</a:t>
            </a:r>
            <a:r>
              <a:rPr lang="he-IL" sz="1200" kern="1200" dirty="0">
                <a:solidFill>
                  <a:schemeClr val="tx1"/>
                </a:solidFill>
                <a:effectLst/>
                <a:latin typeface="+mn-lt"/>
                <a:ea typeface="+mn-ea"/>
                <a:cs typeface="+mn-cs"/>
              </a:rPr>
              <a:t> חוץ </a:t>
            </a:r>
            <a:r>
              <a:rPr lang="he-IL" sz="1200" kern="1200" dirty="0" err="1">
                <a:solidFill>
                  <a:schemeClr val="tx1"/>
                </a:solidFill>
                <a:effectLst/>
                <a:latin typeface="+mn-lt"/>
                <a:ea typeface="+mn-ea"/>
                <a:cs typeface="+mn-cs"/>
              </a:rPr>
              <a:t>לוברית</a:t>
            </a:r>
            <a:r>
              <a:rPr lang="he-IL" sz="1200" kern="1200" dirty="0">
                <a:solidFill>
                  <a:schemeClr val="tx1"/>
                </a:solidFill>
                <a:effectLst/>
                <a:latin typeface="+mn-lt"/>
                <a:ea typeface="+mn-ea"/>
                <a:cs typeface="+mn-cs"/>
              </a:rPr>
              <a:t> יכולה להיות מסה גדולה עם סטית </a:t>
            </a:r>
            <a:r>
              <a:rPr lang="he-IL" sz="1200" kern="1200" dirty="0" err="1">
                <a:solidFill>
                  <a:schemeClr val="tx1"/>
                </a:solidFill>
                <a:effectLst/>
                <a:latin typeface="+mn-lt"/>
                <a:ea typeface="+mn-ea"/>
                <a:cs typeface="+mn-cs"/>
              </a:rPr>
              <a:t>מדיאסטינום</a:t>
            </a:r>
            <a:r>
              <a:rPr lang="he-IL" sz="1200" kern="1200" dirty="0">
                <a:solidFill>
                  <a:schemeClr val="tx1"/>
                </a:solidFill>
                <a:effectLst/>
                <a:latin typeface="+mn-lt"/>
                <a:ea typeface="+mn-ea"/>
                <a:cs typeface="+mn-cs"/>
              </a:rPr>
              <a:t> ותפליט </a:t>
            </a:r>
            <a:r>
              <a:rPr lang="he-IL" sz="1200" kern="1200" dirty="0" err="1">
                <a:solidFill>
                  <a:schemeClr val="tx1"/>
                </a:solidFill>
                <a:effectLst/>
                <a:latin typeface="+mn-lt"/>
                <a:ea typeface="+mn-ea"/>
                <a:cs typeface="+mn-cs"/>
              </a:rPr>
              <a:t>פלאורלי</a:t>
            </a:r>
            <a:r>
              <a:rPr lang="he-IL" sz="1200" kern="1200" dirty="0">
                <a:solidFill>
                  <a:schemeClr val="tx1"/>
                </a:solidFill>
                <a:effectLst/>
                <a:latin typeface="+mn-lt"/>
                <a:ea typeface="+mn-ea"/>
                <a:cs typeface="+mn-cs"/>
              </a:rPr>
              <a:t>. רוב הנגעים </a:t>
            </a:r>
            <a:r>
              <a:rPr lang="he-IL" sz="1200" kern="1200" dirty="0" err="1">
                <a:solidFill>
                  <a:schemeClr val="tx1"/>
                </a:solidFill>
                <a:effectLst/>
                <a:latin typeface="+mn-lt"/>
                <a:ea typeface="+mn-ea"/>
                <a:cs typeface="+mn-cs"/>
              </a:rPr>
              <a:t>האקסטרלובריים</a:t>
            </a:r>
            <a:r>
              <a:rPr lang="he-IL" sz="1200" kern="1200" dirty="0">
                <a:solidFill>
                  <a:schemeClr val="tx1"/>
                </a:solidFill>
                <a:effectLst/>
                <a:latin typeface="+mn-lt"/>
                <a:ea typeface="+mn-ea"/>
                <a:cs typeface="+mn-cs"/>
              </a:rPr>
              <a:t> יעברו רגרסיה בגודל במהלך הטרימסטר השלישי- חשוב לציין שאם מתפתח </a:t>
            </a:r>
            <a:r>
              <a:rPr lang="he-IL" sz="1200" kern="1200" dirty="0" err="1">
                <a:solidFill>
                  <a:schemeClr val="tx1"/>
                </a:solidFill>
                <a:effectLst/>
                <a:latin typeface="+mn-lt"/>
                <a:ea typeface="+mn-ea"/>
                <a:cs typeface="+mn-cs"/>
              </a:rPr>
              <a:t>הידרופס</a:t>
            </a:r>
            <a:r>
              <a:rPr lang="he-IL" sz="1200" kern="1200" dirty="0">
                <a:solidFill>
                  <a:schemeClr val="tx1"/>
                </a:solidFill>
                <a:effectLst/>
                <a:latin typeface="+mn-lt"/>
                <a:ea typeface="+mn-ea"/>
                <a:cs typeface="+mn-cs"/>
              </a:rPr>
              <a:t> זה לרוב קורה כתוצאה </a:t>
            </a:r>
            <a:r>
              <a:rPr lang="he-IL" sz="1200" kern="1200" dirty="0" err="1">
                <a:solidFill>
                  <a:schemeClr val="tx1"/>
                </a:solidFill>
                <a:effectLst/>
                <a:latin typeface="+mn-lt"/>
                <a:ea typeface="+mn-ea"/>
                <a:cs typeface="+mn-cs"/>
              </a:rPr>
              <a:t>מהתפליט</a:t>
            </a:r>
            <a:r>
              <a:rPr lang="he-IL" sz="1200" kern="1200" dirty="0">
                <a:solidFill>
                  <a:schemeClr val="tx1"/>
                </a:solidFill>
                <a:effectLst/>
                <a:latin typeface="+mn-lt"/>
                <a:ea typeface="+mn-ea"/>
                <a:cs typeface="+mn-cs"/>
              </a:rPr>
              <a:t> שנוצר בגלל גודש </a:t>
            </a:r>
            <a:r>
              <a:rPr lang="he-IL" sz="1200" kern="1200" dirty="0" err="1">
                <a:solidFill>
                  <a:schemeClr val="tx1"/>
                </a:solidFill>
                <a:effectLst/>
                <a:latin typeface="+mn-lt"/>
                <a:ea typeface="+mn-ea"/>
                <a:cs typeface="+mn-cs"/>
              </a:rPr>
              <a:t>לימפטי</a:t>
            </a:r>
            <a:r>
              <a:rPr lang="he-IL" sz="1200" kern="1200" dirty="0">
                <a:solidFill>
                  <a:schemeClr val="tx1"/>
                </a:solidFill>
                <a:effectLst/>
                <a:latin typeface="+mn-lt"/>
                <a:ea typeface="+mn-ea"/>
                <a:cs typeface="+mn-cs"/>
              </a:rPr>
              <a:t> וורידי. זה יכול להיות מטופל על ידי </a:t>
            </a:r>
            <a:r>
              <a:rPr lang="he-IL" sz="1200" kern="1200" dirty="0" err="1">
                <a:solidFill>
                  <a:schemeClr val="tx1"/>
                </a:solidFill>
                <a:effectLst/>
                <a:latin typeface="+mn-lt"/>
                <a:ea typeface="+mn-ea"/>
                <a:cs typeface="+mn-cs"/>
              </a:rPr>
              <a:t>תורקו-אמניוטיק</a:t>
            </a:r>
            <a:r>
              <a:rPr lang="he-IL" sz="1200" kern="1200" dirty="0">
                <a:solidFill>
                  <a:schemeClr val="tx1"/>
                </a:solidFill>
                <a:effectLst/>
                <a:latin typeface="+mn-lt"/>
                <a:ea typeface="+mn-ea"/>
                <a:cs typeface="+mn-cs"/>
              </a:rPr>
              <a:t> שאנט. </a:t>
            </a:r>
            <a:r>
              <a:rPr lang="he-IL" sz="1200" kern="1200" dirty="0" err="1">
                <a:solidFill>
                  <a:schemeClr val="tx1"/>
                </a:solidFill>
                <a:effectLst/>
                <a:latin typeface="+mn-lt"/>
                <a:ea typeface="+mn-ea"/>
                <a:cs typeface="+mn-cs"/>
              </a:rPr>
              <a:t>סקווסטרציה</a:t>
            </a:r>
            <a:r>
              <a:rPr lang="he-IL" sz="1200" kern="1200" dirty="0">
                <a:solidFill>
                  <a:schemeClr val="tx1"/>
                </a:solidFill>
                <a:effectLst/>
                <a:latin typeface="+mn-lt"/>
                <a:ea typeface="+mn-ea"/>
                <a:cs typeface="+mn-cs"/>
              </a:rPr>
              <a:t> תוך </a:t>
            </a:r>
            <a:r>
              <a:rPr lang="he-IL" sz="1200" kern="1200" dirty="0" err="1">
                <a:solidFill>
                  <a:schemeClr val="tx1"/>
                </a:solidFill>
                <a:effectLst/>
                <a:latin typeface="+mn-lt"/>
                <a:ea typeface="+mn-ea"/>
                <a:cs typeface="+mn-cs"/>
              </a:rPr>
              <a:t>לוברית</a:t>
            </a:r>
            <a:r>
              <a:rPr lang="he-IL" sz="1200" kern="1200" dirty="0">
                <a:solidFill>
                  <a:schemeClr val="tx1"/>
                </a:solidFill>
                <a:effectLst/>
                <a:latin typeface="+mn-lt"/>
                <a:ea typeface="+mn-ea"/>
                <a:cs typeface="+mn-cs"/>
              </a:rPr>
              <a:t> כמעט ולא מתבטאת קלינית בחיים התוך רחמיים. </a:t>
            </a:r>
            <a:endParaRPr lang="en-IL" sz="1200" kern="1200" dirty="0">
              <a:solidFill>
                <a:schemeClr val="tx1"/>
              </a:solidFill>
              <a:effectLst/>
              <a:latin typeface="+mn-lt"/>
              <a:ea typeface="+mn-ea"/>
              <a:cs typeface="+mn-cs"/>
            </a:endParaRPr>
          </a:p>
          <a:p>
            <a:pPr lvl="1" algn="just" rtl="1"/>
            <a:r>
              <a:rPr lang="he-IL" sz="1200" kern="1200" dirty="0">
                <a:solidFill>
                  <a:schemeClr val="tx1"/>
                </a:solidFill>
                <a:effectLst/>
                <a:latin typeface="+mn-lt"/>
                <a:ea typeface="+mn-ea"/>
                <a:cs typeface="+mn-cs"/>
              </a:rPr>
              <a:t>טיפול לאחר הלידה: לנגעים חוץ-</a:t>
            </a:r>
            <a:r>
              <a:rPr lang="he-IL" sz="1200" kern="1200" dirty="0" err="1">
                <a:solidFill>
                  <a:schemeClr val="tx1"/>
                </a:solidFill>
                <a:effectLst/>
                <a:latin typeface="+mn-lt"/>
                <a:ea typeface="+mn-ea"/>
                <a:cs typeface="+mn-cs"/>
              </a:rPr>
              <a:t>לוברים</a:t>
            </a:r>
            <a:r>
              <a:rPr lang="he-IL" sz="1200" kern="1200" dirty="0">
                <a:solidFill>
                  <a:schemeClr val="tx1"/>
                </a:solidFill>
                <a:effectLst/>
                <a:latin typeface="+mn-lt"/>
                <a:ea typeface="+mn-ea"/>
                <a:cs typeface="+mn-cs"/>
              </a:rPr>
              <a:t>, הטיפול תלוי בגודל, בכלי הדם, הנוכחות של תפליט ריאתי והמיקום. האינדיקציות לכריתה של נגע חוץ </a:t>
            </a:r>
            <a:r>
              <a:rPr lang="he-IL" sz="1200" kern="1200" dirty="0" err="1">
                <a:solidFill>
                  <a:schemeClr val="tx1"/>
                </a:solidFill>
                <a:effectLst/>
                <a:latin typeface="+mn-lt"/>
                <a:ea typeface="+mn-ea"/>
                <a:cs typeface="+mn-cs"/>
              </a:rPr>
              <a:t>לוברי</a:t>
            </a:r>
            <a:r>
              <a:rPr lang="he-IL" sz="1200" kern="1200" dirty="0">
                <a:solidFill>
                  <a:schemeClr val="tx1"/>
                </a:solidFill>
                <a:effectLst/>
                <a:latin typeface="+mn-lt"/>
                <a:ea typeface="+mn-ea"/>
                <a:cs typeface="+mn-cs"/>
              </a:rPr>
              <a:t> – כוללות כלי דם סיסטמי מזין גדול, נגע גדול עם לחץ על רקמת הריאה או </a:t>
            </a:r>
            <a:r>
              <a:rPr lang="he-IL" sz="1200" kern="1200" dirty="0" err="1">
                <a:solidFill>
                  <a:schemeClr val="tx1"/>
                </a:solidFill>
                <a:effectLst/>
                <a:latin typeface="+mn-lt"/>
                <a:ea typeface="+mn-ea"/>
                <a:cs typeface="+mn-cs"/>
              </a:rPr>
              <a:t>סטיה</a:t>
            </a:r>
            <a:r>
              <a:rPr lang="he-IL" sz="1200" kern="1200" dirty="0">
                <a:solidFill>
                  <a:schemeClr val="tx1"/>
                </a:solidFill>
                <a:effectLst/>
                <a:latin typeface="+mn-lt"/>
                <a:ea typeface="+mn-ea"/>
                <a:cs typeface="+mn-cs"/>
              </a:rPr>
              <a:t> של </a:t>
            </a:r>
            <a:r>
              <a:rPr lang="he-IL" sz="1200" kern="1200" dirty="0" err="1">
                <a:solidFill>
                  <a:schemeClr val="tx1"/>
                </a:solidFill>
                <a:effectLst/>
                <a:latin typeface="+mn-lt"/>
                <a:ea typeface="+mn-ea"/>
                <a:cs typeface="+mn-cs"/>
              </a:rPr>
              <a:t>המדיאסטינום</a:t>
            </a:r>
            <a:r>
              <a:rPr lang="he-IL" sz="1200" kern="1200" dirty="0">
                <a:solidFill>
                  <a:schemeClr val="tx1"/>
                </a:solidFill>
                <a:effectLst/>
                <a:latin typeface="+mn-lt"/>
                <a:ea typeface="+mn-ea"/>
                <a:cs typeface="+mn-cs"/>
              </a:rPr>
              <a:t>, נגע עם מרכיב </a:t>
            </a:r>
            <a:r>
              <a:rPr lang="he-IL" sz="1200" kern="1200" dirty="0" err="1">
                <a:solidFill>
                  <a:schemeClr val="tx1"/>
                </a:solidFill>
                <a:effectLst/>
                <a:latin typeface="+mn-lt"/>
                <a:ea typeface="+mn-ea"/>
                <a:cs typeface="+mn-cs"/>
              </a:rPr>
              <a:t>ציסטי</a:t>
            </a:r>
            <a:r>
              <a:rPr lang="he-IL" sz="1200" kern="1200" dirty="0">
                <a:solidFill>
                  <a:schemeClr val="tx1"/>
                </a:solidFill>
                <a:effectLst/>
                <a:latin typeface="+mn-lt"/>
                <a:ea typeface="+mn-ea"/>
                <a:cs typeface="+mn-cs"/>
              </a:rPr>
              <a:t> שמחשיד לנגע היברידי, נגע שממשיך לגדול לאחר הלידה, או נגע בתוך או מתחת לסרעפת. האבחנה המבדלת לנגע סוב-</a:t>
            </a:r>
            <a:r>
              <a:rPr lang="he-IL" sz="1200" kern="1200" dirty="0" err="1">
                <a:solidFill>
                  <a:schemeClr val="tx1"/>
                </a:solidFill>
                <a:effectLst/>
                <a:latin typeface="+mn-lt"/>
                <a:ea typeface="+mn-ea"/>
                <a:cs typeface="+mn-cs"/>
              </a:rPr>
              <a:t>דיאפרגמטי</a:t>
            </a:r>
            <a:r>
              <a:rPr lang="he-IL" sz="1200" kern="1200" dirty="0">
                <a:solidFill>
                  <a:schemeClr val="tx1"/>
                </a:solidFill>
                <a:effectLst/>
                <a:latin typeface="+mn-lt"/>
                <a:ea typeface="+mn-ea"/>
                <a:cs typeface="+mn-cs"/>
              </a:rPr>
              <a:t> יכול להיות גם </a:t>
            </a:r>
            <a:r>
              <a:rPr lang="he-IL" sz="1200" kern="1200" dirty="0" err="1">
                <a:solidFill>
                  <a:schemeClr val="tx1"/>
                </a:solidFill>
                <a:effectLst/>
                <a:latin typeface="+mn-lt"/>
                <a:ea typeface="+mn-ea"/>
                <a:cs typeface="+mn-cs"/>
              </a:rPr>
              <a:t>נוירובלסטומה</a:t>
            </a:r>
            <a:r>
              <a:rPr lang="he-IL" sz="1200" kern="1200" dirty="0">
                <a:solidFill>
                  <a:schemeClr val="tx1"/>
                </a:solidFill>
                <a:effectLst/>
                <a:latin typeface="+mn-lt"/>
                <a:ea typeface="+mn-ea"/>
                <a:cs typeface="+mn-cs"/>
              </a:rPr>
              <a:t> או דמם באדרנל. </a:t>
            </a:r>
            <a:r>
              <a:rPr lang="he-IL" sz="1200" kern="1200" dirty="0" err="1">
                <a:solidFill>
                  <a:schemeClr val="tx1"/>
                </a:solidFill>
                <a:effectLst/>
                <a:latin typeface="+mn-lt"/>
                <a:ea typeface="+mn-ea"/>
                <a:cs typeface="+mn-cs"/>
              </a:rPr>
              <a:t>המנגמנט</a:t>
            </a:r>
            <a:r>
              <a:rPr lang="he-IL" sz="1200" kern="1200" dirty="0">
                <a:solidFill>
                  <a:schemeClr val="tx1"/>
                </a:solidFill>
                <a:effectLst/>
                <a:latin typeface="+mn-lt"/>
                <a:ea typeface="+mn-ea"/>
                <a:cs typeface="+mn-cs"/>
              </a:rPr>
              <a:t> הכירורגי לעניין </a:t>
            </a:r>
            <a:r>
              <a:rPr lang="he-IL" sz="1200" kern="1200" dirty="0" err="1">
                <a:solidFill>
                  <a:schemeClr val="tx1"/>
                </a:solidFill>
                <a:effectLst/>
                <a:latin typeface="+mn-lt"/>
                <a:ea typeface="+mn-ea"/>
                <a:cs typeface="+mn-cs"/>
              </a:rPr>
              <a:t>סקווסטרציה</a:t>
            </a:r>
            <a:r>
              <a:rPr lang="he-IL" sz="1200" kern="1200" dirty="0">
                <a:solidFill>
                  <a:schemeClr val="tx1"/>
                </a:solidFill>
                <a:effectLst/>
                <a:latin typeface="+mn-lt"/>
                <a:ea typeface="+mn-ea"/>
                <a:cs typeface="+mn-cs"/>
              </a:rPr>
              <a:t> חוץ </a:t>
            </a:r>
            <a:r>
              <a:rPr lang="he-IL" sz="1200" kern="1200" dirty="0" err="1">
                <a:solidFill>
                  <a:schemeClr val="tx1"/>
                </a:solidFill>
                <a:effectLst/>
                <a:latin typeface="+mn-lt"/>
                <a:ea typeface="+mn-ea"/>
                <a:cs typeface="+mn-cs"/>
              </a:rPr>
              <a:t>לוברית</a:t>
            </a:r>
            <a:r>
              <a:rPr lang="he-IL" sz="1200" kern="1200" dirty="0">
                <a:solidFill>
                  <a:schemeClr val="tx1"/>
                </a:solidFill>
                <a:effectLst/>
                <a:latin typeface="+mn-lt"/>
                <a:ea typeface="+mn-ea"/>
                <a:cs typeface="+mn-cs"/>
              </a:rPr>
              <a:t> כולל קשירה וחלוקה של הכלי הסיסטמי המעורב, והסרה של המסה. לגבי נגע תוך </a:t>
            </a:r>
            <a:r>
              <a:rPr lang="he-IL" sz="1200" kern="1200" dirty="0" err="1">
                <a:solidFill>
                  <a:schemeClr val="tx1"/>
                </a:solidFill>
                <a:effectLst/>
                <a:latin typeface="+mn-lt"/>
                <a:ea typeface="+mn-ea"/>
                <a:cs typeface="+mn-cs"/>
              </a:rPr>
              <a:t>לוברי</a:t>
            </a:r>
            <a:r>
              <a:rPr lang="he-IL" sz="1200" kern="1200" dirty="0">
                <a:solidFill>
                  <a:schemeClr val="tx1"/>
                </a:solidFill>
                <a:effectLst/>
                <a:latin typeface="+mn-lt"/>
                <a:ea typeface="+mn-ea"/>
                <a:cs typeface="+mn-cs"/>
              </a:rPr>
              <a:t>- ההמלצה הינה לכריתה של כולם, מאחר והם מעלים את הסיכון לזיהום ולהתפתחות של </a:t>
            </a:r>
            <a:r>
              <a:rPr lang="he-IL" sz="1200" kern="1200" dirty="0" err="1">
                <a:solidFill>
                  <a:schemeClr val="tx1"/>
                </a:solidFill>
                <a:effectLst/>
                <a:latin typeface="+mn-lt"/>
                <a:ea typeface="+mn-ea"/>
                <a:cs typeface="+mn-cs"/>
              </a:rPr>
              <a:t>high</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output</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physiology</a:t>
            </a:r>
            <a:r>
              <a:rPr lang="he-IL" sz="1200" kern="1200" dirty="0">
                <a:solidFill>
                  <a:schemeClr val="tx1"/>
                </a:solidFill>
                <a:effectLst/>
                <a:latin typeface="+mn-lt"/>
                <a:ea typeface="+mn-ea"/>
                <a:cs typeface="+mn-cs"/>
              </a:rPr>
              <a:t>. הניתוח מתוכנן לגיל 8-10 שבועות בכריתה </a:t>
            </a:r>
            <a:r>
              <a:rPr lang="he-IL" sz="1200" kern="1200" dirty="0" err="1">
                <a:solidFill>
                  <a:schemeClr val="tx1"/>
                </a:solidFill>
                <a:effectLst/>
                <a:latin typeface="+mn-lt"/>
                <a:ea typeface="+mn-ea"/>
                <a:cs typeface="+mn-cs"/>
              </a:rPr>
              <a:t>תורקוסקופית</a:t>
            </a:r>
            <a:r>
              <a:rPr lang="he-IL" sz="1200" kern="1200" dirty="0">
                <a:solidFill>
                  <a:schemeClr val="tx1"/>
                </a:solidFill>
                <a:effectLst/>
                <a:latin typeface="+mn-lt"/>
                <a:ea typeface="+mn-ea"/>
                <a:cs typeface="+mn-cs"/>
              </a:rPr>
              <a:t>, ובביצוע </a:t>
            </a:r>
            <a:r>
              <a:rPr lang="he-IL" sz="1200" kern="1200" dirty="0" err="1">
                <a:solidFill>
                  <a:schemeClr val="tx1"/>
                </a:solidFill>
                <a:effectLst/>
                <a:latin typeface="+mn-lt"/>
                <a:ea typeface="+mn-ea"/>
                <a:cs typeface="+mn-cs"/>
              </a:rPr>
              <a:t>לובקטומיה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אמפיזמה</a:t>
            </a:r>
            <a:r>
              <a:rPr lang="he-IL" sz="1200" kern="1200" dirty="0">
                <a:solidFill>
                  <a:schemeClr val="tx1"/>
                </a:solidFill>
                <a:effectLst/>
                <a:latin typeface="+mn-lt"/>
                <a:ea typeface="+mn-ea"/>
                <a:cs typeface="+mn-cs"/>
              </a:rPr>
              <a:t> מולדת </a:t>
            </a:r>
            <a:r>
              <a:rPr lang="he-IL" sz="1200" kern="1200" dirty="0" err="1">
                <a:solidFill>
                  <a:schemeClr val="tx1"/>
                </a:solidFill>
                <a:effectLst/>
                <a:latin typeface="+mn-lt"/>
                <a:ea typeface="+mn-ea"/>
                <a:cs typeface="+mn-cs"/>
              </a:rPr>
              <a:t>לוברית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congenital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lobar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emphysema</a:t>
            </a:r>
            <a:r>
              <a:rPr lang="he-IL" sz="1200" kern="1200" dirty="0">
                <a:solidFill>
                  <a:schemeClr val="tx1"/>
                </a:solidFill>
                <a:effectLst/>
                <a:latin typeface="+mn-lt"/>
                <a:ea typeface="+mn-ea"/>
                <a:cs typeface="+mn-cs"/>
              </a:rPr>
              <a:t>- מצב המאופיין בהיפר-אינפלציה והרחבה של אחד או יותר מאונות הריאה, משנית למכניזם של </a:t>
            </a:r>
            <a:r>
              <a:rPr lang="he-IL" sz="1200" kern="1200" dirty="0" err="1">
                <a:solidFill>
                  <a:schemeClr val="tx1"/>
                </a:solidFill>
                <a:effectLst/>
                <a:latin typeface="+mn-lt"/>
                <a:ea typeface="+mn-ea"/>
                <a:cs typeface="+mn-cs"/>
              </a:rPr>
              <a:t>one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way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valve</a:t>
            </a:r>
            <a:r>
              <a:rPr lang="he-IL" sz="1200" kern="1200" dirty="0">
                <a:solidFill>
                  <a:schemeClr val="tx1"/>
                </a:solidFill>
                <a:effectLst/>
                <a:latin typeface="+mn-lt"/>
                <a:ea typeface="+mn-ea"/>
                <a:cs typeface="+mn-cs"/>
              </a:rPr>
              <a:t>, עם רמות שונות של לחץ על רקמת הריאה הסמוכה. במחצית המקרים ההסבר לא ידוע, ובשאר המקרים זה נובע מעץ </a:t>
            </a:r>
            <a:r>
              <a:rPr lang="he-IL" sz="1200" kern="1200" dirty="0" err="1">
                <a:solidFill>
                  <a:schemeClr val="tx1"/>
                </a:solidFill>
                <a:effectLst/>
                <a:latin typeface="+mn-lt"/>
                <a:ea typeface="+mn-ea"/>
                <a:cs typeface="+mn-cs"/>
              </a:rPr>
              <a:t>ברונכיאלי</a:t>
            </a:r>
            <a:r>
              <a:rPr lang="he-IL" sz="1200" kern="1200" dirty="0">
                <a:solidFill>
                  <a:schemeClr val="tx1"/>
                </a:solidFill>
                <a:effectLst/>
                <a:latin typeface="+mn-lt"/>
                <a:ea typeface="+mn-ea"/>
                <a:cs typeface="+mn-cs"/>
              </a:rPr>
              <a:t> מוחלש, לחץ מכלי דם חיצוניים, ציסטות, גידולים וכדומה. האונה הכי מעורבת היא האונה השמאלית העליונה. מרבית התינוקות </a:t>
            </a:r>
            <a:r>
              <a:rPr lang="he-IL" sz="1200" kern="1200" dirty="0" err="1">
                <a:solidFill>
                  <a:schemeClr val="tx1"/>
                </a:solidFill>
                <a:effectLst/>
                <a:latin typeface="+mn-lt"/>
                <a:ea typeface="+mn-ea"/>
                <a:cs typeface="+mn-cs"/>
              </a:rPr>
              <a:t>מתייצגים</a:t>
            </a:r>
            <a:r>
              <a:rPr lang="he-IL" sz="1200" kern="1200" dirty="0">
                <a:solidFill>
                  <a:schemeClr val="tx1"/>
                </a:solidFill>
                <a:effectLst/>
                <a:latin typeface="+mn-lt"/>
                <a:ea typeface="+mn-ea"/>
                <a:cs typeface="+mn-cs"/>
              </a:rPr>
              <a:t> עם </a:t>
            </a:r>
            <a:r>
              <a:rPr lang="he-IL" sz="1200" kern="1200" dirty="0" err="1">
                <a:solidFill>
                  <a:schemeClr val="tx1"/>
                </a:solidFill>
                <a:effectLst/>
                <a:latin typeface="+mn-lt"/>
                <a:ea typeface="+mn-ea"/>
                <a:cs typeface="+mn-cs"/>
              </a:rPr>
              <a:t>דיסטרס</a:t>
            </a:r>
            <a:r>
              <a:rPr lang="he-IL" sz="1200" kern="1200" dirty="0">
                <a:solidFill>
                  <a:schemeClr val="tx1"/>
                </a:solidFill>
                <a:effectLst/>
                <a:latin typeface="+mn-lt"/>
                <a:ea typeface="+mn-ea"/>
                <a:cs typeface="+mn-cs"/>
              </a:rPr>
              <a:t> נשימתי. מבחינה </a:t>
            </a:r>
            <a:r>
              <a:rPr lang="he-IL" sz="1200" kern="1200" dirty="0" err="1">
                <a:solidFill>
                  <a:schemeClr val="tx1"/>
                </a:solidFill>
                <a:effectLst/>
                <a:latin typeface="+mn-lt"/>
                <a:ea typeface="+mn-ea"/>
                <a:cs typeface="+mn-cs"/>
              </a:rPr>
              <a:t>פרהנטלית</a:t>
            </a:r>
            <a:r>
              <a:rPr lang="he-IL" sz="1200" kern="1200" dirty="0">
                <a:solidFill>
                  <a:schemeClr val="tx1"/>
                </a:solidFill>
                <a:effectLst/>
                <a:latin typeface="+mn-lt"/>
                <a:ea typeface="+mn-ea"/>
                <a:cs typeface="+mn-cs"/>
              </a:rPr>
              <a:t> אין השפעה </a:t>
            </a:r>
            <a:r>
              <a:rPr lang="he-IL" sz="1200" kern="1200" dirty="0" err="1">
                <a:solidFill>
                  <a:schemeClr val="tx1"/>
                </a:solidFill>
                <a:effectLst/>
                <a:latin typeface="+mn-lt"/>
                <a:ea typeface="+mn-ea"/>
                <a:cs typeface="+mn-cs"/>
              </a:rPr>
              <a:t>פתופיזיולוגית</a:t>
            </a:r>
            <a:r>
              <a:rPr lang="he-IL" sz="1200" kern="1200" dirty="0">
                <a:solidFill>
                  <a:schemeClr val="tx1"/>
                </a:solidFill>
                <a:effectLst/>
                <a:latin typeface="+mn-lt"/>
                <a:ea typeface="+mn-ea"/>
                <a:cs typeface="+mn-cs"/>
              </a:rPr>
              <a:t> משמעותית, אבל </a:t>
            </a:r>
            <a:r>
              <a:rPr lang="he-IL" sz="1200" kern="1200" dirty="0" err="1">
                <a:solidFill>
                  <a:schemeClr val="tx1"/>
                </a:solidFill>
                <a:effectLst/>
                <a:latin typeface="+mn-lt"/>
                <a:ea typeface="+mn-ea"/>
                <a:cs typeface="+mn-cs"/>
              </a:rPr>
              <a:t>האמפיזמה</a:t>
            </a:r>
            <a:r>
              <a:rPr lang="he-IL" sz="1200" kern="1200" dirty="0">
                <a:solidFill>
                  <a:schemeClr val="tx1"/>
                </a:solidFill>
                <a:effectLst/>
                <a:latin typeface="+mn-lt"/>
                <a:ea typeface="+mn-ea"/>
                <a:cs typeface="+mn-cs"/>
              </a:rPr>
              <a:t> יכולה לגדול משנית לנוזל שנלכד בה. לאחר הלידה אם הילוד לא סימפטומטי ניתן להמשיך לעקוב בלבד, כאשר מטופלים עם סימפטומים מינימליים יכולים לעבור ניתוח </a:t>
            </a:r>
            <a:r>
              <a:rPr lang="he-IL" sz="1200" kern="1200" dirty="0" err="1">
                <a:solidFill>
                  <a:schemeClr val="tx1"/>
                </a:solidFill>
                <a:effectLst/>
                <a:latin typeface="+mn-lt"/>
                <a:ea typeface="+mn-ea"/>
                <a:cs typeface="+mn-cs"/>
              </a:rPr>
              <a:t>לובקטומיה</a:t>
            </a:r>
            <a:r>
              <a:rPr lang="he-IL" sz="1200" kern="1200" dirty="0">
                <a:solidFill>
                  <a:schemeClr val="tx1"/>
                </a:solidFill>
                <a:effectLst/>
                <a:latin typeface="+mn-lt"/>
                <a:ea typeface="+mn-ea"/>
                <a:cs typeface="+mn-cs"/>
              </a:rPr>
              <a:t> אלקטיבי. כשיש תסמינים חמורים יש צורך </a:t>
            </a:r>
            <a:r>
              <a:rPr lang="he-IL" sz="1200" kern="1200" dirty="0" err="1">
                <a:solidFill>
                  <a:schemeClr val="tx1"/>
                </a:solidFill>
                <a:effectLst/>
                <a:latin typeface="+mn-lt"/>
                <a:ea typeface="+mn-ea"/>
                <a:cs typeface="+mn-cs"/>
              </a:rPr>
              <a:t>בלובקטומיה</a:t>
            </a:r>
            <a:r>
              <a:rPr lang="he-IL" sz="1200" kern="1200" dirty="0">
                <a:solidFill>
                  <a:schemeClr val="tx1"/>
                </a:solidFill>
                <a:effectLst/>
                <a:latin typeface="+mn-lt"/>
                <a:ea typeface="+mn-ea"/>
                <a:cs typeface="+mn-cs"/>
              </a:rPr>
              <a:t> דחופה, שהיא קשה </a:t>
            </a:r>
            <a:r>
              <a:rPr lang="he-IL" sz="1200" kern="1200" dirty="0" err="1">
                <a:solidFill>
                  <a:schemeClr val="tx1"/>
                </a:solidFill>
                <a:effectLst/>
                <a:latin typeface="+mn-lt"/>
                <a:ea typeface="+mn-ea"/>
                <a:cs typeface="+mn-cs"/>
              </a:rPr>
              <a:t>תורקוסקופית</a:t>
            </a:r>
            <a:r>
              <a:rPr lang="he-IL" sz="1200" kern="1200" dirty="0">
                <a:solidFill>
                  <a:schemeClr val="tx1"/>
                </a:solidFill>
                <a:effectLst/>
                <a:latin typeface="+mn-lt"/>
                <a:ea typeface="+mn-ea"/>
                <a:cs typeface="+mn-cs"/>
              </a:rPr>
              <a:t> מאחר וקשה לגרום לריאה ליפול במהלך הניתוח. מטופלים סימפטומטיים נותרים עם </a:t>
            </a:r>
            <a:r>
              <a:rPr lang="he-IL" sz="1200" kern="1200" dirty="0" err="1">
                <a:solidFill>
                  <a:schemeClr val="tx1"/>
                </a:solidFill>
                <a:effectLst/>
                <a:latin typeface="+mn-lt"/>
                <a:ea typeface="+mn-ea"/>
                <a:cs typeface="+mn-cs"/>
              </a:rPr>
              <a:t>דיסטרס</a:t>
            </a:r>
            <a:r>
              <a:rPr lang="he-IL" sz="1200" kern="1200" dirty="0">
                <a:solidFill>
                  <a:schemeClr val="tx1"/>
                </a:solidFill>
                <a:effectLst/>
                <a:latin typeface="+mn-lt"/>
                <a:ea typeface="+mn-ea"/>
                <a:cs typeface="+mn-cs"/>
              </a:rPr>
              <a:t> נשימתי בחצי השנה הראשונה לחיים. </a:t>
            </a:r>
            <a:endParaRPr lang="en-IL" sz="1200" kern="1200" dirty="0">
              <a:solidFill>
                <a:schemeClr val="tx1"/>
              </a:solidFill>
              <a:effectLst/>
              <a:latin typeface="+mn-lt"/>
              <a:ea typeface="+mn-ea"/>
              <a:cs typeface="+mn-cs"/>
            </a:endParaRPr>
          </a:p>
          <a:p>
            <a:pPr lvl="1" algn="just" rtl="1"/>
            <a:br>
              <a:rPr lang="he-IL" sz="1200" b="1" kern="1200" dirty="0">
                <a:solidFill>
                  <a:schemeClr val="tx1"/>
                </a:solidFill>
                <a:effectLst/>
                <a:latin typeface="+mn-lt"/>
                <a:ea typeface="+mn-ea"/>
                <a:cs typeface="+mn-cs"/>
              </a:rPr>
            </a:b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46</a:t>
            </a:fld>
            <a:endParaRPr lang="en-IL"/>
          </a:p>
        </p:txBody>
      </p:sp>
    </p:spTree>
    <p:extLst>
      <p:ext uri="{BB962C8B-B14F-4D97-AF65-F5344CB8AC3E}">
        <p14:creationId xmlns:p14="http://schemas.microsoft.com/office/powerpoint/2010/main" val="106311339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he-IL" sz="1200" b="1" kern="1200" dirty="0">
                <a:solidFill>
                  <a:schemeClr val="tx1"/>
                </a:solidFill>
                <a:effectLst/>
                <a:latin typeface="+mn-lt"/>
                <a:ea typeface="+mn-ea"/>
                <a:cs typeface="+mn-cs"/>
              </a:rPr>
              <a:t>פרק 23- נגעים של הריאה </a:t>
            </a:r>
            <a:r>
              <a:rPr lang="he-IL" sz="1200" b="1" kern="1200" dirty="0" err="1">
                <a:solidFill>
                  <a:schemeClr val="tx1"/>
                </a:solidFill>
                <a:effectLst/>
                <a:latin typeface="+mn-lt"/>
                <a:ea typeface="+mn-ea"/>
                <a:cs typeface="+mn-cs"/>
              </a:rPr>
              <a:t>והפלאורה</a:t>
            </a:r>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יפורטו להלן.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תפליט פרא-</a:t>
            </a:r>
            <a:r>
              <a:rPr lang="he-IL" sz="1200" kern="1200" dirty="0" err="1">
                <a:solidFill>
                  <a:schemeClr val="tx1"/>
                </a:solidFill>
                <a:effectLst/>
                <a:latin typeface="+mn-lt"/>
                <a:ea typeface="+mn-ea"/>
                <a:cs typeface="+mn-cs"/>
              </a:rPr>
              <a:t>פנאומוני</a:t>
            </a:r>
            <a:r>
              <a:rPr lang="he-IL" sz="1200" kern="1200" dirty="0">
                <a:solidFill>
                  <a:schemeClr val="tx1"/>
                </a:solidFill>
                <a:effectLst/>
                <a:latin typeface="+mn-lt"/>
                <a:ea typeface="+mn-ea"/>
                <a:cs typeface="+mn-cs"/>
              </a:rPr>
              <a:t>: לדוגמא, </a:t>
            </a:r>
            <a:r>
              <a:rPr lang="he-IL" sz="1200" kern="1200" dirty="0" err="1">
                <a:solidFill>
                  <a:schemeClr val="tx1"/>
                </a:solidFill>
                <a:effectLst/>
                <a:latin typeface="+mn-lt"/>
                <a:ea typeface="+mn-ea"/>
                <a:cs typeface="+mn-cs"/>
              </a:rPr>
              <a:t>אמפיימה</a:t>
            </a:r>
            <a:r>
              <a:rPr lang="he-IL" sz="1200" kern="1200" dirty="0">
                <a:solidFill>
                  <a:schemeClr val="tx1"/>
                </a:solidFill>
                <a:effectLst/>
                <a:latin typeface="+mn-lt"/>
                <a:ea typeface="+mn-ea"/>
                <a:cs typeface="+mn-cs"/>
              </a:rPr>
              <a:t> שזו הצורה הרווחת. זה יכול להיווצר אצל 30-50% מהילדים עם דלקת ריאות חיידקית, כשאצל ילדים מתחת לגיל שנתיים השכיחות של </a:t>
            </a:r>
            <a:r>
              <a:rPr lang="he-IL" sz="1200" kern="1200" dirty="0" err="1">
                <a:solidFill>
                  <a:schemeClr val="tx1"/>
                </a:solidFill>
                <a:effectLst/>
                <a:latin typeface="+mn-lt"/>
                <a:ea typeface="+mn-ea"/>
                <a:cs typeface="+mn-cs"/>
              </a:rPr>
              <a:t>אמפיימה</a:t>
            </a:r>
            <a:r>
              <a:rPr lang="he-IL" sz="1200" kern="1200" dirty="0">
                <a:solidFill>
                  <a:schemeClr val="tx1"/>
                </a:solidFill>
                <a:effectLst/>
                <a:latin typeface="+mn-lt"/>
                <a:ea typeface="+mn-ea"/>
                <a:cs typeface="+mn-cs"/>
              </a:rPr>
              <a:t> הכפילה את עצמה בשנים האחרונות. מבחינת </a:t>
            </a:r>
            <a:r>
              <a:rPr lang="he-IL" sz="1200" kern="1200" dirty="0" err="1">
                <a:solidFill>
                  <a:schemeClr val="tx1"/>
                </a:solidFill>
                <a:effectLst/>
                <a:latin typeface="+mn-lt"/>
                <a:ea typeface="+mn-ea"/>
                <a:cs typeface="+mn-cs"/>
              </a:rPr>
              <a:t>פתוגנזה</a:t>
            </a:r>
            <a:r>
              <a:rPr lang="he-IL" sz="1200" kern="1200" dirty="0">
                <a:solidFill>
                  <a:schemeClr val="tx1"/>
                </a:solidFill>
                <a:effectLst/>
                <a:latin typeface="+mn-lt"/>
                <a:ea typeface="+mn-ea"/>
                <a:cs typeface="+mn-cs"/>
              </a:rPr>
              <a:t>- זה מתהווה דרך כמה שלבים, כשהשלב הראשון הינו </a:t>
            </a:r>
            <a:r>
              <a:rPr lang="he-IL" sz="1200" kern="1200" dirty="0" err="1">
                <a:solidFill>
                  <a:schemeClr val="tx1"/>
                </a:solidFill>
                <a:effectLst/>
                <a:latin typeface="+mn-lt"/>
                <a:ea typeface="+mn-ea"/>
                <a:cs typeface="+mn-cs"/>
              </a:rPr>
              <a:t>פלאוריטיס</a:t>
            </a:r>
            <a:r>
              <a:rPr lang="he-IL" sz="1200" kern="1200" dirty="0">
                <a:solidFill>
                  <a:schemeClr val="tx1"/>
                </a:solidFill>
                <a:effectLst/>
                <a:latin typeface="+mn-lt"/>
                <a:ea typeface="+mn-ea"/>
                <a:cs typeface="+mn-cs"/>
              </a:rPr>
              <a:t> ודלקת, ולאחר מכן שלב </a:t>
            </a:r>
            <a:r>
              <a:rPr lang="he-IL" sz="1200" kern="1200" dirty="0" err="1">
                <a:solidFill>
                  <a:schemeClr val="tx1"/>
                </a:solidFill>
                <a:effectLst/>
                <a:latin typeface="+mn-lt"/>
                <a:ea typeface="+mn-ea"/>
                <a:cs typeface="+mn-cs"/>
              </a:rPr>
              <a:t>אקסודטיבי</a:t>
            </a:r>
            <a:r>
              <a:rPr lang="he-IL" sz="1200" kern="1200" dirty="0">
                <a:solidFill>
                  <a:schemeClr val="tx1"/>
                </a:solidFill>
                <a:effectLst/>
                <a:latin typeface="+mn-lt"/>
                <a:ea typeface="+mn-ea"/>
                <a:cs typeface="+mn-cs"/>
              </a:rPr>
              <a:t>- נוזל צלול </a:t>
            </a:r>
            <a:r>
              <a:rPr lang="he-IL" sz="1200" kern="1200" dirty="0" err="1">
                <a:solidFill>
                  <a:schemeClr val="tx1"/>
                </a:solidFill>
                <a:effectLst/>
                <a:latin typeface="+mn-lt"/>
                <a:ea typeface="+mn-ea"/>
                <a:cs typeface="+mn-cs"/>
              </a:rPr>
              <a:t>פלאורלי</a:t>
            </a:r>
            <a:r>
              <a:rPr lang="he-IL" sz="1200" kern="1200" dirty="0">
                <a:solidFill>
                  <a:schemeClr val="tx1"/>
                </a:solidFill>
                <a:effectLst/>
                <a:latin typeface="+mn-lt"/>
                <a:ea typeface="+mn-ea"/>
                <a:cs typeface="+mn-cs"/>
              </a:rPr>
              <a:t> עם ספירה נמוכה של תאים. השלב הבא הוא השלב המוגלתי- </a:t>
            </a:r>
            <a:r>
              <a:rPr lang="he-IL" sz="1200" kern="1200" dirty="0" err="1">
                <a:solidFill>
                  <a:schemeClr val="tx1"/>
                </a:solidFill>
                <a:effectLst/>
                <a:latin typeface="+mn-lt"/>
                <a:ea typeface="+mn-ea"/>
                <a:cs typeface="+mn-cs"/>
              </a:rPr>
              <a:t>אמפיימה</a:t>
            </a:r>
            <a:r>
              <a:rPr lang="he-IL" sz="1200" kern="1200" dirty="0">
                <a:solidFill>
                  <a:schemeClr val="tx1"/>
                </a:solidFill>
                <a:effectLst/>
                <a:latin typeface="+mn-lt"/>
                <a:ea typeface="+mn-ea"/>
                <a:cs typeface="+mn-cs"/>
              </a:rPr>
              <a:t>- יש פיברין ונוזל </a:t>
            </a:r>
            <a:r>
              <a:rPr lang="he-IL" sz="1200" kern="1200" dirty="0" err="1">
                <a:solidFill>
                  <a:schemeClr val="tx1"/>
                </a:solidFill>
                <a:effectLst/>
                <a:latin typeface="+mn-lt"/>
                <a:ea typeface="+mn-ea"/>
                <a:cs typeface="+mn-cs"/>
              </a:rPr>
              <a:t>פורולנטי</a:t>
            </a:r>
            <a:r>
              <a:rPr lang="he-IL" sz="1200" kern="1200" dirty="0">
                <a:solidFill>
                  <a:schemeClr val="tx1"/>
                </a:solidFill>
                <a:effectLst/>
                <a:latin typeface="+mn-lt"/>
                <a:ea typeface="+mn-ea"/>
                <a:cs typeface="+mn-cs"/>
              </a:rPr>
              <a:t> בחלל </a:t>
            </a:r>
            <a:r>
              <a:rPr lang="he-IL" sz="1200" kern="1200" dirty="0" err="1">
                <a:solidFill>
                  <a:schemeClr val="tx1"/>
                </a:solidFill>
                <a:effectLst/>
                <a:latin typeface="+mn-lt"/>
                <a:ea typeface="+mn-ea"/>
                <a:cs typeface="+mn-cs"/>
              </a:rPr>
              <a:t>הפלאורלי</a:t>
            </a:r>
            <a:r>
              <a:rPr lang="he-IL" sz="1200" kern="1200" dirty="0">
                <a:solidFill>
                  <a:schemeClr val="tx1"/>
                </a:solidFill>
                <a:effectLst/>
                <a:latin typeface="+mn-lt"/>
                <a:ea typeface="+mn-ea"/>
                <a:cs typeface="+mn-cs"/>
              </a:rPr>
              <a:t> עם עליה בספירה הלבנה שבנוזל, והשלב האחרון זה שלב האורגניזציה- יש שכבה עבה שמצטברת ונכלאת </a:t>
            </a:r>
            <a:r>
              <a:rPr lang="he-IL" sz="1200" kern="1200" dirty="0" err="1">
                <a:solidFill>
                  <a:schemeClr val="tx1"/>
                </a:solidFill>
                <a:effectLst/>
                <a:latin typeface="+mn-lt"/>
                <a:ea typeface="+mn-ea"/>
                <a:cs typeface="+mn-cs"/>
              </a:rPr>
              <a:t>בפלאורה</a:t>
            </a:r>
            <a:r>
              <a:rPr lang="he-IL" sz="1200" kern="1200" dirty="0">
                <a:solidFill>
                  <a:schemeClr val="tx1"/>
                </a:solidFill>
                <a:effectLst/>
                <a:latin typeface="+mn-lt"/>
                <a:ea typeface="+mn-ea"/>
                <a:cs typeface="+mn-cs"/>
              </a:rPr>
              <a:t> ויכולה להביא למחלת ריאות </a:t>
            </a:r>
            <a:r>
              <a:rPr lang="he-IL" sz="1200" kern="1200" dirty="0" err="1">
                <a:solidFill>
                  <a:schemeClr val="tx1"/>
                </a:solidFill>
                <a:effectLst/>
                <a:latin typeface="+mn-lt"/>
                <a:ea typeface="+mn-ea"/>
                <a:cs typeface="+mn-cs"/>
              </a:rPr>
              <a:t>רסטרקטיבית</a:t>
            </a:r>
            <a:r>
              <a:rPr lang="he-IL" sz="1200" kern="1200" dirty="0">
                <a:solidFill>
                  <a:schemeClr val="tx1"/>
                </a:solidFill>
                <a:effectLst/>
                <a:latin typeface="+mn-lt"/>
                <a:ea typeface="+mn-ea"/>
                <a:cs typeface="+mn-cs"/>
              </a:rPr>
              <a:t> כרונית. הקריטריון לאבחנה של </a:t>
            </a:r>
            <a:r>
              <a:rPr lang="he-IL" sz="1200" kern="1200" dirty="0" err="1">
                <a:solidFill>
                  <a:schemeClr val="tx1"/>
                </a:solidFill>
                <a:effectLst/>
                <a:latin typeface="+mn-lt"/>
                <a:ea typeface="+mn-ea"/>
                <a:cs typeface="+mn-cs"/>
              </a:rPr>
              <a:t>אמפיימה</a:t>
            </a:r>
            <a:r>
              <a:rPr lang="he-IL" sz="1200" kern="1200" dirty="0">
                <a:solidFill>
                  <a:schemeClr val="tx1"/>
                </a:solidFill>
                <a:effectLst/>
                <a:latin typeface="+mn-lt"/>
                <a:ea typeface="+mn-ea"/>
                <a:cs typeface="+mn-cs"/>
              </a:rPr>
              <a:t> כולל </a:t>
            </a:r>
            <a:r>
              <a:rPr lang="he-IL" sz="1200" kern="1200" dirty="0" err="1">
                <a:solidFill>
                  <a:schemeClr val="tx1"/>
                </a:solidFill>
                <a:effectLst/>
                <a:latin typeface="+mn-lt"/>
                <a:ea typeface="+mn-ea"/>
                <a:cs typeface="+mn-cs"/>
              </a:rPr>
              <a:t>ph</a:t>
            </a:r>
            <a:r>
              <a:rPr lang="he-IL" sz="1200" kern="1200" dirty="0">
                <a:solidFill>
                  <a:schemeClr val="tx1"/>
                </a:solidFill>
                <a:effectLst/>
                <a:latin typeface="+mn-lt"/>
                <a:ea typeface="+mn-ea"/>
                <a:cs typeface="+mn-cs"/>
              </a:rPr>
              <a:t> מתחת ל- 7.2, רמת </a:t>
            </a:r>
            <a:r>
              <a:rPr lang="he-IL" sz="1200" kern="1200" dirty="0" err="1">
                <a:solidFill>
                  <a:schemeClr val="tx1"/>
                </a:solidFill>
                <a:effectLst/>
                <a:latin typeface="+mn-lt"/>
                <a:ea typeface="+mn-ea"/>
                <a:cs typeface="+mn-cs"/>
              </a:rPr>
              <a:t>ldh</a:t>
            </a:r>
            <a:r>
              <a:rPr lang="he-IL" sz="1200" kern="1200" dirty="0">
                <a:solidFill>
                  <a:schemeClr val="tx1"/>
                </a:solidFill>
                <a:effectLst/>
                <a:latin typeface="+mn-lt"/>
                <a:ea typeface="+mn-ea"/>
                <a:cs typeface="+mn-cs"/>
              </a:rPr>
              <a:t> מעל 1000, גלוקוז מתחת ל- 40, תרבית חיובית ועדות </a:t>
            </a:r>
            <a:r>
              <a:rPr lang="he-IL" sz="1200" kern="1200" dirty="0" err="1">
                <a:solidFill>
                  <a:schemeClr val="tx1"/>
                </a:solidFill>
                <a:effectLst/>
                <a:latin typeface="+mn-lt"/>
                <a:ea typeface="+mn-ea"/>
                <a:cs typeface="+mn-cs"/>
              </a:rPr>
              <a:t>ללוקולציות</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ספטציות</a:t>
            </a:r>
            <a:r>
              <a:rPr lang="he-IL" sz="1200" kern="1200" dirty="0">
                <a:solidFill>
                  <a:schemeClr val="tx1"/>
                </a:solidFill>
                <a:effectLst/>
                <a:latin typeface="+mn-lt"/>
                <a:ea typeface="+mn-ea"/>
                <a:cs typeface="+mn-cs"/>
              </a:rPr>
              <a:t> בהדמיה. הטיפול- תלוי בדרגת החומרה, לרוב כשזה פחות מ- 1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מעקב, גדול נחשב מעל 2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סמנים כמו תלות בחמצן, קושי באכילה, </a:t>
            </a:r>
            <a:r>
              <a:rPr lang="he-IL" sz="1200" kern="1200" dirty="0" err="1">
                <a:solidFill>
                  <a:schemeClr val="tx1"/>
                </a:solidFill>
                <a:effectLst/>
                <a:latin typeface="+mn-lt"/>
                <a:ea typeface="+mn-ea"/>
                <a:cs typeface="+mn-cs"/>
              </a:rPr>
              <a:t>טכיפנאה</a:t>
            </a:r>
            <a:r>
              <a:rPr lang="he-IL" sz="1200" kern="1200" dirty="0">
                <a:solidFill>
                  <a:schemeClr val="tx1"/>
                </a:solidFill>
                <a:effectLst/>
                <a:latin typeface="+mn-lt"/>
                <a:ea typeface="+mn-ea"/>
                <a:cs typeface="+mn-cs"/>
              </a:rPr>
              <a:t>- מלמדים על החמרה. במידה ויש החלטה על ניקוז ישנן מספר אופציות- </a:t>
            </a:r>
            <a:r>
              <a:rPr lang="he-IL" sz="1200" kern="1200" dirty="0" err="1">
                <a:solidFill>
                  <a:schemeClr val="tx1"/>
                </a:solidFill>
                <a:effectLst/>
                <a:latin typeface="+mn-lt"/>
                <a:ea typeface="+mn-ea"/>
                <a:cs typeface="+mn-cs"/>
              </a:rPr>
              <a:t>דיקורים</a:t>
            </a:r>
            <a:r>
              <a:rPr lang="he-IL" sz="1200" kern="1200" dirty="0">
                <a:solidFill>
                  <a:schemeClr val="tx1"/>
                </a:solidFill>
                <a:effectLst/>
                <a:latin typeface="+mn-lt"/>
                <a:ea typeface="+mn-ea"/>
                <a:cs typeface="+mn-cs"/>
              </a:rPr>
              <a:t> חוזרים לעומת הכנסת נקז. מרבית המקרים- הכנסת נקז </a:t>
            </a:r>
            <a:r>
              <a:rPr lang="he-IL" sz="1200" kern="1200" dirty="0" err="1">
                <a:solidFill>
                  <a:schemeClr val="tx1"/>
                </a:solidFill>
                <a:effectLst/>
                <a:latin typeface="+mn-lt"/>
                <a:ea typeface="+mn-ea"/>
                <a:cs typeface="+mn-cs"/>
              </a:rPr>
              <a:t>פיגטייל</a:t>
            </a:r>
            <a:r>
              <a:rPr lang="he-IL" sz="1200" kern="1200" dirty="0">
                <a:solidFill>
                  <a:schemeClr val="tx1"/>
                </a:solidFill>
                <a:effectLst/>
                <a:latin typeface="+mn-lt"/>
                <a:ea typeface="+mn-ea"/>
                <a:cs typeface="+mn-cs"/>
              </a:rPr>
              <a:t> קטן בשיטת </a:t>
            </a:r>
            <a:r>
              <a:rPr lang="he-IL" sz="1200" kern="1200" dirty="0" err="1">
                <a:solidFill>
                  <a:schemeClr val="tx1"/>
                </a:solidFill>
                <a:effectLst/>
                <a:latin typeface="+mn-lt"/>
                <a:ea typeface="+mn-ea"/>
                <a:cs typeface="+mn-cs"/>
              </a:rPr>
              <a:t>סלדינגר</a:t>
            </a:r>
            <a:r>
              <a:rPr lang="he-IL" sz="1200" kern="1200" dirty="0">
                <a:solidFill>
                  <a:schemeClr val="tx1"/>
                </a:solidFill>
                <a:effectLst/>
                <a:latin typeface="+mn-lt"/>
                <a:ea typeface="+mn-ea"/>
                <a:cs typeface="+mn-cs"/>
              </a:rPr>
              <a:t>. לא הוכח כפחות יעיל לעומת נקז פורמלי גדול. הטיפול </a:t>
            </a:r>
            <a:r>
              <a:rPr lang="he-IL" sz="1200" kern="1200" dirty="0" err="1">
                <a:solidFill>
                  <a:schemeClr val="tx1"/>
                </a:solidFill>
                <a:effectLst/>
                <a:latin typeface="+mn-lt"/>
                <a:ea typeface="+mn-ea"/>
                <a:cs typeface="+mn-cs"/>
              </a:rPr>
              <a:t>הדפנטיבי</a:t>
            </a:r>
            <a:r>
              <a:rPr lang="he-IL" sz="1200" kern="1200" dirty="0">
                <a:solidFill>
                  <a:schemeClr val="tx1"/>
                </a:solidFill>
                <a:effectLst/>
                <a:latin typeface="+mn-lt"/>
                <a:ea typeface="+mn-ea"/>
                <a:cs typeface="+mn-cs"/>
              </a:rPr>
              <a:t> במידה ומדובר </a:t>
            </a:r>
            <a:r>
              <a:rPr lang="he-IL" sz="1200" kern="1200" dirty="0" err="1">
                <a:solidFill>
                  <a:schemeClr val="tx1"/>
                </a:solidFill>
                <a:effectLst/>
                <a:latin typeface="+mn-lt"/>
                <a:ea typeface="+mn-ea"/>
                <a:cs typeface="+mn-cs"/>
              </a:rPr>
              <a:t>באמפיימה</a:t>
            </a:r>
            <a:r>
              <a:rPr lang="he-IL" sz="1200" kern="1200" dirty="0">
                <a:solidFill>
                  <a:schemeClr val="tx1"/>
                </a:solidFill>
                <a:effectLst/>
                <a:latin typeface="+mn-lt"/>
                <a:ea typeface="+mn-ea"/>
                <a:cs typeface="+mn-cs"/>
              </a:rPr>
              <a:t>, כלומר תפליט מורכב, היה בעבר </a:t>
            </a:r>
            <a:r>
              <a:rPr lang="he-IL" sz="1200" kern="1200" dirty="0" err="1">
                <a:solidFill>
                  <a:schemeClr val="tx1"/>
                </a:solidFill>
                <a:effectLst/>
                <a:latin typeface="+mn-lt"/>
                <a:ea typeface="+mn-ea"/>
                <a:cs typeface="+mn-cs"/>
              </a:rPr>
              <a:t>דברדימנט</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תורקוסקופי</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vats</a:t>
            </a:r>
            <a:r>
              <a:rPr lang="he-IL" sz="1200" kern="1200" dirty="0">
                <a:solidFill>
                  <a:schemeClr val="tx1"/>
                </a:solidFill>
                <a:effectLst/>
                <a:latin typeface="+mn-lt"/>
                <a:ea typeface="+mn-ea"/>
                <a:cs typeface="+mn-cs"/>
              </a:rPr>
              <a:t>. עם זאת, פיתוח של חומרים </a:t>
            </a:r>
            <a:r>
              <a:rPr lang="he-IL" sz="1200" kern="1200" dirty="0" err="1">
                <a:solidFill>
                  <a:schemeClr val="tx1"/>
                </a:solidFill>
                <a:effectLst/>
                <a:latin typeface="+mn-lt"/>
                <a:ea typeface="+mn-ea"/>
                <a:cs typeface="+mn-cs"/>
              </a:rPr>
              <a:t>פיברינלוטיים</a:t>
            </a:r>
            <a:r>
              <a:rPr lang="he-IL" sz="1200" kern="1200" dirty="0">
                <a:solidFill>
                  <a:schemeClr val="tx1"/>
                </a:solidFill>
                <a:effectLst/>
                <a:latin typeface="+mn-lt"/>
                <a:ea typeface="+mn-ea"/>
                <a:cs typeface="+mn-cs"/>
              </a:rPr>
              <a:t> (כגון </a:t>
            </a:r>
            <a:r>
              <a:rPr lang="he-IL" sz="1200" kern="1200" dirty="0" err="1">
                <a:solidFill>
                  <a:schemeClr val="tx1"/>
                </a:solidFill>
                <a:effectLst/>
                <a:latin typeface="+mn-lt"/>
                <a:ea typeface="+mn-ea"/>
                <a:cs typeface="+mn-cs"/>
              </a:rPr>
              <a:t>tpa</a:t>
            </a:r>
            <a:r>
              <a:rPr lang="he-IL" sz="1200" kern="1200" dirty="0">
                <a:solidFill>
                  <a:schemeClr val="tx1"/>
                </a:solidFill>
                <a:effectLst/>
                <a:latin typeface="+mn-lt"/>
                <a:ea typeface="+mn-ea"/>
                <a:cs typeface="+mn-cs"/>
              </a:rPr>
              <a:t>) הוכיח את עצמו כטיפול ראשוני ולכן האלגוריתם המקובל הינו ראשית לבסס אבחנה של </a:t>
            </a:r>
            <a:r>
              <a:rPr lang="he-IL" sz="1200" kern="1200" dirty="0" err="1">
                <a:solidFill>
                  <a:schemeClr val="tx1"/>
                </a:solidFill>
                <a:effectLst/>
                <a:latin typeface="+mn-lt"/>
                <a:ea typeface="+mn-ea"/>
                <a:cs typeface="+mn-cs"/>
              </a:rPr>
              <a:t>אמפיימה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לוקולציות</a:t>
            </a:r>
            <a:r>
              <a:rPr lang="he-IL" sz="1200" kern="1200" dirty="0">
                <a:solidFill>
                  <a:schemeClr val="tx1"/>
                </a:solidFill>
                <a:effectLst/>
                <a:latin typeface="+mn-lt"/>
                <a:ea typeface="+mn-ea"/>
                <a:cs typeface="+mn-cs"/>
              </a:rPr>
              <a:t> או מעל 10,000 תאי דם לבנים, הכנסת נקז חזה עם </a:t>
            </a:r>
            <a:r>
              <a:rPr lang="he-IL" sz="1200" kern="1200" dirty="0" err="1">
                <a:solidFill>
                  <a:schemeClr val="tx1"/>
                </a:solidFill>
                <a:effectLst/>
                <a:latin typeface="+mn-lt"/>
                <a:ea typeface="+mn-ea"/>
                <a:cs typeface="+mn-cs"/>
              </a:rPr>
              <a:t>tpa</a:t>
            </a:r>
            <a:r>
              <a:rPr lang="he-IL" sz="1200" kern="1200" dirty="0">
                <a:solidFill>
                  <a:schemeClr val="tx1"/>
                </a:solidFill>
                <a:effectLst/>
                <a:latin typeface="+mn-lt"/>
                <a:ea typeface="+mn-ea"/>
                <a:cs typeface="+mn-cs"/>
              </a:rPr>
              <a:t>, (שלוש מנות) ואם אין שיפור קליני וההפרשות ממשיכות אזי לבצע הדמיה- סונר או סיטי. אם </a:t>
            </a:r>
            <a:r>
              <a:rPr lang="he-IL" sz="1200" kern="1200" dirty="0" err="1">
                <a:solidFill>
                  <a:schemeClr val="tx1"/>
                </a:solidFill>
                <a:effectLst/>
                <a:latin typeface="+mn-lt"/>
                <a:ea typeface="+mn-ea"/>
                <a:cs typeface="+mn-cs"/>
              </a:rPr>
              <a:t>בסיטי</a:t>
            </a:r>
            <a:r>
              <a:rPr lang="he-IL" sz="1200" kern="1200" dirty="0">
                <a:solidFill>
                  <a:schemeClr val="tx1"/>
                </a:solidFill>
                <a:effectLst/>
                <a:latin typeface="+mn-lt"/>
                <a:ea typeface="+mn-ea"/>
                <a:cs typeface="+mn-cs"/>
              </a:rPr>
              <a:t> אין עדות למחלה </a:t>
            </a:r>
            <a:r>
              <a:rPr lang="he-IL" sz="1200" kern="1200" dirty="0" err="1">
                <a:solidFill>
                  <a:schemeClr val="tx1"/>
                </a:solidFill>
                <a:effectLst/>
                <a:latin typeface="+mn-lt"/>
                <a:ea typeface="+mn-ea"/>
                <a:cs typeface="+mn-cs"/>
              </a:rPr>
              <a:t>פלאורלית</a:t>
            </a:r>
            <a:r>
              <a:rPr lang="he-IL" sz="1200" kern="1200" dirty="0">
                <a:solidFill>
                  <a:schemeClr val="tx1"/>
                </a:solidFill>
                <a:effectLst/>
                <a:latin typeface="+mn-lt"/>
                <a:ea typeface="+mn-ea"/>
                <a:cs typeface="+mn-cs"/>
              </a:rPr>
              <a:t> אז להמשיך אנטיביוטיקה. אם יש המשך מחלה- להתקדם לניתוח </a:t>
            </a:r>
            <a:r>
              <a:rPr lang="he-IL" sz="1200" kern="1200" dirty="0" err="1">
                <a:solidFill>
                  <a:schemeClr val="tx1"/>
                </a:solidFill>
                <a:effectLst/>
                <a:latin typeface="+mn-lt"/>
                <a:ea typeface="+mn-ea"/>
                <a:cs typeface="+mn-cs"/>
              </a:rPr>
              <a:t>תורקוסקופי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אבצס ריאתי- לרוב מתפתח כתוצאה </a:t>
            </a:r>
            <a:r>
              <a:rPr lang="he-IL" sz="1200" kern="1200" dirty="0" err="1">
                <a:solidFill>
                  <a:schemeClr val="tx1"/>
                </a:solidFill>
                <a:effectLst/>
                <a:latin typeface="+mn-lt"/>
                <a:ea typeface="+mn-ea"/>
                <a:cs typeface="+mn-cs"/>
              </a:rPr>
              <a:t>מנקרוטייזינג</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פנאומוניה</a:t>
            </a:r>
            <a:r>
              <a:rPr lang="he-IL" sz="1200" kern="1200" dirty="0">
                <a:solidFill>
                  <a:schemeClr val="tx1"/>
                </a:solidFill>
                <a:effectLst/>
                <a:latin typeface="+mn-lt"/>
                <a:ea typeface="+mn-ea"/>
                <a:cs typeface="+mn-cs"/>
              </a:rPr>
              <a:t>- כלומר סיבה ראשונית. עם זאת, הוא יכול להתפתח כסיבה משנית כתוצאה מגוף זר או </a:t>
            </a:r>
            <a:r>
              <a:rPr lang="he-IL" sz="1200" kern="1200" dirty="0" err="1">
                <a:solidFill>
                  <a:schemeClr val="tx1"/>
                </a:solidFill>
                <a:effectLst/>
                <a:latin typeface="+mn-lt"/>
                <a:ea typeface="+mn-ea"/>
                <a:cs typeface="+mn-cs"/>
              </a:rPr>
              <a:t>מלפורמציות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ברונכו-פלאורליות</a:t>
            </a:r>
            <a:r>
              <a:rPr lang="he-IL" sz="1200" kern="1200" dirty="0">
                <a:solidFill>
                  <a:schemeClr val="tx1"/>
                </a:solidFill>
                <a:effectLst/>
                <a:latin typeface="+mn-lt"/>
                <a:ea typeface="+mn-ea"/>
                <a:cs typeface="+mn-cs"/>
              </a:rPr>
              <a:t> וציסטות </a:t>
            </a:r>
            <a:r>
              <a:rPr lang="he-IL" sz="1200" kern="1200" dirty="0" err="1">
                <a:solidFill>
                  <a:schemeClr val="tx1"/>
                </a:solidFill>
                <a:effectLst/>
                <a:latin typeface="+mn-lt"/>
                <a:ea typeface="+mn-ea"/>
                <a:cs typeface="+mn-cs"/>
              </a:rPr>
              <a:t>ברונכוגניות</a:t>
            </a:r>
            <a:r>
              <a:rPr lang="he-IL" sz="1200" kern="1200" dirty="0">
                <a:solidFill>
                  <a:schemeClr val="tx1"/>
                </a:solidFill>
                <a:effectLst/>
                <a:latin typeface="+mn-lt"/>
                <a:ea typeface="+mn-ea"/>
                <a:cs typeface="+mn-cs"/>
              </a:rPr>
              <a:t>. במידה וזה ראשוני זה יתפתח במרבית המקרים בסגמנט </a:t>
            </a:r>
            <a:r>
              <a:rPr lang="he-IL" sz="1200" kern="1200" dirty="0" err="1">
                <a:solidFill>
                  <a:schemeClr val="tx1"/>
                </a:solidFill>
                <a:effectLst/>
                <a:latin typeface="+mn-lt"/>
                <a:ea typeface="+mn-ea"/>
                <a:cs typeface="+mn-cs"/>
              </a:rPr>
              <a:t>הפוסטריורי</a:t>
            </a:r>
            <a:r>
              <a:rPr lang="he-IL" sz="1200" kern="1200" dirty="0">
                <a:solidFill>
                  <a:schemeClr val="tx1"/>
                </a:solidFill>
                <a:effectLst/>
                <a:latin typeface="+mn-lt"/>
                <a:ea typeface="+mn-ea"/>
                <a:cs typeface="+mn-cs"/>
              </a:rPr>
              <a:t> של האונה הימנית העליונה או הסגמנטים </a:t>
            </a:r>
            <a:r>
              <a:rPr lang="he-IL" sz="1200" kern="1200" dirty="0" err="1">
                <a:solidFill>
                  <a:schemeClr val="tx1"/>
                </a:solidFill>
                <a:effectLst/>
                <a:latin typeface="+mn-lt"/>
                <a:ea typeface="+mn-ea"/>
                <a:cs typeface="+mn-cs"/>
              </a:rPr>
              <a:t>הסופריוריים</a:t>
            </a:r>
            <a:r>
              <a:rPr lang="he-IL" sz="1200" kern="1200" dirty="0">
                <a:solidFill>
                  <a:schemeClr val="tx1"/>
                </a:solidFill>
                <a:effectLst/>
                <a:latin typeface="+mn-lt"/>
                <a:ea typeface="+mn-ea"/>
                <a:cs typeface="+mn-cs"/>
              </a:rPr>
              <a:t> של האונות התחתונות- ימין ושמאל, בעוד שאם זה שניוני אין איזשהו </a:t>
            </a:r>
            <a:r>
              <a:rPr lang="he-IL" sz="1200" kern="1200" dirty="0" err="1">
                <a:solidFill>
                  <a:schemeClr val="tx1"/>
                </a:solidFill>
                <a:effectLst/>
                <a:latin typeface="+mn-lt"/>
                <a:ea typeface="+mn-ea"/>
                <a:cs typeface="+mn-cs"/>
              </a:rPr>
              <a:t>איזור</a:t>
            </a:r>
            <a:r>
              <a:rPr lang="he-IL" sz="1200" kern="1200" dirty="0">
                <a:solidFill>
                  <a:schemeClr val="tx1"/>
                </a:solidFill>
                <a:effectLst/>
                <a:latin typeface="+mn-lt"/>
                <a:ea typeface="+mn-ea"/>
                <a:cs typeface="+mn-cs"/>
              </a:rPr>
              <a:t> ספציפי. אצל מטופל עם דלקת ריאות ללא תגובה טובה וחשד לאבצס יש להתקדם בביצוע סיטי. באופן כללי יש לנסות להימנע מניתוח, ולרוב מספיק ניקור או אנטיביוטיקה בלבד. במצבים מאוד </a:t>
            </a:r>
            <a:r>
              <a:rPr lang="he-IL" sz="1200" kern="1200" dirty="0" err="1">
                <a:solidFill>
                  <a:schemeClr val="tx1"/>
                </a:solidFill>
                <a:effectLst/>
                <a:latin typeface="+mn-lt"/>
                <a:ea typeface="+mn-ea"/>
                <a:cs typeface="+mn-cs"/>
              </a:rPr>
              <a:t>רסיסטנטיים</a:t>
            </a:r>
            <a:r>
              <a:rPr lang="he-IL" sz="1200" kern="1200" dirty="0">
                <a:solidFill>
                  <a:schemeClr val="tx1"/>
                </a:solidFill>
                <a:effectLst/>
                <a:latin typeface="+mn-lt"/>
                <a:ea typeface="+mn-ea"/>
                <a:cs typeface="+mn-cs"/>
              </a:rPr>
              <a:t>, כשהאבצס נמצא </a:t>
            </a:r>
            <a:r>
              <a:rPr lang="he-IL" sz="1200" kern="1200" dirty="0" err="1">
                <a:solidFill>
                  <a:schemeClr val="tx1"/>
                </a:solidFill>
                <a:effectLst/>
                <a:latin typeface="+mn-lt"/>
                <a:ea typeface="+mn-ea"/>
                <a:cs typeface="+mn-cs"/>
              </a:rPr>
              <a:t>באיזור</a:t>
            </a:r>
            <a:r>
              <a:rPr lang="he-IL" sz="1200" kern="1200" dirty="0">
                <a:solidFill>
                  <a:schemeClr val="tx1"/>
                </a:solidFill>
                <a:effectLst/>
                <a:latin typeface="+mn-lt"/>
                <a:ea typeface="+mn-ea"/>
                <a:cs typeface="+mn-cs"/>
              </a:rPr>
              <a:t> קשה לניקוז או שאין תגובה לטיפול תרופתי ניתן לשקול כריתה </a:t>
            </a:r>
            <a:r>
              <a:rPr lang="he-IL" sz="1200" kern="1200" dirty="0" err="1">
                <a:solidFill>
                  <a:schemeClr val="tx1"/>
                </a:solidFill>
                <a:effectLst/>
                <a:latin typeface="+mn-lt"/>
                <a:ea typeface="+mn-ea"/>
                <a:cs typeface="+mn-cs"/>
              </a:rPr>
              <a:t>פולמונרית</a:t>
            </a:r>
            <a:r>
              <a:rPr lang="he-IL" sz="1200" kern="1200" dirty="0">
                <a:solidFill>
                  <a:schemeClr val="tx1"/>
                </a:solidFill>
                <a:effectLst/>
                <a:latin typeface="+mn-lt"/>
                <a:ea typeface="+mn-ea"/>
                <a:cs typeface="+mn-cs"/>
              </a:rPr>
              <a:t>. כשיש חשד לזיהום פטרייתי, בעיקר כשיש </a:t>
            </a:r>
            <a:r>
              <a:rPr lang="he-IL" sz="1200" kern="1200" dirty="0" err="1">
                <a:solidFill>
                  <a:schemeClr val="tx1"/>
                </a:solidFill>
                <a:effectLst/>
                <a:latin typeface="+mn-lt"/>
                <a:ea typeface="+mn-ea"/>
                <a:cs typeface="+mn-cs"/>
              </a:rPr>
              <a:t>fungal</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ball</a:t>
            </a:r>
            <a:r>
              <a:rPr lang="he-IL" sz="1200" kern="1200" dirty="0">
                <a:solidFill>
                  <a:schemeClr val="tx1"/>
                </a:solidFill>
                <a:effectLst/>
                <a:latin typeface="+mn-lt"/>
                <a:ea typeface="+mn-ea"/>
                <a:cs typeface="+mn-cs"/>
              </a:rPr>
              <a:t>- זה </a:t>
            </a:r>
            <a:r>
              <a:rPr lang="he-IL" sz="1200" kern="1200" dirty="0" err="1">
                <a:solidFill>
                  <a:schemeClr val="tx1"/>
                </a:solidFill>
                <a:effectLst/>
                <a:latin typeface="+mn-lt"/>
                <a:ea typeface="+mn-ea"/>
                <a:cs typeface="+mn-cs"/>
              </a:rPr>
              <a:t>יתייצג</a:t>
            </a:r>
            <a:r>
              <a:rPr lang="he-IL" sz="1200" kern="1200" dirty="0">
                <a:solidFill>
                  <a:schemeClr val="tx1"/>
                </a:solidFill>
                <a:effectLst/>
                <a:latin typeface="+mn-lt"/>
                <a:ea typeface="+mn-ea"/>
                <a:cs typeface="+mn-cs"/>
              </a:rPr>
              <a:t> עם </a:t>
            </a:r>
            <a:r>
              <a:rPr lang="he-IL" sz="1200" kern="1200" dirty="0" err="1">
                <a:solidFill>
                  <a:schemeClr val="tx1"/>
                </a:solidFill>
                <a:effectLst/>
                <a:latin typeface="+mn-lt"/>
                <a:ea typeface="+mn-ea"/>
                <a:cs typeface="+mn-cs"/>
              </a:rPr>
              <a:t>המופטיזיס</a:t>
            </a:r>
            <a:r>
              <a:rPr lang="he-IL" sz="1200" kern="1200" dirty="0">
                <a:solidFill>
                  <a:schemeClr val="tx1"/>
                </a:solidFill>
                <a:effectLst/>
                <a:latin typeface="+mn-lt"/>
                <a:ea typeface="+mn-ea"/>
                <a:cs typeface="+mn-cs"/>
              </a:rPr>
              <a:t>, ואז יותר מומלץ ללכת לכיוון ניתוחי. </a:t>
            </a:r>
            <a:endParaRPr lang="en-IL" sz="1200" kern="1200" dirty="0">
              <a:solidFill>
                <a:schemeClr val="tx1"/>
              </a:solidFill>
              <a:effectLst/>
              <a:latin typeface="+mn-lt"/>
              <a:ea typeface="+mn-ea"/>
              <a:cs typeface="+mn-cs"/>
            </a:endParaRPr>
          </a:p>
          <a:p>
            <a:pPr lvl="0" algn="r" rtl="1"/>
            <a:r>
              <a:rPr lang="he-IL" sz="1200" kern="1200" dirty="0" err="1">
                <a:solidFill>
                  <a:schemeClr val="tx1"/>
                </a:solidFill>
                <a:effectLst/>
                <a:latin typeface="+mn-lt"/>
                <a:ea typeface="+mn-ea"/>
                <a:cs typeface="+mn-cs"/>
              </a:rPr>
              <a:t>פנאומטוצלה</a:t>
            </a:r>
            <a:r>
              <a:rPr lang="he-IL" sz="1200" kern="1200" dirty="0">
                <a:solidFill>
                  <a:schemeClr val="tx1"/>
                </a:solidFill>
                <a:effectLst/>
                <a:latin typeface="+mn-lt"/>
                <a:ea typeface="+mn-ea"/>
                <a:cs typeface="+mn-cs"/>
              </a:rPr>
              <a:t>- מדובר בציסטות מלאות אוויר שהן אינטרה-</a:t>
            </a:r>
            <a:r>
              <a:rPr lang="he-IL" sz="1200" kern="1200" dirty="0" err="1">
                <a:solidFill>
                  <a:schemeClr val="tx1"/>
                </a:solidFill>
                <a:effectLst/>
                <a:latin typeface="+mn-lt"/>
                <a:ea typeface="+mn-ea"/>
                <a:cs typeface="+mn-cs"/>
              </a:rPr>
              <a:t>פרנכימטיות</a:t>
            </a:r>
            <a:r>
              <a:rPr lang="he-IL" sz="1200" kern="1200" dirty="0">
                <a:solidFill>
                  <a:schemeClr val="tx1"/>
                </a:solidFill>
                <a:effectLst/>
                <a:latin typeface="+mn-lt"/>
                <a:ea typeface="+mn-ea"/>
                <a:cs typeface="+mn-cs"/>
              </a:rPr>
              <a:t>. לרוב זה משני לדלקת ריאות חיידקית, לרוב </a:t>
            </a:r>
            <a:r>
              <a:rPr lang="he-IL" sz="1200" kern="1200" dirty="0" err="1">
                <a:solidFill>
                  <a:schemeClr val="tx1"/>
                </a:solidFill>
                <a:effectLst/>
                <a:latin typeface="+mn-lt"/>
                <a:ea typeface="+mn-ea"/>
                <a:cs typeface="+mn-cs"/>
              </a:rPr>
              <a:t>פנואמוקוקלית</a:t>
            </a:r>
            <a:r>
              <a:rPr lang="he-IL" sz="1200" kern="1200" dirty="0">
                <a:solidFill>
                  <a:schemeClr val="tx1"/>
                </a:solidFill>
                <a:effectLst/>
                <a:latin typeface="+mn-lt"/>
                <a:ea typeface="+mn-ea"/>
                <a:cs typeface="+mn-cs"/>
              </a:rPr>
              <a:t>. סיבוכים יכולים להיות התהוות של זיהומים משניים, </a:t>
            </a:r>
            <a:r>
              <a:rPr lang="he-IL" sz="1200" kern="1200" dirty="0" err="1">
                <a:solidFill>
                  <a:schemeClr val="tx1"/>
                </a:solidFill>
                <a:effectLst/>
                <a:latin typeface="+mn-lt"/>
                <a:ea typeface="+mn-ea"/>
                <a:cs typeface="+mn-cs"/>
              </a:rPr>
              <a:t>אמפיימה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ופיסטולות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ברונכו-פלאורליות</a:t>
            </a:r>
            <a:r>
              <a:rPr lang="he-IL" sz="1200" kern="1200" dirty="0">
                <a:solidFill>
                  <a:schemeClr val="tx1"/>
                </a:solidFill>
                <a:effectLst/>
                <a:latin typeface="+mn-lt"/>
                <a:ea typeface="+mn-ea"/>
                <a:cs typeface="+mn-cs"/>
              </a:rPr>
              <a:t>. לרוב הן מסתדרות לאורך הזמן ולא צריך טיפול מיוחד מלבד אנטיביוטיקה. במידה וזה גדל, יוצר בעיות נשימתיות ואפקט לחץ צריך ניקוז- אפשר תחת סונר, ולעיתים ממש ניקוז פתוח עם </a:t>
            </a:r>
            <a:r>
              <a:rPr lang="he-IL" sz="1200" kern="1200" dirty="0" err="1">
                <a:solidFill>
                  <a:schemeClr val="tx1"/>
                </a:solidFill>
                <a:effectLst/>
                <a:latin typeface="+mn-lt"/>
                <a:ea typeface="+mn-ea"/>
                <a:cs typeface="+mn-cs"/>
              </a:rPr>
              <a:t>דקורטיקציה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r" rtl="1"/>
            <a:r>
              <a:rPr lang="he-IL" sz="1200" kern="1200" dirty="0" err="1">
                <a:solidFill>
                  <a:schemeClr val="tx1"/>
                </a:solidFill>
                <a:effectLst/>
                <a:latin typeface="+mn-lt"/>
                <a:ea typeface="+mn-ea"/>
                <a:cs typeface="+mn-cs"/>
              </a:rPr>
              <a:t>ברונכיאקטזיות</a:t>
            </a:r>
            <a:r>
              <a:rPr lang="he-IL" sz="1200" kern="1200" dirty="0">
                <a:solidFill>
                  <a:schemeClr val="tx1"/>
                </a:solidFill>
                <a:effectLst/>
                <a:latin typeface="+mn-lt"/>
                <a:ea typeface="+mn-ea"/>
                <a:cs typeface="+mn-cs"/>
              </a:rPr>
              <a:t>- הרחבה פרמננטית של דרכי </a:t>
            </a:r>
            <a:r>
              <a:rPr lang="he-IL" sz="1200" kern="1200" dirty="0" err="1">
                <a:solidFill>
                  <a:schemeClr val="tx1"/>
                </a:solidFill>
                <a:effectLst/>
                <a:latin typeface="+mn-lt"/>
                <a:ea typeface="+mn-ea"/>
                <a:cs typeface="+mn-cs"/>
              </a:rPr>
              <a:t>האווויר</a:t>
            </a:r>
            <a:r>
              <a:rPr lang="he-IL" sz="1200" kern="1200" dirty="0">
                <a:solidFill>
                  <a:schemeClr val="tx1"/>
                </a:solidFill>
                <a:effectLst/>
                <a:latin typeface="+mn-lt"/>
                <a:ea typeface="+mn-ea"/>
                <a:cs typeface="+mn-cs"/>
              </a:rPr>
              <a:t>- זה גדל בשכיחות העולמית וגורם משמעותי בתחלואה ותמותה, כשהאטיולוגיות הן שונות- לאחר זיהום כלשהו, במחלות נשימתיות כגון </a:t>
            </a:r>
            <a:r>
              <a:rPr lang="he-IL" sz="1200" kern="1200" dirty="0" err="1">
                <a:solidFill>
                  <a:schemeClr val="tx1"/>
                </a:solidFill>
                <a:effectLst/>
                <a:latin typeface="+mn-lt"/>
                <a:ea typeface="+mn-ea"/>
                <a:cs typeface="+mn-cs"/>
              </a:rPr>
              <a:t>copd</a:t>
            </a:r>
            <a:r>
              <a:rPr lang="he-IL" sz="1200" kern="1200" dirty="0">
                <a:solidFill>
                  <a:schemeClr val="tx1"/>
                </a:solidFill>
                <a:effectLst/>
                <a:latin typeface="+mn-lt"/>
                <a:ea typeface="+mn-ea"/>
                <a:cs typeface="+mn-cs"/>
              </a:rPr>
              <a:t>, במצבים של אספירציה, במחלות אימונולוגיות שונות, במומים הקשורים לבית החזה ועוד. יש שלוש צורות עיקריות במבנה של </a:t>
            </a:r>
            <a:r>
              <a:rPr lang="he-IL" sz="1200" kern="1200" dirty="0" err="1">
                <a:solidFill>
                  <a:schemeClr val="tx1"/>
                </a:solidFill>
                <a:effectLst/>
                <a:latin typeface="+mn-lt"/>
                <a:ea typeface="+mn-ea"/>
                <a:cs typeface="+mn-cs"/>
              </a:rPr>
              <a:t>ברונכיאקטזיות</a:t>
            </a:r>
            <a:r>
              <a:rPr lang="he-IL" sz="1200" kern="1200" dirty="0">
                <a:solidFill>
                  <a:schemeClr val="tx1"/>
                </a:solidFill>
                <a:effectLst/>
                <a:latin typeface="+mn-lt"/>
                <a:ea typeface="+mn-ea"/>
                <a:cs typeface="+mn-cs"/>
              </a:rPr>
              <a:t>- הצורה הסקולרית, הצורה </a:t>
            </a:r>
            <a:r>
              <a:rPr lang="he-IL" sz="1200" kern="1200" dirty="0" err="1">
                <a:solidFill>
                  <a:schemeClr val="tx1"/>
                </a:solidFill>
                <a:effectLst/>
                <a:latin typeface="+mn-lt"/>
                <a:ea typeface="+mn-ea"/>
                <a:cs typeface="+mn-cs"/>
              </a:rPr>
              <a:t>הצילינדרית</a:t>
            </a:r>
            <a:r>
              <a:rPr lang="he-IL" sz="1200" kern="1200" dirty="0">
                <a:solidFill>
                  <a:schemeClr val="tx1"/>
                </a:solidFill>
                <a:effectLst/>
                <a:latin typeface="+mn-lt"/>
                <a:ea typeface="+mn-ea"/>
                <a:cs typeface="+mn-cs"/>
              </a:rPr>
              <a:t>, והצורה </a:t>
            </a:r>
            <a:r>
              <a:rPr lang="he-IL" sz="1200" kern="1200" dirty="0" err="1">
                <a:solidFill>
                  <a:schemeClr val="tx1"/>
                </a:solidFill>
                <a:effectLst/>
                <a:latin typeface="+mn-lt"/>
                <a:ea typeface="+mn-ea"/>
                <a:cs typeface="+mn-cs"/>
              </a:rPr>
              <a:t>הפוסיפורמית</a:t>
            </a:r>
            <a:r>
              <a:rPr lang="he-IL" sz="1200" kern="1200" dirty="0">
                <a:solidFill>
                  <a:schemeClr val="tx1"/>
                </a:solidFill>
                <a:effectLst/>
                <a:latin typeface="+mn-lt"/>
                <a:ea typeface="+mn-ea"/>
                <a:cs typeface="+mn-cs"/>
              </a:rPr>
              <a:t>. מבחינת פרזנטציה- יש שיעול, כיח, עייפות כשהכיח כולל מספר שכבות- </a:t>
            </a:r>
            <a:r>
              <a:rPr lang="he-IL" sz="1200" kern="1200" dirty="0" err="1">
                <a:solidFill>
                  <a:schemeClr val="tx1"/>
                </a:solidFill>
                <a:effectLst/>
                <a:latin typeface="+mn-lt"/>
                <a:ea typeface="+mn-ea"/>
                <a:cs typeface="+mn-cs"/>
              </a:rPr>
              <a:t>three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layer</a:t>
            </a:r>
            <a:r>
              <a:rPr lang="he-IL" sz="1200" kern="1200" dirty="0">
                <a:solidFill>
                  <a:schemeClr val="tx1"/>
                </a:solidFill>
                <a:effectLst/>
                <a:latin typeface="+mn-lt"/>
                <a:ea typeface="+mn-ea"/>
                <a:cs typeface="+mn-cs"/>
              </a:rPr>
              <a:t>- ונחשב </a:t>
            </a:r>
            <a:r>
              <a:rPr lang="he-IL" sz="1200" kern="1200" dirty="0" err="1">
                <a:solidFill>
                  <a:schemeClr val="tx1"/>
                </a:solidFill>
                <a:effectLst/>
                <a:latin typeface="+mn-lt"/>
                <a:ea typeface="+mn-ea"/>
                <a:cs typeface="+mn-cs"/>
              </a:rPr>
              <a:t>פתוגנומוני</a:t>
            </a:r>
            <a:r>
              <a:rPr lang="he-IL" sz="1200" kern="1200" dirty="0">
                <a:solidFill>
                  <a:schemeClr val="tx1"/>
                </a:solidFill>
                <a:effectLst/>
                <a:latin typeface="+mn-lt"/>
                <a:ea typeface="+mn-ea"/>
                <a:cs typeface="+mn-cs"/>
              </a:rPr>
              <a:t>. עירוב כירורג פחות נפוץ אלא אם מתפתח נזק בלתי הפיך. ואז יש צורך לעיתים בכריתת ריאה, במיוחד כשאין עדות </a:t>
            </a:r>
            <a:r>
              <a:rPr lang="he-IL" sz="1200" kern="1200" dirty="0" err="1">
                <a:solidFill>
                  <a:schemeClr val="tx1"/>
                </a:solidFill>
                <a:effectLst/>
                <a:latin typeface="+mn-lt"/>
                <a:ea typeface="+mn-ea"/>
                <a:cs typeface="+mn-cs"/>
              </a:rPr>
              <a:t>לפרפוזיה</a:t>
            </a:r>
            <a:r>
              <a:rPr lang="he-IL" sz="1200" kern="1200" dirty="0">
                <a:solidFill>
                  <a:schemeClr val="tx1"/>
                </a:solidFill>
                <a:effectLst/>
                <a:latin typeface="+mn-lt"/>
                <a:ea typeface="+mn-ea"/>
                <a:cs typeface="+mn-cs"/>
              </a:rPr>
              <a:t>. המטרה בניתוח הינה שימור רקמת ריאה עד כמה שניתן. </a:t>
            </a:r>
            <a:endParaRPr lang="en-IL" sz="1200" kern="1200" dirty="0">
              <a:solidFill>
                <a:schemeClr val="tx1"/>
              </a:solidFill>
              <a:effectLst/>
              <a:latin typeface="+mn-lt"/>
              <a:ea typeface="+mn-ea"/>
              <a:cs typeface="+mn-cs"/>
            </a:endParaRPr>
          </a:p>
          <a:p>
            <a:pPr lvl="0" algn="r" rtl="1"/>
            <a:r>
              <a:rPr lang="he-IL" sz="1200" kern="1200" dirty="0" err="1">
                <a:solidFill>
                  <a:schemeClr val="tx1"/>
                </a:solidFill>
                <a:effectLst/>
                <a:latin typeface="+mn-lt"/>
                <a:ea typeface="+mn-ea"/>
                <a:cs typeface="+mn-cs"/>
              </a:rPr>
              <a:t>כילותורקס</a:t>
            </a:r>
            <a:r>
              <a:rPr lang="he-IL" sz="1200" kern="1200" dirty="0">
                <a:solidFill>
                  <a:schemeClr val="tx1"/>
                </a:solidFill>
                <a:effectLst/>
                <a:latin typeface="+mn-lt"/>
                <a:ea typeface="+mn-ea"/>
                <a:cs typeface="+mn-cs"/>
              </a:rPr>
              <a:t>- הופעת נוזל </a:t>
            </a:r>
            <a:r>
              <a:rPr lang="he-IL" sz="1200" kern="1200" dirty="0" err="1">
                <a:solidFill>
                  <a:schemeClr val="tx1"/>
                </a:solidFill>
                <a:effectLst/>
                <a:latin typeface="+mn-lt"/>
                <a:ea typeface="+mn-ea"/>
                <a:cs typeface="+mn-cs"/>
              </a:rPr>
              <a:t>לימפטי</a:t>
            </a:r>
            <a:r>
              <a:rPr lang="he-IL" sz="1200" kern="1200" dirty="0">
                <a:solidFill>
                  <a:schemeClr val="tx1"/>
                </a:solidFill>
                <a:effectLst/>
                <a:latin typeface="+mn-lt"/>
                <a:ea typeface="+mn-ea"/>
                <a:cs typeface="+mn-cs"/>
              </a:rPr>
              <a:t> במרווח </a:t>
            </a:r>
            <a:r>
              <a:rPr lang="he-IL" sz="1200" kern="1200" dirty="0" err="1">
                <a:solidFill>
                  <a:schemeClr val="tx1"/>
                </a:solidFill>
                <a:effectLst/>
                <a:latin typeface="+mn-lt"/>
                <a:ea typeface="+mn-ea"/>
                <a:cs typeface="+mn-cs"/>
              </a:rPr>
              <a:t>הפלאורלי</a:t>
            </a:r>
            <a:r>
              <a:rPr lang="he-IL" sz="1200" kern="1200" dirty="0">
                <a:solidFill>
                  <a:schemeClr val="tx1"/>
                </a:solidFill>
                <a:effectLst/>
                <a:latin typeface="+mn-lt"/>
                <a:ea typeface="+mn-ea"/>
                <a:cs typeface="+mn-cs"/>
              </a:rPr>
              <a:t>, לרוב מצד ימין ששם רוב הניקוז </a:t>
            </a:r>
            <a:r>
              <a:rPr lang="he-IL" sz="1200" kern="1200" dirty="0" err="1">
                <a:solidFill>
                  <a:schemeClr val="tx1"/>
                </a:solidFill>
                <a:effectLst/>
                <a:latin typeface="+mn-lt"/>
                <a:ea typeface="+mn-ea"/>
                <a:cs typeface="+mn-cs"/>
              </a:rPr>
              <a:t>הלימפטי</a:t>
            </a:r>
            <a:r>
              <a:rPr lang="he-IL" sz="1200" kern="1200" dirty="0">
                <a:solidFill>
                  <a:schemeClr val="tx1"/>
                </a:solidFill>
                <a:effectLst/>
                <a:latin typeface="+mn-lt"/>
                <a:ea typeface="+mn-ea"/>
                <a:cs typeface="+mn-cs"/>
              </a:rPr>
              <a:t> עובר. זה מסווג כטראומטי או לא טראומטי. הסיבות למצבים לא </a:t>
            </a:r>
            <a:r>
              <a:rPr lang="he-IL" sz="1200" kern="1200" dirty="0" err="1">
                <a:solidFill>
                  <a:schemeClr val="tx1"/>
                </a:solidFill>
                <a:effectLst/>
                <a:latin typeface="+mn-lt"/>
                <a:ea typeface="+mn-ea"/>
                <a:cs typeface="+mn-cs"/>
              </a:rPr>
              <a:t>טראומטים</a:t>
            </a:r>
            <a:r>
              <a:rPr lang="he-IL" sz="1200" kern="1200" dirty="0">
                <a:solidFill>
                  <a:schemeClr val="tx1"/>
                </a:solidFill>
                <a:effectLst/>
                <a:latin typeface="+mn-lt"/>
                <a:ea typeface="+mn-ea"/>
                <a:cs typeface="+mn-cs"/>
              </a:rPr>
              <a:t> כוללות מומים מולדים כגון </a:t>
            </a:r>
            <a:r>
              <a:rPr lang="he-IL" sz="1200" kern="1200" dirty="0" err="1">
                <a:solidFill>
                  <a:schemeClr val="tx1"/>
                </a:solidFill>
                <a:effectLst/>
                <a:latin typeface="+mn-lt"/>
                <a:ea typeface="+mn-ea"/>
                <a:cs typeface="+mn-cs"/>
              </a:rPr>
              <a:t>מלפורמציות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לימפטיות</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לימפאנגיומטוזיס</a:t>
            </a:r>
            <a:r>
              <a:rPr lang="he-IL" sz="1200" kern="1200" dirty="0">
                <a:solidFill>
                  <a:schemeClr val="tx1"/>
                </a:solidFill>
                <a:effectLst/>
                <a:latin typeface="+mn-lt"/>
                <a:ea typeface="+mn-ea"/>
                <a:cs typeface="+mn-cs"/>
              </a:rPr>
              <a:t>, וכן פקקת וורידים, ולעיתים זיהום או ממאירות שמביאים לתהליך </a:t>
            </a:r>
            <a:r>
              <a:rPr lang="he-IL" sz="1200" kern="1200" dirty="0" err="1">
                <a:solidFill>
                  <a:schemeClr val="tx1"/>
                </a:solidFill>
                <a:effectLst/>
                <a:latin typeface="+mn-lt"/>
                <a:ea typeface="+mn-ea"/>
                <a:cs typeface="+mn-cs"/>
              </a:rPr>
              <a:t>אינפליטרטיבי</a:t>
            </a:r>
            <a:r>
              <a:rPr lang="he-IL" sz="1200" kern="1200" dirty="0">
                <a:solidFill>
                  <a:schemeClr val="tx1"/>
                </a:solidFill>
                <a:effectLst/>
                <a:latin typeface="+mn-lt"/>
                <a:ea typeface="+mn-ea"/>
                <a:cs typeface="+mn-cs"/>
              </a:rPr>
              <a:t>. מצב נוסף כולל </a:t>
            </a:r>
            <a:r>
              <a:rPr lang="he-IL" sz="1200" kern="1200" dirty="0" err="1">
                <a:solidFill>
                  <a:schemeClr val="tx1"/>
                </a:solidFill>
                <a:effectLst/>
                <a:latin typeface="+mn-lt"/>
                <a:ea typeface="+mn-ea"/>
                <a:cs typeface="+mn-cs"/>
              </a:rPr>
              <a:t>כילותורקס</a:t>
            </a:r>
            <a:r>
              <a:rPr lang="he-IL" sz="1200" kern="1200" dirty="0">
                <a:solidFill>
                  <a:schemeClr val="tx1"/>
                </a:solidFill>
                <a:effectLst/>
                <a:latin typeface="+mn-lt"/>
                <a:ea typeface="+mn-ea"/>
                <a:cs typeface="+mn-cs"/>
              </a:rPr>
              <a:t> מולד- </a:t>
            </a:r>
            <a:r>
              <a:rPr lang="he-IL" sz="1200" kern="1200" dirty="0" err="1">
                <a:solidFill>
                  <a:schemeClr val="tx1"/>
                </a:solidFill>
                <a:effectLst/>
                <a:latin typeface="+mn-lt"/>
                <a:ea typeface="+mn-ea"/>
                <a:cs typeface="+mn-cs"/>
              </a:rPr>
              <a:t>קונגניטלי</a:t>
            </a:r>
            <a:r>
              <a:rPr lang="he-IL" sz="1200" kern="1200" dirty="0">
                <a:solidFill>
                  <a:schemeClr val="tx1"/>
                </a:solidFill>
                <a:effectLst/>
                <a:latin typeface="+mn-lt"/>
                <a:ea typeface="+mn-ea"/>
                <a:cs typeface="+mn-cs"/>
              </a:rPr>
              <a:t>- שמתרחש באופן ספונטני בתקופה </a:t>
            </a:r>
            <a:r>
              <a:rPr lang="he-IL" sz="1200" kern="1200" dirty="0" err="1">
                <a:solidFill>
                  <a:schemeClr val="tx1"/>
                </a:solidFill>
                <a:effectLst/>
                <a:latin typeface="+mn-lt"/>
                <a:ea typeface="+mn-ea"/>
                <a:cs typeface="+mn-cs"/>
              </a:rPr>
              <a:t>הנאונטלית</a:t>
            </a:r>
            <a:r>
              <a:rPr lang="he-IL" sz="1200" kern="1200" dirty="0">
                <a:solidFill>
                  <a:schemeClr val="tx1"/>
                </a:solidFill>
                <a:effectLst/>
                <a:latin typeface="+mn-lt"/>
                <a:ea typeface="+mn-ea"/>
                <a:cs typeface="+mn-cs"/>
              </a:rPr>
              <a:t>. זה לרוב </a:t>
            </a:r>
            <a:r>
              <a:rPr lang="he-IL" sz="1200" kern="1200" dirty="0" err="1">
                <a:solidFill>
                  <a:schemeClr val="tx1"/>
                </a:solidFill>
                <a:effectLst/>
                <a:latin typeface="+mn-lt"/>
                <a:ea typeface="+mn-ea"/>
                <a:cs typeface="+mn-cs"/>
              </a:rPr>
              <a:t>אידיופתי</a:t>
            </a:r>
            <a:r>
              <a:rPr lang="he-IL" sz="1200" kern="1200" dirty="0">
                <a:solidFill>
                  <a:schemeClr val="tx1"/>
                </a:solidFill>
                <a:effectLst/>
                <a:latin typeface="+mn-lt"/>
                <a:ea typeface="+mn-ea"/>
                <a:cs typeface="+mn-cs"/>
              </a:rPr>
              <a:t> אם כי קשור לתסמונות שונות. בכל מקרה, הסיבה העיקרית היא סיבה טראומטית- פגיעה ב- </a:t>
            </a:r>
            <a:r>
              <a:rPr lang="he-IL" sz="1200" kern="1200" dirty="0" err="1">
                <a:solidFill>
                  <a:schemeClr val="tx1"/>
                </a:solidFill>
                <a:effectLst/>
                <a:latin typeface="+mn-lt"/>
                <a:ea typeface="+mn-ea"/>
                <a:cs typeface="+mn-cs"/>
              </a:rPr>
              <a:t>thoracic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duct</a:t>
            </a:r>
            <a:r>
              <a:rPr lang="he-IL" sz="1200" kern="1200" dirty="0">
                <a:solidFill>
                  <a:schemeClr val="tx1"/>
                </a:solidFill>
                <a:effectLst/>
                <a:latin typeface="+mn-lt"/>
                <a:ea typeface="+mn-ea"/>
                <a:cs typeface="+mn-cs"/>
              </a:rPr>
              <a:t> או בענף מרכזי שלה, במיוחד לאחר ניתוחים לבביים. הפרזנטציה הינה לרוב נשימתית- ואם יש נקז הוא ינקז תוכן חלבי- ובבדיקה יהיו מעל 400 מג של שומנים, מעל 200 טריגליצרידים, או </a:t>
            </a:r>
            <a:r>
              <a:rPr lang="he-IL" sz="1200" kern="1200" dirty="0" err="1">
                <a:solidFill>
                  <a:schemeClr val="tx1"/>
                </a:solidFill>
                <a:effectLst/>
                <a:latin typeface="+mn-lt"/>
                <a:ea typeface="+mn-ea"/>
                <a:cs typeface="+mn-cs"/>
              </a:rPr>
              <a:t>specific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gravity</a:t>
            </a:r>
            <a:r>
              <a:rPr lang="he-IL" sz="1200" kern="1200" dirty="0">
                <a:solidFill>
                  <a:schemeClr val="tx1"/>
                </a:solidFill>
                <a:effectLst/>
                <a:latin typeface="+mn-lt"/>
                <a:ea typeface="+mn-ea"/>
                <a:cs typeface="+mn-cs"/>
              </a:rPr>
              <a:t> מעל 1.012. בנוסף אנחנו נראה בצביעה מעל 90% לימפוציטים. הטיפול כולל ניקוז במידת הצורך, וכן לתגבר את המחסור בתאי דם לבנים וכן אובדן השומנים- על כן נתחיל כלכלה עם </a:t>
            </a:r>
            <a:r>
              <a:rPr lang="he-IL" sz="1200" kern="1200" dirty="0" err="1">
                <a:solidFill>
                  <a:schemeClr val="tx1"/>
                </a:solidFill>
                <a:effectLst/>
                <a:latin typeface="+mn-lt"/>
                <a:ea typeface="+mn-ea"/>
                <a:cs typeface="+mn-cs"/>
              </a:rPr>
              <a:t>medium</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chain</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fatty</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acid</a:t>
            </a:r>
            <a:r>
              <a:rPr lang="he-IL" sz="1200" kern="1200" dirty="0">
                <a:solidFill>
                  <a:schemeClr val="tx1"/>
                </a:solidFill>
                <a:effectLst/>
                <a:latin typeface="+mn-lt"/>
                <a:ea typeface="+mn-ea"/>
                <a:cs typeface="+mn-cs"/>
              </a:rPr>
              <a:t>- אלו חומצות שומן שנישאות דרך המערכת </a:t>
            </a:r>
            <a:r>
              <a:rPr lang="he-IL" sz="1200" kern="1200" dirty="0" err="1">
                <a:solidFill>
                  <a:schemeClr val="tx1"/>
                </a:solidFill>
                <a:effectLst/>
                <a:latin typeface="+mn-lt"/>
                <a:ea typeface="+mn-ea"/>
                <a:cs typeface="+mn-cs"/>
              </a:rPr>
              <a:t>הפורטלית</a:t>
            </a:r>
            <a:r>
              <a:rPr lang="he-IL" sz="1200" kern="1200" dirty="0">
                <a:solidFill>
                  <a:schemeClr val="tx1"/>
                </a:solidFill>
                <a:effectLst/>
                <a:latin typeface="+mn-lt"/>
                <a:ea typeface="+mn-ea"/>
                <a:cs typeface="+mn-cs"/>
              </a:rPr>
              <a:t> הוורידית ולא עוברות במערכת </a:t>
            </a:r>
            <a:r>
              <a:rPr lang="he-IL" sz="1200" kern="1200" dirty="0" err="1">
                <a:solidFill>
                  <a:schemeClr val="tx1"/>
                </a:solidFill>
                <a:effectLst/>
                <a:latin typeface="+mn-lt"/>
                <a:ea typeface="+mn-ea"/>
                <a:cs typeface="+mn-cs"/>
              </a:rPr>
              <a:t>הלימפטית</a:t>
            </a:r>
            <a:r>
              <a:rPr lang="he-IL" sz="1200" kern="1200" dirty="0">
                <a:solidFill>
                  <a:schemeClr val="tx1"/>
                </a:solidFill>
                <a:effectLst/>
                <a:latin typeface="+mn-lt"/>
                <a:ea typeface="+mn-ea"/>
                <a:cs typeface="+mn-cs"/>
              </a:rPr>
              <a:t> של המעי. ניתן לתת אם כן כלכלה ללא שומן בתוספת חומצות אלו. במידה ואין שיפור יש להתקדם לצום עם מתן </a:t>
            </a:r>
            <a:r>
              <a:rPr lang="he-IL" sz="1200" kern="1200" dirty="0" err="1">
                <a:solidFill>
                  <a:schemeClr val="tx1"/>
                </a:solidFill>
                <a:effectLst/>
                <a:latin typeface="+mn-lt"/>
                <a:ea typeface="+mn-ea"/>
                <a:cs typeface="+mn-cs"/>
              </a:rPr>
              <a:t>tpn</a:t>
            </a:r>
            <a:r>
              <a:rPr lang="he-IL" sz="1200" kern="1200" dirty="0">
                <a:solidFill>
                  <a:schemeClr val="tx1"/>
                </a:solidFill>
                <a:effectLst/>
                <a:latin typeface="+mn-lt"/>
                <a:ea typeface="+mn-ea"/>
                <a:cs typeface="+mn-cs"/>
              </a:rPr>
              <a:t>, סביב 80% מהמטופלים יגיבו לטיפול שמרני זה. יש כאלו הממליצים גם על </a:t>
            </a:r>
            <a:r>
              <a:rPr lang="he-IL" sz="1200" kern="1200" dirty="0" err="1">
                <a:solidFill>
                  <a:schemeClr val="tx1"/>
                </a:solidFill>
                <a:effectLst/>
                <a:latin typeface="+mn-lt"/>
                <a:ea typeface="+mn-ea"/>
                <a:cs typeface="+mn-cs"/>
              </a:rPr>
              <a:t>סוטמטוסטטין</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אוקטרואוטיד</a:t>
            </a:r>
            <a:r>
              <a:rPr lang="he-IL" sz="1200" kern="1200" dirty="0">
                <a:solidFill>
                  <a:schemeClr val="tx1"/>
                </a:solidFill>
                <a:effectLst/>
                <a:latin typeface="+mn-lt"/>
                <a:ea typeface="+mn-ea"/>
                <a:cs typeface="+mn-cs"/>
              </a:rPr>
              <a:t>. לרוב הטיפול השמרני יימשך כשבוע-שבועיים. במידה ואין שיפור יש לשקול ניתוח כשמטרתו קשירת התעלה </a:t>
            </a:r>
            <a:r>
              <a:rPr lang="he-IL" sz="1200" kern="1200" dirty="0" err="1">
                <a:solidFill>
                  <a:schemeClr val="tx1"/>
                </a:solidFill>
                <a:effectLst/>
                <a:latin typeface="+mn-lt"/>
                <a:ea typeface="+mn-ea"/>
                <a:cs typeface="+mn-cs"/>
              </a:rPr>
              <a:t>הלימפטית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פרוקסימלית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לאיזור</a:t>
            </a:r>
            <a:r>
              <a:rPr lang="he-IL" sz="1200" kern="1200" dirty="0">
                <a:solidFill>
                  <a:schemeClr val="tx1"/>
                </a:solidFill>
                <a:effectLst/>
                <a:latin typeface="+mn-lt"/>
                <a:ea typeface="+mn-ea"/>
                <a:cs typeface="+mn-cs"/>
              </a:rPr>
              <a:t> הדלף. </a:t>
            </a:r>
            <a:endParaRPr lang="en-IL" sz="1200" kern="1200" dirty="0">
              <a:solidFill>
                <a:schemeClr val="tx1"/>
              </a:solidFill>
              <a:effectLst/>
              <a:latin typeface="+mn-lt"/>
              <a:ea typeface="+mn-ea"/>
              <a:cs typeface="+mn-cs"/>
            </a:endParaRPr>
          </a:p>
          <a:p>
            <a:pPr marL="0" algn="r"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47</a:t>
            </a:fld>
            <a:endParaRPr lang="en-IL"/>
          </a:p>
        </p:txBody>
      </p:sp>
    </p:spTree>
    <p:extLst>
      <p:ext uri="{BB962C8B-B14F-4D97-AF65-F5344CB8AC3E}">
        <p14:creationId xmlns:p14="http://schemas.microsoft.com/office/powerpoint/2010/main" val="220666643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48</a:t>
            </a:fld>
            <a:endParaRPr lang="en-IL"/>
          </a:p>
        </p:txBody>
      </p:sp>
    </p:spTree>
    <p:extLst>
      <p:ext uri="{BB962C8B-B14F-4D97-AF65-F5344CB8AC3E}">
        <p14:creationId xmlns:p14="http://schemas.microsoft.com/office/powerpoint/2010/main" val="200868578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gn="just" rtl="1"/>
            <a:r>
              <a:rPr lang="he-IL" sz="1200" kern="1200" dirty="0" err="1">
                <a:solidFill>
                  <a:schemeClr val="tx1"/>
                </a:solidFill>
                <a:effectLst/>
                <a:latin typeface="+mn-lt"/>
                <a:ea typeface="+mn-ea"/>
                <a:cs typeface="+mn-cs"/>
              </a:rPr>
              <a:t>פנאומותורקס</a:t>
            </a:r>
            <a:r>
              <a:rPr lang="he-IL" sz="1200" kern="1200" dirty="0">
                <a:solidFill>
                  <a:schemeClr val="tx1"/>
                </a:solidFill>
                <a:effectLst/>
                <a:latin typeface="+mn-lt"/>
                <a:ea typeface="+mn-ea"/>
                <a:cs typeface="+mn-cs"/>
              </a:rPr>
              <a:t> ספונטני- פי 4 בבנים, יותר בגבוהים, יותר עם מחלות חיבור, ציסטיק פיברוזיס. הטיפול תלוי בפרזנטציה. נהוג לעשות אבחנה בין </a:t>
            </a:r>
            <a:r>
              <a:rPr lang="he-IL" sz="1200" kern="1200" dirty="0" err="1">
                <a:solidFill>
                  <a:schemeClr val="tx1"/>
                </a:solidFill>
                <a:effectLst/>
                <a:latin typeface="+mn-lt"/>
                <a:ea typeface="+mn-ea"/>
                <a:cs typeface="+mn-cs"/>
              </a:rPr>
              <a:t>פנאומותורקס</a:t>
            </a:r>
            <a:r>
              <a:rPr lang="he-IL" sz="1200" kern="1200" dirty="0">
                <a:solidFill>
                  <a:schemeClr val="tx1"/>
                </a:solidFill>
                <a:effectLst/>
                <a:latin typeface="+mn-lt"/>
                <a:ea typeface="+mn-ea"/>
                <a:cs typeface="+mn-cs"/>
              </a:rPr>
              <a:t> קטן לגדול, כאשר האגודה הבריטית מדברת על חזה אויר גדול ככזה שיש מרווח של 2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בין הקצה הלטרלי של הריאה לבין בית החזה, ואילו האמריקאים מגדירים את זה כ- 3 </a:t>
            </a:r>
            <a:r>
              <a:rPr lang="he-IL" sz="1200" kern="1200" dirty="0" err="1">
                <a:solidFill>
                  <a:schemeClr val="tx1"/>
                </a:solidFill>
                <a:effectLst/>
                <a:latin typeface="+mn-lt"/>
                <a:ea typeface="+mn-ea"/>
                <a:cs typeface="+mn-cs"/>
              </a:rPr>
              <a:t>סמ</a:t>
            </a:r>
            <a:r>
              <a:rPr lang="he-IL" sz="1200" kern="1200" dirty="0">
                <a:solidFill>
                  <a:schemeClr val="tx1"/>
                </a:solidFill>
                <a:effectLst/>
                <a:latin typeface="+mn-lt"/>
                <a:ea typeface="+mn-ea"/>
                <a:cs typeface="+mn-cs"/>
              </a:rPr>
              <a:t>, כאשר הכי רלוונטי זה המודיפיקציה הבלגית לילדים שמגדירה </a:t>
            </a:r>
            <a:r>
              <a:rPr lang="he-IL" sz="1200" kern="1200" dirty="0" err="1">
                <a:solidFill>
                  <a:schemeClr val="tx1"/>
                </a:solidFill>
                <a:effectLst/>
                <a:latin typeface="+mn-lt"/>
                <a:ea typeface="+mn-ea"/>
                <a:cs typeface="+mn-cs"/>
              </a:rPr>
              <a:t>פנאומותורקס</a:t>
            </a:r>
            <a:r>
              <a:rPr lang="he-IL" sz="1200" kern="1200" dirty="0">
                <a:solidFill>
                  <a:schemeClr val="tx1"/>
                </a:solidFill>
                <a:effectLst/>
                <a:latin typeface="+mn-lt"/>
                <a:ea typeface="+mn-ea"/>
                <a:cs typeface="+mn-cs"/>
              </a:rPr>
              <a:t> כמרחק בין קצה הריאה לבית החזה, ואם זה </a:t>
            </a:r>
            <a:r>
              <a:rPr lang="he-IL" sz="1200" kern="1200" dirty="0" err="1">
                <a:solidFill>
                  <a:schemeClr val="tx1"/>
                </a:solidFill>
                <a:effectLst/>
                <a:latin typeface="+mn-lt"/>
                <a:ea typeface="+mn-ea"/>
                <a:cs typeface="+mn-cs"/>
              </a:rPr>
              <a:t>יותכ</a:t>
            </a:r>
            <a:r>
              <a:rPr lang="he-IL" sz="1200" kern="1200" dirty="0">
                <a:solidFill>
                  <a:schemeClr val="tx1"/>
                </a:solidFill>
                <a:effectLst/>
                <a:latin typeface="+mn-lt"/>
                <a:ea typeface="+mn-ea"/>
                <a:cs typeface="+mn-cs"/>
              </a:rPr>
              <a:t> מ- 15% מנפח בית החזה, זה מוגדר גדול.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פנאומותורקס</a:t>
            </a:r>
            <a:r>
              <a:rPr lang="he-IL" sz="1200" kern="1200" dirty="0">
                <a:solidFill>
                  <a:schemeClr val="tx1"/>
                </a:solidFill>
                <a:effectLst/>
                <a:latin typeface="+mn-lt"/>
                <a:ea typeface="+mn-ea"/>
                <a:cs typeface="+mn-cs"/>
              </a:rPr>
              <a:t> קטן- מוגדר 10% או פחות- יכול להיות מטופל עם 100% חמצן ומוניטור. </a:t>
            </a:r>
            <a:endParaRPr lang="en-IL" sz="1200" kern="1200" dirty="0">
              <a:solidFill>
                <a:schemeClr val="tx1"/>
              </a:solidFill>
              <a:effectLst/>
              <a:latin typeface="+mn-lt"/>
              <a:ea typeface="+mn-ea"/>
              <a:cs typeface="+mn-cs"/>
            </a:endParaRPr>
          </a:p>
          <a:p>
            <a:pPr lvl="1" algn="just" rtl="1"/>
            <a:r>
              <a:rPr lang="he-IL" sz="1200" kern="1200" dirty="0" err="1">
                <a:solidFill>
                  <a:schemeClr val="tx1"/>
                </a:solidFill>
                <a:effectLst/>
                <a:latin typeface="+mn-lt"/>
                <a:ea typeface="+mn-ea"/>
                <a:cs typeface="+mn-cs"/>
              </a:rPr>
              <a:t>פנאומותורקס</a:t>
            </a:r>
            <a:r>
              <a:rPr lang="he-IL" sz="1200" kern="1200" dirty="0">
                <a:solidFill>
                  <a:schemeClr val="tx1"/>
                </a:solidFill>
                <a:effectLst/>
                <a:latin typeface="+mn-lt"/>
                <a:ea typeface="+mn-ea"/>
                <a:cs typeface="+mn-cs"/>
              </a:rPr>
              <a:t> גדול- יש כמה אופציות, האחת היא הכנסת </a:t>
            </a:r>
            <a:r>
              <a:rPr lang="he-IL" sz="1200" kern="1200" dirty="0" err="1">
                <a:solidFill>
                  <a:schemeClr val="tx1"/>
                </a:solidFill>
                <a:effectLst/>
                <a:latin typeface="+mn-lt"/>
                <a:ea typeface="+mn-ea"/>
                <a:cs typeface="+mn-cs"/>
              </a:rPr>
              <a:t>פיגטייל</a:t>
            </a:r>
            <a:r>
              <a:rPr lang="he-IL" sz="1200" kern="1200" dirty="0">
                <a:solidFill>
                  <a:schemeClr val="tx1"/>
                </a:solidFill>
                <a:effectLst/>
                <a:latin typeface="+mn-lt"/>
                <a:ea typeface="+mn-ea"/>
                <a:cs typeface="+mn-cs"/>
              </a:rPr>
              <a:t>, או נקז חזה. </a:t>
            </a:r>
            <a:r>
              <a:rPr lang="he-IL" sz="1200" kern="1200" dirty="0" err="1">
                <a:solidFill>
                  <a:schemeClr val="tx1"/>
                </a:solidFill>
                <a:effectLst/>
                <a:latin typeface="+mn-lt"/>
                <a:ea typeface="+mn-ea"/>
                <a:cs typeface="+mn-cs"/>
              </a:rPr>
              <a:t>השניה</a:t>
            </a:r>
            <a:r>
              <a:rPr lang="he-IL" sz="1200" kern="1200" dirty="0">
                <a:solidFill>
                  <a:schemeClr val="tx1"/>
                </a:solidFill>
                <a:effectLst/>
                <a:latin typeface="+mn-lt"/>
                <a:ea typeface="+mn-ea"/>
                <a:cs typeface="+mn-cs"/>
              </a:rPr>
              <a:t> היא אספירציה, השלישית היא ללכת ישירות </a:t>
            </a:r>
            <a:r>
              <a:rPr lang="he-IL" sz="1200" kern="1200" dirty="0" err="1">
                <a:solidFill>
                  <a:schemeClr val="tx1"/>
                </a:solidFill>
                <a:effectLst/>
                <a:latin typeface="+mn-lt"/>
                <a:ea typeface="+mn-ea"/>
                <a:cs typeface="+mn-cs"/>
              </a:rPr>
              <a:t>לתורקוסקופיה</a:t>
            </a:r>
            <a:r>
              <a:rPr lang="he-IL" sz="1200" kern="1200" dirty="0">
                <a:solidFill>
                  <a:schemeClr val="tx1"/>
                </a:solidFill>
                <a:effectLst/>
                <a:latin typeface="+mn-lt"/>
                <a:ea typeface="+mn-ea"/>
                <a:cs typeface="+mn-cs"/>
              </a:rPr>
              <a:t>. כשמכניסים נקז אין </a:t>
            </a:r>
            <a:r>
              <a:rPr lang="he-IL" sz="1200" kern="1200" dirty="0" err="1">
                <a:solidFill>
                  <a:schemeClr val="tx1"/>
                </a:solidFill>
                <a:effectLst/>
                <a:latin typeface="+mn-lt"/>
                <a:ea typeface="+mn-ea"/>
                <a:cs typeface="+mn-cs"/>
              </a:rPr>
              <a:t>איזשוהיא</a:t>
            </a:r>
            <a:r>
              <a:rPr lang="he-IL" sz="1200" kern="1200" dirty="0">
                <a:solidFill>
                  <a:schemeClr val="tx1"/>
                </a:solidFill>
                <a:effectLst/>
                <a:latin typeface="+mn-lt"/>
                <a:ea typeface="+mn-ea"/>
                <a:cs typeface="+mn-cs"/>
              </a:rPr>
              <a:t> המלצה מתי ללכת לניתוח- לרוב כשיש מעל 4 ימים עדות ל- </a:t>
            </a:r>
            <a:r>
              <a:rPr lang="he-IL" sz="1200" kern="1200" dirty="0" err="1">
                <a:solidFill>
                  <a:schemeClr val="tx1"/>
                </a:solidFill>
                <a:effectLst/>
                <a:latin typeface="+mn-lt"/>
                <a:ea typeface="+mn-ea"/>
                <a:cs typeface="+mn-cs"/>
              </a:rPr>
              <a:t>air</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leak</a:t>
            </a:r>
            <a:r>
              <a:rPr lang="he-IL" sz="1200" kern="1200" dirty="0">
                <a:solidFill>
                  <a:schemeClr val="tx1"/>
                </a:solidFill>
                <a:effectLst/>
                <a:latin typeface="+mn-lt"/>
                <a:ea typeface="+mn-ea"/>
                <a:cs typeface="+mn-cs"/>
              </a:rPr>
              <a:t>. במידה והמטופל מגיע עם אירוע חוזר, ההמלצה הינה לבצע </a:t>
            </a:r>
            <a:r>
              <a:rPr lang="he-IL" sz="1200" kern="1200" dirty="0" err="1">
                <a:solidFill>
                  <a:schemeClr val="tx1"/>
                </a:solidFill>
                <a:effectLst/>
                <a:latin typeface="+mn-lt"/>
                <a:ea typeface="+mn-ea"/>
                <a:cs typeface="+mn-cs"/>
              </a:rPr>
              <a:t>תורקוסקופיה</a:t>
            </a:r>
            <a:r>
              <a:rPr lang="he-IL" sz="1200" kern="1200" dirty="0">
                <a:solidFill>
                  <a:schemeClr val="tx1"/>
                </a:solidFill>
                <a:effectLst/>
                <a:latin typeface="+mn-lt"/>
                <a:ea typeface="+mn-ea"/>
                <a:cs typeface="+mn-cs"/>
              </a:rPr>
              <a:t>. לגבי הצורך לבצע סיטי- אינה חד משמעית, לא תמיד מדויק ולא מתווה טיפול לפי </a:t>
            </a:r>
            <a:r>
              <a:rPr lang="he-IL" sz="1200" kern="1200" dirty="0" err="1">
                <a:solidFill>
                  <a:schemeClr val="tx1"/>
                </a:solidFill>
                <a:effectLst/>
                <a:latin typeface="+mn-lt"/>
                <a:ea typeface="+mn-ea"/>
                <a:cs typeface="+mn-cs"/>
              </a:rPr>
              <a:t>האשקרפט</a:t>
            </a:r>
            <a:r>
              <a:rPr lang="he-IL" sz="1200" kern="1200" dirty="0">
                <a:solidFill>
                  <a:schemeClr val="tx1"/>
                </a:solidFill>
                <a:effectLst/>
                <a:latin typeface="+mn-lt"/>
                <a:ea typeface="+mn-ea"/>
                <a:cs typeface="+mn-cs"/>
              </a:rPr>
              <a:t>. במידה ובניתוח מזוהה </a:t>
            </a:r>
            <a:r>
              <a:rPr lang="he-IL" sz="1200" kern="1200" dirty="0" err="1">
                <a:solidFill>
                  <a:schemeClr val="tx1"/>
                </a:solidFill>
                <a:effectLst/>
                <a:latin typeface="+mn-lt"/>
                <a:ea typeface="+mn-ea"/>
                <a:cs typeface="+mn-cs"/>
              </a:rPr>
              <a:t>bleb</a:t>
            </a:r>
            <a:r>
              <a:rPr lang="he-IL" sz="1200" kern="1200" dirty="0">
                <a:solidFill>
                  <a:schemeClr val="tx1"/>
                </a:solidFill>
                <a:effectLst/>
                <a:latin typeface="+mn-lt"/>
                <a:ea typeface="+mn-ea"/>
                <a:cs typeface="+mn-cs"/>
              </a:rPr>
              <a:t>- היא נכרתת וכן מבוצע </a:t>
            </a:r>
            <a:r>
              <a:rPr lang="he-IL" sz="1200" kern="1200" dirty="0" err="1">
                <a:solidFill>
                  <a:schemeClr val="tx1"/>
                </a:solidFill>
                <a:effectLst/>
                <a:latin typeface="+mn-lt"/>
                <a:ea typeface="+mn-ea"/>
                <a:cs typeface="+mn-cs"/>
              </a:rPr>
              <a:t>פלאורודזיס</a:t>
            </a:r>
            <a:r>
              <a:rPr lang="he-IL" sz="1200" kern="1200" dirty="0">
                <a:solidFill>
                  <a:schemeClr val="tx1"/>
                </a:solidFill>
                <a:effectLst/>
                <a:latin typeface="+mn-lt"/>
                <a:ea typeface="+mn-ea"/>
                <a:cs typeface="+mn-cs"/>
              </a:rPr>
              <a:t>, עם או בלי הוספת חומר כמו </a:t>
            </a:r>
            <a:r>
              <a:rPr lang="he-IL" sz="1200" kern="1200" dirty="0" err="1">
                <a:solidFill>
                  <a:schemeClr val="tx1"/>
                </a:solidFill>
                <a:effectLst/>
                <a:latin typeface="+mn-lt"/>
                <a:ea typeface="+mn-ea"/>
                <a:cs typeface="+mn-cs"/>
              </a:rPr>
              <a:t>דוקסיציקלין</a:t>
            </a:r>
            <a:r>
              <a:rPr lang="he-IL" sz="1200" kern="1200" dirty="0">
                <a:solidFill>
                  <a:schemeClr val="tx1"/>
                </a:solidFill>
                <a:effectLst/>
                <a:latin typeface="+mn-lt"/>
                <a:ea typeface="+mn-ea"/>
                <a:cs typeface="+mn-cs"/>
              </a:rPr>
              <a:t>, טלק </a:t>
            </a:r>
            <a:r>
              <a:rPr lang="he-IL" sz="1200" kern="1200" dirty="0" err="1">
                <a:solidFill>
                  <a:schemeClr val="tx1"/>
                </a:solidFill>
                <a:effectLst/>
                <a:latin typeface="+mn-lt"/>
                <a:ea typeface="+mn-ea"/>
                <a:cs typeface="+mn-cs"/>
              </a:rPr>
              <a:t>וכו</a:t>
            </a:r>
            <a:r>
              <a:rPr lang="he-IL" sz="1200" kern="1200" dirty="0">
                <a:solidFill>
                  <a:schemeClr val="tx1"/>
                </a:solidFill>
                <a:effectLst/>
                <a:latin typeface="+mn-lt"/>
                <a:ea typeface="+mn-ea"/>
                <a:cs typeface="+mn-cs"/>
              </a:rPr>
              <a:t>׳. יש מספר מחקרים שמשווים את האופציות- ואין תוצאות חד משמעיות. לגבי </a:t>
            </a:r>
            <a:r>
              <a:rPr lang="he-IL" sz="1200" kern="1200" dirty="0" err="1">
                <a:solidFill>
                  <a:schemeClr val="tx1"/>
                </a:solidFill>
                <a:effectLst/>
                <a:latin typeface="+mn-lt"/>
                <a:ea typeface="+mn-ea"/>
                <a:cs typeface="+mn-cs"/>
              </a:rPr>
              <a:t>פנאומותורקס</a:t>
            </a:r>
            <a:r>
              <a:rPr lang="he-IL" sz="1200" kern="1200" dirty="0">
                <a:solidFill>
                  <a:schemeClr val="tx1"/>
                </a:solidFill>
                <a:effectLst/>
                <a:latin typeface="+mn-lt"/>
                <a:ea typeface="+mn-ea"/>
                <a:cs typeface="+mn-cs"/>
              </a:rPr>
              <a:t> בצד השני- ההמלצה של הכותבים בספר הינה להתייחס לכל צד בנפרד.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49</a:t>
            </a:fld>
            <a:endParaRPr lang="en-IL"/>
          </a:p>
        </p:txBody>
      </p:sp>
    </p:spTree>
    <p:extLst>
      <p:ext uri="{BB962C8B-B14F-4D97-AF65-F5344CB8AC3E}">
        <p14:creationId xmlns:p14="http://schemas.microsoft.com/office/powerpoint/2010/main" val="1954216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r" defTabSz="914400" rtl="1" eaLnBrk="1" latinLnBrk="0" hangingPunct="1"/>
            <a:r>
              <a:rPr lang="he-IL" dirty="0" err="1"/>
              <a:t>מקוניום</a:t>
            </a:r>
            <a:r>
              <a:rPr lang="he-IL" dirty="0"/>
              <a:t> </a:t>
            </a:r>
            <a:r>
              <a:rPr lang="he-IL" dirty="0" err="1"/>
              <a:t>אילאוס</a:t>
            </a:r>
            <a:r>
              <a:rPr lang="he-IL" dirty="0"/>
              <a:t>- נחשב </a:t>
            </a:r>
            <a:r>
              <a:rPr lang="he-IL" dirty="0" err="1"/>
              <a:t>פתוגנומוני</a:t>
            </a:r>
            <a:r>
              <a:rPr lang="he-IL" dirty="0"/>
              <a:t> לציסטיק פיברוזיס למרות שזה יכול גם לקרות עם </a:t>
            </a:r>
            <a:r>
              <a:rPr lang="he-IL" dirty="0" err="1"/>
              <a:t>הירשפרונג</a:t>
            </a:r>
            <a:r>
              <a:rPr lang="he-IL" dirty="0"/>
              <a:t> של כל הקולון. זוהי אחת הסיבות הנפוצות לחסימת מעי בתינוק. לרוב </a:t>
            </a:r>
            <a:r>
              <a:rPr lang="he-IL" dirty="0" err="1"/>
              <a:t>מקוניום</a:t>
            </a:r>
            <a:r>
              <a:rPr lang="he-IL" dirty="0"/>
              <a:t> עשיר בחלבון </a:t>
            </a:r>
            <a:r>
              <a:rPr lang="he-IL" dirty="0" err="1"/>
              <a:t>באיזור</a:t>
            </a:r>
            <a:r>
              <a:rPr lang="he-IL" dirty="0"/>
              <a:t> הטרמינל </a:t>
            </a:r>
            <a:r>
              <a:rPr lang="he-IL" dirty="0" err="1"/>
              <a:t>אילאום</a:t>
            </a:r>
            <a:r>
              <a:rPr lang="he-IL" dirty="0"/>
              <a:t>, ואצל 16% מהתינוקות עם ציסטיק פיברוזיס זו תהיה ההסתמנות הקלינית הראשונה, ולרוב מסמל על מחלה חמורה יותר. המוטציה היא בתעלת כלור, 1:2500 לידות. הסובלים מהמחלה (מועברת </a:t>
            </a:r>
            <a:r>
              <a:rPr lang="he-IL" dirty="0" err="1"/>
              <a:t>אוטוזומלית</a:t>
            </a:r>
            <a:r>
              <a:rPr lang="he-IL" dirty="0"/>
              <a:t> רצסיבית, יותר בלבנים) סובלים מבעיות במערכות הבאות- </a:t>
            </a:r>
          </a:p>
          <a:p>
            <a:pPr marL="228600" indent="-228600" algn="r" defTabSz="914400" rtl="1" eaLnBrk="1" latinLnBrk="0" hangingPunct="1">
              <a:buAutoNum type="arabicPeriod"/>
            </a:pPr>
            <a:r>
              <a:rPr lang="he-IL" dirty="0"/>
              <a:t>מערכת הנשימה- זיהומים חוזרים וכיח סמיך, צורך בהשתלת ריאות בהמשך. </a:t>
            </a:r>
          </a:p>
          <a:p>
            <a:pPr marL="228600" indent="-228600" algn="r" defTabSz="914400" rtl="1" eaLnBrk="1" latinLnBrk="0" hangingPunct="1">
              <a:buAutoNum type="arabicPeriod"/>
            </a:pPr>
            <a:r>
              <a:rPr lang="he-IL" dirty="0"/>
              <a:t>לבלב- אי ספיקה </a:t>
            </a:r>
            <a:r>
              <a:rPr lang="he-IL" dirty="0" err="1"/>
              <a:t>אקסוקרינית</a:t>
            </a:r>
            <a:r>
              <a:rPr lang="he-IL" dirty="0"/>
              <a:t>, פיברוזיס. צריך תוספת של אנזימים. </a:t>
            </a:r>
          </a:p>
          <a:p>
            <a:pPr marL="228600" indent="-228600" algn="r" defTabSz="914400" rtl="1" eaLnBrk="1" latinLnBrk="0" hangingPunct="1">
              <a:buAutoNum type="arabicPeriod"/>
            </a:pPr>
            <a:r>
              <a:rPr lang="he-IL" dirty="0" err="1"/>
              <a:t>גניטליה</a:t>
            </a:r>
            <a:r>
              <a:rPr lang="he-IL" dirty="0"/>
              <a:t>- היעדר </a:t>
            </a:r>
            <a:r>
              <a:rPr lang="he-IL" dirty="0" err="1"/>
              <a:t>ווס</a:t>
            </a:r>
            <a:r>
              <a:rPr lang="he-IL" dirty="0"/>
              <a:t> </a:t>
            </a:r>
            <a:r>
              <a:rPr lang="he-IL" dirty="0" err="1"/>
              <a:t>דפרנס</a:t>
            </a:r>
            <a:r>
              <a:rPr lang="he-IL" dirty="0"/>
              <a:t>, לרוב מחלה סיסטמית קלה יותר. </a:t>
            </a:r>
          </a:p>
          <a:p>
            <a:pPr marL="228600" indent="-228600" algn="r" defTabSz="914400" rtl="1" eaLnBrk="1" latinLnBrk="0" hangingPunct="1">
              <a:buAutoNum type="arabicPeriod"/>
            </a:pPr>
            <a:r>
              <a:rPr lang="he-IL" dirty="0" err="1"/>
              <a:t>רפלוקס</a:t>
            </a:r>
            <a:r>
              <a:rPr lang="he-IL" dirty="0"/>
              <a:t>- יותר שכיח, עם זאת ההסתמנות היא שונה לעומת חולים אחרים</a:t>
            </a:r>
          </a:p>
          <a:p>
            <a:pPr marL="228600" indent="-228600" algn="r" defTabSz="914400" rtl="1" eaLnBrk="1" latinLnBrk="0" hangingPunct="1">
              <a:buAutoNum type="arabicPeriod"/>
            </a:pPr>
            <a:r>
              <a:rPr lang="he-IL" dirty="0" err="1"/>
              <a:t>בעית</a:t>
            </a:r>
            <a:r>
              <a:rPr lang="he-IL" dirty="0"/>
              <a:t> דרכי מרה- בעיה בפינוי הפרשות בדרכי מרה- יש </a:t>
            </a:r>
            <a:r>
              <a:rPr lang="he-IL" dirty="0" err="1"/>
              <a:t>כולנגיואקטזיות</a:t>
            </a:r>
            <a:r>
              <a:rPr lang="he-IL" dirty="0"/>
              <a:t>, פיברוזיס, צירוזיס, </a:t>
            </a:r>
            <a:r>
              <a:rPr lang="he-IL" dirty="0" err="1"/>
              <a:t>כולנגיטיס</a:t>
            </a:r>
            <a:r>
              <a:rPr lang="he-IL" dirty="0"/>
              <a:t> ועוד. בביופסיה </a:t>
            </a:r>
            <a:r>
              <a:rPr lang="he-IL" dirty="0" err="1"/>
              <a:t>כבדית</a:t>
            </a:r>
            <a:r>
              <a:rPr lang="he-IL" dirty="0"/>
              <a:t> רואים פיברוזיס </a:t>
            </a:r>
            <a:r>
              <a:rPr lang="he-IL" dirty="0" err="1"/>
              <a:t>ביליארי</a:t>
            </a:r>
            <a:r>
              <a:rPr lang="he-IL" dirty="0"/>
              <a:t>. לפעמים רואים תמונה של </a:t>
            </a:r>
            <a:r>
              <a:rPr lang="he-IL" dirty="0" err="1"/>
              <a:t>כולסטזיס</a:t>
            </a:r>
            <a:r>
              <a:rPr lang="he-IL" dirty="0"/>
              <a:t> בילוד. מחלת כבד- עם יתר לחץ דם </a:t>
            </a:r>
            <a:r>
              <a:rPr lang="he-IL" dirty="0" err="1"/>
              <a:t>פורטלי</a:t>
            </a:r>
            <a:r>
              <a:rPr lang="he-IL" dirty="0"/>
              <a:t> ולעיתים צורך בהשתלה. יש מחלת כיס מרה ברבע מהחולים עם אבנים המורכבות מבילירובין וחלבון. </a:t>
            </a:r>
          </a:p>
          <a:p>
            <a:pPr marL="228600" indent="-228600" algn="r" defTabSz="914400" rtl="1" eaLnBrk="1" latinLnBrk="0" hangingPunct="1">
              <a:buAutoNum type="arabicPeriod"/>
            </a:pPr>
            <a:r>
              <a:rPr lang="he-IL" dirty="0"/>
              <a:t>מחלה חסימתית של המעי הדק </a:t>
            </a:r>
            <a:r>
              <a:rPr lang="he-IL" dirty="0" err="1"/>
              <a:t>הדיסטלי</a:t>
            </a:r>
            <a:r>
              <a:rPr lang="he-IL" dirty="0"/>
              <a:t>- </a:t>
            </a:r>
            <a:r>
              <a:rPr lang="he-IL" dirty="0" err="1"/>
              <a:t>dios</a:t>
            </a:r>
            <a:r>
              <a:rPr lang="he-IL" dirty="0"/>
              <a:t>- לרוב אצל ילדים גדולים או נוער, התהוות חסימה </a:t>
            </a:r>
            <a:r>
              <a:rPr lang="he-IL" dirty="0" err="1"/>
              <a:t>פקאלית</a:t>
            </a:r>
            <a:r>
              <a:rPr lang="he-IL" dirty="0"/>
              <a:t> </a:t>
            </a:r>
            <a:r>
              <a:rPr lang="he-IL" dirty="0" err="1"/>
              <a:t>באילאום</a:t>
            </a:r>
            <a:r>
              <a:rPr lang="he-IL" dirty="0"/>
              <a:t> </a:t>
            </a:r>
            <a:r>
              <a:rPr lang="he-IL" dirty="0" err="1"/>
              <a:t>הדיסטלי</a:t>
            </a:r>
            <a:r>
              <a:rPr lang="he-IL" dirty="0"/>
              <a:t> הקולון – גורמים שונים- כמו סטרס, החלמה מניתוח, הפסקת אנזימים- שמביאים לכך. יותר אצל מטופלים עם אסק לבלב ומחלה </a:t>
            </a:r>
            <a:r>
              <a:rPr lang="he-IL" dirty="0" err="1"/>
              <a:t>ריאתית</a:t>
            </a:r>
            <a:r>
              <a:rPr lang="he-IL" dirty="0"/>
              <a:t>. האבחנה המבדלת- כוללת </a:t>
            </a:r>
            <a:r>
              <a:rPr lang="he-IL" dirty="0" err="1"/>
              <a:t>התפשלות</a:t>
            </a:r>
            <a:r>
              <a:rPr lang="he-IL" dirty="0"/>
              <a:t>, אפנדיציטיס, חסימה מכנית. נותנים </a:t>
            </a:r>
            <a:r>
              <a:rPr lang="he-IL" dirty="0" err="1"/>
              <a:t>גסטרוגרפין</a:t>
            </a:r>
            <a:r>
              <a:rPr lang="he-IL" dirty="0"/>
              <a:t> או חומר מרוקן, במרבית המקרים אמור לעזור. </a:t>
            </a:r>
          </a:p>
          <a:p>
            <a:pPr marL="228600" indent="-228600" algn="r" defTabSz="914400" rtl="1" eaLnBrk="1" latinLnBrk="0" hangingPunct="1">
              <a:buAutoNum type="arabicPeriod"/>
            </a:pPr>
            <a:r>
              <a:rPr lang="he-IL" dirty="0"/>
              <a:t>אפנדיציטיס- אבחנה קשה כי מרבית החולים מקבלים אנטיביוטיקה או סטרואידים בגלל מחלה סיסטמית. יותר אפנדיציטיס כרונית, האפנדיציטיס החריפה מתרחשת בשכיחות של כ- 2%, פחות </a:t>
            </a:r>
            <a:r>
              <a:rPr lang="he-IL" dirty="0" err="1"/>
              <a:t>מבאוכלוסיה</a:t>
            </a:r>
            <a:r>
              <a:rPr lang="he-IL" dirty="0"/>
              <a:t> הכללית. אבל- יש יותר </a:t>
            </a:r>
            <a:r>
              <a:rPr lang="he-IL" dirty="0" err="1"/>
              <a:t>פרפורציות</a:t>
            </a:r>
            <a:r>
              <a:rPr lang="he-IL" dirty="0"/>
              <a:t>, 80%. צריך לשקול ביצוע פרופילקטית כשמנתחים בגלל סיבות אחרות. </a:t>
            </a:r>
          </a:p>
          <a:p>
            <a:pPr marL="228600" indent="-228600" algn="r" defTabSz="914400" rtl="1" eaLnBrk="1" latinLnBrk="0" hangingPunct="1">
              <a:buAutoNum type="arabicPeriod"/>
            </a:pPr>
            <a:r>
              <a:rPr lang="he-IL" dirty="0" err="1"/>
              <a:t>התפשלות</a:t>
            </a:r>
            <a:r>
              <a:rPr lang="he-IL" dirty="0"/>
              <a:t>- מתרחשת כ- 1% מהחולים, הגיל להופעה הוא מבוגר יותר- סביב גיל 9. המקום הכי נפוץ הוא </a:t>
            </a:r>
            <a:r>
              <a:rPr lang="he-IL" dirty="0" err="1"/>
              <a:t>אילאוקולי</a:t>
            </a:r>
            <a:r>
              <a:rPr lang="he-IL" dirty="0"/>
              <a:t> אבל יש גם במקומות אחרים והצואה הסמיכה משמשת כ- </a:t>
            </a:r>
            <a:r>
              <a:rPr lang="he-IL" dirty="0" err="1"/>
              <a:t>lead</a:t>
            </a:r>
            <a:r>
              <a:rPr lang="he-IL" dirty="0"/>
              <a:t> </a:t>
            </a:r>
            <a:r>
              <a:rPr lang="he-IL" dirty="0" err="1"/>
              <a:t>point</a:t>
            </a:r>
            <a:r>
              <a:rPr lang="he-IL" dirty="0"/>
              <a:t>. יש ויכוחים אם יש מקום לטיפול שמרני. </a:t>
            </a:r>
          </a:p>
          <a:p>
            <a:pPr marL="228600" indent="-228600" algn="r" defTabSz="914400" rtl="1" eaLnBrk="1" latinLnBrk="0" hangingPunct="1">
              <a:buAutoNum type="arabicPeriod"/>
            </a:pPr>
            <a:r>
              <a:rPr lang="he-IL" dirty="0" err="1"/>
              <a:t>קולונופתיה</a:t>
            </a:r>
            <a:r>
              <a:rPr lang="he-IL" dirty="0"/>
              <a:t>- מתבטא בתמונה קלינית דומה ל- </a:t>
            </a:r>
            <a:r>
              <a:rPr lang="he-IL" dirty="0" err="1"/>
              <a:t>dios</a:t>
            </a:r>
            <a:r>
              <a:rPr lang="he-IL" dirty="0"/>
              <a:t>- יש </a:t>
            </a:r>
            <a:r>
              <a:rPr lang="he-IL" dirty="0" err="1"/>
              <a:t>היצרויות</a:t>
            </a:r>
            <a:r>
              <a:rPr lang="he-IL" dirty="0"/>
              <a:t> בקולון ויש עדות לכיבים בשלבי ריפוי, פיברוזיס, הרס של </a:t>
            </a:r>
            <a:r>
              <a:rPr lang="he-IL" dirty="0" err="1"/>
              <a:t>המוסקולריס</a:t>
            </a:r>
            <a:r>
              <a:rPr lang="he-IL" dirty="0"/>
              <a:t> </a:t>
            </a:r>
            <a:r>
              <a:rPr lang="he-IL" dirty="0" err="1"/>
              <a:t>מוקוזה</a:t>
            </a:r>
            <a:r>
              <a:rPr lang="he-IL" dirty="0"/>
              <a:t>. זה נמצא מקושר למתן אנזימי לבלב במינון גבוה. צריך לחשוד </a:t>
            </a:r>
            <a:r>
              <a:rPr lang="he-IL" dirty="0" err="1"/>
              <a:t>בקולונופתיה</a:t>
            </a:r>
            <a:r>
              <a:rPr lang="he-IL" dirty="0"/>
              <a:t> כשיש סיפור של שינוי אנזימי לבלב יחד עם כאבי בטן, תפיחות </a:t>
            </a:r>
            <a:r>
              <a:rPr lang="he-IL" dirty="0" err="1"/>
              <a:t>בטנית</a:t>
            </a:r>
            <a:r>
              <a:rPr lang="he-IL" dirty="0"/>
              <a:t>. חוקן יראה תמונה של אובדן </a:t>
            </a:r>
            <a:r>
              <a:rPr lang="he-IL" dirty="0" err="1"/>
              <a:t>האוסטרות</a:t>
            </a:r>
            <a:r>
              <a:rPr lang="he-IL" dirty="0"/>
              <a:t> </a:t>
            </a:r>
            <a:r>
              <a:rPr lang="he-IL" dirty="0" err="1"/>
              <a:t>והיצרויות</a:t>
            </a:r>
            <a:r>
              <a:rPr lang="he-IL" dirty="0"/>
              <a:t> בדרגה שונה. הטיפול- הורדת מינון אנזימים, תזונה והעשרה. </a:t>
            </a:r>
          </a:p>
          <a:p>
            <a:pPr marL="228600" indent="-228600" algn="r" defTabSz="914400" rtl="1" eaLnBrk="1" latinLnBrk="0" hangingPunct="1">
              <a:buAutoNum type="arabicPeriod"/>
            </a:pPr>
            <a:endParaRPr lang="he-IL" dirty="0"/>
          </a:p>
          <a:p>
            <a:pPr marL="0" indent="0" algn="r" defTabSz="914400" rtl="1" eaLnBrk="1" latinLnBrk="0" hangingPunct="1">
              <a:buFontTx/>
              <a:buNone/>
            </a:pPr>
            <a:r>
              <a:rPr lang="he-IL" dirty="0"/>
              <a:t>הערכה </a:t>
            </a:r>
            <a:r>
              <a:rPr lang="he-IL" dirty="0" err="1"/>
              <a:t>פרנטלית</a:t>
            </a:r>
            <a:r>
              <a:rPr lang="he-IL" dirty="0"/>
              <a:t>- כשבסונר עולה חשד רחמי </a:t>
            </a:r>
            <a:r>
              <a:rPr lang="he-IL" dirty="0" err="1"/>
              <a:t>למקוניום</a:t>
            </a:r>
            <a:r>
              <a:rPr lang="he-IL" dirty="0"/>
              <a:t> </a:t>
            </a:r>
            <a:r>
              <a:rPr lang="he-IL" dirty="0" err="1"/>
              <a:t>אילאוס</a:t>
            </a:r>
            <a:r>
              <a:rPr lang="he-IL" dirty="0"/>
              <a:t> (מסה </a:t>
            </a:r>
            <a:r>
              <a:rPr lang="he-IL" dirty="0" err="1"/>
              <a:t>היפראקואית</a:t>
            </a:r>
            <a:r>
              <a:rPr lang="he-IL" dirty="0"/>
              <a:t>, מעי מורחב, קושי באבחון כיס המרה)- מוצעת בדיקת ציסטיק פיברוזיס להורים. אם שניהם נשאים מוצע דיקור מי שפיר, אם לא, ואין ילדים במשפחה- . </a:t>
            </a:r>
          </a:p>
          <a:p>
            <a:pPr marL="0" indent="0" algn="r" defTabSz="914400" rtl="1" eaLnBrk="1" latinLnBrk="0" hangingPunct="1">
              <a:buFontTx/>
              <a:buNone/>
            </a:pPr>
            <a:endParaRPr lang="he-IL" dirty="0"/>
          </a:p>
          <a:p>
            <a:pPr marL="0" indent="0" algn="r" defTabSz="914400" rtl="1" eaLnBrk="1" latinLnBrk="0" hangingPunct="1">
              <a:buFontTx/>
              <a:buNone/>
            </a:pPr>
            <a:r>
              <a:rPr lang="he-IL" dirty="0"/>
              <a:t>כשהתינוק נולד וסובל </a:t>
            </a:r>
            <a:r>
              <a:rPr lang="he-IL" dirty="0" err="1"/>
              <a:t>ממקוניום</a:t>
            </a:r>
            <a:r>
              <a:rPr lang="he-IL" dirty="0"/>
              <a:t> </a:t>
            </a:r>
            <a:r>
              <a:rPr lang="he-IL" dirty="0" err="1"/>
              <a:t>אילאוס</a:t>
            </a:r>
            <a:r>
              <a:rPr lang="he-IL" dirty="0"/>
              <a:t>- הוא </a:t>
            </a:r>
            <a:r>
              <a:rPr lang="he-IL" dirty="0" err="1"/>
              <a:t>יתייצג</a:t>
            </a:r>
            <a:r>
              <a:rPr lang="he-IL" dirty="0"/>
              <a:t> בכחמישים אחוז מהמקרים עם </a:t>
            </a:r>
            <a:r>
              <a:rPr lang="he-IL" dirty="0" err="1"/>
              <a:t>מקוניום</a:t>
            </a:r>
            <a:r>
              <a:rPr lang="he-IL" dirty="0"/>
              <a:t> </a:t>
            </a:r>
            <a:r>
              <a:rPr lang="he-IL" dirty="0" err="1"/>
              <a:t>אילאוס</a:t>
            </a:r>
            <a:r>
              <a:rPr lang="he-IL" dirty="0"/>
              <a:t> פשוט, ובחמישים אחוז עם </a:t>
            </a:r>
            <a:r>
              <a:rPr lang="he-IL" dirty="0" err="1"/>
              <a:t>מקוניום</a:t>
            </a:r>
            <a:r>
              <a:rPr lang="he-IL" dirty="0"/>
              <a:t> </a:t>
            </a:r>
            <a:r>
              <a:rPr lang="he-IL" dirty="0" err="1"/>
              <a:t>אילאוס</a:t>
            </a:r>
            <a:r>
              <a:rPr lang="he-IL" dirty="0"/>
              <a:t> מורכב- </a:t>
            </a:r>
            <a:r>
              <a:rPr lang="he-IL" dirty="0" err="1"/>
              <a:t>וולוולוס</a:t>
            </a:r>
            <a:r>
              <a:rPr lang="he-IL" dirty="0"/>
              <a:t>, נמק, </a:t>
            </a:r>
            <a:r>
              <a:rPr lang="he-IL" dirty="0" err="1"/>
              <a:t>אטרזיה</a:t>
            </a:r>
            <a:r>
              <a:rPr lang="he-IL" dirty="0"/>
              <a:t>, </a:t>
            </a:r>
            <a:r>
              <a:rPr lang="he-IL" dirty="0" err="1"/>
              <a:t>פרפורציה</a:t>
            </a:r>
            <a:r>
              <a:rPr lang="he-IL" dirty="0"/>
              <a:t> (</a:t>
            </a:r>
            <a:r>
              <a:rPr lang="he-IL" dirty="0" err="1"/>
              <a:t>מקוניום</a:t>
            </a:r>
            <a:r>
              <a:rPr lang="he-IL" dirty="0"/>
              <a:t> </a:t>
            </a:r>
            <a:r>
              <a:rPr lang="he-IL" dirty="0" err="1"/>
              <a:t>פריטוניטיס</a:t>
            </a:r>
            <a:r>
              <a:rPr lang="he-IL" dirty="0"/>
              <a:t>, ציסטה ענקית). </a:t>
            </a:r>
          </a:p>
          <a:p>
            <a:pPr marL="0" indent="0" algn="r" defTabSz="914400" rtl="1" eaLnBrk="1" latinLnBrk="0" hangingPunct="1">
              <a:buFontTx/>
              <a:buNone/>
            </a:pPr>
            <a:endParaRPr lang="he-IL" dirty="0"/>
          </a:p>
          <a:p>
            <a:pPr marL="0" indent="0" algn="r" defTabSz="914400" rtl="1" eaLnBrk="1" latinLnBrk="0" hangingPunct="1">
              <a:buFontTx/>
              <a:buNone/>
            </a:pPr>
            <a:r>
              <a:rPr lang="he-IL" dirty="0"/>
              <a:t>ניהול התינוק- כשזה </a:t>
            </a:r>
            <a:r>
              <a:rPr lang="he-IL" dirty="0" err="1"/>
              <a:t>מקוניום</a:t>
            </a:r>
            <a:r>
              <a:rPr lang="he-IL" dirty="0"/>
              <a:t> </a:t>
            </a:r>
            <a:r>
              <a:rPr lang="he-IL" dirty="0" err="1"/>
              <a:t>אילאוס</a:t>
            </a:r>
            <a:r>
              <a:rPr lang="he-IL" dirty="0"/>
              <a:t> פשוט- ביומיים הראשונים לרוב התינוק נראה בסדר, אולם אז מפתח תפיחות </a:t>
            </a:r>
            <a:r>
              <a:rPr lang="he-IL" dirty="0" err="1"/>
              <a:t>בטנית</a:t>
            </a:r>
            <a:r>
              <a:rPr lang="he-IL" dirty="0"/>
              <a:t> והקאות </a:t>
            </a:r>
            <a:r>
              <a:rPr lang="he-IL" dirty="0" err="1"/>
              <a:t>מרתיות</a:t>
            </a:r>
            <a:r>
              <a:rPr lang="he-IL" dirty="0"/>
              <a:t> ולא יעביר </a:t>
            </a:r>
            <a:r>
              <a:rPr lang="he-IL" dirty="0" err="1"/>
              <a:t>מקוניום</a:t>
            </a:r>
            <a:r>
              <a:rPr lang="he-IL" dirty="0"/>
              <a:t>. הרקטום מרגיש קצת צר. תמונה קלינית דומה לחסימת מעי אחרת בצילום בטן- יש לולאות מורחבות אבל לא בעובי דומה, יש </a:t>
            </a:r>
            <a:r>
              <a:rPr lang="he-IL" dirty="0" err="1"/>
              <a:t>soap</a:t>
            </a:r>
            <a:r>
              <a:rPr lang="he-IL" dirty="0"/>
              <a:t> </a:t>
            </a:r>
            <a:r>
              <a:rPr lang="he-IL" dirty="0" err="1"/>
              <a:t>bubble</a:t>
            </a:r>
            <a:r>
              <a:rPr lang="he-IL" dirty="0"/>
              <a:t>, ואין פלסי נוזל אויר. הטיפול השמרני מצליח </a:t>
            </a:r>
            <a:r>
              <a:rPr lang="he-IL" dirty="0" err="1"/>
              <a:t>בכ</a:t>
            </a:r>
            <a:r>
              <a:rPr lang="he-IL" dirty="0"/>
              <a:t>- 80% מהמקרים- וכולל נוזלים, זונדה, אנטיביוטיקה, וחוקן של חומר ניגוד איזוטוני ומסיס במים, תחת בקרה </a:t>
            </a:r>
            <a:r>
              <a:rPr lang="he-IL" dirty="0" err="1"/>
              <a:t>פלורוסקופית</a:t>
            </a:r>
            <a:r>
              <a:rPr lang="he-IL" dirty="0"/>
              <a:t>, ובלחץ נמוך ללא ניפוח </a:t>
            </a:r>
            <a:r>
              <a:rPr lang="he-IL" dirty="0" err="1"/>
              <a:t>הבלונית</a:t>
            </a:r>
            <a:r>
              <a:rPr lang="he-IL" dirty="0"/>
              <a:t> </a:t>
            </a:r>
            <a:r>
              <a:rPr lang="he-IL" dirty="0" err="1"/>
              <a:t>הרקטלית</a:t>
            </a:r>
            <a:r>
              <a:rPr lang="he-IL" dirty="0"/>
              <a:t>. לאחר מכן מבצעים צילום לשלול אויר חופשי ולרוב יהיו יציאות </a:t>
            </a:r>
            <a:r>
              <a:rPr lang="he-IL" dirty="0" err="1"/>
              <a:t>מקוניום</a:t>
            </a:r>
            <a:r>
              <a:rPr lang="he-IL" dirty="0"/>
              <a:t> בכמות גדולה. מותרים שני </a:t>
            </a:r>
            <a:r>
              <a:rPr lang="he-IL" dirty="0" err="1"/>
              <a:t>נסיונות</a:t>
            </a:r>
            <a:r>
              <a:rPr lang="he-IL" dirty="0"/>
              <a:t> ואם זה לא מסתדר אז ניתוח. לאחר העברת היציאות נותנים </a:t>
            </a:r>
            <a:r>
              <a:rPr lang="he-IL" dirty="0" err="1"/>
              <a:t>מוקומיסט</a:t>
            </a:r>
            <a:r>
              <a:rPr lang="he-IL" dirty="0"/>
              <a:t> (</a:t>
            </a:r>
            <a:r>
              <a:rPr lang="he-IL" dirty="0" err="1"/>
              <a:t>אצטיל</a:t>
            </a:r>
            <a:r>
              <a:rPr lang="he-IL" dirty="0"/>
              <a:t> </a:t>
            </a:r>
            <a:r>
              <a:rPr lang="he-IL" dirty="0" err="1"/>
              <a:t>ציסטאין</a:t>
            </a:r>
            <a:r>
              <a:rPr lang="he-IL" dirty="0"/>
              <a:t>) דרך הזונדה להשלמת הטיפול. בהמשך כלכלה עם תחליף אנזימי לבלב. </a:t>
            </a:r>
            <a:r>
              <a:rPr lang="he-IL" dirty="0" err="1"/>
              <a:t>הפרפורציה</a:t>
            </a:r>
            <a:r>
              <a:rPr lang="he-IL" dirty="0"/>
              <a:t> עלולה להתרחש גם 12-48 שעות אחרי הטיפול השמרני ולכן חשוב לעקוב. </a:t>
            </a:r>
          </a:p>
          <a:p>
            <a:pPr marL="0" indent="0" algn="r" defTabSz="914400" rtl="1" eaLnBrk="1" latinLnBrk="0" hangingPunct="1">
              <a:buFontTx/>
              <a:buNone/>
            </a:pPr>
            <a:r>
              <a:rPr lang="he-IL" dirty="0"/>
              <a:t>טיפול כירורגי מותווה במצבים כאלו כשיש שני חוקנים לא מוצלחים והיעדר ריקון מלא תוך 24-48 שעות. הניתוח לרוב הוא </a:t>
            </a:r>
            <a:r>
              <a:rPr lang="he-IL" dirty="0" err="1"/>
              <a:t>אפנדקטומיה</a:t>
            </a:r>
            <a:r>
              <a:rPr lang="he-IL" dirty="0"/>
              <a:t> </a:t>
            </a:r>
            <a:r>
              <a:rPr lang="he-IL" dirty="0" err="1"/>
              <a:t>ואיריגציות</a:t>
            </a:r>
            <a:r>
              <a:rPr lang="he-IL" dirty="0"/>
              <a:t> דרך גדם התוספתן, או </a:t>
            </a:r>
            <a:r>
              <a:rPr lang="he-IL" dirty="0" err="1"/>
              <a:t>אנטרוטומיה</a:t>
            </a:r>
            <a:r>
              <a:rPr lang="he-IL" dirty="0"/>
              <a:t> והכנסת קתטר לשטיפות. יש עוד אופציות[ </a:t>
            </a:r>
            <a:r>
              <a:rPr lang="he-IL" dirty="0" err="1"/>
              <a:t>בישופ</a:t>
            </a:r>
            <a:r>
              <a:rPr lang="he-IL" dirty="0"/>
              <a:t> </a:t>
            </a:r>
            <a:r>
              <a:rPr lang="he-IL" dirty="0" err="1"/>
              <a:t>קופ</a:t>
            </a:r>
            <a:r>
              <a:rPr lang="he-IL" dirty="0"/>
              <a:t> או </a:t>
            </a:r>
            <a:r>
              <a:rPr lang="he-IL" dirty="0" err="1"/>
              <a:t>סנטולי</a:t>
            </a:r>
            <a:r>
              <a:rPr lang="he-IL" dirty="0"/>
              <a:t>. </a:t>
            </a:r>
            <a:r>
              <a:rPr lang="he-IL" dirty="0" err="1"/>
              <a:t>באפנדיקס</a:t>
            </a:r>
            <a:r>
              <a:rPr lang="he-IL" dirty="0"/>
              <a:t> בפתולוגיה יש </a:t>
            </a:r>
            <a:r>
              <a:rPr lang="he-IL" dirty="0" err="1"/>
              <a:t>goblet</a:t>
            </a:r>
            <a:r>
              <a:rPr lang="he-IL" dirty="0"/>
              <a:t> </a:t>
            </a:r>
            <a:r>
              <a:rPr lang="he-IL" dirty="0" err="1"/>
              <a:t>cell</a:t>
            </a:r>
            <a:r>
              <a:rPr lang="he-IL" dirty="0"/>
              <a:t> </a:t>
            </a:r>
            <a:r>
              <a:rPr lang="he-IL" dirty="0" err="1"/>
              <a:t>hyperplasia</a:t>
            </a:r>
            <a:r>
              <a:rPr lang="he-IL" dirty="0"/>
              <a:t>. שיעור הניתוחים החוזרים עומד על 22% , יש להשלים בירור לציסטיק פיברוזיס. </a:t>
            </a:r>
          </a:p>
          <a:p>
            <a:pPr marL="0" indent="0" algn="r" defTabSz="914400" rtl="1" eaLnBrk="1" latinLnBrk="0" hangingPunct="1">
              <a:buFontTx/>
              <a:buNone/>
            </a:pPr>
            <a:r>
              <a:rPr lang="he-IL" dirty="0"/>
              <a:t>מחלה מורכבת- </a:t>
            </a:r>
            <a:r>
              <a:rPr lang="he-IL" dirty="0" err="1"/>
              <a:t>complicated</a:t>
            </a:r>
            <a:r>
              <a:rPr lang="he-IL" dirty="0"/>
              <a:t> </a:t>
            </a:r>
            <a:r>
              <a:rPr lang="he-IL" dirty="0" err="1"/>
              <a:t>meconium</a:t>
            </a:r>
            <a:r>
              <a:rPr lang="he-IL" dirty="0"/>
              <a:t> </a:t>
            </a:r>
            <a:r>
              <a:rPr lang="he-IL" dirty="0" err="1"/>
              <a:t>ileus</a:t>
            </a:r>
            <a:r>
              <a:rPr lang="he-IL" dirty="0"/>
              <a:t>- במצבים כאלו התינוק מפתח סימפטומים כבר ביממה הראשונה לחיים- </a:t>
            </a:r>
            <a:r>
              <a:rPr lang="he-IL" dirty="0" err="1"/>
              <a:t>פריטוניטיס</a:t>
            </a:r>
            <a:r>
              <a:rPr lang="he-IL" dirty="0"/>
              <a:t>, </a:t>
            </a:r>
            <a:r>
              <a:rPr lang="he-IL" dirty="0" err="1"/>
              <a:t>ספסיס</a:t>
            </a:r>
            <a:r>
              <a:rPr lang="he-IL" dirty="0"/>
              <a:t>, </a:t>
            </a:r>
            <a:r>
              <a:rPr lang="he-IL" dirty="0" err="1"/>
              <a:t>אריתמה</a:t>
            </a:r>
            <a:r>
              <a:rPr lang="he-IL" dirty="0"/>
              <a:t>, תפיחות </a:t>
            </a:r>
            <a:r>
              <a:rPr lang="he-IL" dirty="0" err="1"/>
              <a:t>בטנית</a:t>
            </a:r>
            <a:r>
              <a:rPr lang="he-IL" dirty="0"/>
              <a:t> משמעותית. מסה נמושה יכולה להעיד על </a:t>
            </a:r>
            <a:r>
              <a:rPr lang="he-IL" dirty="0" err="1"/>
              <a:t>פסאודו</a:t>
            </a:r>
            <a:r>
              <a:rPr lang="he-IL" dirty="0"/>
              <a:t> ציסטה שנובעת </a:t>
            </a:r>
            <a:r>
              <a:rPr lang="he-IL" dirty="0" err="1"/>
              <a:t>מפרפורציה</a:t>
            </a:r>
            <a:r>
              <a:rPr lang="he-IL" dirty="0"/>
              <a:t> תוך רחמית. בנוסף עד 17% מהתינוקות עם </a:t>
            </a:r>
            <a:r>
              <a:rPr lang="he-IL" dirty="0" err="1"/>
              <a:t>אטרזיה</a:t>
            </a:r>
            <a:r>
              <a:rPr lang="he-IL" dirty="0"/>
              <a:t> גגונו </a:t>
            </a:r>
            <a:r>
              <a:rPr lang="he-IL" dirty="0" err="1"/>
              <a:t>אילאלית</a:t>
            </a:r>
            <a:r>
              <a:rPr lang="he-IL" dirty="0"/>
              <a:t> יהיו עם ציסטיק פיברוזיס, חשוב לעשות להם סקרינינג במידה והתמונה מתאימה. יש ארבע סוגים של </a:t>
            </a:r>
            <a:r>
              <a:rPr lang="he-IL" dirty="0" err="1"/>
              <a:t>מקוניום</a:t>
            </a:r>
            <a:r>
              <a:rPr lang="he-IL" dirty="0"/>
              <a:t> </a:t>
            </a:r>
            <a:r>
              <a:rPr lang="he-IL" dirty="0" err="1"/>
              <a:t>פריטוניטיס</a:t>
            </a:r>
            <a:r>
              <a:rPr lang="he-IL" dirty="0"/>
              <a:t>- </a:t>
            </a:r>
            <a:r>
              <a:rPr lang="he-IL" dirty="0" err="1"/>
              <a:t>אדבזיבי</a:t>
            </a:r>
            <a:r>
              <a:rPr lang="he-IL" dirty="0"/>
              <a:t>, ציסטה ענקית, מיימת של </a:t>
            </a:r>
            <a:r>
              <a:rPr lang="he-IL" dirty="0" err="1"/>
              <a:t>מקוניום</a:t>
            </a:r>
            <a:r>
              <a:rPr lang="he-IL" dirty="0"/>
              <a:t>, </a:t>
            </a:r>
            <a:r>
              <a:rPr lang="he-IL" dirty="0" err="1"/>
              <a:t>פריטוניטיס</a:t>
            </a:r>
            <a:r>
              <a:rPr lang="he-IL" dirty="0"/>
              <a:t>. </a:t>
            </a:r>
          </a:p>
        </p:txBody>
      </p:sp>
      <p:sp>
        <p:nvSpPr>
          <p:cNvPr id="4" name="Slide Number Placeholder 3"/>
          <p:cNvSpPr>
            <a:spLocks noGrp="1"/>
          </p:cNvSpPr>
          <p:nvPr>
            <p:ph type="sldNum" sz="quarter" idx="5"/>
          </p:nvPr>
        </p:nvSpPr>
        <p:spPr/>
        <p:txBody>
          <a:bodyPr/>
          <a:lstStyle/>
          <a:p>
            <a:fld id="{6F308262-EB66-3249-9CCD-0AE9119F7DB5}" type="slidenum">
              <a:rPr lang="en-IL" smtClean="0"/>
              <a:t>6</a:t>
            </a:fld>
            <a:endParaRPr lang="en-IL"/>
          </a:p>
        </p:txBody>
      </p:sp>
    </p:spTree>
    <p:extLst>
      <p:ext uri="{BB962C8B-B14F-4D97-AF65-F5344CB8AC3E}">
        <p14:creationId xmlns:p14="http://schemas.microsoft.com/office/powerpoint/2010/main" val="38289235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r" defTabSz="914400" rtl="1" eaLnBrk="1" latinLnBrk="0" hangingPunct="1"/>
            <a:r>
              <a:rPr lang="he-IL" dirty="0" err="1"/>
              <a:t>מלרוטציה</a:t>
            </a:r>
            <a:r>
              <a:rPr lang="he-IL" dirty="0"/>
              <a:t> מתרחשת בשכיחות של 1:6000 . </a:t>
            </a:r>
          </a:p>
          <a:p>
            <a:pPr marL="0" algn="r" defTabSz="914400" rtl="1" eaLnBrk="1" latinLnBrk="0" hangingPunct="1"/>
            <a:r>
              <a:rPr lang="he-IL" dirty="0"/>
              <a:t>מבחינה </a:t>
            </a:r>
            <a:r>
              <a:rPr lang="he-IL" dirty="0" err="1"/>
              <a:t>אמבריונלית</a:t>
            </a:r>
            <a:r>
              <a:rPr lang="he-IL" dirty="0"/>
              <a:t>- בשבוע הרביעי מתחילה התמיינות של המעי </a:t>
            </a:r>
            <a:r>
              <a:rPr lang="he-IL" dirty="0" err="1"/>
              <a:t>לפורגאט</a:t>
            </a:r>
            <a:r>
              <a:rPr lang="he-IL" dirty="0"/>
              <a:t>, </a:t>
            </a:r>
            <a:r>
              <a:rPr lang="he-IL" dirty="0" err="1"/>
              <a:t>מידגאט</a:t>
            </a:r>
            <a:r>
              <a:rPr lang="he-IL" dirty="0"/>
              <a:t>, </a:t>
            </a:r>
            <a:r>
              <a:rPr lang="he-IL" dirty="0" err="1"/>
              <a:t>והינדגאט</a:t>
            </a:r>
            <a:r>
              <a:rPr lang="he-IL" dirty="0"/>
              <a:t>, ואז יש ארבעה שלבים- </a:t>
            </a:r>
            <a:r>
              <a:rPr lang="he-IL" dirty="0" err="1"/>
              <a:t>הרניאציה</a:t>
            </a:r>
            <a:r>
              <a:rPr lang="he-IL" dirty="0"/>
              <a:t> (שמתחילה בשבוע הרביעי מחבל הטבור), ואז יש רוטציה- סיבוב של 90 מעלות מחוץ לבטן ונגד כיוון השעון, כשבשבוע העשירי המעי חוזר חזרה ועושה במהלך החזרה סיבוב של 90 מעלות כאשר הרוטציה האחרונה מתרחשת בתוך הבטן עם 90 מעלות כך שהמעי משלים סיבוב של 270 מעלות נגד כיוון השעות. זהו שלב </a:t>
            </a:r>
            <a:r>
              <a:rPr lang="he-IL" dirty="0" err="1"/>
              <a:t>הרטרקציה</a:t>
            </a:r>
            <a:r>
              <a:rPr lang="he-IL" dirty="0"/>
              <a:t> בו המעי מתארגן בבטן, ולאחר מכן מתקבע- פיקסציה. הלולאה </a:t>
            </a:r>
            <a:r>
              <a:rPr lang="he-IL" dirty="0" err="1"/>
              <a:t>הדואדנו-גגונלית</a:t>
            </a:r>
            <a:r>
              <a:rPr lang="he-IL" dirty="0"/>
              <a:t> נמצא בבטן שמאלית משמאל ל- </a:t>
            </a:r>
            <a:r>
              <a:rPr lang="he-IL" dirty="0" err="1"/>
              <a:t>sma</a:t>
            </a:r>
            <a:r>
              <a:rPr lang="he-IL" dirty="0"/>
              <a:t>, והלולאה </a:t>
            </a:r>
            <a:r>
              <a:rPr lang="he-IL" dirty="0" err="1"/>
              <a:t>הצקו</a:t>
            </a:r>
            <a:r>
              <a:rPr lang="he-IL" dirty="0"/>
              <a:t>-קולית נמצאת מימין. </a:t>
            </a:r>
          </a:p>
          <a:p>
            <a:pPr marL="0" algn="r" defTabSz="914400" rtl="1" eaLnBrk="1" latinLnBrk="0" hangingPunct="1"/>
            <a:r>
              <a:rPr lang="he-IL" dirty="0" err="1"/>
              <a:t>במלרוטציה</a:t>
            </a:r>
            <a:r>
              <a:rPr lang="he-IL" dirty="0"/>
              <a:t> מלאה, או </a:t>
            </a:r>
            <a:r>
              <a:rPr lang="he-IL" dirty="0" err="1"/>
              <a:t>non</a:t>
            </a:r>
            <a:r>
              <a:rPr lang="he-IL" dirty="0"/>
              <a:t> </a:t>
            </a:r>
            <a:r>
              <a:rPr lang="he-IL" dirty="0" err="1"/>
              <a:t>rotation</a:t>
            </a:r>
            <a:r>
              <a:rPr lang="he-IL" dirty="0"/>
              <a:t>- אין סיבוב כאמור ויש </a:t>
            </a:r>
            <a:r>
              <a:rPr lang="he-IL" dirty="0" err="1"/>
              <a:t>מזנטריום</a:t>
            </a:r>
            <a:r>
              <a:rPr lang="he-IL" dirty="0"/>
              <a:t> צר. זוהי ההסתמנות הקלאסית עם </a:t>
            </a:r>
            <a:r>
              <a:rPr lang="he-IL" dirty="0" err="1"/>
              <a:t>מידגאט</a:t>
            </a:r>
            <a:r>
              <a:rPr lang="he-IL" dirty="0"/>
              <a:t> </a:t>
            </a:r>
            <a:r>
              <a:rPr lang="he-IL" dirty="0" err="1"/>
              <a:t>וולוולוס</a:t>
            </a:r>
            <a:r>
              <a:rPr lang="he-IL" dirty="0"/>
              <a:t>. </a:t>
            </a:r>
          </a:p>
          <a:p>
            <a:pPr marL="0" algn="r" defTabSz="914400" rtl="1" eaLnBrk="1" latinLnBrk="0" hangingPunct="1"/>
            <a:r>
              <a:rPr lang="he-IL" dirty="0" err="1"/>
              <a:t>מלרוטציה</a:t>
            </a:r>
            <a:r>
              <a:rPr lang="he-IL" dirty="0"/>
              <a:t> לא מלאה- </a:t>
            </a:r>
            <a:r>
              <a:rPr lang="he-IL" dirty="0" err="1"/>
              <a:t>incomplete</a:t>
            </a:r>
            <a:r>
              <a:rPr lang="he-IL" dirty="0"/>
              <a:t>- הרוטציה נעצרת בערך ב- 180 מעלות, </a:t>
            </a:r>
            <a:r>
              <a:rPr lang="he-IL" dirty="0" err="1"/>
              <a:t>הצקום</a:t>
            </a:r>
            <a:r>
              <a:rPr lang="he-IL" dirty="0"/>
              <a:t> מתארגן בבטן ימנית עליונה, יש באנדים חוסמים על התריסריון. </a:t>
            </a:r>
          </a:p>
          <a:p>
            <a:pPr marL="0" algn="r" defTabSz="914400" rtl="1" eaLnBrk="1" latinLnBrk="0" hangingPunct="1"/>
            <a:r>
              <a:rPr lang="he-IL" dirty="0"/>
              <a:t>רוטציה הפוכה- </a:t>
            </a:r>
            <a:r>
              <a:rPr lang="he-IL" dirty="0" err="1"/>
              <a:t>reversed</a:t>
            </a:r>
            <a:r>
              <a:rPr lang="he-IL" dirty="0"/>
              <a:t> </a:t>
            </a:r>
            <a:r>
              <a:rPr lang="he-IL" dirty="0" err="1"/>
              <a:t>rotation</a:t>
            </a:r>
            <a:r>
              <a:rPr lang="he-IL" dirty="0"/>
              <a:t>- יש רוטציה של 90 מעלות בכיוון השעון – ואז התריסריון למעשה קדמי למעי הגס הרוחבי. נדיר. </a:t>
            </a:r>
          </a:p>
          <a:p>
            <a:pPr marL="0" algn="r" defTabSz="914400" rtl="1" eaLnBrk="1" latinLnBrk="0" hangingPunct="1"/>
            <a:endParaRPr lang="he-IL" dirty="0"/>
          </a:p>
          <a:p>
            <a:pPr marL="0" algn="r" defTabSz="914400" rtl="1" eaLnBrk="1" latinLnBrk="0" hangingPunct="1"/>
            <a:r>
              <a:rPr lang="he-IL" dirty="0"/>
              <a:t>מבחינת קליניקה- </a:t>
            </a:r>
            <a:r>
              <a:rPr lang="he-IL" dirty="0" err="1"/>
              <a:t>בכ</a:t>
            </a:r>
            <a:r>
              <a:rPr lang="he-IL" dirty="0"/>
              <a:t>- 75% זה בחודש הראשון, בעוד 15% זה בשנה הראשונה לחיים. בהתחלה הבטן </a:t>
            </a:r>
            <a:r>
              <a:rPr lang="he-IL" dirty="0" err="1"/>
              <a:t>סקפואידית</a:t>
            </a:r>
            <a:r>
              <a:rPr lang="he-IL" dirty="0"/>
              <a:t> או מעט תפיחות עליונה, בהמשך יש שוק, </a:t>
            </a:r>
            <a:r>
              <a:rPr lang="he-IL" dirty="0" err="1"/>
              <a:t>פריטוניטיס</a:t>
            </a:r>
            <a:r>
              <a:rPr lang="he-IL" dirty="0"/>
              <a:t>. כשזה כרוני- יש תלונות על בעיית גדילה, שובע מוקדם, </a:t>
            </a:r>
            <a:r>
              <a:rPr lang="he-IL" dirty="0" err="1"/>
              <a:t>ריפלוקס</a:t>
            </a:r>
            <a:r>
              <a:rPr lang="he-IL" dirty="0"/>
              <a:t>, צואה שומנית. בצילום בטן במקרה החריף נראה קיבה מורחבת, כמעט וללא גז בהמשך. </a:t>
            </a:r>
            <a:r>
              <a:rPr lang="he-IL" dirty="0" err="1"/>
              <a:t>הגולד</a:t>
            </a:r>
            <a:r>
              <a:rPr lang="he-IL" dirty="0"/>
              <a:t> סטנדרט זה שיקוף בליעה- צריך לראות את </a:t>
            </a:r>
            <a:r>
              <a:rPr lang="he-IL" dirty="0" err="1"/>
              <a:t>הליגמנט</a:t>
            </a:r>
            <a:r>
              <a:rPr lang="he-IL" dirty="0"/>
              <a:t> על שם </a:t>
            </a:r>
            <a:r>
              <a:rPr lang="he-IL" dirty="0" err="1"/>
              <a:t>טרייטז</a:t>
            </a:r>
            <a:r>
              <a:rPr lang="he-IL" dirty="0"/>
              <a:t> במיקום שמאלי לעמוד השדרה עם עליה לרמת ה- </a:t>
            </a:r>
            <a:r>
              <a:rPr lang="he-IL" dirty="0" err="1"/>
              <a:t>gastric</a:t>
            </a:r>
            <a:r>
              <a:rPr lang="he-IL" dirty="0"/>
              <a:t> </a:t>
            </a:r>
            <a:r>
              <a:rPr lang="he-IL" dirty="0" err="1"/>
              <a:t>outlet</a:t>
            </a:r>
            <a:r>
              <a:rPr lang="he-IL" dirty="0"/>
              <a:t>. צילום כאמור ידגים </a:t>
            </a:r>
            <a:r>
              <a:rPr lang="he-IL" dirty="0" err="1"/>
              <a:t>corkscrew</a:t>
            </a:r>
            <a:r>
              <a:rPr lang="he-IL" dirty="0"/>
              <a:t>, </a:t>
            </a:r>
            <a:r>
              <a:rPr lang="he-IL" dirty="0" err="1"/>
              <a:t>ו״מקור</a:t>
            </a:r>
            <a:r>
              <a:rPr lang="he-IL" dirty="0"/>
              <a:t> ציפור״- </a:t>
            </a:r>
            <a:r>
              <a:rPr lang="he-IL" dirty="0" err="1"/>
              <a:t>beak</a:t>
            </a:r>
            <a:r>
              <a:rPr lang="he-IL" dirty="0"/>
              <a:t>- בתריסריון. בסונר נראה את הוריד מסביב לעורק- </a:t>
            </a:r>
            <a:r>
              <a:rPr lang="he-IL" dirty="0" err="1"/>
              <a:t>whirlpool</a:t>
            </a:r>
            <a:r>
              <a:rPr lang="he-IL" dirty="0"/>
              <a:t>. </a:t>
            </a:r>
          </a:p>
          <a:p>
            <a:pPr marL="0" algn="r" defTabSz="914400" rtl="1" eaLnBrk="1" latinLnBrk="0" hangingPunct="1"/>
            <a:r>
              <a:rPr lang="he-IL" dirty="0"/>
              <a:t>השלבים בניתוח- חתך בבטן ימנית עליונה, </a:t>
            </a:r>
            <a:r>
              <a:rPr lang="he-IL" dirty="0" err="1"/>
              <a:t>אביסרציה</a:t>
            </a:r>
            <a:r>
              <a:rPr lang="he-IL" dirty="0"/>
              <a:t> של המעי, </a:t>
            </a:r>
            <a:r>
              <a:rPr lang="he-IL" dirty="0" err="1"/>
              <a:t>דרוטציה</a:t>
            </a:r>
            <a:r>
              <a:rPr lang="he-IL" dirty="0"/>
              <a:t> נגד כיוון השעון, חלוקת </a:t>
            </a:r>
            <a:r>
              <a:rPr lang="he-IL" dirty="0" err="1"/>
              <a:t>הבאנדים</a:t>
            </a:r>
            <a:r>
              <a:rPr lang="he-IL" dirty="0"/>
              <a:t>, הרחבת </a:t>
            </a:r>
            <a:r>
              <a:rPr lang="he-IL" dirty="0" err="1"/>
              <a:t>המזנטריום</a:t>
            </a:r>
            <a:r>
              <a:rPr lang="he-IL" dirty="0"/>
              <a:t>, כריתת התוספתן, הנחת המעי הדק </a:t>
            </a:r>
            <a:r>
              <a:rPr lang="he-IL" dirty="0" err="1"/>
              <a:t>בגאטר</a:t>
            </a:r>
            <a:r>
              <a:rPr lang="he-IL" dirty="0"/>
              <a:t> ימין והקולון משמאל. חשוב בניתוח לעשות </a:t>
            </a:r>
            <a:r>
              <a:rPr lang="he-IL" dirty="0" err="1"/>
              <a:t>קוכריזציה</a:t>
            </a:r>
            <a:r>
              <a:rPr lang="he-IL" dirty="0"/>
              <a:t> טובה של התריסריון כדי ליישר אותו, להעביר זונדה ולשלול חסימה פנימית. </a:t>
            </a:r>
          </a:p>
          <a:p>
            <a:pPr marL="0" algn="r" defTabSz="914400" rtl="1" eaLnBrk="1" latinLnBrk="0" hangingPunct="1"/>
            <a:r>
              <a:rPr lang="he-IL" dirty="0"/>
              <a:t>לאחר הניתוח יש </a:t>
            </a:r>
            <a:r>
              <a:rPr lang="he-IL" dirty="0" err="1"/>
              <a:t>התפשלויות</a:t>
            </a:r>
            <a:r>
              <a:rPr lang="he-IL" dirty="0"/>
              <a:t> חוזרות </a:t>
            </a:r>
            <a:r>
              <a:rPr lang="he-IL" dirty="0" err="1"/>
              <a:t>בכ</a:t>
            </a:r>
            <a:r>
              <a:rPr lang="he-IL" dirty="0"/>
              <a:t>- 3% מהמקרים, הסיכון </a:t>
            </a:r>
            <a:r>
              <a:rPr lang="he-IL" dirty="0" err="1"/>
              <a:t>לוולוולוס</a:t>
            </a:r>
            <a:r>
              <a:rPr lang="he-IL" dirty="0"/>
              <a:t> חוזר עומד על 1%. </a:t>
            </a:r>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7</a:t>
            </a:fld>
            <a:endParaRPr lang="en-IL"/>
          </a:p>
        </p:txBody>
      </p:sp>
    </p:spTree>
    <p:extLst>
      <p:ext uri="{BB962C8B-B14F-4D97-AF65-F5344CB8AC3E}">
        <p14:creationId xmlns:p14="http://schemas.microsoft.com/office/powerpoint/2010/main" val="33042003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r" defTabSz="914400" rtl="1" eaLnBrk="1" latinLnBrk="0" hangingPunct="1"/>
            <a:r>
              <a:rPr lang="he-IL" dirty="0"/>
              <a:t>התמותה בעשורים האחרונים ירדה מ- 50% ל- 10%. אצל ילוד, 35 </a:t>
            </a:r>
            <a:r>
              <a:rPr lang="he-IL" dirty="0" err="1"/>
              <a:t>סמ</a:t>
            </a:r>
            <a:r>
              <a:rPr lang="he-IL" dirty="0"/>
              <a:t> של מעי דק מקושרים </a:t>
            </a:r>
            <a:r>
              <a:rPr lang="he-IL" dirty="0" err="1"/>
              <a:t>בכ</a:t>
            </a:r>
            <a:r>
              <a:rPr lang="he-IL" dirty="0"/>
              <a:t>- 50% סיכוי להיגמל מ- </a:t>
            </a:r>
            <a:r>
              <a:rPr lang="he-IL" dirty="0" err="1"/>
              <a:t>tpn</a:t>
            </a:r>
            <a:r>
              <a:rPr lang="he-IL" dirty="0"/>
              <a:t>. נוכחות של שסתום </a:t>
            </a:r>
            <a:r>
              <a:rPr lang="he-IL" dirty="0" err="1"/>
              <a:t>אילאוצקלי</a:t>
            </a:r>
            <a:r>
              <a:rPr lang="he-IL" dirty="0"/>
              <a:t> מהווה באופן היסטורי גורם פרוגנוסטי חיובי. על מנת לנסות להעריך אורך מעי ניתן לבדוק רמות </a:t>
            </a:r>
            <a:r>
              <a:rPr lang="he-IL" dirty="0" err="1"/>
              <a:t>ציטרולין</a:t>
            </a:r>
            <a:r>
              <a:rPr lang="he-IL" dirty="0"/>
              <a:t>- זוהי חומצת אמינו המיוצרת </a:t>
            </a:r>
            <a:r>
              <a:rPr lang="he-IL" dirty="0" err="1"/>
              <a:t>במוקוזה</a:t>
            </a:r>
            <a:r>
              <a:rPr lang="he-IL" dirty="0"/>
              <a:t> של המעי הדק, פחות מ- 12 </a:t>
            </a:r>
            <a:r>
              <a:rPr lang="he-IL" dirty="0" err="1"/>
              <a:t>מילימול</a:t>
            </a:r>
            <a:r>
              <a:rPr lang="he-IL" dirty="0"/>
              <a:t> מדגים סיכוי נמוך להיגמל מ- </a:t>
            </a:r>
            <a:r>
              <a:rPr lang="he-IL" dirty="0" err="1"/>
              <a:t>tpn</a:t>
            </a:r>
            <a:r>
              <a:rPr lang="he-IL" dirty="0"/>
              <a:t>. אבחנה נוספת למעי קצר הינה חוסר היכולת להיגמל מ- </a:t>
            </a:r>
            <a:r>
              <a:rPr lang="he-IL" dirty="0" err="1"/>
              <a:t>tpn</a:t>
            </a:r>
            <a:r>
              <a:rPr lang="he-IL" dirty="0"/>
              <a:t> למשך שלושה חודשים. </a:t>
            </a:r>
          </a:p>
          <a:p>
            <a:pPr marL="0" algn="r" defTabSz="914400" rtl="1" eaLnBrk="1" latinLnBrk="0" hangingPunct="1"/>
            <a:r>
              <a:rPr lang="he-IL" dirty="0"/>
              <a:t>הסיבות העיקריות למעי קצר הינן- ראשונה- </a:t>
            </a:r>
            <a:r>
              <a:rPr lang="he-IL" dirty="0" err="1"/>
              <a:t>nec</a:t>
            </a:r>
            <a:r>
              <a:rPr lang="he-IL" dirty="0"/>
              <a:t>  (35%), ולאחר מכן </a:t>
            </a:r>
            <a:r>
              <a:rPr lang="he-IL" dirty="0" err="1"/>
              <a:t>אטרזיה</a:t>
            </a:r>
            <a:r>
              <a:rPr lang="he-IL" dirty="0"/>
              <a:t>- רבע מהמקרים, ואז </a:t>
            </a:r>
            <a:r>
              <a:rPr lang="he-IL" dirty="0" err="1"/>
              <a:t>גסטרוסכיזיס</a:t>
            </a:r>
            <a:r>
              <a:rPr lang="he-IL" dirty="0"/>
              <a:t>, </a:t>
            </a:r>
            <a:r>
              <a:rPr lang="he-IL" dirty="0" err="1"/>
              <a:t>וולוולוס</a:t>
            </a:r>
            <a:r>
              <a:rPr lang="he-IL" dirty="0"/>
              <a:t>. המעי עצמו נוטה להתרחב ולא להתארך בגלל אספקת הדם- זה מגדיל את יכולת הספיגה אבל יוצר בעיות כמו </a:t>
            </a:r>
            <a:r>
              <a:rPr lang="he-IL" dirty="0" err="1"/>
              <a:t>דיסמוטיליות</a:t>
            </a:r>
            <a:r>
              <a:rPr lang="he-IL" dirty="0"/>
              <a:t> וחיידקים. </a:t>
            </a:r>
          </a:p>
          <a:p>
            <a:pPr marL="0" algn="r" defTabSz="914400" rtl="1" eaLnBrk="1" latinLnBrk="0" hangingPunct="1"/>
            <a:r>
              <a:rPr lang="he-IL" dirty="0"/>
              <a:t>כ- 80% מהילדים יצליחו בסופו של דבר להיגמל מ- </a:t>
            </a:r>
            <a:r>
              <a:rPr lang="he-IL" dirty="0" err="1"/>
              <a:t>tpn</a:t>
            </a:r>
            <a:r>
              <a:rPr lang="he-IL" dirty="0"/>
              <a:t>. </a:t>
            </a:r>
          </a:p>
          <a:p>
            <a:pPr marL="0" algn="r" defTabSz="914400" rtl="1" eaLnBrk="1" latinLnBrk="0" hangingPunct="1"/>
            <a:r>
              <a:rPr lang="he-IL" dirty="0"/>
              <a:t>מבחינת הערכה קלינית- מטופלים ללא </a:t>
            </a:r>
            <a:r>
              <a:rPr lang="he-IL" dirty="0" err="1"/>
              <a:t>אילאום</a:t>
            </a:r>
            <a:r>
              <a:rPr lang="he-IL" dirty="0"/>
              <a:t> לא סופגים טוב חומצות שומן ארוכות והם בסיכון למחסור כגון ויטמינים </a:t>
            </a:r>
            <a:r>
              <a:rPr lang="he-IL" dirty="0" err="1"/>
              <a:t>adek</a:t>
            </a:r>
            <a:r>
              <a:rPr lang="he-IL" dirty="0"/>
              <a:t>, אבץ, </a:t>
            </a:r>
            <a:r>
              <a:rPr lang="he-IL" dirty="0" err="1"/>
              <a:t>ויטין</a:t>
            </a:r>
            <a:r>
              <a:rPr lang="he-IL" dirty="0"/>
              <a:t> b12. חשוב להעריך משקל, היקפים, אטיולוגיה, אנתרופומטריה, וכן אבץ, ברזל, נחושת </a:t>
            </a:r>
            <a:r>
              <a:rPr lang="he-IL" dirty="0" err="1"/>
              <a:t>וכו</a:t>
            </a:r>
            <a:r>
              <a:rPr lang="he-IL" dirty="0"/>
              <a:t>׳. צריך להעריך מחלות עצם ויטמין </a:t>
            </a:r>
            <a:r>
              <a:rPr lang="he-IL" dirty="0" err="1"/>
              <a:t>d</a:t>
            </a:r>
            <a:r>
              <a:rPr lang="he-IL" dirty="0"/>
              <a:t>. צריך לעקוב אחר רמות נתרן בשתן- מתחת ל- 10 </a:t>
            </a:r>
            <a:r>
              <a:rPr lang="he-IL" dirty="0" err="1"/>
              <a:t>מילימול</a:t>
            </a:r>
            <a:r>
              <a:rPr lang="he-IL" dirty="0"/>
              <a:t> מחייב העשרה. </a:t>
            </a:r>
          </a:p>
          <a:p>
            <a:pPr marL="0" algn="r" defTabSz="914400" rtl="1" eaLnBrk="1" latinLnBrk="0" hangingPunct="1"/>
            <a:r>
              <a:rPr lang="he-IL" dirty="0"/>
              <a:t>מחלות אצל ילדים הסובלים ממעי קצר ותלויים ב- </a:t>
            </a:r>
            <a:r>
              <a:rPr lang="he-IL" dirty="0" err="1"/>
              <a:t>tpn</a:t>
            </a:r>
            <a:r>
              <a:rPr lang="he-IL" dirty="0"/>
              <a:t>- </a:t>
            </a:r>
          </a:p>
          <a:p>
            <a:pPr marL="228600" indent="-228600" algn="r" defTabSz="914400" rtl="1" eaLnBrk="1" latinLnBrk="0" hangingPunct="1">
              <a:buAutoNum type="arabicPeriod"/>
            </a:pPr>
            <a:r>
              <a:rPr lang="he-IL" dirty="0"/>
              <a:t>מחלת כבד- </a:t>
            </a:r>
            <a:r>
              <a:rPr lang="he-IL" dirty="0" err="1"/>
              <a:t>ifald</a:t>
            </a:r>
            <a:r>
              <a:rPr lang="he-IL" dirty="0"/>
              <a:t>- נראה עליה </a:t>
            </a:r>
            <a:r>
              <a:rPr lang="he-IL" dirty="0" err="1"/>
              <a:t>בטרנסאמינזות</a:t>
            </a:r>
            <a:r>
              <a:rPr lang="he-IL" dirty="0"/>
              <a:t> ובבילירובין הישיר, ולאחר מכן עליה בתפקודי קרישה, ואז </a:t>
            </a:r>
            <a:r>
              <a:rPr lang="he-IL" dirty="0" err="1"/>
              <a:t>תרומבוציטופניה</a:t>
            </a:r>
            <a:r>
              <a:rPr lang="he-IL" dirty="0"/>
              <a:t>, טחול מוגדל ולבסוף </a:t>
            </a:r>
            <a:r>
              <a:rPr lang="he-IL" dirty="0" err="1"/>
              <a:t>היפואלבומינמיה</a:t>
            </a:r>
            <a:r>
              <a:rPr lang="he-IL" dirty="0"/>
              <a:t>. כשיש שיפור נראה נורמליזציה של הבילירובין ואז ירידה </a:t>
            </a:r>
            <a:r>
              <a:rPr lang="he-IL" dirty="0" err="1"/>
              <a:t>באמינוטרנספרזות</a:t>
            </a:r>
            <a:r>
              <a:rPr lang="he-IL" dirty="0"/>
              <a:t>. הטיפול הוא כלכלה </a:t>
            </a:r>
            <a:r>
              <a:rPr lang="he-IL" dirty="0" err="1"/>
              <a:t>אנטרלית</a:t>
            </a:r>
            <a:r>
              <a:rPr lang="he-IL" dirty="0"/>
              <a:t> מלאה. במידה והמטופל לא יכול לסבול כלכלה </a:t>
            </a:r>
            <a:r>
              <a:rPr lang="he-IL" dirty="0" err="1"/>
              <a:t>אנטרלית</a:t>
            </a:r>
            <a:r>
              <a:rPr lang="he-IL" dirty="0"/>
              <a:t>- ניתן לשנות את ה- </a:t>
            </a:r>
            <a:r>
              <a:rPr lang="he-IL" dirty="0" err="1"/>
              <a:t>tpn</a:t>
            </a:r>
            <a:r>
              <a:rPr lang="he-IL" dirty="0"/>
              <a:t>, למשל להוסיף </a:t>
            </a:r>
            <a:r>
              <a:rPr lang="he-IL" dirty="0" err="1"/>
              <a:t>אומגבן</a:t>
            </a:r>
            <a:r>
              <a:rPr lang="he-IL" dirty="0"/>
              <a:t>, </a:t>
            </a:r>
            <a:r>
              <a:rPr lang="he-IL" dirty="0" err="1"/>
              <a:t>אינטרליפיד</a:t>
            </a:r>
            <a:r>
              <a:rPr lang="he-IL" dirty="0"/>
              <a:t> ועוד. </a:t>
            </a:r>
          </a:p>
          <a:p>
            <a:pPr marL="228600" indent="-228600" algn="r" defTabSz="914400" rtl="1" eaLnBrk="1" latinLnBrk="0" hangingPunct="1">
              <a:buAutoNum type="arabicPeriod"/>
            </a:pPr>
            <a:r>
              <a:rPr lang="he-IL" dirty="0"/>
              <a:t>זיהומים בליין מרכזי- </a:t>
            </a:r>
            <a:r>
              <a:rPr lang="he-IL" dirty="0" err="1"/>
              <a:t>clabsi</a:t>
            </a:r>
            <a:r>
              <a:rPr lang="he-IL" dirty="0"/>
              <a:t>- המזהם העיקרי הוא </a:t>
            </a:r>
            <a:r>
              <a:rPr lang="he-IL" dirty="0" err="1"/>
              <a:t>גראם</a:t>
            </a:r>
            <a:r>
              <a:rPr lang="he-IL" dirty="0"/>
              <a:t> נגטיב, במידה ויש חשד מתחילים אנטיביוטיקה דרך הווריד לשבועיים ברוב המקרים. אי יציבות המודינמית או צמיחת פטריות- מחייבת הוצאת הליין, </a:t>
            </a:r>
            <a:r>
              <a:rPr lang="he-IL" dirty="0" err="1"/>
              <a:t>כנל</a:t>
            </a:r>
            <a:r>
              <a:rPr lang="he-IL" dirty="0"/>
              <a:t> צמיחות חיוביות ב- 3 ימים עוקבים. ניתן לשקול אתנול-לוק אשר הוכח במוריד משמעותית את הסיכון. </a:t>
            </a:r>
          </a:p>
          <a:p>
            <a:pPr marL="228600" indent="-228600" algn="r" defTabSz="914400" rtl="1" eaLnBrk="1" latinLnBrk="0" hangingPunct="1">
              <a:buAutoNum type="arabicPeriod"/>
            </a:pPr>
            <a:r>
              <a:rPr lang="en-US" dirty="0"/>
              <a:t>B</a:t>
            </a:r>
            <a:r>
              <a:rPr lang="he-IL" dirty="0" err="1"/>
              <a:t>acterial</a:t>
            </a:r>
            <a:r>
              <a:rPr lang="he-IL" dirty="0"/>
              <a:t> </a:t>
            </a:r>
            <a:r>
              <a:rPr lang="he-IL" dirty="0" err="1"/>
              <a:t>overgrowth</a:t>
            </a:r>
            <a:r>
              <a:rPr lang="he-IL" dirty="0"/>
              <a:t>- יכול להתרחש </a:t>
            </a:r>
            <a:r>
              <a:rPr lang="he-IL" dirty="0" err="1"/>
              <a:t>בכעד</a:t>
            </a:r>
            <a:r>
              <a:rPr lang="he-IL" dirty="0"/>
              <a:t> 60% מן הילדים, מתבטא בכאבי בטן, ירידה </a:t>
            </a:r>
            <a:r>
              <a:rPr lang="he-IL" dirty="0" err="1"/>
              <a:t>במוטיליות</a:t>
            </a:r>
            <a:r>
              <a:rPr lang="he-IL" dirty="0"/>
              <a:t>, עליה בחומצה די-</a:t>
            </a:r>
            <a:r>
              <a:rPr lang="he-IL" dirty="0" err="1"/>
              <a:t>לקטית</a:t>
            </a:r>
            <a:r>
              <a:rPr lang="he-IL" dirty="0"/>
              <a:t>, כיבים </a:t>
            </a:r>
            <a:r>
              <a:rPr lang="he-IL" dirty="0" err="1"/>
              <a:t>במוקוזה</a:t>
            </a:r>
            <a:r>
              <a:rPr lang="he-IL" dirty="0"/>
              <a:t>. הטיפול הוא מתן </a:t>
            </a:r>
            <a:r>
              <a:rPr lang="he-IL" dirty="0" err="1"/>
              <a:t>ציפרו</a:t>
            </a:r>
            <a:r>
              <a:rPr lang="he-IL" dirty="0"/>
              <a:t> </a:t>
            </a:r>
            <a:r>
              <a:rPr lang="he-IL" dirty="0" err="1"/>
              <a:t>ופלאגיל</a:t>
            </a:r>
            <a:r>
              <a:rPr lang="he-IL" dirty="0"/>
              <a:t>, הידרציה. </a:t>
            </a:r>
          </a:p>
          <a:p>
            <a:pPr marL="228600" indent="-228600" algn="r" defTabSz="914400" rtl="1" eaLnBrk="1" latinLnBrk="0" hangingPunct="1">
              <a:buAutoNum type="arabicPeriod"/>
            </a:pPr>
            <a:r>
              <a:rPr lang="he-IL" dirty="0"/>
              <a:t>בעיות נוספות- </a:t>
            </a:r>
            <a:r>
              <a:rPr lang="he-IL" dirty="0" err="1"/>
              <a:t>מוטיליות</a:t>
            </a:r>
            <a:r>
              <a:rPr lang="he-IL" dirty="0"/>
              <a:t> ירודה, </a:t>
            </a:r>
            <a:r>
              <a:rPr lang="he-IL" dirty="0" err="1"/>
              <a:t>היפרגסטרינמיה</a:t>
            </a:r>
            <a:r>
              <a:rPr lang="he-IL" dirty="0"/>
              <a:t>, </a:t>
            </a:r>
            <a:r>
              <a:rPr lang="he-IL" dirty="0" err="1"/>
              <a:t>סטומה</a:t>
            </a:r>
            <a:r>
              <a:rPr lang="he-IL" dirty="0"/>
              <a:t> עם תפוקה משמעותית</a:t>
            </a:r>
            <a:r>
              <a:rPr lang="en-US" dirty="0"/>
              <a:t> </a:t>
            </a:r>
            <a:r>
              <a:rPr lang="he-IL" dirty="0"/>
              <a:t>– בתינוק במשקל תקין הפרשות מעל 30סיסי </a:t>
            </a:r>
            <a:r>
              <a:rPr lang="he-IL" dirty="0" err="1"/>
              <a:t>לקג</a:t>
            </a:r>
            <a:r>
              <a:rPr lang="he-IL" dirty="0"/>
              <a:t> ליום נחשב </a:t>
            </a:r>
            <a:r>
              <a:rPr lang="he-IL" dirty="0" err="1"/>
              <a:t>highoutput</a:t>
            </a:r>
            <a:r>
              <a:rPr lang="he-IL" dirty="0"/>
              <a:t>. </a:t>
            </a:r>
          </a:p>
          <a:p>
            <a:pPr marL="228600" indent="-228600" algn="r" defTabSz="914400" rtl="1" eaLnBrk="1" latinLnBrk="0" hangingPunct="1">
              <a:buAutoNum type="arabicPeriod"/>
            </a:pPr>
            <a:endParaRPr lang="he-IL" dirty="0"/>
          </a:p>
          <a:p>
            <a:pPr marL="0" indent="0" algn="r" defTabSz="914400" rtl="1" eaLnBrk="1" latinLnBrk="0" hangingPunct="1">
              <a:buFontTx/>
              <a:buNone/>
            </a:pPr>
            <a:r>
              <a:rPr lang="he-IL" dirty="0"/>
              <a:t>ניתוחים למעי קצר- ניתוח </a:t>
            </a:r>
            <a:r>
              <a:rPr lang="he-IL" dirty="0" err="1"/>
              <a:t>step</a:t>
            </a:r>
            <a:r>
              <a:rPr lang="he-IL" dirty="0"/>
              <a:t>- מבוסס על </a:t>
            </a:r>
            <a:r>
              <a:rPr lang="he-IL" dirty="0" err="1"/>
              <a:t>סטפלינג</a:t>
            </a:r>
            <a:r>
              <a:rPr lang="he-IL" dirty="0"/>
              <a:t> בשיטת זיגזג לאורך המעי. אופציה </a:t>
            </a:r>
            <a:r>
              <a:rPr lang="he-IL" dirty="0" err="1"/>
              <a:t>נספת</a:t>
            </a:r>
            <a:r>
              <a:rPr lang="he-IL" dirty="0"/>
              <a:t>- ניתוח </a:t>
            </a:r>
            <a:r>
              <a:rPr lang="he-IL" dirty="0" err="1"/>
              <a:t>lilt</a:t>
            </a:r>
            <a:r>
              <a:rPr lang="he-IL" dirty="0"/>
              <a:t>- מפרידים את שני העלים של </a:t>
            </a:r>
            <a:r>
              <a:rPr lang="he-IL" dirty="0" err="1"/>
              <a:t>המזנטריום</a:t>
            </a:r>
            <a:r>
              <a:rPr lang="he-IL" dirty="0"/>
              <a:t>, מבצעים חתך </a:t>
            </a:r>
            <a:r>
              <a:rPr lang="he-IL" dirty="0" err="1"/>
              <a:t>לונגיטודלי</a:t>
            </a:r>
            <a:r>
              <a:rPr lang="he-IL" dirty="0"/>
              <a:t> ומשיקים. אופציה נוספת הינה השתלת מעי- האינדיקציה השכיחה הינה מחלת כבד. </a:t>
            </a:r>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8</a:t>
            </a:fld>
            <a:endParaRPr lang="en-IL"/>
          </a:p>
        </p:txBody>
      </p:sp>
    </p:spTree>
    <p:extLst>
      <p:ext uri="{BB962C8B-B14F-4D97-AF65-F5344CB8AC3E}">
        <p14:creationId xmlns:p14="http://schemas.microsoft.com/office/powerpoint/2010/main" val="5465874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rtl="1"/>
            <a:r>
              <a:rPr lang="he-IL" sz="1200" b="1" kern="1200" dirty="0">
                <a:solidFill>
                  <a:schemeClr val="tx1"/>
                </a:solidFill>
                <a:effectLst/>
                <a:latin typeface="+mn-lt"/>
                <a:ea typeface="+mn-ea"/>
                <a:cs typeface="+mn-cs"/>
              </a:rPr>
              <a:t>פרק 15- טראומת חזה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מתרחשות </a:t>
            </a:r>
            <a:r>
              <a:rPr lang="he-IL" sz="1200" kern="1200" dirty="0" err="1">
                <a:solidFill>
                  <a:schemeClr val="tx1"/>
                </a:solidFill>
                <a:effectLst/>
                <a:latin typeface="+mn-lt"/>
                <a:ea typeface="+mn-ea"/>
                <a:cs typeface="+mn-cs"/>
              </a:rPr>
              <a:t>בכ</a:t>
            </a:r>
            <a:r>
              <a:rPr lang="he-IL" sz="1200" kern="1200" dirty="0">
                <a:solidFill>
                  <a:schemeClr val="tx1"/>
                </a:solidFill>
                <a:effectLst/>
                <a:latin typeface="+mn-lt"/>
                <a:ea typeface="+mn-ea"/>
                <a:cs typeface="+mn-cs"/>
              </a:rPr>
              <a:t>- 25% מהילדים, דרושה לרוב </a:t>
            </a:r>
            <a:r>
              <a:rPr lang="he-IL" sz="1200" kern="1200" dirty="0" err="1">
                <a:solidFill>
                  <a:schemeClr val="tx1"/>
                </a:solidFill>
                <a:effectLst/>
                <a:latin typeface="+mn-lt"/>
                <a:ea typeface="+mn-ea"/>
                <a:cs typeface="+mn-cs"/>
              </a:rPr>
              <a:t>קינמטיקה</a:t>
            </a:r>
            <a:r>
              <a:rPr lang="he-IL" sz="1200" kern="1200" dirty="0">
                <a:solidFill>
                  <a:schemeClr val="tx1"/>
                </a:solidFill>
                <a:effectLst/>
                <a:latin typeface="+mn-lt"/>
                <a:ea typeface="+mn-ea"/>
                <a:cs typeface="+mn-cs"/>
              </a:rPr>
              <a:t> גבוהה. מרבית התאונות הן תאונות דרכים ואצל </a:t>
            </a:r>
            <a:r>
              <a:rPr lang="he-IL" sz="1200" kern="1200" dirty="0" err="1">
                <a:solidFill>
                  <a:schemeClr val="tx1"/>
                </a:solidFill>
                <a:effectLst/>
                <a:latin typeface="+mn-lt"/>
                <a:ea typeface="+mn-ea"/>
                <a:cs typeface="+mn-cs"/>
              </a:rPr>
              <a:t>ילדיל</a:t>
            </a:r>
            <a:r>
              <a:rPr lang="he-IL" sz="1200" kern="1200" dirty="0">
                <a:solidFill>
                  <a:schemeClr val="tx1"/>
                </a:solidFill>
                <a:effectLst/>
                <a:latin typeface="+mn-lt"/>
                <a:ea typeface="+mn-ea"/>
                <a:cs typeface="+mn-cs"/>
              </a:rPr>
              <a:t>- כהולכי רגל, כאשר הפגיעה הכי נפוצה הינה </a:t>
            </a:r>
            <a:r>
              <a:rPr lang="he-IL" sz="1200" kern="1200" dirty="0" err="1">
                <a:solidFill>
                  <a:schemeClr val="tx1"/>
                </a:solidFill>
                <a:effectLst/>
                <a:latin typeface="+mn-lt"/>
                <a:ea typeface="+mn-ea"/>
                <a:cs typeface="+mn-cs"/>
              </a:rPr>
              <a:t>קונטוזיה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ריאתית</a:t>
            </a:r>
            <a:r>
              <a:rPr lang="he-IL" sz="1200" kern="1200" dirty="0">
                <a:solidFill>
                  <a:schemeClr val="tx1"/>
                </a:solidFill>
                <a:effectLst/>
                <a:latin typeface="+mn-lt"/>
                <a:ea typeface="+mn-ea"/>
                <a:cs typeface="+mn-cs"/>
              </a:rPr>
              <a:t>. בטראומה קהה לבית החזה, סיבת המוות העיקרית הינה חבלת ראש נלווית, בעוד שבטראומה חדה- סיבת המוות היא הפגיעה עצמה. כ- 20% מהמטופלים יזדקקו להנשמה.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פתיחת חזה דחופה תתבצע בשלושת המקרים הבאים- </a:t>
            </a:r>
            <a:endParaRPr lang="en-IL" sz="1200" kern="1200" dirty="0">
              <a:solidFill>
                <a:schemeClr val="tx1"/>
              </a:solidFill>
              <a:effectLst/>
              <a:latin typeface="+mn-lt"/>
              <a:ea typeface="+mn-ea"/>
              <a:cs typeface="+mn-cs"/>
            </a:endParaRPr>
          </a:p>
          <a:p>
            <a:pPr algn="just"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פגיעה חודרת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פגיעה קהה עם התדרדרות משמעותית אבל סמני חיים במיון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פגיעה קהה עם סמני חיים בסצנה עצמה, כשזה קרוב לבית החולים.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סוגי פגיעות שונות בבית החזה-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שברי צלעות- לרוב מרמז על פגיעה חמורה, מחלים תוך 6 שבועות, מתחת לגיל שלוש זה מקושר ל- </a:t>
            </a:r>
            <a:r>
              <a:rPr lang="he-IL" sz="1200" kern="1200" dirty="0" err="1">
                <a:solidFill>
                  <a:schemeClr val="tx1"/>
                </a:solidFill>
                <a:effectLst/>
                <a:latin typeface="+mn-lt"/>
                <a:ea typeface="+mn-ea"/>
                <a:cs typeface="+mn-cs"/>
              </a:rPr>
              <a:t>child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abuse</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פנאומותורקס</a:t>
            </a:r>
            <a:r>
              <a:rPr lang="he-IL" sz="1200" kern="1200" dirty="0">
                <a:solidFill>
                  <a:schemeClr val="tx1"/>
                </a:solidFill>
                <a:effectLst/>
                <a:latin typeface="+mn-lt"/>
                <a:ea typeface="+mn-ea"/>
                <a:cs typeface="+mn-cs"/>
              </a:rPr>
              <a:t>- לרוב מוגדר שאם זה מעל 15% או שהמטופל זקוק להנשמה או להעברה- יש אינדיקציה להכנסת נקז חזה.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המותורקס</a:t>
            </a:r>
            <a:r>
              <a:rPr lang="he-IL" sz="1200" kern="1200" dirty="0">
                <a:solidFill>
                  <a:schemeClr val="tx1"/>
                </a:solidFill>
                <a:effectLst/>
                <a:latin typeface="+mn-lt"/>
                <a:ea typeface="+mn-ea"/>
                <a:cs typeface="+mn-cs"/>
              </a:rPr>
              <a:t>- יש התוויה </a:t>
            </a:r>
            <a:r>
              <a:rPr lang="he-IL" sz="1200" kern="1200" dirty="0" err="1">
                <a:solidFill>
                  <a:schemeClr val="tx1"/>
                </a:solidFill>
                <a:effectLst/>
                <a:latin typeface="+mn-lt"/>
                <a:ea typeface="+mn-ea"/>
                <a:cs typeface="+mn-cs"/>
              </a:rPr>
              <a:t>לתורקוטומיה</a:t>
            </a:r>
            <a:r>
              <a:rPr lang="he-IL" sz="1200" kern="1200" dirty="0">
                <a:solidFill>
                  <a:schemeClr val="tx1"/>
                </a:solidFill>
                <a:effectLst/>
                <a:latin typeface="+mn-lt"/>
                <a:ea typeface="+mn-ea"/>
                <a:cs typeface="+mn-cs"/>
              </a:rPr>
              <a:t> כאשר הניקוז הראשוני עולה על 20-25% מכמות הדם המוערכת, יש המשך דימום מעבר ל- 2-4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לשעה, הדמם גובר או שיש קרישי דם שמונעים יכולת ניקוז אפקטיבית.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לצרציות</a:t>
            </a:r>
            <a:r>
              <a:rPr lang="he-IL" sz="1200" kern="1200" dirty="0">
                <a:solidFill>
                  <a:schemeClr val="tx1"/>
                </a:solidFill>
                <a:effectLst/>
                <a:latin typeface="+mn-lt"/>
                <a:ea typeface="+mn-ea"/>
                <a:cs typeface="+mn-cs"/>
              </a:rPr>
              <a:t>- לרוב מפגיעה חודרת, הסיבוך העיקרי הינו תסחיף אויר- רואים דם עם קצף שיוצא מליין עורקי- דורש </a:t>
            </a:r>
            <a:r>
              <a:rPr lang="he-IL" sz="1200" kern="1200" dirty="0" err="1">
                <a:solidFill>
                  <a:schemeClr val="tx1"/>
                </a:solidFill>
                <a:effectLst/>
                <a:latin typeface="+mn-lt"/>
                <a:ea typeface="+mn-ea"/>
                <a:cs typeface="+mn-cs"/>
              </a:rPr>
              <a:t>תורקטומיה</a:t>
            </a:r>
            <a:r>
              <a:rPr lang="he-IL" sz="1200" kern="1200" dirty="0">
                <a:solidFill>
                  <a:schemeClr val="tx1"/>
                </a:solidFill>
                <a:effectLst/>
                <a:latin typeface="+mn-lt"/>
                <a:ea typeface="+mn-ea"/>
                <a:cs typeface="+mn-cs"/>
              </a:rPr>
              <a:t> דחופה </a:t>
            </a:r>
            <a:r>
              <a:rPr lang="he-IL" sz="1200" kern="1200" dirty="0" err="1">
                <a:solidFill>
                  <a:schemeClr val="tx1"/>
                </a:solidFill>
                <a:effectLst/>
                <a:latin typeface="+mn-lt"/>
                <a:ea typeface="+mn-ea"/>
                <a:cs typeface="+mn-cs"/>
              </a:rPr>
              <a:t>וקלאמפ</a:t>
            </a:r>
            <a:r>
              <a:rPr lang="he-IL" sz="1200" kern="1200" dirty="0">
                <a:solidFill>
                  <a:schemeClr val="tx1"/>
                </a:solidFill>
                <a:effectLst/>
                <a:latin typeface="+mn-lt"/>
                <a:ea typeface="+mn-ea"/>
                <a:cs typeface="+mn-cs"/>
              </a:rPr>
              <a:t> על </a:t>
            </a:r>
            <a:r>
              <a:rPr lang="he-IL" sz="1200" kern="1200" dirty="0" err="1">
                <a:solidFill>
                  <a:schemeClr val="tx1"/>
                </a:solidFill>
                <a:effectLst/>
                <a:latin typeface="+mn-lt"/>
                <a:ea typeface="+mn-ea"/>
                <a:cs typeface="+mn-cs"/>
              </a:rPr>
              <a:t>הפולמונרי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פגיעות בדרכי אוויר- דורשות </a:t>
            </a:r>
            <a:r>
              <a:rPr lang="he-IL" sz="1200" kern="1200" dirty="0" err="1">
                <a:solidFill>
                  <a:schemeClr val="tx1"/>
                </a:solidFill>
                <a:effectLst/>
                <a:latin typeface="+mn-lt"/>
                <a:ea typeface="+mn-ea"/>
                <a:cs typeface="+mn-cs"/>
              </a:rPr>
              <a:t>ברונכוסקופיה</a:t>
            </a:r>
            <a:r>
              <a:rPr lang="he-IL" sz="1200" kern="1200" dirty="0">
                <a:solidFill>
                  <a:schemeClr val="tx1"/>
                </a:solidFill>
                <a:effectLst/>
                <a:latin typeface="+mn-lt"/>
                <a:ea typeface="+mn-ea"/>
                <a:cs typeface="+mn-cs"/>
              </a:rPr>
              <a:t>. עד לשליש היקף פגיעה </a:t>
            </a:r>
            <a:r>
              <a:rPr lang="he-IL" sz="1200" kern="1200" dirty="0" err="1">
                <a:solidFill>
                  <a:schemeClr val="tx1"/>
                </a:solidFill>
                <a:effectLst/>
                <a:latin typeface="+mn-lt"/>
                <a:ea typeface="+mn-ea"/>
                <a:cs typeface="+mn-cs"/>
              </a:rPr>
              <a:t>בברונכוס</a:t>
            </a:r>
            <a:r>
              <a:rPr lang="he-IL" sz="1200" kern="1200" dirty="0">
                <a:solidFill>
                  <a:schemeClr val="tx1"/>
                </a:solidFill>
                <a:effectLst/>
                <a:latin typeface="+mn-lt"/>
                <a:ea typeface="+mn-ea"/>
                <a:cs typeface="+mn-cs"/>
              </a:rPr>
              <a:t>- מאפשר ריפוי ספונטני. אחרת- ניתוח, עם הטריה ותפירה, או כריתת סגמנט במצבים מאוד ספציפיים.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ושט- פגיעות שמתגלות ב- 12 השעות הראשונות מתוות ניתוח עם סגירה ראשונית. מעבר לפרק זמן זה יש לשקול הטיית רוק או </a:t>
            </a:r>
            <a:r>
              <a:rPr lang="he-IL" sz="1200" kern="1200" dirty="0" err="1">
                <a:solidFill>
                  <a:schemeClr val="tx1"/>
                </a:solidFill>
                <a:effectLst/>
                <a:latin typeface="+mn-lt"/>
                <a:ea typeface="+mn-ea"/>
                <a:cs typeface="+mn-cs"/>
              </a:rPr>
              <a:t>פלאפ</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פגיעות סרעפת- ב- 90% מהמקרים בצד שמאל, פעמים רבות, עד 50%, צילום חזה ראשוני יהיה תקין ויש לחזור עליו אם יש קליניקה. לרוב, זה מאובחן מאוחר.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פגיעות לב או </a:t>
            </a:r>
            <a:r>
              <a:rPr lang="he-IL" sz="1200" kern="1200" dirty="0" err="1">
                <a:solidFill>
                  <a:schemeClr val="tx1"/>
                </a:solidFill>
                <a:effectLst/>
                <a:latin typeface="+mn-lt"/>
                <a:ea typeface="+mn-ea"/>
                <a:cs typeface="+mn-cs"/>
              </a:rPr>
              <a:t>פריקרד</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commotio</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cordis</a:t>
            </a:r>
            <a:r>
              <a:rPr lang="he-IL" sz="1200" kern="1200" dirty="0">
                <a:solidFill>
                  <a:schemeClr val="tx1"/>
                </a:solidFill>
                <a:effectLst/>
                <a:latin typeface="+mn-lt"/>
                <a:ea typeface="+mn-ea"/>
                <a:cs typeface="+mn-cs"/>
              </a:rPr>
              <a:t>- זהו דום לב אצל ילדים לאחר חבלה ישירה לחזה, ככל הנראה מנגנון של פרפור, כמעט וללא סמנים חיצוניים. </a:t>
            </a:r>
            <a:r>
              <a:rPr lang="he-IL" sz="1200" kern="1200" dirty="0" err="1">
                <a:solidFill>
                  <a:schemeClr val="tx1"/>
                </a:solidFill>
                <a:effectLst/>
                <a:latin typeface="+mn-lt"/>
                <a:ea typeface="+mn-ea"/>
                <a:cs typeface="+mn-cs"/>
              </a:rPr>
              <a:t>קונטוזיה</a:t>
            </a:r>
            <a:r>
              <a:rPr lang="he-IL" sz="1200" kern="1200" dirty="0">
                <a:solidFill>
                  <a:schemeClr val="tx1"/>
                </a:solidFill>
                <a:effectLst/>
                <a:latin typeface="+mn-lt"/>
                <a:ea typeface="+mn-ea"/>
                <a:cs typeface="+mn-cs"/>
              </a:rPr>
              <a:t> לבבית- זוהי הפגיעה הקהה הכי נפוצה בלב, אין אבחנה </a:t>
            </a:r>
            <a:r>
              <a:rPr lang="he-IL" sz="1200" kern="1200" dirty="0" err="1">
                <a:solidFill>
                  <a:schemeClr val="tx1"/>
                </a:solidFill>
                <a:effectLst/>
                <a:latin typeface="+mn-lt"/>
                <a:ea typeface="+mn-ea"/>
                <a:cs typeface="+mn-cs"/>
              </a:rPr>
              <a:t>דפנטיבית</a:t>
            </a:r>
            <a:r>
              <a:rPr lang="he-IL" sz="1200" kern="1200" dirty="0">
                <a:solidFill>
                  <a:schemeClr val="tx1"/>
                </a:solidFill>
                <a:effectLst/>
                <a:latin typeface="+mn-lt"/>
                <a:ea typeface="+mn-ea"/>
                <a:cs typeface="+mn-cs"/>
              </a:rPr>
              <a:t>. אם יש עדות </a:t>
            </a:r>
            <a:r>
              <a:rPr lang="he-IL" sz="1200" kern="1200" dirty="0" err="1">
                <a:solidFill>
                  <a:schemeClr val="tx1"/>
                </a:solidFill>
                <a:effectLst/>
                <a:latin typeface="+mn-lt"/>
                <a:ea typeface="+mn-ea"/>
                <a:cs typeface="+mn-cs"/>
              </a:rPr>
              <a:t>לטרופונין</a:t>
            </a:r>
            <a:r>
              <a:rPr lang="he-IL" sz="1200" kern="1200" dirty="0">
                <a:solidFill>
                  <a:schemeClr val="tx1"/>
                </a:solidFill>
                <a:effectLst/>
                <a:latin typeface="+mn-lt"/>
                <a:ea typeface="+mn-ea"/>
                <a:cs typeface="+mn-cs"/>
              </a:rPr>
              <a:t> חיובי- אקו, מוניטור עד יממה, המשך מעקב. </a:t>
            </a:r>
            <a:r>
              <a:rPr lang="he-IL" sz="1200" kern="1200" dirty="0" err="1">
                <a:solidFill>
                  <a:schemeClr val="tx1"/>
                </a:solidFill>
                <a:effectLst/>
                <a:latin typeface="+mn-lt"/>
                <a:ea typeface="+mn-ea"/>
                <a:cs typeface="+mn-cs"/>
              </a:rPr>
              <a:t>טמפונדה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טריאדה</a:t>
            </a:r>
            <a:r>
              <a:rPr lang="he-IL" sz="1200" kern="1200" dirty="0">
                <a:solidFill>
                  <a:schemeClr val="tx1"/>
                </a:solidFill>
                <a:effectLst/>
                <a:latin typeface="+mn-lt"/>
                <a:ea typeface="+mn-ea"/>
                <a:cs typeface="+mn-cs"/>
              </a:rPr>
              <a:t> על שם </a:t>
            </a:r>
            <a:r>
              <a:rPr lang="he-IL" sz="1200" kern="1200" dirty="0" err="1">
                <a:solidFill>
                  <a:schemeClr val="tx1"/>
                </a:solidFill>
                <a:effectLst/>
                <a:latin typeface="+mn-lt"/>
                <a:ea typeface="+mn-ea"/>
                <a:cs typeface="+mn-cs"/>
              </a:rPr>
              <a:t>beck</a:t>
            </a:r>
            <a:r>
              <a:rPr lang="he-IL" sz="1200" kern="1200" dirty="0">
                <a:solidFill>
                  <a:schemeClr val="tx1"/>
                </a:solidFill>
                <a:effectLst/>
                <a:latin typeface="+mn-lt"/>
                <a:ea typeface="+mn-ea"/>
                <a:cs typeface="+mn-cs"/>
              </a:rPr>
              <a:t> עם תת לחץ דם, </a:t>
            </a:r>
            <a:r>
              <a:rPr lang="he-IL" sz="1200" kern="1200" dirty="0" err="1">
                <a:solidFill>
                  <a:schemeClr val="tx1"/>
                </a:solidFill>
                <a:effectLst/>
                <a:latin typeface="+mn-lt"/>
                <a:ea typeface="+mn-ea"/>
                <a:cs typeface="+mn-cs"/>
              </a:rPr>
              <a:t>ג׳וגולרים</a:t>
            </a:r>
            <a:r>
              <a:rPr lang="he-IL" sz="1200" kern="1200" dirty="0">
                <a:solidFill>
                  <a:schemeClr val="tx1"/>
                </a:solidFill>
                <a:effectLst/>
                <a:latin typeface="+mn-lt"/>
                <a:ea typeface="+mn-ea"/>
                <a:cs typeface="+mn-cs"/>
              </a:rPr>
              <a:t> מורחבים, קולות לב מרוחקים. </a:t>
            </a:r>
            <a:endParaRPr lang="en-IL" sz="1200" kern="1200" dirty="0">
              <a:solidFill>
                <a:schemeClr val="tx1"/>
              </a:solidFill>
              <a:effectLst/>
              <a:latin typeface="+mn-lt"/>
              <a:ea typeface="+mn-ea"/>
              <a:cs typeface="+mn-cs"/>
            </a:endParaRPr>
          </a:p>
          <a:p>
            <a:pPr lvl="0" algn="just" rtl="1"/>
            <a:r>
              <a:rPr lang="he-IL" sz="1200" kern="1200" dirty="0">
                <a:solidFill>
                  <a:schemeClr val="tx1"/>
                </a:solidFill>
                <a:effectLst/>
                <a:latin typeface="+mn-lt"/>
                <a:ea typeface="+mn-ea"/>
                <a:cs typeface="+mn-cs"/>
              </a:rPr>
              <a:t>פגיעה באאורטה- ילדים עם מרפאן הם יותר בסיכון. צילום חזה רגיש אך לא </a:t>
            </a:r>
            <a:r>
              <a:rPr lang="he-IL" sz="1200" kern="1200" dirty="0" err="1">
                <a:solidFill>
                  <a:schemeClr val="tx1"/>
                </a:solidFill>
                <a:effectLst/>
                <a:latin typeface="+mn-lt"/>
                <a:ea typeface="+mn-ea"/>
                <a:cs typeface="+mn-cs"/>
              </a:rPr>
              <a:t>ככ</a:t>
            </a:r>
            <a:r>
              <a:rPr lang="he-IL" sz="1200" kern="1200" dirty="0">
                <a:solidFill>
                  <a:schemeClr val="tx1"/>
                </a:solidFill>
                <a:effectLst/>
                <a:latin typeface="+mn-lt"/>
                <a:ea typeface="+mn-ea"/>
                <a:cs typeface="+mn-cs"/>
              </a:rPr>
              <a:t> ספציפי, הכי שכיח לראות הרחבת </a:t>
            </a:r>
            <a:r>
              <a:rPr lang="he-IL" sz="1200" kern="1200" dirty="0" err="1">
                <a:solidFill>
                  <a:schemeClr val="tx1"/>
                </a:solidFill>
                <a:effectLst/>
                <a:latin typeface="+mn-lt"/>
                <a:ea typeface="+mn-ea"/>
                <a:cs typeface="+mn-cs"/>
              </a:rPr>
              <a:t>מדיאסטינום</a:t>
            </a:r>
            <a:r>
              <a:rPr lang="he-IL" sz="1200" kern="1200" dirty="0">
                <a:solidFill>
                  <a:schemeClr val="tx1"/>
                </a:solidFill>
                <a:effectLst/>
                <a:latin typeface="+mn-lt"/>
                <a:ea typeface="+mn-ea"/>
                <a:cs typeface="+mn-cs"/>
              </a:rPr>
              <a:t>, היעלמות של ה- </a:t>
            </a:r>
            <a:r>
              <a:rPr lang="he-IL" sz="1200" kern="1200" dirty="0" err="1">
                <a:solidFill>
                  <a:schemeClr val="tx1"/>
                </a:solidFill>
                <a:effectLst/>
                <a:latin typeface="+mn-lt"/>
                <a:ea typeface="+mn-ea"/>
                <a:cs typeface="+mn-cs"/>
              </a:rPr>
              <a:t>aortic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knob</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just" rtl="1"/>
            <a:r>
              <a:rPr lang="he-IL" sz="1200" kern="1200" dirty="0" err="1">
                <a:solidFill>
                  <a:schemeClr val="tx1"/>
                </a:solidFill>
                <a:effectLst/>
                <a:latin typeface="+mn-lt"/>
                <a:ea typeface="+mn-ea"/>
                <a:cs typeface="+mn-cs"/>
              </a:rPr>
              <a:t>אספיקציה</a:t>
            </a:r>
            <a:r>
              <a:rPr lang="he-IL" sz="1200" kern="1200" dirty="0">
                <a:solidFill>
                  <a:schemeClr val="tx1"/>
                </a:solidFill>
                <a:effectLst/>
                <a:latin typeface="+mn-lt"/>
                <a:ea typeface="+mn-ea"/>
                <a:cs typeface="+mn-cs"/>
              </a:rPr>
              <a:t> טראומטית- </a:t>
            </a:r>
            <a:r>
              <a:rPr lang="he-IL" sz="1200" kern="1200" dirty="0" err="1">
                <a:solidFill>
                  <a:schemeClr val="tx1"/>
                </a:solidFill>
                <a:effectLst/>
                <a:latin typeface="+mn-lt"/>
                <a:ea typeface="+mn-ea"/>
                <a:cs typeface="+mn-cs"/>
              </a:rPr>
              <a:t>יחודי</a:t>
            </a:r>
            <a:r>
              <a:rPr lang="he-IL" sz="1200" kern="1200" dirty="0">
                <a:solidFill>
                  <a:schemeClr val="tx1"/>
                </a:solidFill>
                <a:effectLst/>
                <a:latin typeface="+mn-lt"/>
                <a:ea typeface="+mn-ea"/>
                <a:cs typeface="+mn-cs"/>
              </a:rPr>
              <a:t> לילדים. נוצר לחץ פתאומי מהבטן והחזה כנגד </a:t>
            </a:r>
            <a:r>
              <a:rPr lang="he-IL" sz="1200" kern="1200" dirty="0" err="1">
                <a:solidFill>
                  <a:schemeClr val="tx1"/>
                </a:solidFill>
                <a:effectLst/>
                <a:latin typeface="+mn-lt"/>
                <a:ea typeface="+mn-ea"/>
                <a:cs typeface="+mn-cs"/>
              </a:rPr>
              <a:t>גלוטיס</a:t>
            </a:r>
            <a:r>
              <a:rPr lang="he-IL" sz="1200" kern="1200" dirty="0">
                <a:solidFill>
                  <a:schemeClr val="tx1"/>
                </a:solidFill>
                <a:effectLst/>
                <a:latin typeface="+mn-lt"/>
                <a:ea typeface="+mn-ea"/>
                <a:cs typeface="+mn-cs"/>
              </a:rPr>
              <a:t> סגור, גורם לעליה מהירה בלחץ התוך חזי שמתורגם לוורידים המתנקזים ל- </a:t>
            </a:r>
            <a:r>
              <a:rPr lang="he-IL" sz="1200" kern="1200" dirty="0" err="1">
                <a:solidFill>
                  <a:schemeClr val="tx1"/>
                </a:solidFill>
                <a:effectLst/>
                <a:latin typeface="+mn-lt"/>
                <a:ea typeface="+mn-ea"/>
                <a:cs typeface="+mn-cs"/>
              </a:rPr>
              <a:t>svc</a:t>
            </a:r>
            <a:r>
              <a:rPr lang="he-IL" sz="1200" kern="1200" dirty="0">
                <a:solidFill>
                  <a:schemeClr val="tx1"/>
                </a:solidFill>
                <a:effectLst/>
                <a:latin typeface="+mn-lt"/>
                <a:ea typeface="+mn-ea"/>
                <a:cs typeface="+mn-cs"/>
              </a:rPr>
              <a:t>. נוצרת </a:t>
            </a:r>
            <a:r>
              <a:rPr lang="he-IL" sz="1200" kern="1200" dirty="0" err="1">
                <a:solidFill>
                  <a:schemeClr val="tx1"/>
                </a:solidFill>
                <a:effectLst/>
                <a:latin typeface="+mn-lt"/>
                <a:ea typeface="+mn-ea"/>
                <a:cs typeface="+mn-cs"/>
              </a:rPr>
              <a:t>אקסטרווזציה</a:t>
            </a:r>
            <a:r>
              <a:rPr lang="he-IL" sz="1200" kern="1200" dirty="0">
                <a:solidFill>
                  <a:schemeClr val="tx1"/>
                </a:solidFill>
                <a:effectLst/>
                <a:latin typeface="+mn-lt"/>
                <a:ea typeface="+mn-ea"/>
                <a:cs typeface="+mn-cs"/>
              </a:rPr>
              <a:t> של דם לעור בחלק העליון של הגוף לרוב לחמיות, לעיתים גם המוח. הקליניקה כוללת פרכוסים, דיסאוריינטציה, </a:t>
            </a:r>
            <a:r>
              <a:rPr lang="he-IL" sz="1200" kern="1200" dirty="0" err="1">
                <a:solidFill>
                  <a:schemeClr val="tx1"/>
                </a:solidFill>
                <a:effectLst/>
                <a:latin typeface="+mn-lt"/>
                <a:ea typeface="+mn-ea"/>
                <a:cs typeface="+mn-cs"/>
              </a:rPr>
              <a:t>פטכיות</a:t>
            </a:r>
            <a:r>
              <a:rPr lang="he-IL" sz="1200" kern="1200" dirty="0">
                <a:solidFill>
                  <a:schemeClr val="tx1"/>
                </a:solidFill>
                <a:effectLst/>
                <a:latin typeface="+mn-lt"/>
                <a:ea typeface="+mn-ea"/>
                <a:cs typeface="+mn-cs"/>
              </a:rPr>
              <a:t> ואי ספיקה נשימתית. טיפול תמיכתי בלבד, לרוב מסתדר.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just"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just"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9</a:t>
            </a:fld>
            <a:endParaRPr lang="en-IL"/>
          </a:p>
        </p:txBody>
      </p:sp>
    </p:spTree>
    <p:extLst>
      <p:ext uri="{BB962C8B-B14F-4D97-AF65-F5344CB8AC3E}">
        <p14:creationId xmlns:p14="http://schemas.microsoft.com/office/powerpoint/2010/main" val="4051246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he-IL" sz="1200" b="1" kern="1200" dirty="0">
                <a:solidFill>
                  <a:schemeClr val="tx1"/>
                </a:solidFill>
                <a:effectLst/>
                <a:latin typeface="+mn-lt"/>
                <a:ea typeface="+mn-ea"/>
                <a:cs typeface="+mn-cs"/>
              </a:rPr>
              <a:t>פרק 16- טראומת בטן וכליות </a:t>
            </a:r>
            <a:endParaRPr lang="en-IL" sz="1200" kern="1200" dirty="0">
              <a:solidFill>
                <a:schemeClr val="tx1"/>
              </a:solidFill>
              <a:effectLst/>
              <a:latin typeface="+mn-lt"/>
              <a:ea typeface="+mn-ea"/>
              <a:cs typeface="+mn-cs"/>
            </a:endParaRPr>
          </a:p>
          <a:p>
            <a:pPr algn="r" rtl="1"/>
            <a:r>
              <a:rPr lang="he-IL" sz="1200" b="1"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kern="1200" dirty="0" err="1">
                <a:solidFill>
                  <a:schemeClr val="tx1"/>
                </a:solidFill>
                <a:effectLst/>
                <a:latin typeface="+mn-lt"/>
                <a:ea typeface="+mn-ea"/>
                <a:cs typeface="+mn-cs"/>
              </a:rPr>
              <a:t>רסוסיטציה</a:t>
            </a:r>
            <a:r>
              <a:rPr lang="he-IL" sz="1200" kern="1200" dirty="0">
                <a:solidFill>
                  <a:schemeClr val="tx1"/>
                </a:solidFill>
                <a:effectLst/>
                <a:latin typeface="+mn-lt"/>
                <a:ea typeface="+mn-ea"/>
                <a:cs typeface="+mn-cs"/>
              </a:rPr>
              <a:t> לחבלת בטן קהה או בכלל כוללת מתן </a:t>
            </a:r>
            <a:r>
              <a:rPr lang="he-IL" sz="1200" kern="1200" dirty="0" err="1">
                <a:solidFill>
                  <a:schemeClr val="tx1"/>
                </a:solidFill>
                <a:effectLst/>
                <a:latin typeface="+mn-lt"/>
                <a:ea typeface="+mn-ea"/>
                <a:cs typeface="+mn-cs"/>
              </a:rPr>
              <a:t>קריסטלואידים</a:t>
            </a:r>
            <a:r>
              <a:rPr lang="he-IL" sz="1200" kern="1200" dirty="0">
                <a:solidFill>
                  <a:schemeClr val="tx1"/>
                </a:solidFill>
                <a:effectLst/>
                <a:latin typeface="+mn-lt"/>
                <a:ea typeface="+mn-ea"/>
                <a:cs typeface="+mn-cs"/>
              </a:rPr>
              <a:t> לפי 20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בשלב הראשון. יש להעריך את ה- </a:t>
            </a:r>
            <a:r>
              <a:rPr lang="he-IL" sz="1200" kern="1200" dirty="0" err="1">
                <a:solidFill>
                  <a:schemeClr val="tx1"/>
                </a:solidFill>
                <a:effectLst/>
                <a:latin typeface="+mn-lt"/>
                <a:ea typeface="+mn-ea"/>
                <a:cs typeface="+mn-cs"/>
              </a:rPr>
              <a:t>shock</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index</a:t>
            </a:r>
            <a:r>
              <a:rPr lang="he-IL" sz="1200" kern="1200" dirty="0">
                <a:solidFill>
                  <a:schemeClr val="tx1"/>
                </a:solidFill>
                <a:effectLst/>
                <a:latin typeface="+mn-lt"/>
                <a:ea typeface="+mn-ea"/>
                <a:cs typeface="+mn-cs"/>
              </a:rPr>
              <a:t>- זה קצב הלב לחלק ללחץ הדם הסיסטולי, ציון תקין במבוגרים הוא פחות מ- 0.9, אבל אצל ילדים זה גבוה יותר (למשל גיל 4-6- ציון תקין הוא מתחת ל- 1.22).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יש מספר קריטריונים (7) אצל ילד עם חשד לחבלת בטן, שמאפשרים לא לבצע סיטי בטן: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גלזגו שווה או מעל 14 (נמוך יותר גורם להערכה לא טובה אצל המטופל).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ללא תלונות על כאבי בטן.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ללא הקאות.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ללא רגישות בבדיקת הבטן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ללא עדות לטראומה לבית החזה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ללא סימני חבלה על הבטן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ללא עדות לירידה בכניסת אויר.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כישלון טיפול שמרני לרוב מוגדר תוך זמן קצר מההגעה ומקושר עם חבלה ללבלב, ריבוי חבלות נוספות, דרגת חבלה גבוהה.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שלבים בניתוח כבד- פקינג ראשוני, אם הדמם לא מפסיק- </a:t>
            </a:r>
            <a:r>
              <a:rPr lang="he-IL" sz="1200" kern="1200" dirty="0" err="1">
                <a:solidFill>
                  <a:schemeClr val="tx1"/>
                </a:solidFill>
                <a:effectLst/>
                <a:latin typeface="+mn-lt"/>
                <a:ea typeface="+mn-ea"/>
                <a:cs typeface="+mn-cs"/>
              </a:rPr>
              <a:t>פרינגל</a:t>
            </a:r>
            <a:r>
              <a:rPr lang="he-IL" sz="1200" kern="1200" dirty="0">
                <a:solidFill>
                  <a:schemeClr val="tx1"/>
                </a:solidFill>
                <a:effectLst/>
                <a:latin typeface="+mn-lt"/>
                <a:ea typeface="+mn-ea"/>
                <a:cs typeface="+mn-cs"/>
              </a:rPr>
              <a:t>. אם הדמם מפסיק אז הדימום הוא ככל הנראה מפורטה או עורק </a:t>
            </a:r>
            <a:r>
              <a:rPr lang="he-IL" sz="1200" kern="1200" dirty="0" err="1">
                <a:solidFill>
                  <a:schemeClr val="tx1"/>
                </a:solidFill>
                <a:effectLst/>
                <a:latin typeface="+mn-lt"/>
                <a:ea typeface="+mn-ea"/>
                <a:cs typeface="+mn-cs"/>
              </a:rPr>
              <a:t>הפטי</a:t>
            </a:r>
            <a:r>
              <a:rPr lang="he-IL" sz="1200" kern="1200" dirty="0">
                <a:solidFill>
                  <a:schemeClr val="tx1"/>
                </a:solidFill>
                <a:effectLst/>
                <a:latin typeface="+mn-lt"/>
                <a:ea typeface="+mn-ea"/>
                <a:cs typeface="+mn-cs"/>
              </a:rPr>
              <a:t>- ניתן לבצע </a:t>
            </a:r>
            <a:r>
              <a:rPr lang="he-IL" sz="1200" kern="1200" dirty="0" err="1">
                <a:solidFill>
                  <a:schemeClr val="tx1"/>
                </a:solidFill>
                <a:effectLst/>
                <a:latin typeface="+mn-lt"/>
                <a:ea typeface="+mn-ea"/>
                <a:cs typeface="+mn-cs"/>
              </a:rPr>
              <a:t>ליגציה</a:t>
            </a:r>
            <a:r>
              <a:rPr lang="he-IL" sz="1200" kern="1200" dirty="0">
                <a:solidFill>
                  <a:schemeClr val="tx1"/>
                </a:solidFill>
                <a:effectLst/>
                <a:latin typeface="+mn-lt"/>
                <a:ea typeface="+mn-ea"/>
                <a:cs typeface="+mn-cs"/>
              </a:rPr>
              <a:t> סלקטיבית עם פקינג של </a:t>
            </a:r>
            <a:r>
              <a:rPr lang="he-IL" sz="1200" kern="1200" dirty="0" err="1">
                <a:solidFill>
                  <a:schemeClr val="tx1"/>
                </a:solidFill>
                <a:effectLst/>
                <a:latin typeface="+mn-lt"/>
                <a:ea typeface="+mn-ea"/>
                <a:cs typeface="+mn-cs"/>
              </a:rPr>
              <a:t>אומנטום</a:t>
            </a:r>
            <a:r>
              <a:rPr lang="he-IL" sz="1200" kern="1200" dirty="0">
                <a:solidFill>
                  <a:schemeClr val="tx1"/>
                </a:solidFill>
                <a:effectLst/>
                <a:latin typeface="+mn-lt"/>
                <a:ea typeface="+mn-ea"/>
                <a:cs typeface="+mn-cs"/>
              </a:rPr>
              <a:t>. אם הדמם אחרי </a:t>
            </a:r>
            <a:r>
              <a:rPr lang="he-IL" sz="1200" kern="1200" dirty="0" err="1">
                <a:solidFill>
                  <a:schemeClr val="tx1"/>
                </a:solidFill>
                <a:effectLst/>
                <a:latin typeface="+mn-lt"/>
                <a:ea typeface="+mn-ea"/>
                <a:cs typeface="+mn-cs"/>
              </a:rPr>
              <a:t>פרינגל</a:t>
            </a:r>
            <a:r>
              <a:rPr lang="he-IL" sz="1200" kern="1200" dirty="0">
                <a:solidFill>
                  <a:schemeClr val="tx1"/>
                </a:solidFill>
                <a:effectLst/>
                <a:latin typeface="+mn-lt"/>
                <a:ea typeface="+mn-ea"/>
                <a:cs typeface="+mn-cs"/>
              </a:rPr>
              <a:t> לא מפסיק- ככל הנראה הדימום הוא </a:t>
            </a:r>
            <a:r>
              <a:rPr lang="he-IL" sz="1200" kern="1200" dirty="0" err="1">
                <a:solidFill>
                  <a:schemeClr val="tx1"/>
                </a:solidFill>
                <a:effectLst/>
                <a:latin typeface="+mn-lt"/>
                <a:ea typeface="+mn-ea"/>
                <a:cs typeface="+mn-cs"/>
              </a:rPr>
              <a:t>מוונה</a:t>
            </a:r>
            <a:r>
              <a:rPr lang="he-IL" sz="1200" kern="1200" dirty="0">
                <a:solidFill>
                  <a:schemeClr val="tx1"/>
                </a:solidFill>
                <a:effectLst/>
                <a:latin typeface="+mn-lt"/>
                <a:ea typeface="+mn-ea"/>
                <a:cs typeface="+mn-cs"/>
              </a:rPr>
              <a:t> קווה, ואז צריך לשקול איזולציה.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אלגוריתם לחבלת כבד או טחול: האלגוריתם תקף רק אם אין </a:t>
            </a:r>
            <a:r>
              <a:rPr lang="he-IL" sz="1200" kern="1200" dirty="0" err="1">
                <a:solidFill>
                  <a:schemeClr val="tx1"/>
                </a:solidFill>
                <a:effectLst/>
                <a:latin typeface="+mn-lt"/>
                <a:ea typeface="+mn-ea"/>
                <a:cs typeface="+mn-cs"/>
              </a:rPr>
              <a:t>פריטוניטיס</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במידה ואין חשד לדמם מתמשך- אשפוז במחלקה, המוגלובין כל 12,24 שעות. אם המטופל ממשיך להיות סימפטומטי או שההמוגלובין מתחת ל- 7- יש לתת 10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של מנת דם ולחזור על המוגלובין לאחר 6 שעות. אם לא סימפטומטי והמוגלובין מעל 7- להתחיל ניוד.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במידה ויש חשד לדמם מתמשך- נותנים ראשית נוזלים לפי 20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אם התגובה היא טובה- מעבירים לטיפול נמרץ להשגחה ולוקחים המוגלובין כל 6 שעות, שוקלים את הצורך </a:t>
            </a:r>
            <a:r>
              <a:rPr lang="he-IL" sz="1200" kern="1200" dirty="0" err="1">
                <a:solidFill>
                  <a:schemeClr val="tx1"/>
                </a:solidFill>
                <a:effectLst/>
                <a:latin typeface="+mn-lt"/>
                <a:ea typeface="+mn-ea"/>
                <a:cs typeface="+mn-cs"/>
              </a:rPr>
              <a:t>באמבוליזציה</a:t>
            </a:r>
            <a:r>
              <a:rPr lang="he-IL" sz="1200" kern="1200" dirty="0">
                <a:solidFill>
                  <a:schemeClr val="tx1"/>
                </a:solidFill>
                <a:effectLst/>
                <a:latin typeface="+mn-lt"/>
                <a:ea typeface="+mn-ea"/>
                <a:cs typeface="+mn-cs"/>
              </a:rPr>
              <a:t>. אם המטופל ממשיך להיות סימפטומטי וההמוגלובין מתחת ל- 7 נותנים מנת דם לפי 10-30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אם מראש, המטופל לא הגיב טוב לנוזלים, נותנים לו שוב 10-20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נוזלים. במידה וממשיך עם לחץ דם נמוך- זה מוגדר ככישלון טיפול שמרני.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באופן כללי כישלון טיפול שמרני הוא מאוד נדיר בפגיעות טחול אבל הוא מוגדר כאשר ניתנו מעל 40 מל </a:t>
            </a:r>
            <a:r>
              <a:rPr lang="he-IL" sz="1200" kern="1200" dirty="0" err="1">
                <a:solidFill>
                  <a:schemeClr val="tx1"/>
                </a:solidFill>
                <a:effectLst/>
                <a:latin typeface="+mn-lt"/>
                <a:ea typeface="+mn-ea"/>
                <a:cs typeface="+mn-cs"/>
              </a:rPr>
              <a:t>לקג</a:t>
            </a:r>
            <a:r>
              <a:rPr lang="he-IL" sz="1200" kern="1200" dirty="0">
                <a:solidFill>
                  <a:schemeClr val="tx1"/>
                </a:solidFill>
                <a:effectLst/>
                <a:latin typeface="+mn-lt"/>
                <a:ea typeface="+mn-ea"/>
                <a:cs typeface="+mn-cs"/>
              </a:rPr>
              <a:t> מנות דם, או 4 מנות דם והמטופל ממשיך להיות סימפטומטי או לא יציב.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האינדיקציות לשחרור לאחר חבלת בטן קהה כוללות המוגלובין יציב, מדדים חיוניים תקינים, כלכלה נסבלת, כאב בטן מינימלי אם בכלל.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סיבוכים מאוחרים בפגיעות טחול- יכול להגיע </a:t>
            </a:r>
            <a:r>
              <a:rPr lang="he-IL" sz="1200" kern="1200" dirty="0" err="1">
                <a:solidFill>
                  <a:schemeClr val="tx1"/>
                </a:solidFill>
                <a:effectLst/>
                <a:latin typeface="+mn-lt"/>
                <a:ea typeface="+mn-ea"/>
                <a:cs typeface="+mn-cs"/>
              </a:rPr>
              <a:t>לכ</a:t>
            </a:r>
            <a:r>
              <a:rPr lang="he-IL" sz="1200" kern="1200" dirty="0">
                <a:solidFill>
                  <a:schemeClr val="tx1"/>
                </a:solidFill>
                <a:effectLst/>
                <a:latin typeface="+mn-lt"/>
                <a:ea typeface="+mn-ea"/>
                <a:cs typeface="+mn-cs"/>
              </a:rPr>
              <a:t>- 15%. </a:t>
            </a:r>
            <a:endParaRPr lang="en-IL" sz="1200" kern="1200" dirty="0">
              <a:solidFill>
                <a:schemeClr val="tx1"/>
              </a:solidFill>
              <a:effectLst/>
              <a:latin typeface="+mn-lt"/>
              <a:ea typeface="+mn-ea"/>
              <a:cs typeface="+mn-cs"/>
            </a:endParaRPr>
          </a:p>
          <a:p>
            <a:pPr lvl="0" algn="r" rtl="1"/>
            <a:r>
              <a:rPr lang="he-IL" sz="1200" kern="1200" dirty="0" err="1">
                <a:solidFill>
                  <a:schemeClr val="tx1"/>
                </a:solidFill>
                <a:effectLst/>
                <a:latin typeface="+mn-lt"/>
                <a:ea typeface="+mn-ea"/>
                <a:cs typeface="+mn-cs"/>
              </a:rPr>
              <a:t>פסאודו-אנאוריזמה</a:t>
            </a:r>
            <a:r>
              <a:rPr lang="he-IL" sz="1200" kern="1200" dirty="0">
                <a:solidFill>
                  <a:schemeClr val="tx1"/>
                </a:solidFill>
                <a:effectLst/>
                <a:latin typeface="+mn-lt"/>
                <a:ea typeface="+mn-ea"/>
                <a:cs typeface="+mn-cs"/>
              </a:rPr>
              <a:t>- לרוב אין משמעות קלינית. אם סימפטומטי- </a:t>
            </a:r>
            <a:r>
              <a:rPr lang="he-IL" sz="1200" kern="1200" dirty="0" err="1">
                <a:solidFill>
                  <a:schemeClr val="tx1"/>
                </a:solidFill>
                <a:effectLst/>
                <a:latin typeface="+mn-lt"/>
                <a:ea typeface="+mn-ea"/>
                <a:cs typeface="+mn-cs"/>
              </a:rPr>
              <a:t>אנגיואמבוליזציה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r" rtl="1"/>
            <a:r>
              <a:rPr lang="he-IL" sz="1200" kern="1200" dirty="0" err="1">
                <a:solidFill>
                  <a:schemeClr val="tx1"/>
                </a:solidFill>
                <a:effectLst/>
                <a:latin typeface="+mn-lt"/>
                <a:ea typeface="+mn-ea"/>
                <a:cs typeface="+mn-cs"/>
              </a:rPr>
              <a:t>פסאודוציסטה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סקלרותרפיה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מרסופליזציה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ספלנקטומיה</a:t>
            </a:r>
            <a:r>
              <a:rPr lang="he-IL" sz="1200" kern="1200" dirty="0">
                <a:solidFill>
                  <a:schemeClr val="tx1"/>
                </a:solidFill>
                <a:effectLst/>
                <a:latin typeface="+mn-lt"/>
                <a:ea typeface="+mn-ea"/>
                <a:cs typeface="+mn-cs"/>
              </a:rPr>
              <a:t> (חלקית או מלאה).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זיהומי </a:t>
            </a:r>
            <a:r>
              <a:rPr lang="he-IL" sz="1200" kern="1200" dirty="0" err="1">
                <a:solidFill>
                  <a:schemeClr val="tx1"/>
                </a:solidFill>
                <a:effectLst/>
                <a:latin typeface="+mn-lt"/>
                <a:ea typeface="+mn-ea"/>
                <a:cs typeface="+mn-cs"/>
              </a:rPr>
              <a:t>opsi</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דמם מאוחר- סביב 0.2-0.3% מהמקרים. אפילו פחות.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דרגות פגיעה וקלסיפיקציה: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קרע מתחת ל- 1 ס״מ, או </a:t>
            </a:r>
            <a:r>
              <a:rPr lang="he-IL" sz="1200" kern="1200" dirty="0" err="1">
                <a:solidFill>
                  <a:schemeClr val="tx1"/>
                </a:solidFill>
                <a:effectLst/>
                <a:latin typeface="+mn-lt"/>
                <a:ea typeface="+mn-ea"/>
                <a:cs typeface="+mn-cs"/>
              </a:rPr>
              <a:t>המטומה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סובקפסולרית</a:t>
            </a:r>
            <a:r>
              <a:rPr lang="he-IL" sz="1200" kern="1200" dirty="0">
                <a:solidFill>
                  <a:schemeClr val="tx1"/>
                </a:solidFill>
                <a:effectLst/>
                <a:latin typeface="+mn-lt"/>
                <a:ea typeface="+mn-ea"/>
                <a:cs typeface="+mn-cs"/>
              </a:rPr>
              <a:t> מתחת ל- 10%.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קרע שבין 1-3 ס״מ, או </a:t>
            </a:r>
            <a:r>
              <a:rPr lang="he-IL" sz="1200" kern="1200" dirty="0" err="1">
                <a:solidFill>
                  <a:schemeClr val="tx1"/>
                </a:solidFill>
                <a:effectLst/>
                <a:latin typeface="+mn-lt"/>
                <a:ea typeface="+mn-ea"/>
                <a:cs typeface="+mn-cs"/>
              </a:rPr>
              <a:t>המטומה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סובקפסולרית</a:t>
            </a:r>
            <a:r>
              <a:rPr lang="he-IL" sz="1200" kern="1200" dirty="0">
                <a:solidFill>
                  <a:schemeClr val="tx1"/>
                </a:solidFill>
                <a:effectLst/>
                <a:latin typeface="+mn-lt"/>
                <a:ea typeface="+mn-ea"/>
                <a:cs typeface="+mn-cs"/>
              </a:rPr>
              <a:t> שבין 10-50%.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קרע מעל 3 ס״מ, או </a:t>
            </a:r>
            <a:r>
              <a:rPr lang="he-IL" sz="1200" kern="1200" dirty="0" err="1">
                <a:solidFill>
                  <a:schemeClr val="tx1"/>
                </a:solidFill>
                <a:effectLst/>
                <a:latin typeface="+mn-lt"/>
                <a:ea typeface="+mn-ea"/>
                <a:cs typeface="+mn-cs"/>
              </a:rPr>
              <a:t>המטומה</a:t>
            </a:r>
            <a:r>
              <a:rPr lang="he-IL" sz="1200" kern="1200" dirty="0">
                <a:solidFill>
                  <a:schemeClr val="tx1"/>
                </a:solidFill>
                <a:effectLst/>
                <a:latin typeface="+mn-lt"/>
                <a:ea typeface="+mn-ea"/>
                <a:cs typeface="+mn-cs"/>
              </a:rPr>
              <a:t> מעל 50%, או </a:t>
            </a:r>
            <a:r>
              <a:rPr lang="he-IL" sz="1200" kern="1200" dirty="0" err="1">
                <a:solidFill>
                  <a:schemeClr val="tx1"/>
                </a:solidFill>
                <a:effectLst/>
                <a:latin typeface="+mn-lt"/>
                <a:ea typeface="+mn-ea"/>
                <a:cs typeface="+mn-cs"/>
              </a:rPr>
              <a:t>המטומה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פרנכימטית</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דה-</a:t>
            </a:r>
            <a:r>
              <a:rPr lang="he-IL" sz="1200" kern="1200" dirty="0" err="1">
                <a:solidFill>
                  <a:schemeClr val="tx1"/>
                </a:solidFill>
                <a:effectLst/>
                <a:latin typeface="+mn-lt"/>
                <a:ea typeface="+mn-ea"/>
                <a:cs typeface="+mn-cs"/>
              </a:rPr>
              <a:t>ווסקולריזציה</a:t>
            </a:r>
            <a:r>
              <a:rPr lang="he-IL" sz="1200" kern="1200" dirty="0">
                <a:solidFill>
                  <a:schemeClr val="tx1"/>
                </a:solidFill>
                <a:effectLst/>
                <a:latin typeface="+mn-lt"/>
                <a:ea typeface="+mn-ea"/>
                <a:cs typeface="+mn-cs"/>
              </a:rPr>
              <a:t> של הטחול מעל 25% או פגיעה </a:t>
            </a:r>
            <a:r>
              <a:rPr lang="he-IL" sz="1200" kern="1200" dirty="0" err="1">
                <a:solidFill>
                  <a:schemeClr val="tx1"/>
                </a:solidFill>
                <a:effectLst/>
                <a:latin typeface="+mn-lt"/>
                <a:ea typeface="+mn-ea"/>
                <a:cs typeface="+mn-cs"/>
              </a:rPr>
              <a:t>סגמנטלית</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בהילום</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r" rtl="1"/>
            <a:r>
              <a:rPr lang="he-IL" sz="1200" kern="1200" dirty="0" err="1">
                <a:solidFill>
                  <a:schemeClr val="tx1"/>
                </a:solidFill>
                <a:effectLst/>
                <a:latin typeface="+mn-lt"/>
                <a:ea typeface="+mn-ea"/>
                <a:cs typeface="+mn-cs"/>
              </a:rPr>
              <a:t>shuttered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spleen</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דרגות פגיעה בלבלב- </a:t>
            </a:r>
            <a:endParaRPr lang="en-IL" sz="1200" kern="1200" dirty="0">
              <a:solidFill>
                <a:schemeClr val="tx1"/>
              </a:solidFill>
              <a:effectLst/>
              <a:latin typeface="+mn-lt"/>
              <a:ea typeface="+mn-ea"/>
              <a:cs typeface="+mn-cs"/>
            </a:endParaRPr>
          </a:p>
          <a:p>
            <a:pPr lvl="0" algn="r" rtl="1"/>
            <a:r>
              <a:rPr lang="he-IL" sz="1200" kern="1200" dirty="0" err="1">
                <a:solidFill>
                  <a:schemeClr val="tx1"/>
                </a:solidFill>
                <a:effectLst/>
                <a:latin typeface="+mn-lt"/>
                <a:ea typeface="+mn-ea"/>
                <a:cs typeface="+mn-cs"/>
              </a:rPr>
              <a:t>קונטוזציה</a:t>
            </a:r>
            <a:r>
              <a:rPr lang="he-IL" sz="1200" kern="1200" dirty="0">
                <a:solidFill>
                  <a:schemeClr val="tx1"/>
                </a:solidFill>
                <a:effectLst/>
                <a:latin typeface="+mn-lt"/>
                <a:ea typeface="+mn-ea"/>
                <a:cs typeface="+mn-cs"/>
              </a:rPr>
              <a:t> קטנה או </a:t>
            </a:r>
            <a:r>
              <a:rPr lang="he-IL" sz="1200" kern="1200" dirty="0" err="1">
                <a:solidFill>
                  <a:schemeClr val="tx1"/>
                </a:solidFill>
                <a:effectLst/>
                <a:latin typeface="+mn-lt"/>
                <a:ea typeface="+mn-ea"/>
                <a:cs typeface="+mn-cs"/>
              </a:rPr>
              <a:t>לצרציה</a:t>
            </a:r>
            <a:r>
              <a:rPr lang="he-IL" sz="1200" kern="1200" dirty="0">
                <a:solidFill>
                  <a:schemeClr val="tx1"/>
                </a:solidFill>
                <a:effectLst/>
                <a:latin typeface="+mn-lt"/>
                <a:ea typeface="+mn-ea"/>
                <a:cs typeface="+mn-cs"/>
              </a:rPr>
              <a:t> שטחית, ללא פגיעה בתעלות. </a:t>
            </a:r>
            <a:endParaRPr lang="en-IL" sz="1200" kern="1200" dirty="0">
              <a:solidFill>
                <a:schemeClr val="tx1"/>
              </a:solidFill>
              <a:effectLst/>
              <a:latin typeface="+mn-lt"/>
              <a:ea typeface="+mn-ea"/>
              <a:cs typeface="+mn-cs"/>
            </a:endParaRPr>
          </a:p>
          <a:p>
            <a:pPr lvl="0" algn="r" rtl="1"/>
            <a:r>
              <a:rPr lang="he-IL" sz="1200" kern="1200" dirty="0" err="1">
                <a:solidFill>
                  <a:schemeClr val="tx1"/>
                </a:solidFill>
                <a:effectLst/>
                <a:latin typeface="+mn-lt"/>
                <a:ea typeface="+mn-ea"/>
                <a:cs typeface="+mn-cs"/>
              </a:rPr>
              <a:t>לצרציה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מג׳ורית</a:t>
            </a:r>
            <a:r>
              <a:rPr lang="he-IL" sz="1200" kern="1200" dirty="0">
                <a:solidFill>
                  <a:schemeClr val="tx1"/>
                </a:solidFill>
                <a:effectLst/>
                <a:latin typeface="+mn-lt"/>
                <a:ea typeface="+mn-ea"/>
                <a:cs typeface="+mn-cs"/>
              </a:rPr>
              <a:t> או </a:t>
            </a:r>
            <a:r>
              <a:rPr lang="he-IL" sz="1200" kern="1200" dirty="0" err="1">
                <a:solidFill>
                  <a:schemeClr val="tx1"/>
                </a:solidFill>
                <a:effectLst/>
                <a:latin typeface="+mn-lt"/>
                <a:ea typeface="+mn-ea"/>
                <a:cs typeface="+mn-cs"/>
              </a:rPr>
              <a:t>קונטוזיה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מג׳ורית</a:t>
            </a:r>
            <a:r>
              <a:rPr lang="he-IL" sz="1200" kern="1200" dirty="0">
                <a:solidFill>
                  <a:schemeClr val="tx1"/>
                </a:solidFill>
                <a:effectLst/>
                <a:latin typeface="+mn-lt"/>
                <a:ea typeface="+mn-ea"/>
                <a:cs typeface="+mn-cs"/>
              </a:rPr>
              <a:t> ללא פגיעה בתעלות.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טרנסקציה </a:t>
            </a:r>
            <a:r>
              <a:rPr lang="he-IL" sz="1200" kern="1200" dirty="0" err="1">
                <a:solidFill>
                  <a:schemeClr val="tx1"/>
                </a:solidFill>
                <a:effectLst/>
                <a:latin typeface="+mn-lt"/>
                <a:ea typeface="+mn-ea"/>
                <a:cs typeface="+mn-cs"/>
              </a:rPr>
              <a:t>דיסטלית</a:t>
            </a:r>
            <a:r>
              <a:rPr lang="he-IL" sz="1200" kern="1200" dirty="0">
                <a:solidFill>
                  <a:schemeClr val="tx1"/>
                </a:solidFill>
                <a:effectLst/>
                <a:latin typeface="+mn-lt"/>
                <a:ea typeface="+mn-ea"/>
                <a:cs typeface="+mn-cs"/>
              </a:rPr>
              <a:t> או פגיעה </a:t>
            </a:r>
            <a:r>
              <a:rPr lang="he-IL" sz="1200" kern="1200" dirty="0" err="1">
                <a:solidFill>
                  <a:schemeClr val="tx1"/>
                </a:solidFill>
                <a:effectLst/>
                <a:latin typeface="+mn-lt"/>
                <a:ea typeface="+mn-ea"/>
                <a:cs typeface="+mn-cs"/>
              </a:rPr>
              <a:t>פרנכימטית</a:t>
            </a:r>
            <a:r>
              <a:rPr lang="he-IL" sz="1200" kern="1200" dirty="0">
                <a:solidFill>
                  <a:schemeClr val="tx1"/>
                </a:solidFill>
                <a:effectLst/>
                <a:latin typeface="+mn-lt"/>
                <a:ea typeface="+mn-ea"/>
                <a:cs typeface="+mn-cs"/>
              </a:rPr>
              <a:t> עם פגיעה בתעלות, לעיתים דורש </a:t>
            </a:r>
            <a:r>
              <a:rPr lang="he-IL" sz="1200" kern="1200" dirty="0" err="1">
                <a:solidFill>
                  <a:schemeClr val="tx1"/>
                </a:solidFill>
                <a:effectLst/>
                <a:latin typeface="+mn-lt"/>
                <a:ea typeface="+mn-ea"/>
                <a:cs typeface="+mn-cs"/>
              </a:rPr>
              <a:t>דיסטל</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פנקראטקטומי</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טרנסקציה </a:t>
            </a:r>
            <a:r>
              <a:rPr lang="he-IL" sz="1200" kern="1200" dirty="0" err="1">
                <a:solidFill>
                  <a:schemeClr val="tx1"/>
                </a:solidFill>
                <a:effectLst/>
                <a:latin typeface="+mn-lt"/>
                <a:ea typeface="+mn-ea"/>
                <a:cs typeface="+mn-cs"/>
              </a:rPr>
              <a:t>פרוקסימלית</a:t>
            </a:r>
            <a:r>
              <a:rPr lang="he-IL" sz="1200" kern="1200" dirty="0">
                <a:solidFill>
                  <a:schemeClr val="tx1"/>
                </a:solidFill>
                <a:effectLst/>
                <a:latin typeface="+mn-lt"/>
                <a:ea typeface="+mn-ea"/>
                <a:cs typeface="+mn-cs"/>
              </a:rPr>
              <a:t> או פגיעה המערבת את האמפולה.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הרס של ראש הלבלב</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algn="r" rtl="1"/>
            <a:r>
              <a:rPr lang="he-IL" sz="1200" kern="1200" dirty="0">
                <a:solidFill>
                  <a:schemeClr val="tx1"/>
                </a:solidFill>
                <a:effectLst/>
                <a:latin typeface="+mn-lt"/>
                <a:ea typeface="+mn-ea"/>
                <a:cs typeface="+mn-cs"/>
              </a:rPr>
              <a:t>פגיעות קהות במערכת העיכול-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יותר </a:t>
            </a:r>
            <a:r>
              <a:rPr lang="he-IL" sz="1200" kern="1200" dirty="0" err="1">
                <a:solidFill>
                  <a:schemeClr val="tx1"/>
                </a:solidFill>
                <a:effectLst/>
                <a:latin typeface="+mn-lt"/>
                <a:ea typeface="+mn-ea"/>
                <a:cs typeface="+mn-cs"/>
              </a:rPr>
              <a:t>באיזורים</a:t>
            </a:r>
            <a:r>
              <a:rPr lang="he-IL" sz="1200" kern="1200" dirty="0">
                <a:solidFill>
                  <a:schemeClr val="tx1"/>
                </a:solidFill>
                <a:effectLst/>
                <a:latin typeface="+mn-lt"/>
                <a:ea typeface="+mn-ea"/>
                <a:cs typeface="+mn-cs"/>
              </a:rPr>
              <a:t> שהם </a:t>
            </a:r>
            <a:r>
              <a:rPr lang="he-IL" sz="1200" kern="1200" dirty="0" err="1">
                <a:solidFill>
                  <a:schemeClr val="tx1"/>
                </a:solidFill>
                <a:effectLst/>
                <a:latin typeface="+mn-lt"/>
                <a:ea typeface="+mn-ea"/>
                <a:cs typeface="+mn-cs"/>
              </a:rPr>
              <a:t>fixed</a:t>
            </a:r>
            <a:r>
              <a:rPr lang="he-IL" sz="1200" kern="1200" dirty="0">
                <a:solidFill>
                  <a:schemeClr val="tx1"/>
                </a:solidFill>
                <a:effectLst/>
                <a:latin typeface="+mn-lt"/>
                <a:ea typeface="+mn-ea"/>
                <a:cs typeface="+mn-cs"/>
              </a:rPr>
              <a:t>- כמו </a:t>
            </a:r>
            <a:r>
              <a:rPr lang="he-IL" sz="1200" kern="1200" dirty="0" err="1">
                <a:solidFill>
                  <a:schemeClr val="tx1"/>
                </a:solidFill>
                <a:effectLst/>
                <a:latin typeface="+mn-lt"/>
                <a:ea typeface="+mn-ea"/>
                <a:cs typeface="+mn-cs"/>
              </a:rPr>
              <a:t>דואדנום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ג׳ג׳ונום</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פרוקסימלי</a:t>
            </a:r>
            <a:r>
              <a:rPr lang="he-IL" sz="1200" kern="1200" dirty="0">
                <a:solidFill>
                  <a:schemeClr val="tx1"/>
                </a:solidFill>
                <a:effectLst/>
                <a:latin typeface="+mn-lt"/>
                <a:ea typeface="+mn-ea"/>
                <a:cs typeface="+mn-cs"/>
              </a:rPr>
              <a:t>, קולון ורקטום.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פגיעות בתריסריון- מתחת לגיל 4 לחשוד ב- </a:t>
            </a:r>
            <a:r>
              <a:rPr lang="he-IL" sz="1200" kern="1200" dirty="0" err="1">
                <a:solidFill>
                  <a:schemeClr val="tx1"/>
                </a:solidFill>
                <a:effectLst/>
                <a:latin typeface="+mn-lt"/>
                <a:ea typeface="+mn-ea"/>
                <a:cs typeface="+mn-cs"/>
              </a:rPr>
              <a:t>child</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abuse</a:t>
            </a:r>
            <a:r>
              <a:rPr lang="he-IL" sz="1200" kern="1200" dirty="0">
                <a:solidFill>
                  <a:schemeClr val="tx1"/>
                </a:solidFill>
                <a:effectLst/>
                <a:latin typeface="+mn-lt"/>
                <a:ea typeface="+mn-ea"/>
                <a:cs typeface="+mn-cs"/>
              </a:rPr>
              <a:t>. לרוב זה בחלק 2 המקובע לעמוד השדרה. ניתוחים במקרים ספציפיים- אם ניתן, סגירה ראשונית עם ניקוז, אופציה ל- </a:t>
            </a:r>
            <a:r>
              <a:rPr lang="he-IL" sz="1200" kern="1200" dirty="0" err="1">
                <a:solidFill>
                  <a:schemeClr val="tx1"/>
                </a:solidFill>
                <a:effectLst/>
                <a:latin typeface="+mn-lt"/>
                <a:ea typeface="+mn-ea"/>
                <a:cs typeface="+mn-cs"/>
              </a:rPr>
              <a:t>three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tube</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technique</a:t>
            </a:r>
            <a:r>
              <a:rPr lang="he-IL" sz="1200" kern="1200" dirty="0">
                <a:solidFill>
                  <a:schemeClr val="tx1"/>
                </a:solidFill>
                <a:effectLst/>
                <a:latin typeface="+mn-lt"/>
                <a:ea typeface="+mn-ea"/>
                <a:cs typeface="+mn-cs"/>
              </a:rPr>
              <a:t>- עושים ניקוז תריסריון, </a:t>
            </a:r>
            <a:r>
              <a:rPr lang="he-IL" sz="1200" kern="1200" dirty="0" err="1">
                <a:solidFill>
                  <a:schemeClr val="tx1"/>
                </a:solidFill>
                <a:effectLst/>
                <a:latin typeface="+mn-lt"/>
                <a:ea typeface="+mn-ea"/>
                <a:cs typeface="+mn-cs"/>
              </a:rPr>
              <a:t>ג׳ג׳ונוסטומיה</a:t>
            </a:r>
            <a:r>
              <a:rPr lang="he-IL" sz="1200" kern="1200" dirty="0">
                <a:solidFill>
                  <a:schemeClr val="tx1"/>
                </a:solidFill>
                <a:effectLst/>
                <a:latin typeface="+mn-lt"/>
                <a:ea typeface="+mn-ea"/>
                <a:cs typeface="+mn-cs"/>
              </a:rPr>
              <a:t>, ו- </a:t>
            </a:r>
            <a:r>
              <a:rPr lang="he-IL" sz="1200" kern="1200" dirty="0" err="1">
                <a:solidFill>
                  <a:schemeClr val="tx1"/>
                </a:solidFill>
                <a:effectLst/>
                <a:latin typeface="+mn-lt"/>
                <a:ea typeface="+mn-ea"/>
                <a:cs typeface="+mn-cs"/>
              </a:rPr>
              <a:t>pyloric</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exclusion</a:t>
            </a:r>
            <a:r>
              <a:rPr lang="he-IL" sz="1200" kern="1200" dirty="0">
                <a:solidFill>
                  <a:schemeClr val="tx1"/>
                </a:solidFill>
                <a:effectLst/>
                <a:latin typeface="+mn-lt"/>
                <a:ea typeface="+mn-ea"/>
                <a:cs typeface="+mn-cs"/>
              </a:rPr>
              <a:t> עם </a:t>
            </a:r>
            <a:r>
              <a:rPr lang="he-IL" sz="1200" kern="1200" dirty="0" err="1">
                <a:solidFill>
                  <a:schemeClr val="tx1"/>
                </a:solidFill>
                <a:effectLst/>
                <a:latin typeface="+mn-lt"/>
                <a:ea typeface="+mn-ea"/>
                <a:cs typeface="+mn-cs"/>
              </a:rPr>
              <a:t>גסטרוסטומיה</a:t>
            </a:r>
            <a:r>
              <a:rPr lang="he-IL" sz="1200" kern="1200" dirty="0">
                <a:solidFill>
                  <a:schemeClr val="tx1"/>
                </a:solidFill>
                <a:effectLst/>
                <a:latin typeface="+mn-lt"/>
                <a:ea typeface="+mn-ea"/>
                <a:cs typeface="+mn-cs"/>
              </a:rPr>
              <a:t> </a:t>
            </a:r>
            <a:r>
              <a:rPr lang="he-IL" sz="1200" kern="1200" dirty="0" err="1">
                <a:solidFill>
                  <a:schemeClr val="tx1"/>
                </a:solidFill>
                <a:effectLst/>
                <a:latin typeface="+mn-lt"/>
                <a:ea typeface="+mn-ea"/>
                <a:cs typeface="+mn-cs"/>
              </a:rPr>
              <a:t>לדהקומפרסיה</a:t>
            </a:r>
            <a:r>
              <a:rPr lang="he-IL"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lvl="0" algn="r" rtl="1"/>
            <a:r>
              <a:rPr lang="he-IL" sz="1200" kern="1200" dirty="0">
                <a:solidFill>
                  <a:schemeClr val="tx1"/>
                </a:solidFill>
                <a:effectLst/>
                <a:latin typeface="+mn-lt"/>
                <a:ea typeface="+mn-ea"/>
                <a:cs typeface="+mn-cs"/>
              </a:rPr>
              <a:t>פגיעות ברקטום- מעל הפליקה ניתן לשקול תיקון ראשוני בלי הטיה. מתחת, אין מספיק מידע, יותר מומלץ לחשוב על הטיה במצבים כאלו. </a:t>
            </a:r>
            <a:endParaRPr lang="en-IL" sz="1200" kern="1200" dirty="0">
              <a:solidFill>
                <a:schemeClr val="tx1"/>
              </a:solidFill>
              <a:effectLst/>
              <a:latin typeface="+mn-lt"/>
              <a:ea typeface="+mn-ea"/>
              <a:cs typeface="+mn-cs"/>
            </a:endParaRPr>
          </a:p>
          <a:p>
            <a:pPr algn="r"/>
            <a:r>
              <a:rPr lang="en-US" sz="1200" kern="1200" dirty="0">
                <a:solidFill>
                  <a:schemeClr val="tx1"/>
                </a:solidFill>
                <a:effectLst/>
                <a:latin typeface="+mn-lt"/>
                <a:ea typeface="+mn-ea"/>
                <a:cs typeface="+mn-cs"/>
              </a:rPr>
              <a:t> </a:t>
            </a:r>
            <a:endParaRPr lang="en-IL" sz="1200" kern="1200" dirty="0">
              <a:solidFill>
                <a:schemeClr val="tx1"/>
              </a:solidFill>
              <a:effectLst/>
              <a:latin typeface="+mn-lt"/>
              <a:ea typeface="+mn-ea"/>
              <a:cs typeface="+mn-cs"/>
            </a:endParaRPr>
          </a:p>
          <a:p>
            <a:pPr marL="0" algn="r" defTabSz="914400" rtl="1" eaLnBrk="1" latinLnBrk="0" hangingPunct="1"/>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10</a:t>
            </a:fld>
            <a:endParaRPr lang="en-IL"/>
          </a:p>
        </p:txBody>
      </p:sp>
    </p:spTree>
    <p:extLst>
      <p:ext uri="{BB962C8B-B14F-4D97-AF65-F5344CB8AC3E}">
        <p14:creationId xmlns:p14="http://schemas.microsoft.com/office/powerpoint/2010/main" val="2565602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48618E9-EE2D-4864-9EEE-58939BD4FBBA}"/>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8" name="Straight Connector 7">
              <a:extLst>
                <a:ext uri="{FF2B5EF4-FFF2-40B4-BE49-F238E27FC236}">
                  <a16:creationId xmlns:a16="http://schemas.microsoft.com/office/drawing/2014/main" id="{317D1EC0-23FF-4FC8-B22D-E34878EAA4CC}"/>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AB929A7-258C-4469-AAB4-A67D713F7A80}"/>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A635CDB-2D00-49D5-B26E-0694A25000C7}"/>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4288D7A-F857-418D-92F2-368E841B9F27}"/>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1084F50-7F3C-4A4A-877E-FFD9EC7CD88B}"/>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31E64C1-F4C0-4A94-B319-BB1A0A2450B5}"/>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63D8374-8052-417F-AB69-B97EAC43D513}"/>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7750734-4D51-4019-A003-38A3DE49B434}"/>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1B693D1-DBA2-4D3B-9B37-D9EE8C4112F4}"/>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BCD3EA8-E4C0-4AF6-817F-F9F29157A499}"/>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170FB3-B397-4AC9-85FD-65388F26D90A}"/>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E5EC0B9-49C7-4777-AEC5-B5EF8DE40498}"/>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902048B-30F7-4434-87A5-140F9BB4BEB1}"/>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500A6E2-A41C-4751-8A4E-9A0C5718D930}"/>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C259517-7BE7-45F9-81C0-3A6362BF143C}"/>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90652F56-7B71-42B2-AB68-22204A6DF177}"/>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059830E-1C3D-4D42-8789-524971CB4657}"/>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53325A7-86D3-4B52-A7E3-ADDF408B4067}"/>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D53F46F-EC12-484C-A4E7-791E57687AC1}"/>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64ED9CA-8950-47B8-A9ED-22B45CE15FBC}"/>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4429F7B-9FD7-438F-8ECA-3FCAD0061805}"/>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C558100-D455-4B41-890C-BCC898B2D165}"/>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F2886397-398A-4318-BE16-2CBAC1902F9E}"/>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D32A3A6-CE6E-4ABD-8522-2C8DC88C070E}"/>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9014C09-5B84-4798-8BDE-C80D76E67B8E}"/>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A29EB9E-ED9D-4C69-8A26-9A7A0A830569}"/>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A2899F9-1795-416F-8F3D-26EEB684DB6A}"/>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3043474-8625-495C-BD06-3627FD286C55}"/>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432CE47-7631-408E-8DDC-79EE378B707B}"/>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B2C8832D-8B8D-4036-B913-2D363143274B}"/>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1CCEFEAF-E87B-4FF2-A947-94CABAA0610D}"/>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343A7CD3-94E1-42A9-BAB7-2AFCD9FCBD10}"/>
              </a:ext>
            </a:extLst>
          </p:cNvPr>
          <p:cNvSpPr>
            <a:spLocks noGrp="1"/>
          </p:cNvSpPr>
          <p:nvPr>
            <p:ph type="ctrTitle"/>
          </p:nvPr>
        </p:nvSpPr>
        <p:spPr>
          <a:xfrm>
            <a:off x="691078" y="722903"/>
            <a:ext cx="10495904" cy="2460770"/>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467609B-8FD3-4FF7-8EBC-6619CA868B33}"/>
              </a:ext>
            </a:extLst>
          </p:cNvPr>
          <p:cNvSpPr>
            <a:spLocks noGrp="1"/>
          </p:cNvSpPr>
          <p:nvPr>
            <p:ph type="subTitle" idx="1"/>
          </p:nvPr>
        </p:nvSpPr>
        <p:spPr>
          <a:xfrm>
            <a:off x="691078" y="3428997"/>
            <a:ext cx="10495904" cy="2306639"/>
          </a:xfrm>
        </p:spPr>
        <p:txBody>
          <a:bodyPr/>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39" name="Right Triangle 38">
            <a:extLst>
              <a:ext uri="{FF2B5EF4-FFF2-40B4-BE49-F238E27FC236}">
                <a16:creationId xmlns:a16="http://schemas.microsoft.com/office/drawing/2014/main" id="{2437C4A8-8E3A-4ADA-93B9-64737CE1ABB1}"/>
              </a:ext>
              <a:ext uri="{C183D7F6-B498-43B3-948B-1728B52AA6E4}">
                <adec:decorative xmlns:adec="http://schemas.microsoft.com/office/drawing/2017/decorative" val="1"/>
              </a:ext>
            </a:extLst>
          </p:cNvPr>
          <p:cNvSpPr/>
          <p:nvPr/>
        </p:nvSpPr>
        <p:spPr>
          <a:xfrm rot="13500000">
            <a:off x="-281093" y="260790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Date Placeholder 3">
            <a:extLst>
              <a:ext uri="{FF2B5EF4-FFF2-40B4-BE49-F238E27FC236}">
                <a16:creationId xmlns:a16="http://schemas.microsoft.com/office/drawing/2014/main" id="{ACC7A76F-3401-4F50-AE85-8F2AA247B99F}"/>
              </a:ext>
            </a:extLst>
          </p:cNvPr>
          <p:cNvSpPr>
            <a:spLocks noGrp="1"/>
          </p:cNvSpPr>
          <p:nvPr>
            <p:ph type="dt" sz="half" idx="10"/>
          </p:nvPr>
        </p:nvSpPr>
        <p:spPr/>
        <p:txBody>
          <a:bodyPr/>
          <a:lstStyle/>
          <a:p>
            <a:fld id="{8F72BA41-EC5B-4197-BCC8-0FD2E523CD7A}" type="datetimeFigureOut">
              <a:rPr lang="en-US" smtClean="0"/>
              <a:t>2/17/24</a:t>
            </a:fld>
            <a:endParaRPr lang="en-US"/>
          </a:p>
        </p:txBody>
      </p:sp>
      <p:sp>
        <p:nvSpPr>
          <p:cNvPr id="5" name="Footer Placeholder 4">
            <a:extLst>
              <a:ext uri="{FF2B5EF4-FFF2-40B4-BE49-F238E27FC236}">
                <a16:creationId xmlns:a16="http://schemas.microsoft.com/office/drawing/2014/main" id="{DEF02E50-D34E-4DD4-8B3B-55D08F25F50A}"/>
              </a:ext>
            </a:extLst>
          </p:cNvPr>
          <p:cNvSpPr>
            <a:spLocks noGrp="1"/>
          </p:cNvSpPr>
          <p:nvPr>
            <p:ph type="ftr" sz="quarter" idx="11"/>
          </p:nvPr>
        </p:nvSpPr>
        <p:spPr>
          <a:xfrm>
            <a:off x="691078" y="236364"/>
            <a:ext cx="4114800" cy="417126"/>
          </a:xfrm>
        </p:spPr>
        <p:txBody>
          <a:bodyPr/>
          <a:lstStyle/>
          <a:p>
            <a:endParaRPr lang="en-US" dirty="0"/>
          </a:p>
        </p:txBody>
      </p:sp>
      <p:sp>
        <p:nvSpPr>
          <p:cNvPr id="6" name="Slide Number Placeholder 5">
            <a:extLst>
              <a:ext uri="{FF2B5EF4-FFF2-40B4-BE49-F238E27FC236}">
                <a16:creationId xmlns:a16="http://schemas.microsoft.com/office/drawing/2014/main" id="{37B53B71-D2FA-4DDC-9C9C-E26F7B591A8E}"/>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1418219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BD70F-ACE4-4595-845E-2296BDF83B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6978CD9-E0B5-4B48-8366-91E6D22C9F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FAF4B4-44D3-4E29-B235-A1B868207789}"/>
              </a:ext>
            </a:extLst>
          </p:cNvPr>
          <p:cNvSpPr>
            <a:spLocks noGrp="1"/>
          </p:cNvSpPr>
          <p:nvPr>
            <p:ph type="dt" sz="half" idx="10"/>
          </p:nvPr>
        </p:nvSpPr>
        <p:spPr/>
        <p:txBody>
          <a:bodyPr/>
          <a:lstStyle/>
          <a:p>
            <a:fld id="{8F72BA41-EC5B-4197-BCC8-0FD2E523CD7A}" type="datetimeFigureOut">
              <a:rPr lang="en-US" smtClean="0"/>
              <a:t>2/17/24</a:t>
            </a:fld>
            <a:endParaRPr lang="en-US"/>
          </a:p>
        </p:txBody>
      </p:sp>
      <p:sp>
        <p:nvSpPr>
          <p:cNvPr id="5" name="Footer Placeholder 4">
            <a:extLst>
              <a:ext uri="{FF2B5EF4-FFF2-40B4-BE49-F238E27FC236}">
                <a16:creationId xmlns:a16="http://schemas.microsoft.com/office/drawing/2014/main" id="{E2D7BA37-9639-480E-84AB-EA277225CA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BFC658-154E-48DE-AD31-813E5170C93C}"/>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738343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65405209-5179-4359-91ED-1B1A46619A99}"/>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8" name="Straight Connector 7">
              <a:extLst>
                <a:ext uri="{FF2B5EF4-FFF2-40B4-BE49-F238E27FC236}">
                  <a16:creationId xmlns:a16="http://schemas.microsoft.com/office/drawing/2014/main" id="{0E32344F-3BE0-4CE8-B1BD-9ABD425E1C0D}"/>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99DE306-F4FB-4730-A066-ADF38D739563}"/>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CB32885-303F-477F-A081-27425944F230}"/>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60C0C0B-4CD0-467D-A382-2B2415102C48}"/>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788DF0F-327F-43A5-AB71-3D32053D83CA}"/>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98A0902-2662-4911-A532-AA6310861479}"/>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ABDA4F7-23F4-46D1-8B7E-A21DD84083E1}"/>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7FC9FC2-8808-438E-8FFB-5FE416BFB5C8}"/>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04694E5-71F9-4210-9BE8-FC12CC177BD3}"/>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0B37E805-A7E5-4906-B0C5-1373F3DA9628}"/>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4CD964-FBD6-41AB-8A02-9509A2BAC11F}"/>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9CD7FF8-E827-4E0A-BCE2-CCB34EDAC0FC}"/>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C4AD6BB-F1EE-4FB8-96E8-6890447800EC}"/>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E935057-E0A3-4DAE-B9C8-6E818D7A7205}"/>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08DDF69-1C14-453C-BC3A-37D3FE69DFC7}"/>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6C26D82-15BA-4B2E-A42D-2ECA8012D307}"/>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D7F73B67-E5E9-4000-91DA-034B2127EFD2}"/>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EAFAC1B5-F0DD-4FC0-B4C9-77CB29DF4425}"/>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9ACB3DB-54B2-4CEE-A791-C6FC6C758DAE}"/>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8324004-1030-47D9-B817-425FF6ECCECC}"/>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AA001C4-81AB-4FA6-ADAA-C8618056353B}"/>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D1DAD34-7844-4F16-9874-F51F2A23B9EA}"/>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77DCBC6D-1BDA-4CB1-A3EC-59F240C8FA19}"/>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5B3C1A0-58E7-47E4-831B-CF3EE21D1E90}"/>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08A09FAA-E123-4FE4-B67A-9EBDE1A3130F}"/>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317B7C6-C816-4A58-B184-135E4FD19F55}"/>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4D22ABB-4CE8-47DC-80BF-39B3E4CF7048}"/>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A17DE37-A292-4031-AF42-CDB00A13EE76}"/>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73EF673-CB75-435F-9BF3-7594EC3ADF8F}"/>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35F4581-15F6-47EE-87D0-1132A093DBA5}"/>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65CF984-F5BD-45C4-9A12-B02DB4F044E1}"/>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39" name="Right Triangle 38">
            <a:extLst>
              <a:ext uri="{FF2B5EF4-FFF2-40B4-BE49-F238E27FC236}">
                <a16:creationId xmlns:a16="http://schemas.microsoft.com/office/drawing/2014/main" id="{ACE66A86-8455-497B-9CA4-F460A19E5FBB}"/>
              </a:ext>
              <a:ext uri="{C183D7F6-B498-43B3-948B-1728B52AA6E4}">
                <adec:decorative xmlns:adec="http://schemas.microsoft.com/office/drawing/2017/decorative" val="1"/>
              </a:ext>
            </a:extLst>
          </p:cNvPr>
          <p:cNvSpPr/>
          <p:nvPr/>
        </p:nvSpPr>
        <p:spPr>
          <a:xfrm rot="18900000">
            <a:off x="7770390" y="-287370"/>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Vertical Title 1">
            <a:extLst>
              <a:ext uri="{FF2B5EF4-FFF2-40B4-BE49-F238E27FC236}">
                <a16:creationId xmlns:a16="http://schemas.microsoft.com/office/drawing/2014/main" id="{5868C62B-71EF-4824-9EE8-6CAE17984232}"/>
              </a:ext>
            </a:extLst>
          </p:cNvPr>
          <p:cNvSpPr>
            <a:spLocks noGrp="1"/>
          </p:cNvSpPr>
          <p:nvPr>
            <p:ph type="title" orient="vert"/>
          </p:nvPr>
        </p:nvSpPr>
        <p:spPr>
          <a:xfrm>
            <a:off x="7707774" y="715616"/>
            <a:ext cx="3295876" cy="5026597"/>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243E4C8-4AA9-49D7-BF71-1AB5F2CFE1FC}"/>
              </a:ext>
            </a:extLst>
          </p:cNvPr>
          <p:cNvSpPr>
            <a:spLocks noGrp="1"/>
          </p:cNvSpPr>
          <p:nvPr>
            <p:ph type="body" orient="vert" idx="1"/>
          </p:nvPr>
        </p:nvSpPr>
        <p:spPr>
          <a:xfrm>
            <a:off x="683588" y="715616"/>
            <a:ext cx="6770448" cy="502659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97898B3-014E-440B-BA4E-106339212804}"/>
              </a:ext>
            </a:extLst>
          </p:cNvPr>
          <p:cNvSpPr>
            <a:spLocks noGrp="1"/>
          </p:cNvSpPr>
          <p:nvPr>
            <p:ph type="dt" sz="half" idx="10"/>
          </p:nvPr>
        </p:nvSpPr>
        <p:spPr/>
        <p:txBody>
          <a:bodyPr/>
          <a:lstStyle/>
          <a:p>
            <a:fld id="{8F72BA41-EC5B-4197-BCC8-0FD2E523CD7A}" type="datetimeFigureOut">
              <a:rPr lang="en-US" smtClean="0"/>
              <a:t>2/17/24</a:t>
            </a:fld>
            <a:endParaRPr lang="en-US"/>
          </a:p>
        </p:txBody>
      </p:sp>
      <p:sp>
        <p:nvSpPr>
          <p:cNvPr id="5" name="Footer Placeholder 4">
            <a:extLst>
              <a:ext uri="{FF2B5EF4-FFF2-40B4-BE49-F238E27FC236}">
                <a16:creationId xmlns:a16="http://schemas.microsoft.com/office/drawing/2014/main" id="{81C22643-CE63-4C3E-B437-5A1A5EF911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D1CE5E-160A-4B37-94E2-3D9DC75BFFAF}"/>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884683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D8D6B-70A2-430A-9F5D-DA093D8C16CF}"/>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94A2845-6CA6-4745-A951-25B8D5319D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049424-7A20-4BA1-9F60-671A5DBB3B13}"/>
              </a:ext>
            </a:extLst>
          </p:cNvPr>
          <p:cNvSpPr>
            <a:spLocks noGrp="1"/>
          </p:cNvSpPr>
          <p:nvPr>
            <p:ph type="dt" sz="half" idx="10"/>
          </p:nvPr>
        </p:nvSpPr>
        <p:spPr/>
        <p:txBody>
          <a:bodyPr/>
          <a:lstStyle/>
          <a:p>
            <a:fld id="{8F72BA41-EC5B-4197-BCC8-0FD2E523CD7A}" type="datetimeFigureOut">
              <a:rPr lang="en-US" smtClean="0"/>
              <a:t>2/17/24</a:t>
            </a:fld>
            <a:endParaRPr lang="en-US"/>
          </a:p>
        </p:txBody>
      </p:sp>
      <p:sp>
        <p:nvSpPr>
          <p:cNvPr id="5" name="Footer Placeholder 4">
            <a:extLst>
              <a:ext uri="{FF2B5EF4-FFF2-40B4-BE49-F238E27FC236}">
                <a16:creationId xmlns:a16="http://schemas.microsoft.com/office/drawing/2014/main" id="{4F1BD2B2-E17F-402E-8EA3-5C7C1118A8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D23070-8658-4AC0-B2A3-4BE605A840F8}"/>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452977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A69DB7AC-F7D7-430A-A2A7-CD3EBBF1D35D}"/>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8" name="Straight Connector 7">
              <a:extLst>
                <a:ext uri="{FF2B5EF4-FFF2-40B4-BE49-F238E27FC236}">
                  <a16:creationId xmlns:a16="http://schemas.microsoft.com/office/drawing/2014/main" id="{66AAF10E-F092-4160-BF4A-FF568555B790}"/>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6341C04-9B94-4385-A661-7B8C17000497}"/>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4C1D709-6A0F-409C-B2D0-C248E562265E}"/>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999BE53-BA11-4B67-BFBB-6281DB50C75D}"/>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9B662D93-31C1-4DFB-A938-E631F89AA9F0}"/>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7ECC8DA-0BEC-4508-89D4-12FA35B481F5}"/>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7DC8E6C-1B78-4B89-82DD-BBA778CD1482}"/>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8E5F54A-0315-4B15-B865-1F0460526260}"/>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DD7F352-DE39-4835-8D3F-69CDEC490F1E}"/>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9D6F20A-F777-4F41-B23B-735A64FA5DA3}"/>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1BBADBA-0F74-418B-BC50-AD44596C3EF8}"/>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918BE26-88E5-457C-8095-745F34D15366}"/>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FB269E0-E058-4340-B93D-7D40FFF521F3}"/>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DDD9AEE-5501-4385-B339-4616F567B53D}"/>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4D29C61-8926-4C98-882B-AB90108C8386}"/>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AC585F9-B633-4F7E-AADE-75079DC17158}"/>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5DC6366-5525-4FBC-9886-D4409F6B2993}"/>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7CC03CF9-098C-4140-806A-023D3DC3F2E3}"/>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9C41BC4-89DF-4EC4-A141-9EF16D8EEB5B}"/>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32AD067-E64C-499E-9C0A-A72525874417}"/>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653DD54-FA2B-4B91-A94E-3C46AE21B385}"/>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86AC204-156B-442E-B028-01036BD1F267}"/>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03512DE-F013-431A-9F6E-ADDA88FB2DD5}"/>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E95FEE1-61A9-4065-B9F8-5589180AC62B}"/>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028AA59-C1FA-46C0-BFDD-1C1D3404C81C}"/>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A5C99EE-B791-470A-8639-0357A751EB43}"/>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54F4204-F48B-4AF5-B11E-0CE7D972AC37}"/>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076643FE-3966-4B82-9623-C61A56EDD20C}"/>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DD769C5-B1B1-45BD-A40A-67E6568C8434}"/>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2A511707-50C7-48B2-81F7-5C82BF57795C}"/>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838D44F3-CCFE-48A0-8414-FFF5E43D9184}"/>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2D126FE0-8204-40BB-AD46-4A0C7A47514C}"/>
              </a:ext>
            </a:extLst>
          </p:cNvPr>
          <p:cNvSpPr>
            <a:spLocks noGrp="1"/>
          </p:cNvSpPr>
          <p:nvPr>
            <p:ph type="title"/>
          </p:nvPr>
        </p:nvSpPr>
        <p:spPr>
          <a:xfrm>
            <a:off x="691078" y="718115"/>
            <a:ext cx="10312571" cy="2781501"/>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B25E350-4200-419C-A167-527DD6B77792}"/>
              </a:ext>
            </a:extLst>
          </p:cNvPr>
          <p:cNvSpPr>
            <a:spLocks noGrp="1"/>
          </p:cNvSpPr>
          <p:nvPr>
            <p:ph type="body" idx="1"/>
          </p:nvPr>
        </p:nvSpPr>
        <p:spPr>
          <a:xfrm>
            <a:off x="691078" y="3753350"/>
            <a:ext cx="10312571" cy="1991572"/>
          </a:xfrm>
        </p:spPr>
        <p:txBody>
          <a:bodyPr/>
          <a:lstStyle>
            <a:lvl1pPr marL="0" indent="0">
              <a:buNone/>
              <a:defRPr lang="en-US" sz="2400" kern="1200" smtClean="0">
                <a:solidFill>
                  <a:schemeClr val="tx2"/>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39" name="Right Triangle 38">
            <a:extLst>
              <a:ext uri="{FF2B5EF4-FFF2-40B4-BE49-F238E27FC236}">
                <a16:creationId xmlns:a16="http://schemas.microsoft.com/office/drawing/2014/main" id="{6741F519-22CF-4C01-B140-5480DBAB30F8}"/>
              </a:ext>
              <a:ext uri="{C183D7F6-B498-43B3-948B-1728B52AA6E4}">
                <adec:decorative xmlns:adec="http://schemas.microsoft.com/office/drawing/2017/decorative" val="1"/>
              </a:ext>
            </a:extLst>
          </p:cNvPr>
          <p:cNvSpPr/>
          <p:nvPr/>
        </p:nvSpPr>
        <p:spPr>
          <a:xfrm rot="13500000">
            <a:off x="-281093" y="260790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Date Placeholder 3">
            <a:extLst>
              <a:ext uri="{FF2B5EF4-FFF2-40B4-BE49-F238E27FC236}">
                <a16:creationId xmlns:a16="http://schemas.microsoft.com/office/drawing/2014/main" id="{D05D1550-9064-4767-B70A-3501AF956C94}"/>
              </a:ext>
            </a:extLst>
          </p:cNvPr>
          <p:cNvSpPr>
            <a:spLocks noGrp="1"/>
          </p:cNvSpPr>
          <p:nvPr>
            <p:ph type="dt" sz="half" idx="10"/>
          </p:nvPr>
        </p:nvSpPr>
        <p:spPr/>
        <p:txBody>
          <a:bodyPr/>
          <a:lstStyle/>
          <a:p>
            <a:fld id="{8F72BA41-EC5B-4197-BCC8-0FD2E523CD7A}" type="datetimeFigureOut">
              <a:rPr lang="en-US" smtClean="0"/>
              <a:t>2/17/24</a:t>
            </a:fld>
            <a:endParaRPr lang="en-US"/>
          </a:p>
        </p:txBody>
      </p:sp>
      <p:sp>
        <p:nvSpPr>
          <p:cNvPr id="5" name="Footer Placeholder 4">
            <a:extLst>
              <a:ext uri="{FF2B5EF4-FFF2-40B4-BE49-F238E27FC236}">
                <a16:creationId xmlns:a16="http://schemas.microsoft.com/office/drawing/2014/main" id="{581E1C33-2E8E-4041-9683-12048CB8A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D36992-B921-4F3F-9C4A-0D67E618D114}"/>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401245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CFDF5-4B31-4F1B-83BA-82A9510379F2}"/>
              </a:ext>
            </a:extLst>
          </p:cNvPr>
          <p:cNvSpPr>
            <a:spLocks noGrp="1"/>
          </p:cNvSpPr>
          <p:nvPr>
            <p:ph type="title"/>
          </p:nvPr>
        </p:nvSpPr>
        <p:spPr>
          <a:xfrm>
            <a:off x="691078" y="722903"/>
            <a:ext cx="10312571" cy="1354844"/>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14EC9A6-F718-4497-8A75-637EE17458E0}"/>
              </a:ext>
            </a:extLst>
          </p:cNvPr>
          <p:cNvSpPr>
            <a:spLocks noGrp="1"/>
          </p:cNvSpPr>
          <p:nvPr>
            <p:ph sz="half" idx="1"/>
          </p:nvPr>
        </p:nvSpPr>
        <p:spPr>
          <a:xfrm>
            <a:off x="691078" y="2345843"/>
            <a:ext cx="5009584" cy="32743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D503E57-9695-4508-9778-B3DB1FB5FAB6}"/>
              </a:ext>
            </a:extLst>
          </p:cNvPr>
          <p:cNvSpPr>
            <a:spLocks noGrp="1"/>
          </p:cNvSpPr>
          <p:nvPr>
            <p:ph sz="half" idx="2"/>
          </p:nvPr>
        </p:nvSpPr>
        <p:spPr>
          <a:xfrm>
            <a:off x="5935075" y="2345843"/>
            <a:ext cx="5068574" cy="32743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474CEE6-B9DC-4CCC-8F4C-0B4DADFB0195}"/>
              </a:ext>
            </a:extLst>
          </p:cNvPr>
          <p:cNvSpPr>
            <a:spLocks noGrp="1"/>
          </p:cNvSpPr>
          <p:nvPr>
            <p:ph type="dt" sz="half" idx="10"/>
          </p:nvPr>
        </p:nvSpPr>
        <p:spPr/>
        <p:txBody>
          <a:bodyPr/>
          <a:lstStyle/>
          <a:p>
            <a:fld id="{8F72BA41-EC5B-4197-BCC8-0FD2E523CD7A}" type="datetimeFigureOut">
              <a:rPr lang="en-US" smtClean="0"/>
              <a:t>2/17/24</a:t>
            </a:fld>
            <a:endParaRPr lang="en-US"/>
          </a:p>
        </p:txBody>
      </p:sp>
      <p:sp>
        <p:nvSpPr>
          <p:cNvPr id="6" name="Footer Placeholder 5">
            <a:extLst>
              <a:ext uri="{FF2B5EF4-FFF2-40B4-BE49-F238E27FC236}">
                <a16:creationId xmlns:a16="http://schemas.microsoft.com/office/drawing/2014/main" id="{2AC85191-5804-47C9-95EB-D49D715737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6B0A03-44F6-4299-B45D-E07A023906F0}"/>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118364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920E6-CC97-4BD8-92FE-8F36024D0E38}"/>
              </a:ext>
            </a:extLst>
          </p:cNvPr>
          <p:cNvSpPr>
            <a:spLocks noGrp="1"/>
          </p:cNvSpPr>
          <p:nvPr>
            <p:ph type="title"/>
          </p:nvPr>
        </p:nvSpPr>
        <p:spPr>
          <a:xfrm>
            <a:off x="691078" y="722900"/>
            <a:ext cx="10320062" cy="1407505"/>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73872FB-EDD5-42FB-8A9A-279EAD4FB0D9}"/>
              </a:ext>
            </a:extLst>
          </p:cNvPr>
          <p:cNvSpPr>
            <a:spLocks noGrp="1"/>
          </p:cNvSpPr>
          <p:nvPr>
            <p:ph type="body" idx="1"/>
          </p:nvPr>
        </p:nvSpPr>
        <p:spPr>
          <a:xfrm>
            <a:off x="691078" y="2331481"/>
            <a:ext cx="4963444" cy="54007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45F28C1-95C8-476A-8D93-D580DD39D8F7}"/>
              </a:ext>
            </a:extLst>
          </p:cNvPr>
          <p:cNvSpPr>
            <a:spLocks noGrp="1"/>
          </p:cNvSpPr>
          <p:nvPr>
            <p:ph sz="half" idx="2"/>
          </p:nvPr>
        </p:nvSpPr>
        <p:spPr>
          <a:xfrm>
            <a:off x="691078" y="2954564"/>
            <a:ext cx="4963444" cy="27903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4315485-EE1A-41B0-873A-BA9D06E88BFD}"/>
              </a:ext>
            </a:extLst>
          </p:cNvPr>
          <p:cNvSpPr>
            <a:spLocks noGrp="1"/>
          </p:cNvSpPr>
          <p:nvPr>
            <p:ph type="body" sz="quarter" idx="3"/>
          </p:nvPr>
        </p:nvSpPr>
        <p:spPr>
          <a:xfrm>
            <a:off x="6103351" y="2331481"/>
            <a:ext cx="4900298" cy="54007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81A6FB-1583-4A1B-A4A7-C65062C57B73}"/>
              </a:ext>
            </a:extLst>
          </p:cNvPr>
          <p:cNvSpPr>
            <a:spLocks noGrp="1"/>
          </p:cNvSpPr>
          <p:nvPr>
            <p:ph sz="quarter" idx="4"/>
          </p:nvPr>
        </p:nvSpPr>
        <p:spPr>
          <a:xfrm>
            <a:off x="6103351" y="2954564"/>
            <a:ext cx="4900298" cy="27903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3A29EA7-E61E-4617-9DA9-40B9299B3287}"/>
              </a:ext>
            </a:extLst>
          </p:cNvPr>
          <p:cNvSpPr>
            <a:spLocks noGrp="1"/>
          </p:cNvSpPr>
          <p:nvPr>
            <p:ph type="dt" sz="half" idx="10"/>
          </p:nvPr>
        </p:nvSpPr>
        <p:spPr>
          <a:xfrm>
            <a:off x="683587" y="6215870"/>
            <a:ext cx="3843779" cy="417126"/>
          </a:xfrm>
        </p:spPr>
        <p:txBody>
          <a:bodyPr/>
          <a:lstStyle/>
          <a:p>
            <a:fld id="{8F72BA41-EC5B-4197-BCC8-0FD2E523CD7A}" type="datetimeFigureOut">
              <a:rPr lang="en-US" smtClean="0"/>
              <a:t>2/17/24</a:t>
            </a:fld>
            <a:endParaRPr lang="en-US"/>
          </a:p>
        </p:txBody>
      </p:sp>
      <p:sp>
        <p:nvSpPr>
          <p:cNvPr id="8" name="Footer Placeholder 7">
            <a:extLst>
              <a:ext uri="{FF2B5EF4-FFF2-40B4-BE49-F238E27FC236}">
                <a16:creationId xmlns:a16="http://schemas.microsoft.com/office/drawing/2014/main" id="{D56249CC-EB72-46A6-87D9-5FBDA8E450EC}"/>
              </a:ext>
            </a:extLst>
          </p:cNvPr>
          <p:cNvSpPr>
            <a:spLocks noGrp="1"/>
          </p:cNvSpPr>
          <p:nvPr>
            <p:ph type="ftr" sz="quarter" idx="11"/>
          </p:nvPr>
        </p:nvSpPr>
        <p:spPr>
          <a:xfrm>
            <a:off x="691078" y="236364"/>
            <a:ext cx="4114800" cy="417126"/>
          </a:xfrm>
        </p:spPr>
        <p:txBody>
          <a:bodyPr/>
          <a:lstStyle/>
          <a:p>
            <a:endParaRPr lang="en-US" dirty="0"/>
          </a:p>
        </p:txBody>
      </p:sp>
      <p:sp>
        <p:nvSpPr>
          <p:cNvPr id="9" name="Slide Number Placeholder 8">
            <a:extLst>
              <a:ext uri="{FF2B5EF4-FFF2-40B4-BE49-F238E27FC236}">
                <a16:creationId xmlns:a16="http://schemas.microsoft.com/office/drawing/2014/main" id="{EAA04EE7-47BE-4ECE-A170-793C4E569518}"/>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076233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E4946-24AD-40DD-95A7-49BA49C227DF}"/>
              </a:ext>
            </a:extLst>
          </p:cNvPr>
          <p:cNvSpPr>
            <a:spLocks noGrp="1"/>
          </p:cNvSpPr>
          <p:nvPr>
            <p:ph type="title"/>
          </p:nvPr>
        </p:nvSpPr>
        <p:spPr>
          <a:xfrm>
            <a:off x="691078" y="722903"/>
            <a:ext cx="10501177" cy="1401231"/>
          </a:xfrm>
        </p:spPr>
        <p:txBody>
          <a:bodyPr/>
          <a:lstStyle>
            <a:lvl1pPr>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7D8CF342-49F6-482D-943E-7E50B1694AE3}"/>
              </a:ext>
            </a:extLst>
          </p:cNvPr>
          <p:cNvSpPr>
            <a:spLocks noGrp="1"/>
          </p:cNvSpPr>
          <p:nvPr>
            <p:ph type="dt" sz="half" idx="10"/>
          </p:nvPr>
        </p:nvSpPr>
        <p:spPr/>
        <p:txBody>
          <a:bodyPr/>
          <a:lstStyle/>
          <a:p>
            <a:fld id="{8F72BA41-EC5B-4197-BCC8-0FD2E523CD7A}" type="datetimeFigureOut">
              <a:rPr lang="en-US" smtClean="0"/>
              <a:t>2/17/24</a:t>
            </a:fld>
            <a:endParaRPr lang="en-US"/>
          </a:p>
        </p:txBody>
      </p:sp>
      <p:sp>
        <p:nvSpPr>
          <p:cNvPr id="4" name="Footer Placeholder 3">
            <a:extLst>
              <a:ext uri="{FF2B5EF4-FFF2-40B4-BE49-F238E27FC236}">
                <a16:creationId xmlns:a16="http://schemas.microsoft.com/office/drawing/2014/main" id="{064033E5-3797-4FF8-866F-9FD9325A9FAB}"/>
              </a:ext>
            </a:extLst>
          </p:cNvPr>
          <p:cNvSpPr>
            <a:spLocks noGrp="1"/>
          </p:cNvSpPr>
          <p:nvPr>
            <p:ph type="ftr" sz="quarter" idx="11"/>
          </p:nvPr>
        </p:nvSpPr>
        <p:spPr>
          <a:xfrm>
            <a:off x="691078" y="236364"/>
            <a:ext cx="4114800" cy="417126"/>
          </a:xfrm>
        </p:spPr>
        <p:txBody>
          <a:bodyPr/>
          <a:lstStyle/>
          <a:p>
            <a:endParaRPr lang="en-US"/>
          </a:p>
        </p:txBody>
      </p:sp>
      <p:sp>
        <p:nvSpPr>
          <p:cNvPr id="5" name="Slide Number Placeholder 4">
            <a:extLst>
              <a:ext uri="{FF2B5EF4-FFF2-40B4-BE49-F238E27FC236}">
                <a16:creationId xmlns:a16="http://schemas.microsoft.com/office/drawing/2014/main" id="{66DC1E67-424D-4638-98F8-38E71A410011}"/>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3311987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45BED274-5EB4-4EF4-B353-E55BD502655C}"/>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6" name="Straight Connector 5">
              <a:extLst>
                <a:ext uri="{FF2B5EF4-FFF2-40B4-BE49-F238E27FC236}">
                  <a16:creationId xmlns:a16="http://schemas.microsoft.com/office/drawing/2014/main" id="{E0418BE5-560E-4E49-B12D-B555511FED72}"/>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49D1162-73B9-420F-BCBE-95039D00CD24}"/>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2BA76FE-316A-48E2-A03B-4E05691C4348}"/>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E678FBC-A6AD-4422-BA24-A4172F8862CA}"/>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D3C5C3E-2D08-43F0-AFAC-E15360CA7D34}"/>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0BEAC62-AF92-4A65-9790-6F6E0C6C5A1F}"/>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C77D7C5-E76E-4E82-BFC4-9A75D2C8089D}"/>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66E0152-96B9-4067-80D3-D9BDE6D7EC95}"/>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918AFCC-B9DA-4092-8FBA-2CFEDB0388E3}"/>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1EC7D33-C87E-4812-A722-53C5D99272B5}"/>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5F239E3-501A-4C3C-9BE4-6BFA0D3126B7}"/>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B62BF3B-95BB-4188-AAE5-015A0EF3D186}"/>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14E5F0F-0124-40D0-A0BF-AE307A0E15F4}"/>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BADC3B1-26C7-4CF1-B29D-4D0DEA3E2633}"/>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0A7DF6E-1132-4A80-9B18-593B1ACD7784}"/>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EF19589-10D8-4A8F-A0B1-F7CE380E3001}"/>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28E6BB32-C4F8-4914-88D3-7DC5E79D023E}"/>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8F046EE-9DBA-4924-A19C-ED8741F5F810}"/>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AABBC44-ABA8-4913-824E-64D344724644}"/>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54272B22-1C39-47A0-8551-73666AFBEECC}"/>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08CDFF66-464C-4ABF-BB01-00500A3B7517}"/>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079FC88-BD3B-4C04-9B90-0FC93C179217}"/>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1FCAED8-8687-4141-A7C3-0D88ACEDFECA}"/>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65038E6-7B32-460F-B804-D6C105FF44C9}"/>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C5DAE85-AD17-454B-AB64-CEFF52FDAB9D}"/>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C603643-2066-4967-AE4B-9DA143843B25}"/>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437E9533-9B07-43E3-B939-7BADC01FEE86}"/>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DCCAAEE-AB2E-4534-893A-3DB109499FBB}"/>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8BD39A2-970F-4714-AAA6-67EE99A0EAA9}"/>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CF4A1387-348B-4E46-9B65-FDF76ED0EF20}"/>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F5DAF27-A54D-442A-93E4-BA7F04EAE379}"/>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Date Placeholder 1">
            <a:extLst>
              <a:ext uri="{FF2B5EF4-FFF2-40B4-BE49-F238E27FC236}">
                <a16:creationId xmlns:a16="http://schemas.microsoft.com/office/drawing/2014/main" id="{D2EA265F-80A1-448D-A6EB-CE8D6F6EC723}"/>
              </a:ext>
            </a:extLst>
          </p:cNvPr>
          <p:cNvSpPr>
            <a:spLocks noGrp="1"/>
          </p:cNvSpPr>
          <p:nvPr>
            <p:ph type="dt" sz="half" idx="10"/>
          </p:nvPr>
        </p:nvSpPr>
        <p:spPr/>
        <p:txBody>
          <a:bodyPr/>
          <a:lstStyle/>
          <a:p>
            <a:fld id="{8F72BA41-EC5B-4197-BCC8-0FD2E523CD7A}" type="datetimeFigureOut">
              <a:rPr lang="en-US" smtClean="0"/>
              <a:t>2/17/24</a:t>
            </a:fld>
            <a:endParaRPr lang="en-US"/>
          </a:p>
        </p:txBody>
      </p:sp>
      <p:sp>
        <p:nvSpPr>
          <p:cNvPr id="3" name="Footer Placeholder 2">
            <a:extLst>
              <a:ext uri="{FF2B5EF4-FFF2-40B4-BE49-F238E27FC236}">
                <a16:creationId xmlns:a16="http://schemas.microsoft.com/office/drawing/2014/main" id="{4815D00D-89E6-4E7A-9A4D-A8CCEB3BED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2B5AEA-8C38-4776-878C-AB01474D9171}"/>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914803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40" name="Right Triangle 39">
            <a:extLst>
              <a:ext uri="{FF2B5EF4-FFF2-40B4-BE49-F238E27FC236}">
                <a16:creationId xmlns:a16="http://schemas.microsoft.com/office/drawing/2014/main" id="{C4853C57-22BC-4465-8B37-DC06FE5A0003}"/>
              </a:ext>
              <a:ext uri="{C183D7F6-B498-43B3-948B-1728B52AA6E4}">
                <adec:decorative xmlns:adec="http://schemas.microsoft.com/office/drawing/2017/decorative" val="1"/>
              </a:ext>
            </a:extLst>
          </p:cNvPr>
          <p:cNvSpPr/>
          <p:nvPr/>
        </p:nvSpPr>
        <p:spPr>
          <a:xfrm rot="13500000">
            <a:off x="-281092" y="3144857"/>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7E67C0A6-48E9-4845-9EBF-EF2A3DFD274F}"/>
              </a:ext>
            </a:extLst>
          </p:cNvPr>
          <p:cNvSpPr>
            <a:spLocks noGrp="1"/>
          </p:cNvSpPr>
          <p:nvPr>
            <p:ph type="title"/>
          </p:nvPr>
        </p:nvSpPr>
        <p:spPr>
          <a:xfrm>
            <a:off x="683587" y="713677"/>
            <a:ext cx="4499914" cy="2996581"/>
          </a:xfrm>
        </p:spPr>
        <p:txBody>
          <a:bodyPr anchor="b">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2A8B542-2084-485C-ABFC-94340B4C7E77}"/>
              </a:ext>
            </a:extLst>
          </p:cNvPr>
          <p:cNvSpPr>
            <a:spLocks noGrp="1"/>
          </p:cNvSpPr>
          <p:nvPr>
            <p:ph idx="1"/>
          </p:nvPr>
        </p:nvSpPr>
        <p:spPr>
          <a:xfrm>
            <a:off x="5698672" y="708102"/>
            <a:ext cx="5656716" cy="54306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9647791F-9546-470D-A174-D75285263C2C}"/>
              </a:ext>
            </a:extLst>
          </p:cNvPr>
          <p:cNvSpPr>
            <a:spLocks noGrp="1"/>
          </p:cNvSpPr>
          <p:nvPr>
            <p:ph type="body" sz="half" idx="2"/>
          </p:nvPr>
        </p:nvSpPr>
        <p:spPr>
          <a:xfrm>
            <a:off x="683587" y="3976544"/>
            <a:ext cx="4499914" cy="2162201"/>
          </a:xfrm>
        </p:spPr>
        <p:txBody>
          <a:bodyPr>
            <a:normAutofit/>
          </a:bodyPr>
          <a:lstStyle>
            <a:lvl1pPr marL="0" indent="0">
              <a:buNone/>
              <a:defRPr lang="en-US" sz="2400" b="0" i="1"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10000"/>
              </a:lnSpc>
              <a:spcBef>
                <a:spcPts val="1000"/>
              </a:spcBef>
              <a:buClr>
                <a:schemeClr val="tx2">
                  <a:lumMod val="50000"/>
                  <a:lumOff val="50000"/>
                </a:schemeClr>
              </a:buClr>
              <a:buSzPct val="75000"/>
              <a:buFont typeface="Wingdings" panose="05000000000000000000" pitchFamily="2" charset="2"/>
              <a:buNone/>
            </a:pPr>
            <a:r>
              <a:rPr lang="en-US"/>
              <a:t>Click to edit Master text styles</a:t>
            </a:r>
          </a:p>
        </p:txBody>
      </p:sp>
      <p:grpSp>
        <p:nvGrpSpPr>
          <p:cNvPr id="8" name="Group 7">
            <a:extLst>
              <a:ext uri="{FF2B5EF4-FFF2-40B4-BE49-F238E27FC236}">
                <a16:creationId xmlns:a16="http://schemas.microsoft.com/office/drawing/2014/main" id="{0550D594-9D00-4E12-9A7B-8B78EC199482}"/>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9" name="Straight Connector 8">
              <a:extLst>
                <a:ext uri="{FF2B5EF4-FFF2-40B4-BE49-F238E27FC236}">
                  <a16:creationId xmlns:a16="http://schemas.microsoft.com/office/drawing/2014/main" id="{C5DEA230-2680-47DD-BD49-FDBF4C1105A5}"/>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0BA61D-887F-46F1-B20D-EA4C38D467CE}"/>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350DFBA-D16D-4AE0-8339-58C4089B94AD}"/>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CF4AAAA5-CEFC-4C25-91D3-5AE49F720DA5}"/>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4D142AD-3FA3-43E4-8A61-61CF1E415684}"/>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C3755A3-93F4-4EC4-9635-7E89E4AF1D3F}"/>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0BFB588-0AB8-4BD8-9272-1CA867726018}"/>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45A6DF3-CF29-4480-A235-EAE88D65A63C}"/>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D6FF036-365A-4C15-8E15-0D5BBEBCEA58}"/>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A85E76FF-4E86-4E42-B67E-B11AAE8D3076}"/>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A64CEE-7CED-4EB2-A414-6F2D91E824F9}"/>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12C571B-47A6-49EB-A29F-678368BAED9F}"/>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160B109-845C-4119-BB66-9887B3859A7D}"/>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68B7447-FF64-42D9-B3C6-2BDC6F547EDE}"/>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FFF9B71-8653-450D-AFBE-2140D586FB50}"/>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F0B9E5A-C1DA-445C-A911-721DF98DDCDD}"/>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5C9A3DC-A478-4469-9359-34A435689F36}"/>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7DE3299-EED7-4771-A270-F6B02941AD65}"/>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434422A-5B59-41DC-8E2A-1A8244580E30}"/>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4A176117-0990-434B-A9D9-B4B9043C5447}"/>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7D6425E-C84A-462F-98F8-D0AB4FC3AF88}"/>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F13AB68-7321-4AC2-AC60-0F417877D078}"/>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E275CCE-D06F-49D0-8A47-372C5040330B}"/>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D4B374E-EEBC-4A9C-B3B4-B269EC719857}"/>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D80A7E6-BBEF-4EF1-B14A-29F26BFCF8E6}"/>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D7BC013-9B50-459D-8B8D-F756514A478B}"/>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48964C0-675D-4807-B795-4B695A8F8420}"/>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96911512-51A8-4CE7-A043-425C809EB5FB}"/>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43C15D1E-0EDF-4AD7-90C7-3D8D64E645DB}"/>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8265A2D-2A6A-4301-B59F-8BAD98D9A57B}"/>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D4A4907F-2D1D-49D1-882D-119AA5E1183B}"/>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5" name="Date Placeholder 4">
            <a:extLst>
              <a:ext uri="{FF2B5EF4-FFF2-40B4-BE49-F238E27FC236}">
                <a16:creationId xmlns:a16="http://schemas.microsoft.com/office/drawing/2014/main" id="{AF6A2284-37AB-43F5-98B8-8AB49DBFA9F5}"/>
              </a:ext>
            </a:extLst>
          </p:cNvPr>
          <p:cNvSpPr>
            <a:spLocks noGrp="1"/>
          </p:cNvSpPr>
          <p:nvPr>
            <p:ph type="dt" sz="half" idx="10"/>
          </p:nvPr>
        </p:nvSpPr>
        <p:spPr/>
        <p:txBody>
          <a:bodyPr/>
          <a:lstStyle/>
          <a:p>
            <a:fld id="{8F72BA41-EC5B-4197-BCC8-0FD2E523CD7A}" type="datetimeFigureOut">
              <a:rPr lang="en-US" smtClean="0"/>
              <a:t>2/17/24</a:t>
            </a:fld>
            <a:endParaRPr lang="en-US"/>
          </a:p>
        </p:txBody>
      </p:sp>
      <p:sp>
        <p:nvSpPr>
          <p:cNvPr id="6" name="Footer Placeholder 5">
            <a:extLst>
              <a:ext uri="{FF2B5EF4-FFF2-40B4-BE49-F238E27FC236}">
                <a16:creationId xmlns:a16="http://schemas.microsoft.com/office/drawing/2014/main" id="{9AD8ABAA-E2F7-4C89-99ED-2C340220DD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52EF12-B2CD-4F3C-9F19-A86915405017}"/>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39290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DDA6865-0A03-48FA-AD6E-D5BF8FDE9272}"/>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9" name="Straight Connector 8">
              <a:extLst>
                <a:ext uri="{FF2B5EF4-FFF2-40B4-BE49-F238E27FC236}">
                  <a16:creationId xmlns:a16="http://schemas.microsoft.com/office/drawing/2014/main" id="{2277E8EB-0DA2-40E4-AD12-1CCD0D262D0B}"/>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5BFE9F8-907A-4FFC-9FDE-2B51D238C40E}"/>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BDDC323-8732-4007-BB81-1BE917E3B2FF}"/>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908FC40-8403-438D-95CA-E4EDC66192A9}"/>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411D218-3FEA-4455-9809-91F029FB55AE}"/>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541390F-BE50-4E4E-9DA2-B5F23F1A93D8}"/>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EB3F094-97B5-48E1-A4DE-8BEED2550283}"/>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D4DBB43-CB34-4881-9445-A7FE131D5327}"/>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B71F972-027A-47F0-996C-84BFE4574050}"/>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C41353D-93C8-43F8-BBDE-7AB6B29EC38C}"/>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CF07B24-CBD8-4F09-81EB-504285F8E115}"/>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27873BB-1D79-4055-801C-BDA0F9A15136}"/>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008D42B-2F35-497E-A26D-9AF008619D43}"/>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7F57499-C4D9-4B7D-BADA-38462AA3164E}"/>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271F2B9-1FFA-4350-9370-B098459A2324}"/>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38FBAFFC-DC8F-4BB4-B405-E4AAA269AED4}"/>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94FCE64-D7A5-411A-8795-932DD39F9520}"/>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0B4ECFC-FD43-44CF-B7FA-2A8C5651400F}"/>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99DFBC12-1E1D-44DE-9966-BAB05B246636}"/>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B9BEF096-361C-478B-81EB-37584119BFEE}"/>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EFC81993-CE86-4910-B9CE-B69375BDCEE3}"/>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75613D7-9FB0-4D33-8784-EC059DE019C8}"/>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D520AFD9-E849-4F42-99B2-928E6098C29A}"/>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A200B0B-91CD-4D66-ADFC-9585D283103C}"/>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B5DB0C45-30CE-4C85-95C6-FFF4977C646A}"/>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BDC31604-5F93-436D-A9D2-A48846D4E0DE}"/>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FF1B965-7DE1-4AE3-B28B-DB6847BC52CC}"/>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EFD9FB65-4392-4D6A-8ACC-8151F682BFE8}"/>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4B40380C-3493-4AFE-BF13-AE68A8D244B4}"/>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3CB21DF1-4859-4991-9C10-F8FA68F41013}"/>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354AD212-17DC-4506-AAA0-34A46A0B11C3}"/>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35B556E7-762B-4E18-A961-A4F7A9ECF9D8}"/>
              </a:ext>
            </a:extLst>
          </p:cNvPr>
          <p:cNvSpPr>
            <a:spLocks noGrp="1"/>
          </p:cNvSpPr>
          <p:nvPr>
            <p:ph type="title"/>
          </p:nvPr>
        </p:nvSpPr>
        <p:spPr>
          <a:xfrm>
            <a:off x="683587" y="713677"/>
            <a:ext cx="4434823" cy="3020519"/>
          </a:xfrm>
        </p:spPr>
        <p:txBody>
          <a:bodyPr anchor="b">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FB7118AF-C54D-406D-AABE-AED6576D1281}"/>
              </a:ext>
            </a:extLst>
          </p:cNvPr>
          <p:cNvSpPr>
            <a:spLocks noGrp="1"/>
          </p:cNvSpPr>
          <p:nvPr>
            <p:ph type="pic" idx="1"/>
          </p:nvPr>
        </p:nvSpPr>
        <p:spPr>
          <a:xfrm>
            <a:off x="5698672" y="713677"/>
            <a:ext cx="5304977" cy="5430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0" name="Right Triangle 39">
            <a:extLst>
              <a:ext uri="{FF2B5EF4-FFF2-40B4-BE49-F238E27FC236}">
                <a16:creationId xmlns:a16="http://schemas.microsoft.com/office/drawing/2014/main" id="{205CDEB9-8DED-4711-8140-4C943FC2CDA0}"/>
              </a:ext>
              <a:ext uri="{C183D7F6-B498-43B3-948B-1728B52AA6E4}">
                <adec:decorative xmlns:adec="http://schemas.microsoft.com/office/drawing/2017/decorative" val="1"/>
              </a:ext>
            </a:extLst>
          </p:cNvPr>
          <p:cNvSpPr/>
          <p:nvPr/>
        </p:nvSpPr>
        <p:spPr>
          <a:xfrm rot="13500000">
            <a:off x="-281093" y="3143304"/>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ext Placeholder 3">
            <a:extLst>
              <a:ext uri="{FF2B5EF4-FFF2-40B4-BE49-F238E27FC236}">
                <a16:creationId xmlns:a16="http://schemas.microsoft.com/office/drawing/2014/main" id="{02E13C3F-6360-4760-9477-C3831A6E26EF}"/>
              </a:ext>
            </a:extLst>
          </p:cNvPr>
          <p:cNvSpPr>
            <a:spLocks noGrp="1"/>
          </p:cNvSpPr>
          <p:nvPr>
            <p:ph type="body" sz="half" idx="2"/>
          </p:nvPr>
        </p:nvSpPr>
        <p:spPr>
          <a:xfrm>
            <a:off x="683587" y="3970330"/>
            <a:ext cx="4434823" cy="2173992"/>
          </a:xfrm>
        </p:spPr>
        <p:txBody>
          <a:bodyPr/>
          <a:lstStyle>
            <a:lvl1pPr marL="0" indent="0">
              <a:buNone/>
              <a:defRPr lang="en-US" sz="2400" b="0" i="1"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192D3B-60EE-4FC5-9ED7-4445300844CA}"/>
              </a:ext>
            </a:extLst>
          </p:cNvPr>
          <p:cNvSpPr>
            <a:spLocks noGrp="1"/>
          </p:cNvSpPr>
          <p:nvPr>
            <p:ph type="dt" sz="half" idx="10"/>
          </p:nvPr>
        </p:nvSpPr>
        <p:spPr/>
        <p:txBody>
          <a:bodyPr/>
          <a:lstStyle/>
          <a:p>
            <a:fld id="{8F72BA41-EC5B-4197-BCC8-0FD2E523CD7A}" type="datetimeFigureOut">
              <a:rPr lang="en-US" smtClean="0"/>
              <a:t>2/17/24</a:t>
            </a:fld>
            <a:endParaRPr lang="en-US"/>
          </a:p>
        </p:txBody>
      </p:sp>
      <p:sp>
        <p:nvSpPr>
          <p:cNvPr id="6" name="Footer Placeholder 5">
            <a:extLst>
              <a:ext uri="{FF2B5EF4-FFF2-40B4-BE49-F238E27FC236}">
                <a16:creationId xmlns:a16="http://schemas.microsoft.com/office/drawing/2014/main" id="{5BCF831E-9B19-4936-8BC9-F62A9B118B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71E1D1-F7A2-40D0-91DA-07468A9651E7}"/>
              </a:ext>
            </a:extLst>
          </p:cNvPr>
          <p:cNvSpPr>
            <a:spLocks noGrp="1"/>
          </p:cNvSpPr>
          <p:nvPr>
            <p:ph type="sldNum" sz="quarter" idx="12"/>
          </p:nvPr>
        </p:nvSpPr>
        <p:spPr/>
        <p:txBody>
          <a:bodyPr/>
          <a:lstStyle/>
          <a:p>
            <a:fld id="{BE15108C-154A-4A5A-9C05-91A49A422BA7}" type="slidenum">
              <a:rPr lang="en-US" smtClean="0"/>
              <a:t>‹#›</a:t>
            </a:fld>
            <a:endParaRPr lang="en-US"/>
          </a:p>
        </p:txBody>
      </p:sp>
    </p:spTree>
    <p:extLst>
      <p:ext uri="{BB962C8B-B14F-4D97-AF65-F5344CB8AC3E}">
        <p14:creationId xmlns:p14="http://schemas.microsoft.com/office/powerpoint/2010/main" val="2356886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39" name="Group 38">
            <a:extLst>
              <a:ext uri="{FF2B5EF4-FFF2-40B4-BE49-F238E27FC236}">
                <a16:creationId xmlns:a16="http://schemas.microsoft.com/office/drawing/2014/main" id="{BDF0D99C-5D42-41C6-A50C-C4E2D6B2A36E}"/>
              </a:ext>
              <a:ext uri="{C183D7F6-B498-43B3-948B-1728B52AA6E4}">
                <adec:decorative xmlns:adec="http://schemas.microsoft.com/office/drawing/2017/decorative" val="1"/>
              </a:ext>
            </a:extLst>
          </p:cNvPr>
          <p:cNvGrpSpPr/>
          <p:nvPr/>
        </p:nvGrpSpPr>
        <p:grpSpPr>
          <a:xfrm>
            <a:off x="-6214" y="-1"/>
            <a:ext cx="12214827" cy="6858000"/>
            <a:chOff x="-6214" y="-1"/>
            <a:chExt cx="12214827" cy="6858000"/>
          </a:xfrm>
        </p:grpSpPr>
        <p:cxnSp>
          <p:nvCxnSpPr>
            <p:cNvPr id="40" name="Straight Connector 39">
              <a:extLst>
                <a:ext uri="{FF2B5EF4-FFF2-40B4-BE49-F238E27FC236}">
                  <a16:creationId xmlns:a16="http://schemas.microsoft.com/office/drawing/2014/main" id="{5F28962D-50BA-43F8-8863-28ECE711D3FC}"/>
                </a:ext>
              </a:extLst>
            </p:cNvPr>
            <p:cNvCxnSpPr>
              <a:cxnSpLocks/>
            </p:cNvCxnSpPr>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80F5939-D4E0-46FD-9A5A-5D648E381092}"/>
                </a:ext>
              </a:extLst>
            </p:cNvPr>
            <p:cNvCxnSpPr>
              <a:cxnSpLocks/>
            </p:cNvCxnSpPr>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633D331-78CB-40A1-B167-8185EC5D707B}"/>
                </a:ext>
              </a:extLst>
            </p:cNvPr>
            <p:cNvCxnSpPr>
              <a:cxnSpLocks/>
            </p:cNvCxnSpPr>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C512E4B1-E78E-49E7-AA36-374CC1B084E4}"/>
                </a:ext>
              </a:extLst>
            </p:cNvPr>
            <p:cNvCxnSpPr>
              <a:cxnSpLocks/>
            </p:cNvCxnSpPr>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7D46340-CBFC-490F-B44E-7AA8FBF58B05}"/>
                </a:ext>
              </a:extLst>
            </p:cNvPr>
            <p:cNvCxnSpPr>
              <a:cxnSpLocks/>
            </p:cNvCxnSpPr>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3575C26C-3EBD-4AA9-BA4D-2561E295D65D}"/>
                </a:ext>
              </a:extLst>
            </p:cNvPr>
            <p:cNvCxnSpPr>
              <a:cxnSpLocks/>
            </p:cNvCxnSpPr>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235DB6BE-E065-4559-BF5C-36B56B379040}"/>
                </a:ext>
              </a:extLst>
            </p:cNvPr>
            <p:cNvCxnSpPr>
              <a:cxnSpLocks/>
            </p:cNvCxnSpPr>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3DA54272-CD9D-4F68-BBAB-4F0C0C3EC635}"/>
                </a:ext>
              </a:extLst>
            </p:cNvPr>
            <p:cNvCxnSpPr>
              <a:cxnSpLocks/>
            </p:cNvCxnSpPr>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A002CE8F-9256-4F2C-B474-58873717119E}"/>
                </a:ext>
              </a:extLst>
            </p:cNvPr>
            <p:cNvCxnSpPr>
              <a:cxnSpLocks/>
            </p:cNvCxnSpPr>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59C9DE9F-4252-401D-913E-B74C9E326F98}"/>
                </a:ext>
              </a:extLst>
            </p:cNvPr>
            <p:cNvCxnSpPr>
              <a:cxnSpLocks/>
            </p:cNvCxnSpPr>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8FE4E69B-534F-4A80-9E1C-798BEE1B0795}"/>
                </a:ext>
              </a:extLst>
            </p:cNvPr>
            <p:cNvCxnSpPr>
              <a:cxnSpLocks/>
            </p:cNvCxnSpPr>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27564E1C-009C-4832-AE8D-E98286693F0C}"/>
                </a:ext>
              </a:extLst>
            </p:cNvPr>
            <p:cNvCxnSpPr>
              <a:cxnSpLocks/>
            </p:cNvCxnSpPr>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4305DF1C-5801-43F2-A8B9-5351369418C0}"/>
                </a:ext>
              </a:extLst>
            </p:cNvPr>
            <p:cNvCxnSpPr>
              <a:cxnSpLocks/>
            </p:cNvCxnSpPr>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806E71C8-0783-4E17-9B34-F51231DD2954}"/>
                </a:ext>
              </a:extLst>
            </p:cNvPr>
            <p:cNvCxnSpPr>
              <a:cxnSpLocks/>
            </p:cNvCxnSpPr>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FD908F17-2A89-4B0A-A2EA-692390969FE0}"/>
                </a:ext>
              </a:extLst>
            </p:cNvPr>
            <p:cNvCxnSpPr>
              <a:cxnSpLocks/>
            </p:cNvCxnSpPr>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FBE22751-380F-44F9-BEED-0A553CF87BE5}"/>
                </a:ext>
              </a:extLst>
            </p:cNvPr>
            <p:cNvCxnSpPr>
              <a:cxnSpLocks/>
            </p:cNvCxnSpPr>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7B27910-846F-4E4E-B588-F5B2E026FE96}"/>
                </a:ext>
              </a:extLst>
            </p:cNvPr>
            <p:cNvCxnSpPr>
              <a:cxnSpLocks/>
            </p:cNvCxnSpPr>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E6E0501E-134E-46D7-984F-3A382B0BB29B}"/>
                </a:ext>
              </a:extLst>
            </p:cNvPr>
            <p:cNvCxnSpPr>
              <a:cxnSpLocks/>
            </p:cNvCxnSpPr>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90A83974-CBD7-4A69-9D84-2D3BBDE027A5}"/>
                </a:ext>
              </a:extLst>
            </p:cNvPr>
            <p:cNvCxnSpPr>
              <a:cxnSpLocks/>
            </p:cNvCxnSpPr>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A503E931-00D4-4B0C-BC69-49FE5C766518}"/>
                </a:ext>
              </a:extLst>
            </p:cNvPr>
            <p:cNvCxnSpPr>
              <a:cxnSpLocks/>
            </p:cNvCxnSpPr>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97732A30-BE2F-4D71-BC37-60F7B44591B9}"/>
                </a:ext>
              </a:extLst>
            </p:cNvPr>
            <p:cNvCxnSpPr>
              <a:cxnSpLocks/>
            </p:cNvCxnSpPr>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0C8EB840-DE7D-4E67-989C-F4D8F50E15BD}"/>
                </a:ext>
              </a:extLst>
            </p:cNvPr>
            <p:cNvCxnSpPr>
              <a:cxnSpLocks/>
            </p:cNvCxnSpPr>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F05D2CC2-53CC-487E-A72E-42B1E9B18460}"/>
                </a:ext>
              </a:extLst>
            </p:cNvPr>
            <p:cNvCxnSpPr>
              <a:cxnSpLocks/>
            </p:cNvCxnSpPr>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03A12D6B-1D60-4F26-8FB9-74AD5B070BDF}"/>
                </a:ext>
              </a:extLst>
            </p:cNvPr>
            <p:cNvCxnSpPr>
              <a:cxnSpLocks/>
            </p:cNvCxnSpPr>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41895D00-2D63-443C-95A8-5EB6E5EECBFF}"/>
                </a:ext>
              </a:extLst>
            </p:cNvPr>
            <p:cNvCxnSpPr>
              <a:cxnSpLocks/>
            </p:cNvCxnSpPr>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6AC50652-2A56-4382-95D0-971644EE0FA9}"/>
                </a:ext>
              </a:extLst>
            </p:cNvPr>
            <p:cNvCxnSpPr>
              <a:cxnSpLocks/>
            </p:cNvCxnSpPr>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DA50A374-8880-482D-B54F-F74E0D7BE187}"/>
                </a:ext>
              </a:extLst>
            </p:cNvPr>
            <p:cNvCxnSpPr>
              <a:cxnSpLocks/>
            </p:cNvCxnSpPr>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C66364D8-CCC7-4AAF-94BC-766EC160D99E}"/>
                </a:ext>
              </a:extLst>
            </p:cNvPr>
            <p:cNvCxnSpPr>
              <a:cxnSpLocks/>
            </p:cNvCxnSpPr>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4A0DC409-26E2-4453-89FD-745EA849BE7F}"/>
                </a:ext>
              </a:extLst>
            </p:cNvPr>
            <p:cNvCxnSpPr>
              <a:cxnSpLocks/>
            </p:cNvCxnSpPr>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239ED039-D66C-4A5E-AA35-E7A5FA2E64C2}"/>
                </a:ext>
              </a:extLst>
            </p:cNvPr>
            <p:cNvCxnSpPr>
              <a:cxnSpLocks/>
            </p:cNvCxnSpPr>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C72C13DC-161E-49CF-96B5-5383AA052AB7}"/>
                </a:ext>
              </a:extLst>
            </p:cNvPr>
            <p:cNvCxnSpPr>
              <a:cxnSpLocks/>
            </p:cNvCxnSpPr>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Placeholder 1">
            <a:extLst>
              <a:ext uri="{FF2B5EF4-FFF2-40B4-BE49-F238E27FC236}">
                <a16:creationId xmlns:a16="http://schemas.microsoft.com/office/drawing/2014/main" id="{05103067-48DA-458C-99F6-9921C19A802A}"/>
              </a:ext>
            </a:extLst>
          </p:cNvPr>
          <p:cNvSpPr>
            <a:spLocks noGrp="1"/>
          </p:cNvSpPr>
          <p:nvPr>
            <p:ph type="title"/>
          </p:nvPr>
        </p:nvSpPr>
        <p:spPr>
          <a:xfrm>
            <a:off x="691079" y="725951"/>
            <a:ext cx="10325000" cy="14424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CB86862-507E-4F73-890F-3B77BCFA3FA2}"/>
              </a:ext>
            </a:extLst>
          </p:cNvPr>
          <p:cNvSpPr>
            <a:spLocks noGrp="1"/>
          </p:cNvSpPr>
          <p:nvPr>
            <p:ph type="body" idx="1"/>
          </p:nvPr>
        </p:nvSpPr>
        <p:spPr>
          <a:xfrm>
            <a:off x="691079" y="2340131"/>
            <a:ext cx="10325000" cy="35644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EFBC0BB-AF05-4753-9159-41A16FBFC3B4}"/>
              </a:ext>
            </a:extLst>
          </p:cNvPr>
          <p:cNvSpPr>
            <a:spLocks noGrp="1"/>
          </p:cNvSpPr>
          <p:nvPr>
            <p:ph type="dt" sz="half" idx="2"/>
          </p:nvPr>
        </p:nvSpPr>
        <p:spPr>
          <a:xfrm>
            <a:off x="683587" y="6215870"/>
            <a:ext cx="3843779" cy="417126"/>
          </a:xfrm>
          <a:prstGeom prst="rect">
            <a:avLst/>
          </a:prstGeom>
        </p:spPr>
        <p:txBody>
          <a:bodyPr vert="horz" lIns="91440" tIns="45720" rIns="91440" bIns="45720" rtlCol="0" anchor="ctr"/>
          <a:lstStyle>
            <a:lvl1pPr algn="l">
              <a:defRPr sz="900">
                <a:solidFill>
                  <a:schemeClr val="tx1">
                    <a:tint val="75000"/>
                  </a:schemeClr>
                </a:solidFill>
              </a:defRPr>
            </a:lvl1pPr>
          </a:lstStyle>
          <a:p>
            <a:fld id="{8F72BA41-EC5B-4197-BCC8-0FD2E523CD7A}" type="datetimeFigureOut">
              <a:rPr lang="en-US" smtClean="0"/>
              <a:pPr/>
              <a:t>2/17/24</a:t>
            </a:fld>
            <a:endParaRPr lang="en-US" dirty="0"/>
          </a:p>
        </p:txBody>
      </p:sp>
      <p:sp>
        <p:nvSpPr>
          <p:cNvPr id="5" name="Footer Placeholder 4">
            <a:extLst>
              <a:ext uri="{FF2B5EF4-FFF2-40B4-BE49-F238E27FC236}">
                <a16:creationId xmlns:a16="http://schemas.microsoft.com/office/drawing/2014/main" id="{28362F82-EA1A-4B02-8A64-3B44C0D9DAC6}"/>
              </a:ext>
            </a:extLst>
          </p:cNvPr>
          <p:cNvSpPr>
            <a:spLocks noGrp="1"/>
          </p:cNvSpPr>
          <p:nvPr>
            <p:ph type="ftr" sz="quarter" idx="3"/>
          </p:nvPr>
        </p:nvSpPr>
        <p:spPr>
          <a:xfrm>
            <a:off x="691078" y="236364"/>
            <a:ext cx="4114800" cy="417126"/>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9C5EF32-1CA9-4CDA-8182-2FB0C30A0F6F}"/>
              </a:ext>
            </a:extLst>
          </p:cNvPr>
          <p:cNvSpPr>
            <a:spLocks noGrp="1"/>
          </p:cNvSpPr>
          <p:nvPr>
            <p:ph type="sldNum" sz="quarter" idx="4"/>
          </p:nvPr>
        </p:nvSpPr>
        <p:spPr>
          <a:xfrm>
            <a:off x="11003649" y="6215870"/>
            <a:ext cx="979151" cy="417126"/>
          </a:xfrm>
          <a:prstGeom prst="rect">
            <a:avLst/>
          </a:prstGeom>
        </p:spPr>
        <p:txBody>
          <a:bodyPr vert="horz" lIns="91440" tIns="45720" rIns="91440" bIns="45720" rtlCol="0" anchor="ctr"/>
          <a:lstStyle>
            <a:lvl1pPr algn="ctr">
              <a:defRPr sz="900">
                <a:solidFill>
                  <a:schemeClr val="tx1">
                    <a:tint val="75000"/>
                  </a:schemeClr>
                </a:solidFill>
              </a:defRPr>
            </a:lvl1pPr>
          </a:lstStyle>
          <a:p>
            <a:fld id="{BE15108C-154A-4A5A-9C05-91A49A422BA7}" type="slidenum">
              <a:rPr lang="en-US" smtClean="0"/>
              <a:pPr/>
              <a:t>‹#›</a:t>
            </a:fld>
            <a:endParaRPr lang="en-US" dirty="0"/>
          </a:p>
        </p:txBody>
      </p:sp>
      <p:sp>
        <p:nvSpPr>
          <p:cNvPr id="7" name="Right Triangle 6">
            <a:extLst>
              <a:ext uri="{FF2B5EF4-FFF2-40B4-BE49-F238E27FC236}">
                <a16:creationId xmlns:a16="http://schemas.microsoft.com/office/drawing/2014/main" id="{63BAC6E0-ADAC-40FB-AF53-88FA5F83738C}"/>
              </a:ext>
              <a:ext uri="{C183D7F6-B498-43B3-948B-1728B52AA6E4}">
                <adec:decorative xmlns:adec="http://schemas.microsoft.com/office/drawing/2017/decorative" val="1"/>
              </a:ext>
            </a:extLst>
          </p:cNvPr>
          <p:cNvSpPr/>
          <p:nvPr/>
        </p:nvSpPr>
        <p:spPr>
          <a:xfrm rot="13500000">
            <a:off x="-281094" y="1516214"/>
            <a:ext cx="568289" cy="568289"/>
          </a:xfrm>
          <a:prstGeom prst="rtTriangl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896474340"/>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50" r:id="rId6"/>
    <p:sldLayoutId id="2147483745" r:id="rId7"/>
    <p:sldLayoutId id="2147483746" r:id="rId8"/>
    <p:sldLayoutId id="2147483747" r:id="rId9"/>
    <p:sldLayoutId id="2147483749" r:id="rId10"/>
    <p:sldLayoutId id="2147483748"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tx2">
            <a:lumMod val="50000"/>
            <a:lumOff val="50000"/>
          </a:schemeClr>
        </a:buClr>
        <a:buSzPct val="75000"/>
        <a:buFont typeface="Wingdings" panose="05000000000000000000" pitchFamily="2" charset="2"/>
        <a:buChar char="§"/>
        <a:defRPr sz="2000" kern="1200">
          <a:solidFill>
            <a:schemeClr val="tx2"/>
          </a:solidFill>
          <a:latin typeface="+mn-lt"/>
          <a:ea typeface="+mn-ea"/>
          <a:cs typeface="+mn-cs"/>
        </a:defRPr>
      </a:lvl1pPr>
      <a:lvl2pPr marL="457200" indent="-228600" algn="l" defTabSz="914400" rtl="0" eaLnBrk="1" latinLnBrk="0" hangingPunct="1">
        <a:lnSpc>
          <a:spcPct val="110000"/>
        </a:lnSpc>
        <a:spcBef>
          <a:spcPts val="500"/>
        </a:spcBef>
        <a:buClr>
          <a:schemeClr val="tx2">
            <a:lumMod val="50000"/>
            <a:lumOff val="50000"/>
          </a:schemeClr>
        </a:buClr>
        <a:buSzPct val="75000"/>
        <a:buFont typeface="Wingdings" panose="05000000000000000000" pitchFamily="2" charset="2"/>
        <a:buChar char="§"/>
        <a:defRPr sz="1800" kern="1200">
          <a:solidFill>
            <a:schemeClr val="tx2"/>
          </a:solidFill>
          <a:latin typeface="+mn-lt"/>
          <a:ea typeface="+mn-ea"/>
          <a:cs typeface="+mn-cs"/>
        </a:defRPr>
      </a:lvl2pPr>
      <a:lvl3pPr marL="685800" indent="-228600" algn="l" defTabSz="914400" rtl="0" eaLnBrk="1" latinLnBrk="0" hangingPunct="1">
        <a:lnSpc>
          <a:spcPct val="110000"/>
        </a:lnSpc>
        <a:spcBef>
          <a:spcPts val="500"/>
        </a:spcBef>
        <a:buClr>
          <a:schemeClr val="tx2">
            <a:lumMod val="50000"/>
            <a:lumOff val="50000"/>
          </a:schemeClr>
        </a:buClr>
        <a:buSzPct val="75000"/>
        <a:buFont typeface="Wingdings" panose="05000000000000000000" pitchFamily="2" charset="2"/>
        <a:buChar char="§"/>
        <a:defRPr sz="1600" kern="1200">
          <a:solidFill>
            <a:schemeClr val="tx2"/>
          </a:solidFill>
          <a:latin typeface="+mn-lt"/>
          <a:ea typeface="+mn-ea"/>
          <a:cs typeface="+mn-cs"/>
        </a:defRPr>
      </a:lvl3pPr>
      <a:lvl4pPr marL="914400" indent="-228600" algn="l" defTabSz="914400" rtl="0" eaLnBrk="1" latinLnBrk="0" hangingPunct="1">
        <a:lnSpc>
          <a:spcPct val="110000"/>
        </a:lnSpc>
        <a:spcBef>
          <a:spcPts val="500"/>
        </a:spcBef>
        <a:buClr>
          <a:schemeClr val="tx2">
            <a:lumMod val="50000"/>
            <a:lumOff val="50000"/>
          </a:schemeClr>
        </a:buClr>
        <a:buSzPct val="75000"/>
        <a:buFont typeface="Wingdings" panose="05000000000000000000" pitchFamily="2" charset="2"/>
        <a:buChar char="§"/>
        <a:defRPr sz="1400" kern="1200">
          <a:solidFill>
            <a:schemeClr val="tx2"/>
          </a:solidFill>
          <a:latin typeface="+mn-lt"/>
          <a:ea typeface="+mn-ea"/>
          <a:cs typeface="+mn-cs"/>
        </a:defRPr>
      </a:lvl4pPr>
      <a:lvl5pPr marL="1143000" indent="-228600" algn="l" defTabSz="914400" rtl="0" eaLnBrk="1" latinLnBrk="0" hangingPunct="1">
        <a:lnSpc>
          <a:spcPct val="110000"/>
        </a:lnSpc>
        <a:spcBef>
          <a:spcPts val="500"/>
        </a:spcBef>
        <a:buClr>
          <a:schemeClr val="tx2">
            <a:lumMod val="50000"/>
            <a:lumOff val="50000"/>
          </a:schemeClr>
        </a:buClr>
        <a:buSzPct val="75000"/>
        <a:buFont typeface="Wingdings" panose="05000000000000000000" pitchFamily="2" charset="2"/>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6285CA-6AFA-4F27-AFB5-1B32CDE09B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pSp>
        <p:nvGrpSpPr>
          <p:cNvPr id="11" name="Group 10">
            <a:extLst>
              <a:ext uri="{FF2B5EF4-FFF2-40B4-BE49-F238E27FC236}">
                <a16:creationId xmlns:a16="http://schemas.microsoft.com/office/drawing/2014/main" id="{7CC099DD-8E7F-4878-A418-76859A85E97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14" y="-1"/>
            <a:ext cx="12214827" cy="6858000"/>
            <a:chOff x="-6214" y="-1"/>
            <a:chExt cx="12214827" cy="6858000"/>
          </a:xfrm>
        </p:grpSpPr>
        <p:cxnSp>
          <p:nvCxnSpPr>
            <p:cNvPr id="12" name="Straight Connector 11">
              <a:extLst>
                <a:ext uri="{FF2B5EF4-FFF2-40B4-BE49-F238E27FC236}">
                  <a16:creationId xmlns:a16="http://schemas.microsoft.com/office/drawing/2014/main" id="{3DEBDB6E-6E9D-48C5-8C66-EC8D1AC84FD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B1C1573-D299-448C-8A04-C9E22704695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D0AE86A-F86F-4CBE-9CAD-B508CD66DFB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37F07FB-5D28-409C-BEFF-56E4E0470B5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F314C2B-7573-4DB8-AD6D-D07CE831EB0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7592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AAB0E5B9-7A69-4C8F-832C-385E34CF94A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5931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3EE5250-5184-40BF-9DF2-E25C8ED2F7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4271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45F0B04-CD2F-4DFA-BC25-7CD1B4723FD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2610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120A221-52E9-45D0-A6EA-2E4B7BA913F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0949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BEF69602-360C-4C8D-A2EC-558B20F5871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09289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20FAB78-4165-4488-A328-3396610F0F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762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FECEB49-DD6B-46B0-96F6-9B56A3AA9F3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059680"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9BB7828-91C2-45AB-B2EB-A77E93E5D2B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043074"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658D9842-FFBE-40DA-AD41-4067978A6A5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026468"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A9D92EE-93D9-42DE-9645-2C81E20E04D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009862"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18C150F-1B6F-4BD1-9052-EA20D0294BF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CCDB6DC-96CE-4D4A-917E-DAC57748370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1C4B445-E267-49A6-AB25-07B1822112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1459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58BDCEC-CCF4-470A-A624-152E41F9889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57478"/>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55D99E0-6D1B-4979-BC1C-0F54F485AA1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0035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BFEC78-630A-4A9D-B4BF-92B08A15885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343240"/>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7DFC065A-13A3-45D2-ACB7-1068F4A6974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886121"/>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2551881-1E40-4ABC-A1FC-686D1B2D2D2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429002"/>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9445FBD3-DA73-4FF1-8388-AED59D76786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971883"/>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B492AB2-E246-471D-A23E-7A279EDAEDC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514764"/>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A5DDB3BB-3E22-49A4-B920-BBC68FD6D14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057645"/>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44814FE-01E1-4C6F-AE3A-46BDA527BB9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600526"/>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D90DA665-0CFA-4ADB-89FF-9F79AC29377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7249E6A0-5BFC-4622-B59D-F5082F67BD2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143407"/>
              <a:ext cx="12192000" cy="0"/>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3BD83E7E-1DA8-4060-9D1A-803D0654271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84225" y="171716"/>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794C0F59-9A0F-4340-BCD2-20B5BBBE5E4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508412" y="173267"/>
              <a:ext cx="0" cy="6511464"/>
            </a:xfrm>
            <a:prstGeom prst="line">
              <a:avLst/>
            </a:prstGeom>
            <a:ln w="12700">
              <a:solidFill>
                <a:srgbClr val="BCBCBC">
                  <a:alpha val="29804"/>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44" name="Freeform: Shape 43">
            <a:extLst>
              <a:ext uri="{FF2B5EF4-FFF2-40B4-BE49-F238E27FC236}">
                <a16:creationId xmlns:a16="http://schemas.microsoft.com/office/drawing/2014/main" id="{A7050958-138C-4DA8-9DF5-1A9D65C19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133265" y="-2152219"/>
            <a:ext cx="6858000" cy="11162439"/>
          </a:xfrm>
          <a:custGeom>
            <a:avLst/>
            <a:gdLst>
              <a:gd name="connsiteX0" fmla="*/ 6858000 w 6858000"/>
              <a:gd name="connsiteY0" fmla="*/ 0 h 11162439"/>
              <a:gd name="connsiteX1" fmla="*/ 6858000 w 6858000"/>
              <a:gd name="connsiteY1" fmla="*/ 7095240 h 11162439"/>
              <a:gd name="connsiteX2" fmla="*/ 6857998 w 6858000"/>
              <a:gd name="connsiteY2" fmla="*/ 7095240 h 11162439"/>
              <a:gd name="connsiteX3" fmla="*/ 6857998 w 6858000"/>
              <a:gd name="connsiteY3" fmla="*/ 10339528 h 11162439"/>
              <a:gd name="connsiteX4" fmla="*/ 0 w 6858000"/>
              <a:gd name="connsiteY4" fmla="*/ 10925458 h 11162439"/>
              <a:gd name="connsiteX5" fmla="*/ 0 w 6858000"/>
              <a:gd name="connsiteY5" fmla="*/ 7095240 h 11162439"/>
              <a:gd name="connsiteX6" fmla="*/ 0 w 6858000"/>
              <a:gd name="connsiteY6" fmla="*/ 6778313 h 11162439"/>
              <a:gd name="connsiteX7" fmla="*/ 0 w 6858000"/>
              <a:gd name="connsiteY7" fmla="*/ 0 h 11162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58000" h="11162439">
                <a:moveTo>
                  <a:pt x="6858000" y="0"/>
                </a:moveTo>
                <a:lnTo>
                  <a:pt x="6858000" y="7095240"/>
                </a:lnTo>
                <a:lnTo>
                  <a:pt x="6857998" y="7095240"/>
                </a:lnTo>
                <a:lnTo>
                  <a:pt x="6857998" y="10339528"/>
                </a:lnTo>
                <a:cubicBezTo>
                  <a:pt x="3428999" y="10339528"/>
                  <a:pt x="3428999" y="11696417"/>
                  <a:pt x="0" y="10925458"/>
                </a:cubicBezTo>
                <a:lnTo>
                  <a:pt x="0" y="7095240"/>
                </a:lnTo>
                <a:lnTo>
                  <a:pt x="0" y="6778313"/>
                </a:lnTo>
                <a:lnTo>
                  <a:pt x="0" y="0"/>
                </a:lnTo>
                <a:close/>
              </a:path>
            </a:pathLst>
          </a:cu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descr="Paint in motion from the bottom of the view">
            <a:extLst>
              <a:ext uri="{FF2B5EF4-FFF2-40B4-BE49-F238E27FC236}">
                <a16:creationId xmlns:a16="http://schemas.microsoft.com/office/drawing/2014/main" id="{A8CF2840-8EBA-C5D2-0169-42E3A5DB47AF}"/>
              </a:ext>
            </a:extLst>
          </p:cNvPr>
          <p:cNvPicPr>
            <a:picLocks noChangeAspect="1"/>
          </p:cNvPicPr>
          <p:nvPr/>
        </p:nvPicPr>
        <p:blipFill rotWithShape="1">
          <a:blip r:embed="rId2">
            <a:alphaModFix amt="60000"/>
          </a:blip>
          <a:srcRect t="4789" r="-1" b="-1"/>
          <a:stretch/>
        </p:blipFill>
        <p:spPr>
          <a:xfrm>
            <a:off x="-18954" y="10"/>
            <a:ext cx="11167367" cy="6857990"/>
          </a:xfrm>
          <a:custGeom>
            <a:avLst/>
            <a:gdLst/>
            <a:ahLst/>
            <a:cxnLst/>
            <a:rect l="l" t="t" r="r" b="b"/>
            <a:pathLst>
              <a:path w="12142767" h="6858000">
                <a:moveTo>
                  <a:pt x="0" y="0"/>
                </a:moveTo>
                <a:lnTo>
                  <a:pt x="11251490" y="0"/>
                </a:lnTo>
                <a:lnTo>
                  <a:pt x="11255634" y="308191"/>
                </a:lnTo>
                <a:cubicBezTo>
                  <a:pt x="11341049" y="3428907"/>
                  <a:pt x="12695043" y="3532715"/>
                  <a:pt x="11886084" y="6854559"/>
                </a:cubicBezTo>
                <a:lnTo>
                  <a:pt x="7539784" y="6854559"/>
                </a:lnTo>
                <a:lnTo>
                  <a:pt x="7539784" y="6858000"/>
                </a:lnTo>
                <a:lnTo>
                  <a:pt x="0" y="6858000"/>
                </a:lnTo>
                <a:close/>
              </a:path>
            </a:pathLst>
          </a:custGeom>
        </p:spPr>
      </p:pic>
      <p:sp>
        <p:nvSpPr>
          <p:cNvPr id="2" name="Title 1">
            <a:extLst>
              <a:ext uri="{FF2B5EF4-FFF2-40B4-BE49-F238E27FC236}">
                <a16:creationId xmlns:a16="http://schemas.microsoft.com/office/drawing/2014/main" id="{7824638A-30F4-4A23-7C16-77B5D5C710CA}"/>
              </a:ext>
            </a:extLst>
          </p:cNvPr>
          <p:cNvSpPr>
            <a:spLocks noGrp="1"/>
          </p:cNvSpPr>
          <p:nvPr>
            <p:ph type="ctrTitle"/>
          </p:nvPr>
        </p:nvSpPr>
        <p:spPr>
          <a:xfrm>
            <a:off x="684225" y="746841"/>
            <a:ext cx="9339075" cy="2682160"/>
          </a:xfrm>
        </p:spPr>
        <p:txBody>
          <a:bodyPr>
            <a:normAutofit/>
          </a:bodyPr>
          <a:lstStyle/>
          <a:p>
            <a:pPr algn="l" defTabSz="914400" rtl="1" eaLnBrk="1" latinLnBrk="0" hangingPunct="1">
              <a:lnSpc>
                <a:spcPct val="100000"/>
              </a:lnSpc>
              <a:spcBef>
                <a:spcPct val="0"/>
              </a:spcBef>
              <a:buNone/>
            </a:pPr>
            <a:r>
              <a:rPr lang="he-IL" dirty="0">
                <a:solidFill>
                  <a:srgbClr val="FFFFFF"/>
                </a:solidFill>
              </a:rPr>
              <a:t>מעבר כללי- כירורגית ילדים</a:t>
            </a:r>
            <a:endParaRPr lang="en-IL" dirty="0">
              <a:solidFill>
                <a:srgbClr val="FFFFFF"/>
              </a:solidFill>
            </a:endParaRPr>
          </a:p>
        </p:txBody>
      </p:sp>
      <p:sp>
        <p:nvSpPr>
          <p:cNvPr id="3" name="Subtitle 2">
            <a:extLst>
              <a:ext uri="{FF2B5EF4-FFF2-40B4-BE49-F238E27FC236}">
                <a16:creationId xmlns:a16="http://schemas.microsoft.com/office/drawing/2014/main" id="{DE66DB5F-83C4-376E-063F-5ACDCEDBCDDE}"/>
              </a:ext>
            </a:extLst>
          </p:cNvPr>
          <p:cNvSpPr>
            <a:spLocks noGrp="1"/>
          </p:cNvSpPr>
          <p:nvPr>
            <p:ph type="subTitle" idx="1"/>
          </p:nvPr>
        </p:nvSpPr>
        <p:spPr>
          <a:xfrm>
            <a:off x="684225" y="3674327"/>
            <a:ext cx="9339075" cy="1380213"/>
          </a:xfrm>
        </p:spPr>
        <p:txBody>
          <a:bodyPr>
            <a:normAutofit/>
          </a:bodyPr>
          <a:lstStyle/>
          <a:p>
            <a:endParaRPr lang="en-IL">
              <a:solidFill>
                <a:srgbClr val="FFFFFF"/>
              </a:solidFill>
            </a:endParaRPr>
          </a:p>
        </p:txBody>
      </p:sp>
    </p:spTree>
    <p:extLst>
      <p:ext uri="{BB962C8B-B14F-4D97-AF65-F5344CB8AC3E}">
        <p14:creationId xmlns:p14="http://schemas.microsoft.com/office/powerpoint/2010/main" val="1301546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C8272-99D3-B840-9229-309BE7CF33B2}"/>
              </a:ext>
            </a:extLst>
          </p:cNvPr>
          <p:cNvSpPr>
            <a:spLocks noGrp="1"/>
          </p:cNvSpPr>
          <p:nvPr>
            <p:ph type="title"/>
          </p:nvPr>
        </p:nvSpPr>
        <p:spPr/>
        <p:txBody>
          <a:bodyPr>
            <a:normAutofit/>
          </a:bodyPr>
          <a:lstStyle/>
          <a:p>
            <a:r>
              <a:rPr lang="he-IL" dirty="0"/>
              <a:t>פגיעות בטן וכליה</a:t>
            </a:r>
            <a:br>
              <a:rPr lang="en-IL" dirty="0"/>
            </a:br>
            <a:endParaRPr lang="en-IL" dirty="0"/>
          </a:p>
        </p:txBody>
      </p:sp>
      <p:sp>
        <p:nvSpPr>
          <p:cNvPr id="3" name="Content Placeholder 2">
            <a:extLst>
              <a:ext uri="{FF2B5EF4-FFF2-40B4-BE49-F238E27FC236}">
                <a16:creationId xmlns:a16="http://schemas.microsoft.com/office/drawing/2014/main" id="{5DD6283F-CDB9-FF40-8A83-2C20442317EF}"/>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הקריטריונים שצריכים להתקיים כדי לוותר על סיטי בטן? מה התמותה אצל ילדים עם פגיעות טחול או כבד שנכשלו על טיפול שמרני? ובאילו מקרים יש עליה בסיכון לכישלון טיפול שמרני?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הסקאלה של פגיעות טחול, כבד, לבלב, כליה?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סיבוכים לאחר פגיעת טחול?</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סיבוכים לאחר פגיעת כבד?</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ולאחר פגיעת כליה? </a:t>
            </a:r>
            <a:endParaRPr lang="en-IL" dirty="0"/>
          </a:p>
        </p:txBody>
      </p:sp>
    </p:spTree>
    <p:extLst>
      <p:ext uri="{BB962C8B-B14F-4D97-AF65-F5344CB8AC3E}">
        <p14:creationId xmlns:p14="http://schemas.microsoft.com/office/powerpoint/2010/main" val="4262097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42DC9-2ECC-D44E-9686-6E3D5C4593B1}"/>
              </a:ext>
            </a:extLst>
          </p:cNvPr>
          <p:cNvSpPr>
            <a:spLocks noGrp="1"/>
          </p:cNvSpPr>
          <p:nvPr>
            <p:ph type="title"/>
          </p:nvPr>
        </p:nvSpPr>
        <p:spPr/>
        <p:txBody>
          <a:bodyPr>
            <a:normAutofit/>
          </a:bodyPr>
          <a:lstStyle/>
          <a:p>
            <a:pPr rtl="1"/>
            <a:r>
              <a:rPr lang="he-IL" dirty="0"/>
              <a:t>פגיעות ראש</a:t>
            </a:r>
            <a:br>
              <a:rPr lang="en-IL" dirty="0"/>
            </a:br>
            <a:endParaRPr lang="en-IL" dirty="0"/>
          </a:p>
        </p:txBody>
      </p:sp>
      <p:sp>
        <p:nvSpPr>
          <p:cNvPr id="3" name="Content Placeholder 2">
            <a:extLst>
              <a:ext uri="{FF2B5EF4-FFF2-40B4-BE49-F238E27FC236}">
                <a16:creationId xmlns:a16="http://schemas.microsoft.com/office/drawing/2014/main" id="{677737F1-401E-B14C-A08F-3E5E7BEB5532}"/>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סוגי פגיעות הראש הקיימות מבחינת חומרה.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מהי פגיעת ראש ראשונית, מהי שניונית?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a:t>
            </a:r>
            <a:r>
              <a:rPr lang="he-IL" dirty="0" err="1"/>
              <a:t>המנגמנט</a:t>
            </a:r>
            <a:r>
              <a:rPr lang="he-IL" dirty="0"/>
              <a:t> אצל מטופל עם פגיעת ראש חמורה? על אילו פרמטרים צריך לשמור ואילו טיפולים ניתן לתת כדי למנוע פגיעת ראש שניונית?</a:t>
            </a:r>
            <a:endParaRPr lang="en-IL" dirty="0"/>
          </a:p>
        </p:txBody>
      </p:sp>
    </p:spTree>
    <p:extLst>
      <p:ext uri="{BB962C8B-B14F-4D97-AF65-F5344CB8AC3E}">
        <p14:creationId xmlns:p14="http://schemas.microsoft.com/office/powerpoint/2010/main" val="804494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BFBED-30A0-D146-A211-353D01FE027D}"/>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כוויות</a:t>
            </a:r>
            <a:endParaRPr lang="en-IL" dirty="0"/>
          </a:p>
        </p:txBody>
      </p:sp>
      <p:sp>
        <p:nvSpPr>
          <p:cNvPr id="3" name="Content Placeholder 2">
            <a:extLst>
              <a:ext uri="{FF2B5EF4-FFF2-40B4-BE49-F238E27FC236}">
                <a16:creationId xmlns:a16="http://schemas.microsoft.com/office/drawing/2014/main" id="{43AC40AB-CB9A-1041-80CD-8183F6832CBD}"/>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מאפייני הכוויות בילדים ובמתבגרים?</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a:t>
            </a:r>
            <a:r>
              <a:rPr lang="he-IL" dirty="0" err="1"/>
              <a:t>האיזורים</a:t>
            </a:r>
            <a:r>
              <a:rPr lang="he-IL" dirty="0"/>
              <a:t> הרלוונטיים בכוויה</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ניהול פצוע כוויה</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נחשבת </a:t>
            </a:r>
            <a:r>
              <a:rPr lang="he-IL" dirty="0" err="1"/>
              <a:t>כויה</a:t>
            </a:r>
            <a:r>
              <a:rPr lang="he-IL" dirty="0"/>
              <a:t> </a:t>
            </a:r>
            <a:r>
              <a:rPr lang="he-IL" dirty="0" err="1"/>
              <a:t>מג׳ורית</a:t>
            </a:r>
            <a:r>
              <a:rPr lang="he-IL" dirty="0"/>
              <a:t> אצל ילד?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מהי נוסחת </a:t>
            </a:r>
            <a:r>
              <a:rPr lang="he-IL" dirty="0" err="1"/>
              <a:t>פרקלנד</a:t>
            </a:r>
            <a:r>
              <a:rPr lang="he-IL" dirty="0"/>
              <a:t>, </a:t>
            </a:r>
            <a:r>
              <a:rPr lang="he-IL" dirty="0" err="1"/>
              <a:t>גלבסטון</a:t>
            </a:r>
            <a:endParaRPr lang="he-IL" dirty="0"/>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טיפול בשאיפת עשן </a:t>
            </a:r>
            <a:endParaRPr lang="en-IL" dirty="0"/>
          </a:p>
        </p:txBody>
      </p:sp>
    </p:spTree>
    <p:extLst>
      <p:ext uri="{BB962C8B-B14F-4D97-AF65-F5344CB8AC3E}">
        <p14:creationId xmlns:p14="http://schemas.microsoft.com/office/powerpoint/2010/main" val="1345654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E6EDB-24A7-EB45-9864-82BEC8B8C212}"/>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err="1"/>
              <a:t>לימפומות</a:t>
            </a:r>
            <a:endParaRPr lang="en-IL" dirty="0"/>
          </a:p>
        </p:txBody>
      </p:sp>
      <p:sp>
        <p:nvSpPr>
          <p:cNvPr id="3" name="Content Placeholder 2">
            <a:extLst>
              <a:ext uri="{FF2B5EF4-FFF2-40B4-BE49-F238E27FC236}">
                <a16:creationId xmlns:a16="http://schemas.microsoft.com/office/drawing/2014/main" id="{DB932ACF-8732-6A41-9BF7-D680A66C5BC6}"/>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הודגקין</a:t>
            </a:r>
            <a:r>
              <a:rPr lang="he-IL" dirty="0"/>
              <a:t> לימפומה- איך מבצעים את האבחנה</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הודגקין</a:t>
            </a:r>
            <a:r>
              <a:rPr lang="he-IL" dirty="0"/>
              <a:t> לימפומה- מהו </a:t>
            </a:r>
            <a:r>
              <a:rPr lang="he-IL" dirty="0" err="1"/>
              <a:t>הסטייגינג</a:t>
            </a:r>
            <a:r>
              <a:rPr lang="he-IL" dirty="0"/>
              <a:t> ומהי המשמעות אם החולה סימפטומטי?</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נון </a:t>
            </a:r>
            <a:r>
              <a:rPr lang="he-IL" dirty="0" err="1"/>
              <a:t>הודגקין</a:t>
            </a:r>
            <a:r>
              <a:rPr lang="he-IL" dirty="0"/>
              <a:t> לימפומה- מהו הסוגים הקיימים, איך יכול </a:t>
            </a:r>
            <a:r>
              <a:rPr lang="he-IL" dirty="0" err="1"/>
              <a:t>להתייצג</a:t>
            </a:r>
            <a:r>
              <a:rPr lang="he-IL" dirty="0"/>
              <a:t> ברמה הקלינית?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נון </a:t>
            </a:r>
            <a:r>
              <a:rPr lang="he-IL" dirty="0" err="1"/>
              <a:t>הודגקין</a:t>
            </a:r>
            <a:r>
              <a:rPr lang="he-IL" dirty="0"/>
              <a:t>- מה </a:t>
            </a:r>
            <a:r>
              <a:rPr lang="he-IL" dirty="0" err="1"/>
              <a:t>הוורקאפ</a:t>
            </a:r>
            <a:r>
              <a:rPr lang="he-IL" dirty="0"/>
              <a:t> כשיש חשד, איזה בדיקות צריך לעשות?</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נון </a:t>
            </a:r>
            <a:r>
              <a:rPr lang="he-IL" dirty="0" err="1"/>
              <a:t>הודגקין</a:t>
            </a:r>
            <a:r>
              <a:rPr lang="he-IL" dirty="0"/>
              <a:t>- מה </a:t>
            </a:r>
            <a:r>
              <a:rPr lang="he-IL" dirty="0" err="1"/>
              <a:t>הסטייגינג</a:t>
            </a:r>
            <a:r>
              <a:rPr lang="he-IL" dirty="0"/>
              <a:t>, אילו גורמים פרוגנוסטיים הם פחות טובים?</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זה </a:t>
            </a:r>
            <a:r>
              <a:rPr lang="he-IL" dirty="0" err="1"/>
              <a:t>טומור</a:t>
            </a:r>
            <a:r>
              <a:rPr lang="he-IL" dirty="0"/>
              <a:t> </a:t>
            </a:r>
            <a:r>
              <a:rPr lang="he-IL" dirty="0" err="1"/>
              <a:t>ליזיס</a:t>
            </a:r>
            <a:r>
              <a:rPr lang="he-IL" dirty="0"/>
              <a:t> ומהו הטיפול?</a:t>
            </a:r>
            <a:endParaRPr lang="en-IL" dirty="0"/>
          </a:p>
        </p:txBody>
      </p:sp>
    </p:spTree>
    <p:extLst>
      <p:ext uri="{BB962C8B-B14F-4D97-AF65-F5344CB8AC3E}">
        <p14:creationId xmlns:p14="http://schemas.microsoft.com/office/powerpoint/2010/main" val="11250505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8D11B-41A6-6745-ABC1-050C00951D7E}"/>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err="1"/>
              <a:t>רבדומיוסרקומה</a:t>
            </a:r>
            <a:endParaRPr lang="en-IL" dirty="0"/>
          </a:p>
        </p:txBody>
      </p:sp>
      <p:sp>
        <p:nvSpPr>
          <p:cNvPr id="3" name="Content Placeholder 2">
            <a:extLst>
              <a:ext uri="{FF2B5EF4-FFF2-40B4-BE49-F238E27FC236}">
                <a16:creationId xmlns:a16="http://schemas.microsoft.com/office/drawing/2014/main" id="{C09F9CF2-BA13-054A-B1E4-B3E1D90C23E8}"/>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הסוגים </a:t>
            </a:r>
            <a:r>
              <a:rPr lang="he-IL" dirty="0" err="1"/>
              <a:t>ההיסטולוגיים</a:t>
            </a:r>
            <a:r>
              <a:rPr lang="he-IL" dirty="0"/>
              <a:t> העיקריים?</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מהי ההסתמנות הקלינית?</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איך עושים </a:t>
            </a:r>
            <a:r>
              <a:rPr lang="he-IL" dirty="0" err="1"/>
              <a:t>סטייגינג</a:t>
            </a:r>
            <a:r>
              <a:rPr lang="he-IL" dirty="0"/>
              <a:t>?</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זה </a:t>
            </a:r>
            <a:r>
              <a:rPr lang="he-IL" dirty="0" err="1"/>
              <a:t>גרופינג</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a:t>
            </a:r>
            <a:r>
              <a:rPr lang="he-IL" dirty="0" err="1"/>
              <a:t>הוורקאפ</a:t>
            </a:r>
            <a:r>
              <a:rPr lang="he-IL" dirty="0"/>
              <a:t> כשיש חשד </a:t>
            </a:r>
            <a:r>
              <a:rPr lang="he-IL" dirty="0" err="1"/>
              <a:t>לרבדומיוסרקומה</a:t>
            </a:r>
            <a:r>
              <a:rPr lang="he-IL" dirty="0"/>
              <a:t>?</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הגורמים הפרוגנוסטיים הטובים?</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2490507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E0447-E2A9-8C49-8C71-6C77E7069F6D}"/>
              </a:ext>
            </a:extLst>
          </p:cNvPr>
          <p:cNvSpPr>
            <a:spLocks noGrp="1"/>
          </p:cNvSpPr>
          <p:nvPr>
            <p:ph type="title"/>
          </p:nvPr>
        </p:nvSpPr>
        <p:spPr/>
        <p:txBody>
          <a:bodyPr>
            <a:normAutofit/>
          </a:bodyPr>
          <a:lstStyle/>
          <a:p>
            <a:r>
              <a:rPr lang="he-IL" dirty="0" err="1"/>
              <a:t>וילמס</a:t>
            </a:r>
            <a:br>
              <a:rPr lang="en-IL" dirty="0"/>
            </a:br>
            <a:endParaRPr lang="en-IL" dirty="0"/>
          </a:p>
        </p:txBody>
      </p:sp>
      <p:sp>
        <p:nvSpPr>
          <p:cNvPr id="3" name="Content Placeholder 2">
            <a:extLst>
              <a:ext uri="{FF2B5EF4-FFF2-40B4-BE49-F238E27FC236}">
                <a16:creationId xmlns:a16="http://schemas.microsoft.com/office/drawing/2014/main" id="{328A409A-61DA-D942-BBFF-39181399E419}"/>
              </a:ext>
            </a:extLst>
          </p:cNvPr>
          <p:cNvSpPr>
            <a:spLocks noGrp="1"/>
          </p:cNvSpPr>
          <p:nvPr>
            <p:ph idx="1"/>
          </p:nvPr>
        </p:nvSpPr>
        <p:spPr/>
        <p:txBody>
          <a:bodyPr>
            <a:normAutofit fontScale="92500" lnSpcReduction="2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הגיל הממוצע של האבחנה, בכמה אחוזים יש מחלה בילטרלית? מה הסינדרומים המקושרים, מה הגנים המעורבים, ואילו גנים מקושרים מבחינה פרוגנוסטית?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a:t>
            </a:r>
            <a:r>
              <a:rPr lang="he-IL" dirty="0" err="1"/>
              <a:t>הפרקורסורים</a:t>
            </a:r>
            <a:r>
              <a:rPr lang="he-IL" dirty="0"/>
              <a:t> למחלת </a:t>
            </a:r>
            <a:r>
              <a:rPr lang="he-IL" dirty="0" err="1"/>
              <a:t>וילמס</a:t>
            </a:r>
            <a:r>
              <a:rPr lang="he-IL" dirty="0"/>
              <a:t>, מה </a:t>
            </a:r>
            <a:r>
              <a:rPr lang="he-IL" dirty="0" err="1"/>
              <a:t>המנגמנט</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הסתמנות קלינית, </a:t>
            </a:r>
            <a:r>
              <a:rPr lang="he-IL" dirty="0" err="1"/>
              <a:t>וורקאפ</a:t>
            </a:r>
            <a:r>
              <a:rPr lang="he-IL" dirty="0"/>
              <a:t> לבירור, מאפיינים רדיולוגים, מה לבדוק בתשובת הסיטי?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מהי הפתולוגיה ומהי החלוקה הפרוגנוסטית המבוססת על הפתולוגיה?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מהן שתי שיטות </a:t>
            </a:r>
            <a:r>
              <a:rPr lang="he-IL" dirty="0" err="1"/>
              <a:t>הסטייגינג</a:t>
            </a:r>
            <a:r>
              <a:rPr lang="he-IL" dirty="0"/>
              <a:t>?</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גידול לא נתיח?</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העקרונות בניתוח? מהם הסיבוכים בניתוח</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הטיפול הכימותרפי ומתי יש להקרין, מתי מקרינים?</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באילו מקרים נבצע ניתוח בלבד? </a:t>
            </a:r>
            <a:endParaRPr lang="en-IL" dirty="0"/>
          </a:p>
        </p:txBody>
      </p:sp>
    </p:spTree>
    <p:extLst>
      <p:ext uri="{BB962C8B-B14F-4D97-AF65-F5344CB8AC3E}">
        <p14:creationId xmlns:p14="http://schemas.microsoft.com/office/powerpoint/2010/main" val="2443180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A0A68-F306-3542-A268-68D4F63CE07C}"/>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err="1"/>
              <a:t>נוירובלסטומה</a:t>
            </a:r>
            <a:endParaRPr lang="en-IL" dirty="0"/>
          </a:p>
        </p:txBody>
      </p:sp>
      <p:sp>
        <p:nvSpPr>
          <p:cNvPr id="3" name="Content Placeholder 2">
            <a:extLst>
              <a:ext uri="{FF2B5EF4-FFF2-40B4-BE49-F238E27FC236}">
                <a16:creationId xmlns:a16="http://schemas.microsoft.com/office/drawing/2014/main" id="{68A7569B-316F-D543-A09F-35E2145CD05A}"/>
              </a:ext>
            </a:extLst>
          </p:cNvPr>
          <p:cNvSpPr>
            <a:spLocks noGrp="1"/>
          </p:cNvSpPr>
          <p:nvPr>
            <p:ph idx="1"/>
          </p:nvPr>
        </p:nvSpPr>
        <p:spPr/>
        <p:txBody>
          <a:bodyPr>
            <a:normAutofit fontScale="92500" lnSpcReduction="2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מהי ההגדרה של </a:t>
            </a:r>
            <a:r>
              <a:rPr lang="he-IL" dirty="0" err="1"/>
              <a:t>נוירובלסטומה</a:t>
            </a:r>
            <a:r>
              <a:rPr lang="he-IL" dirty="0"/>
              <a:t>, מהם </a:t>
            </a:r>
            <a:r>
              <a:rPr lang="he-IL" dirty="0" err="1"/>
              <a:t>האיזורים</a:t>
            </a:r>
            <a:r>
              <a:rPr lang="he-IL" dirty="0"/>
              <a:t> בגוף, קלסיפיקציה לפי </a:t>
            </a:r>
            <a:r>
              <a:rPr lang="he-IL" dirty="0" err="1"/>
              <a:t>שימאדה</a:t>
            </a:r>
            <a:r>
              <a:rPr lang="he-IL" dirty="0"/>
              <a:t> מבחינה פתולוגית.</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זה </a:t>
            </a:r>
            <a:r>
              <a:rPr lang="he-IL" dirty="0" err="1"/>
              <a:t>mycn</a:t>
            </a:r>
            <a:endParaRPr lang="he-IL" dirty="0"/>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הסתמנות קלינית, תסמונות </a:t>
            </a:r>
            <a:r>
              <a:rPr lang="he-IL" dirty="0" err="1"/>
              <a:t>פראנאופלסטיות</a:t>
            </a:r>
            <a:endParaRPr lang="he-IL" dirty="0"/>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בדיקות מעבדה שיש לקחת ובדיקות הדמיה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עקרונות </a:t>
            </a:r>
            <a:r>
              <a:rPr lang="he-IL" dirty="0" err="1"/>
              <a:t>הסטייגינג</a:t>
            </a:r>
            <a:r>
              <a:rPr lang="he-IL" dirty="0"/>
              <a:t> לפי </a:t>
            </a:r>
            <a:r>
              <a:rPr lang="he-IL" dirty="0" err="1"/>
              <a:t>inss</a:t>
            </a:r>
            <a:r>
              <a:rPr lang="he-IL" dirty="0"/>
              <a:t>, מהי ההגדרה של מטופלים שהם </a:t>
            </a:r>
            <a:r>
              <a:rPr lang="he-IL" dirty="0" err="1"/>
              <a:t>low</a:t>
            </a:r>
            <a:r>
              <a:rPr lang="he-IL" dirty="0"/>
              <a:t> </a:t>
            </a:r>
            <a:r>
              <a:rPr lang="he-IL" dirty="0" err="1"/>
              <a:t>risk</a:t>
            </a:r>
            <a:r>
              <a:rPr lang="he-IL" dirty="0"/>
              <a:t>, </a:t>
            </a:r>
            <a:r>
              <a:rPr lang="he-IL" dirty="0" err="1"/>
              <a:t>intermediate</a:t>
            </a:r>
            <a:r>
              <a:rPr lang="he-IL" dirty="0"/>
              <a:t> ו- </a:t>
            </a:r>
            <a:r>
              <a:rPr lang="he-IL" dirty="0" err="1"/>
              <a:t>high</a:t>
            </a:r>
            <a:r>
              <a:rPr lang="he-IL" dirty="0"/>
              <a:t> לפי שיטה זו?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מהי השיטה של ה- </a:t>
            </a:r>
            <a:r>
              <a:rPr lang="he-IL" dirty="0" err="1"/>
              <a:t>idrf</a:t>
            </a:r>
            <a:r>
              <a:rPr lang="he-IL" dirty="0"/>
              <a:t>, מהו </a:t>
            </a:r>
            <a:r>
              <a:rPr lang="he-IL" dirty="0" err="1"/>
              <a:t>הסטייג</a:t>
            </a:r>
            <a:r>
              <a:rPr lang="he-IL" dirty="0"/>
              <a:t> ולפי אלו פרמטרים הוא מחולק.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מתי נבחר בניתוח בלבד? מעקב ללא ניתוח וללא ביופסיה? מעקב עם ביופסיה בלבד?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עקרונות הניתוח?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מטופל עם </a:t>
            </a:r>
            <a:r>
              <a:rPr lang="he-IL" dirty="0" err="1"/>
              <a:t>high</a:t>
            </a:r>
            <a:r>
              <a:rPr lang="he-IL" dirty="0"/>
              <a:t> </a:t>
            </a:r>
            <a:r>
              <a:rPr lang="he-IL" dirty="0" err="1"/>
              <a:t>risk</a:t>
            </a:r>
            <a:r>
              <a:rPr lang="he-IL" dirty="0"/>
              <a:t>- מהו הטיפול המקובל?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8795622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291DB-40EC-F34D-997D-1C0961DCC03F}"/>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גידולי כבד</a:t>
            </a:r>
            <a:endParaRPr lang="en-IL" dirty="0"/>
          </a:p>
        </p:txBody>
      </p:sp>
      <p:sp>
        <p:nvSpPr>
          <p:cNvPr id="3" name="Content Placeholder 2">
            <a:extLst>
              <a:ext uri="{FF2B5EF4-FFF2-40B4-BE49-F238E27FC236}">
                <a16:creationId xmlns:a16="http://schemas.microsoft.com/office/drawing/2014/main" id="{8BCF35D5-97BF-5944-B748-BD27BCFD16A9}"/>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מהי </a:t>
            </a:r>
            <a:r>
              <a:rPr lang="he-IL" dirty="0" err="1"/>
              <a:t>המנגיומה</a:t>
            </a:r>
            <a:r>
              <a:rPr lang="he-IL" dirty="0"/>
              <a:t> אינפנטילית בכבד, מהם שלושת הסוגים, מהו הטיפול? מהו תהליך הגידול, האצה </a:t>
            </a:r>
            <a:r>
              <a:rPr lang="he-IL" dirty="0" err="1"/>
              <a:t>ואינבולוציה</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סוגי גידולים שפירים נוספים בכבד, מאפיינים בהדמיה, טיפול.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הפטובלסטומה</a:t>
            </a:r>
            <a:r>
              <a:rPr lang="he-IL" dirty="0"/>
              <a:t>- עם מה מקושר, מה הקליניקה, מה בבדיקות המעבדה, מרקרים, אילו סוגי </a:t>
            </a:r>
            <a:r>
              <a:rPr lang="he-IL" dirty="0" err="1"/>
              <a:t>הסטולוגיה</a:t>
            </a:r>
            <a:r>
              <a:rPr lang="he-IL" dirty="0"/>
              <a:t> קיימים, זמן מחצית חיים של </a:t>
            </a:r>
            <a:r>
              <a:rPr lang="he-IL" dirty="0" err="1"/>
              <a:t>afp</a:t>
            </a:r>
            <a:r>
              <a:rPr lang="he-IL" dirty="0"/>
              <a:t>, מה </a:t>
            </a:r>
            <a:r>
              <a:rPr lang="he-IL" dirty="0" err="1"/>
              <a:t>הסטייגינג</a:t>
            </a:r>
            <a:r>
              <a:rPr lang="he-IL" dirty="0"/>
              <a:t> ומה הטיפול בהתאם.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גרורות של </a:t>
            </a:r>
            <a:r>
              <a:rPr lang="he-IL" dirty="0" err="1"/>
              <a:t>הפטובלסטומה</a:t>
            </a:r>
            <a:r>
              <a:rPr lang="he-IL" dirty="0"/>
              <a:t>- לאן, מה הטיפול?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סמנים </a:t>
            </a:r>
            <a:r>
              <a:rPr lang="he-IL" dirty="0" err="1"/>
              <a:t>פרוגנוסטים</a:t>
            </a:r>
            <a:r>
              <a:rPr lang="he-IL" dirty="0"/>
              <a:t> רעים </a:t>
            </a:r>
            <a:r>
              <a:rPr lang="he-IL" dirty="0" err="1"/>
              <a:t>בהפטובלסטומה</a:t>
            </a:r>
            <a:r>
              <a:rPr lang="he-IL" dirty="0"/>
              <a:t>? </a:t>
            </a:r>
            <a:endParaRPr lang="en-IL" dirty="0"/>
          </a:p>
        </p:txBody>
      </p:sp>
    </p:spTree>
    <p:extLst>
      <p:ext uri="{BB962C8B-B14F-4D97-AF65-F5344CB8AC3E}">
        <p14:creationId xmlns:p14="http://schemas.microsoft.com/office/powerpoint/2010/main" val="1532676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C5C25-50B3-7C4B-A81F-F671FC34AF6C}"/>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גידולי שד</a:t>
            </a:r>
            <a:endParaRPr lang="en-IL" dirty="0"/>
          </a:p>
        </p:txBody>
      </p:sp>
      <p:sp>
        <p:nvSpPr>
          <p:cNvPr id="3" name="Content Placeholder 2">
            <a:extLst>
              <a:ext uri="{FF2B5EF4-FFF2-40B4-BE49-F238E27FC236}">
                <a16:creationId xmlns:a16="http://schemas.microsoft.com/office/drawing/2014/main" id="{185B5E72-5A28-6C4F-A949-EC0C62948277}"/>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האבחנות המבדלות למסה בשד? (דלקתי, שפיר, ממאיר)</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אילו סוגים של </a:t>
            </a:r>
            <a:r>
              <a:rPr lang="he-IL" dirty="0" err="1"/>
              <a:t>פיברואדנומה</a:t>
            </a:r>
            <a:r>
              <a:rPr lang="he-IL" dirty="0"/>
              <a:t> יש? מה ההבדל ביניהן? מה האינדיקציות לניתוח?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פילואידס</a:t>
            </a:r>
            <a:r>
              <a:rPr lang="he-IL" dirty="0"/>
              <a:t>- עקרונות הניתוח. במידה וממאיר- מה יש לבצע? </a:t>
            </a:r>
            <a:endParaRPr lang="en-IL" dirty="0"/>
          </a:p>
        </p:txBody>
      </p:sp>
    </p:spTree>
    <p:extLst>
      <p:ext uri="{BB962C8B-B14F-4D97-AF65-F5344CB8AC3E}">
        <p14:creationId xmlns:p14="http://schemas.microsoft.com/office/powerpoint/2010/main" val="29345163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8C3E1-BC03-FB44-B663-FAC2E1996D4C}"/>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גידולי אשך</a:t>
            </a:r>
            <a:endParaRPr lang="en-IL" dirty="0"/>
          </a:p>
        </p:txBody>
      </p:sp>
      <p:sp>
        <p:nvSpPr>
          <p:cNvPr id="3" name="Content Placeholder 2">
            <a:extLst>
              <a:ext uri="{FF2B5EF4-FFF2-40B4-BE49-F238E27FC236}">
                <a16:creationId xmlns:a16="http://schemas.microsoft.com/office/drawing/2014/main" id="{7200955E-A1AB-7846-9245-28408386788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הגידול השכיח בתקופת הילדות, גורמי סיכון לגידולים?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a:t>
            </a:r>
            <a:r>
              <a:rPr lang="he-IL" dirty="0" err="1"/>
              <a:t>הוורקאפ</a:t>
            </a:r>
            <a:r>
              <a:rPr lang="he-IL" dirty="0"/>
              <a:t> אצל ילד עם גוש נמוש </a:t>
            </a:r>
            <a:r>
              <a:rPr lang="he-IL" dirty="0" err="1"/>
              <a:t>בסקרוטום</a:t>
            </a:r>
            <a:r>
              <a:rPr lang="he-IL" dirty="0"/>
              <a:t>? מה לשים לב בבדיקה גופנית?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אילו גידולים משניים יש באשכים?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הטיפול הכירורגי?</a:t>
            </a:r>
            <a:endParaRPr lang="en-IL" dirty="0"/>
          </a:p>
        </p:txBody>
      </p:sp>
    </p:spTree>
    <p:extLst>
      <p:ext uri="{BB962C8B-B14F-4D97-AF65-F5344CB8AC3E}">
        <p14:creationId xmlns:p14="http://schemas.microsoft.com/office/powerpoint/2010/main" val="2481549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25C51-1811-8E42-B3F5-2697665CF7DC}"/>
              </a:ext>
            </a:extLst>
          </p:cNvPr>
          <p:cNvSpPr>
            <a:spLocks noGrp="1"/>
          </p:cNvSpPr>
          <p:nvPr>
            <p:ph type="title"/>
          </p:nvPr>
        </p:nvSpPr>
        <p:spPr/>
        <p:txBody>
          <a:bodyPr/>
          <a:lstStyle/>
          <a:p>
            <a:pPr rtl="1"/>
            <a:r>
              <a:rPr lang="he-IL" dirty="0"/>
              <a:t>פיזיולוגיה של התינוק ותמיכה תזונתית</a:t>
            </a:r>
            <a:endParaRPr lang="en-IL" dirty="0"/>
          </a:p>
        </p:txBody>
      </p:sp>
      <p:sp>
        <p:nvSpPr>
          <p:cNvPr id="3" name="Content Placeholder 2">
            <a:extLst>
              <a:ext uri="{FF2B5EF4-FFF2-40B4-BE49-F238E27FC236}">
                <a16:creationId xmlns:a16="http://schemas.microsoft.com/office/drawing/2014/main" id="{9124CA41-6901-4B43-A9E7-0FEE32331B1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הגדרות בפגיה- </a:t>
            </a:r>
            <a:r>
              <a:rPr lang="he-IL" dirty="0" err="1"/>
              <a:t>vlbw</a:t>
            </a:r>
            <a:r>
              <a:rPr lang="he-IL" dirty="0"/>
              <a:t> וכדומה. מאפיינים של מחלות פגים, הסיבות לפיגור גדילה תוך רחמי, נפח הדם במל </a:t>
            </a:r>
            <a:r>
              <a:rPr lang="he-IL" dirty="0" err="1"/>
              <a:t>לקג</a:t>
            </a:r>
            <a:r>
              <a:rPr lang="he-IL" dirty="0"/>
              <a:t> לפגים, תינוקות שנולדו, ולאחר מכן. מהי ההגדרה </a:t>
            </a:r>
            <a:r>
              <a:rPr lang="he-IL" dirty="0" err="1"/>
              <a:t>לפוליציטמיה</a:t>
            </a:r>
            <a:r>
              <a:rPr lang="he-IL" dirty="0"/>
              <a:t> ובאילו </a:t>
            </a:r>
            <a:r>
              <a:rPr lang="he-IL" dirty="0" err="1"/>
              <a:t>תנוקות</a:t>
            </a:r>
            <a:r>
              <a:rPr lang="he-IL" dirty="0"/>
              <a:t> בעיקר מתרחש. סיבות </a:t>
            </a:r>
            <a:r>
              <a:rPr lang="he-IL" dirty="0" err="1"/>
              <a:t>להיפרבילירובינמיה</a:t>
            </a:r>
            <a:r>
              <a:rPr lang="he-IL" dirty="0"/>
              <a:t> לא ישירה, מהם הערכים הפתולוגיים וממתי מטפלים. תכולת המים בעובר ובתינוק, מה דרישות הנוזלים ליום של מטופל עם </a:t>
            </a:r>
            <a:r>
              <a:rPr lang="he-IL" dirty="0" err="1"/>
              <a:t>פרפורציה</a:t>
            </a:r>
            <a:r>
              <a:rPr lang="he-IL" dirty="0"/>
              <a:t> על רקע </a:t>
            </a:r>
            <a:r>
              <a:rPr lang="he-IL" dirty="0" err="1"/>
              <a:t>nec</a:t>
            </a:r>
            <a:r>
              <a:rPr lang="he-IL" dirty="0"/>
              <a:t>? מה זה </a:t>
            </a:r>
            <a:r>
              <a:rPr lang="he-IL" dirty="0" err="1"/>
              <a:t>סורפקטנט</a:t>
            </a:r>
            <a:r>
              <a:rPr lang="he-IL" dirty="0"/>
              <a:t>, כיצד פועל.</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דרישות תזונתיות- כמה חלבון צריך תינוק בריא ליממה לפי </a:t>
            </a:r>
            <a:r>
              <a:rPr lang="he-IL" dirty="0" err="1"/>
              <a:t>גראם</a:t>
            </a:r>
            <a:r>
              <a:rPr lang="he-IL" dirty="0"/>
              <a:t> </a:t>
            </a:r>
            <a:r>
              <a:rPr lang="he-IL" dirty="0" err="1"/>
              <a:t>לקג</a:t>
            </a:r>
            <a:r>
              <a:rPr lang="he-IL" dirty="0"/>
              <a:t>? וכמה פג מאושפז במשקל של מתחת ל- 1 ק״ג? כמה פחמימות וכמה שומן לספק? מה זו האכלה טרופית, באיזה מינון מתחילים?</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הרדמה לקראת ניתוח בתינוק לגבי ההחלטה על ניתוח באשפוז יום- לתאר את עת ההחלטות.  </a:t>
            </a:r>
            <a:endParaRPr lang="en-IL" dirty="0"/>
          </a:p>
        </p:txBody>
      </p:sp>
    </p:spTree>
    <p:extLst>
      <p:ext uri="{BB962C8B-B14F-4D97-AF65-F5344CB8AC3E}">
        <p14:creationId xmlns:p14="http://schemas.microsoft.com/office/powerpoint/2010/main" val="6998966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A54C1-8F95-9F48-BDB3-CC11A3A631F0}"/>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err="1"/>
              <a:t>טרטומה</a:t>
            </a:r>
            <a:r>
              <a:rPr lang="he-IL" dirty="0"/>
              <a:t> וגידולים </a:t>
            </a:r>
            <a:r>
              <a:rPr lang="he-IL" dirty="0" err="1"/>
              <a:t>סקרוקוקסגאלים</a:t>
            </a:r>
            <a:endParaRPr lang="en-IL" dirty="0"/>
          </a:p>
        </p:txBody>
      </p:sp>
      <p:sp>
        <p:nvSpPr>
          <p:cNvPr id="3" name="Content Placeholder 2">
            <a:extLst>
              <a:ext uri="{FF2B5EF4-FFF2-40B4-BE49-F238E27FC236}">
                <a16:creationId xmlns:a16="http://schemas.microsoft.com/office/drawing/2014/main" id="{98ADEFF5-BC4E-B742-908C-E3CA25424EE7}"/>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המרקרים הרלוונטיים בהתייחס לגידולים שהם </a:t>
            </a:r>
            <a:r>
              <a:rPr lang="he-IL" dirty="0" err="1"/>
              <a:t>germ</a:t>
            </a:r>
            <a:r>
              <a:rPr lang="he-IL" dirty="0"/>
              <a:t> </a:t>
            </a:r>
            <a:r>
              <a:rPr lang="he-IL" dirty="0" err="1"/>
              <a:t>cell</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מהי האבחנה המבדלת העיקרית אצל עובר עם מסה פרה-סקרלית?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גילוי של </a:t>
            </a:r>
            <a:r>
              <a:rPr lang="he-IL" dirty="0" err="1"/>
              <a:t>טרטומה</a:t>
            </a:r>
            <a:r>
              <a:rPr lang="he-IL" dirty="0"/>
              <a:t> בהריון- מה </a:t>
            </a:r>
            <a:r>
              <a:rPr lang="he-IL" dirty="0" err="1"/>
              <a:t>המנגמנט</a:t>
            </a:r>
            <a:r>
              <a:rPr lang="he-IL" dirty="0"/>
              <a:t>? דרכים לעקוב, אופציות טיפוליות ומתי.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הסיווג על פי אלטמן?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מהלך הניתוח?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המעקב הבתר ניתוחי?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2712968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12550-3FBA-B448-82F7-00EDEA615414}"/>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גידולי אדרנל</a:t>
            </a:r>
            <a:endParaRPr lang="en-IL" dirty="0"/>
          </a:p>
        </p:txBody>
      </p:sp>
      <p:sp>
        <p:nvSpPr>
          <p:cNvPr id="3" name="Content Placeholder 2">
            <a:extLst>
              <a:ext uri="{FF2B5EF4-FFF2-40B4-BE49-F238E27FC236}">
                <a16:creationId xmlns:a16="http://schemas.microsoft.com/office/drawing/2014/main" id="{438B8E49-7408-A749-B71A-0624801E0B1F}"/>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מבנה האדרנל?</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מהי האבחנה המבדלת למסה באדרנל.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קושינג</a:t>
            </a:r>
            <a:r>
              <a:rPr lang="he-IL" dirty="0"/>
              <a:t>- דרך האבחנה, קליניקה, הדמיה.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אדרנוקורטיקל</a:t>
            </a:r>
            <a:r>
              <a:rPr lang="he-IL" dirty="0"/>
              <a:t> </a:t>
            </a:r>
            <a:r>
              <a:rPr lang="he-IL" dirty="0" err="1"/>
              <a:t>קרצינומה</a:t>
            </a:r>
            <a:r>
              <a:rPr lang="he-IL" dirty="0"/>
              <a:t>- לאיזה תסמונת מקושרת? מה </a:t>
            </a:r>
            <a:r>
              <a:rPr lang="he-IL" dirty="0" err="1"/>
              <a:t>הוורקאפ</a:t>
            </a:r>
            <a:r>
              <a:rPr lang="he-IL" dirty="0"/>
              <a:t> הראשוני?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פאוכרומוציטומה</a:t>
            </a:r>
            <a:r>
              <a:rPr lang="he-IL" dirty="0"/>
              <a:t>- מה הקליניקה, מה </a:t>
            </a:r>
            <a:r>
              <a:rPr lang="he-IL" dirty="0" err="1"/>
              <a:t>הוורקאפ</a:t>
            </a:r>
            <a:r>
              <a:rPr lang="he-IL" dirty="0"/>
              <a:t>- מבחינת הדמיה, מהי הכנה לקראת הניתוח. מה חשוב מבחינת המשפחה? </a:t>
            </a:r>
            <a:endParaRPr lang="en-IL" dirty="0"/>
          </a:p>
        </p:txBody>
      </p:sp>
    </p:spTree>
    <p:extLst>
      <p:ext uri="{BB962C8B-B14F-4D97-AF65-F5344CB8AC3E}">
        <p14:creationId xmlns:p14="http://schemas.microsoft.com/office/powerpoint/2010/main" val="33340181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FAD2E-AD5D-9047-8632-3C9C35F0792F}"/>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err="1"/>
              <a:t>אטרזיה</a:t>
            </a:r>
            <a:r>
              <a:rPr lang="he-IL" dirty="0"/>
              <a:t> של הקולון</a:t>
            </a:r>
            <a:endParaRPr lang="en-IL" dirty="0"/>
          </a:p>
        </p:txBody>
      </p:sp>
      <p:sp>
        <p:nvSpPr>
          <p:cNvPr id="3" name="Content Placeholder 2">
            <a:extLst>
              <a:ext uri="{FF2B5EF4-FFF2-40B4-BE49-F238E27FC236}">
                <a16:creationId xmlns:a16="http://schemas.microsoft.com/office/drawing/2014/main" id="{4BEB7846-BD2E-A14E-B111-6D8048D17D6B}"/>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ההסתמנות הקלינית?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מהן סוגי </a:t>
            </a:r>
            <a:r>
              <a:rPr lang="he-IL" dirty="0" err="1"/>
              <a:t>האטרזיות</a:t>
            </a:r>
            <a:r>
              <a:rPr lang="he-IL" dirty="0"/>
              <a:t> הקיימות?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כיצד מבצעים אבחנה, מה </a:t>
            </a:r>
            <a:r>
              <a:rPr lang="he-IL" dirty="0" err="1"/>
              <a:t>הוורקאפ</a:t>
            </a:r>
            <a:r>
              <a:rPr lang="he-IL" dirty="0"/>
              <a:t> עד לניתוח?</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חשוב לבצע בניתוח?</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חשוב ספציפית לבדוק אצל תינוקות עם </a:t>
            </a:r>
            <a:r>
              <a:rPr lang="he-IL" dirty="0" err="1"/>
              <a:t>אנאל</a:t>
            </a:r>
            <a:r>
              <a:rPr lang="he-IL" dirty="0"/>
              <a:t> </a:t>
            </a:r>
            <a:r>
              <a:rPr lang="he-IL" dirty="0" err="1"/>
              <a:t>סטנוזיס</a:t>
            </a:r>
            <a:r>
              <a:rPr lang="he-IL" dirty="0"/>
              <a:t> או </a:t>
            </a:r>
            <a:r>
              <a:rPr lang="he-IL" dirty="0" err="1"/>
              <a:t>אטרזיה</a:t>
            </a:r>
            <a:r>
              <a:rPr lang="he-IL" dirty="0"/>
              <a:t> של הקולון?</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US" dirty="0"/>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35488892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51343-3A6E-1E45-B235-761F5142F5C7}"/>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err="1"/>
              <a:t>הירשפרונג</a:t>
            </a:r>
            <a:endParaRPr lang="en-IL" dirty="0"/>
          </a:p>
        </p:txBody>
      </p:sp>
      <p:sp>
        <p:nvSpPr>
          <p:cNvPr id="3" name="Content Placeholder 2">
            <a:extLst>
              <a:ext uri="{FF2B5EF4-FFF2-40B4-BE49-F238E27FC236}">
                <a16:creationId xmlns:a16="http://schemas.microsoft.com/office/drawing/2014/main" id="{801A5BC6-8E0E-1B43-A6E6-5E8D15B246E4}"/>
              </a:ext>
            </a:extLst>
          </p:cNvPr>
          <p:cNvSpPr>
            <a:spLocks noGrp="1"/>
          </p:cNvSpPr>
          <p:nvPr>
            <p:ph idx="1"/>
          </p:nvPr>
        </p:nvSpPr>
        <p:spPr/>
        <p:txBody>
          <a:bodyPr>
            <a:normAutofit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מהי ההגדרה של </a:t>
            </a:r>
            <a:r>
              <a:rPr lang="he-IL" dirty="0" err="1"/>
              <a:t>הירשפרונג</a:t>
            </a:r>
            <a:r>
              <a:rPr lang="he-IL" dirty="0"/>
              <a:t> ומה צריך להופיע בפתולוגיה.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אחוזים לפי פגיעות במעי, תסמונות קשורות.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הקליניקה בפגיה?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תינוק </a:t>
            </a:r>
            <a:r>
              <a:rPr lang="he-IL" dirty="0" err="1"/>
              <a:t>שמתייצג</a:t>
            </a:r>
            <a:r>
              <a:rPr lang="he-IL" dirty="0"/>
              <a:t> עם </a:t>
            </a:r>
            <a:r>
              <a:rPr lang="he-IL" dirty="0" err="1"/>
              <a:t>פריטוניטיס</a:t>
            </a:r>
            <a:r>
              <a:rPr lang="he-IL" dirty="0"/>
              <a:t> </a:t>
            </a:r>
            <a:r>
              <a:rPr lang="he-IL" dirty="0" err="1"/>
              <a:t>ופרפורציה</a:t>
            </a:r>
            <a:r>
              <a:rPr lang="he-IL" dirty="0"/>
              <a:t> של </a:t>
            </a:r>
            <a:r>
              <a:rPr lang="he-IL" dirty="0" err="1"/>
              <a:t>הצקום</a:t>
            </a:r>
            <a:r>
              <a:rPr lang="he-IL" dirty="0"/>
              <a:t>- מה האופציות בניתוח? מהלך הניתוח?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איך מבצעים חוקן שיקוף, מה ההנחיות לרנטגנולוג?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הרפלקס </a:t>
            </a:r>
            <a:r>
              <a:rPr lang="he-IL" dirty="0" err="1"/>
              <a:t>האינהיבטורי</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כיצד לוקחים ביופסיה </a:t>
            </a:r>
            <a:r>
              <a:rPr lang="he-IL" dirty="0" err="1"/>
              <a:t>רקטלית</a:t>
            </a:r>
            <a:r>
              <a:rPr lang="he-IL" dirty="0"/>
              <a:t> </a:t>
            </a:r>
            <a:r>
              <a:rPr lang="he-IL" dirty="0" err="1"/>
              <a:t>full</a:t>
            </a:r>
            <a:r>
              <a:rPr lang="he-IL" dirty="0"/>
              <a:t> </a:t>
            </a:r>
            <a:r>
              <a:rPr lang="he-IL" dirty="0" err="1"/>
              <a:t>thickness</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מהלך ניתוח </a:t>
            </a:r>
            <a:r>
              <a:rPr lang="he-IL" dirty="0" err="1"/>
              <a:t>pull</a:t>
            </a:r>
            <a:r>
              <a:rPr lang="he-IL" dirty="0"/>
              <a:t> </a:t>
            </a:r>
            <a:r>
              <a:rPr lang="he-IL" dirty="0" err="1"/>
              <a:t>through</a:t>
            </a:r>
            <a:r>
              <a:rPr lang="he-IL" dirty="0"/>
              <a:t>, מהן שלושת הגישות המקובלות.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סיבוכים בתר ניתוחיים</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42025479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CFDC6-22F9-4F4F-8D23-6A722A349E27}"/>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err="1"/>
              <a:t>אנורקטל</a:t>
            </a:r>
            <a:r>
              <a:rPr lang="he-IL" dirty="0"/>
              <a:t> </a:t>
            </a:r>
            <a:r>
              <a:rPr lang="he-IL" dirty="0" err="1"/>
              <a:t>מלפורמיישן</a:t>
            </a:r>
            <a:endParaRPr lang="en-IL" dirty="0"/>
          </a:p>
        </p:txBody>
      </p:sp>
      <p:sp>
        <p:nvSpPr>
          <p:cNvPr id="3" name="Content Placeholder 2">
            <a:extLst>
              <a:ext uri="{FF2B5EF4-FFF2-40B4-BE49-F238E27FC236}">
                <a16:creationId xmlns:a16="http://schemas.microsoft.com/office/drawing/2014/main" id="{BC74172A-24A5-C948-88CE-22EBC7C97DA6}"/>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סוגי </a:t>
            </a:r>
            <a:r>
              <a:rPr lang="he-IL" dirty="0" err="1"/>
              <a:t>האטרזיות</a:t>
            </a:r>
            <a:r>
              <a:rPr lang="he-IL" dirty="0"/>
              <a:t> בזכרים, נקבות- לפי סדר שכיחות.</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תינוק זכר שנולד ללא פי טבעת, </a:t>
            </a:r>
            <a:r>
              <a:rPr lang="he-IL" dirty="0" err="1"/>
              <a:t>וורקאפ</a:t>
            </a:r>
            <a:r>
              <a:rPr lang="he-IL" dirty="0"/>
              <a:t> ראשוני.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תיאור שלבי הניתוח- </a:t>
            </a:r>
            <a:r>
              <a:rPr lang="he-IL" dirty="0" err="1"/>
              <a:t>קולוסטומיה</a:t>
            </a:r>
            <a:r>
              <a:rPr lang="he-IL" dirty="0"/>
              <a:t>, ו- </a:t>
            </a:r>
            <a:r>
              <a:rPr lang="he-IL" dirty="0" err="1"/>
              <a:t>psarp</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תינוקת שנולדה ללא פי טבעת, </a:t>
            </a:r>
            <a:r>
              <a:rPr lang="he-IL" dirty="0" err="1"/>
              <a:t>וורקאפ</a:t>
            </a:r>
            <a:r>
              <a:rPr lang="he-IL" dirty="0"/>
              <a:t> ראשוני?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קלואקה</a:t>
            </a:r>
            <a:r>
              <a:rPr lang="he-IL" dirty="0"/>
              <a:t>- </a:t>
            </a:r>
            <a:r>
              <a:rPr lang="he-IL" dirty="0" err="1"/>
              <a:t>מנגמנט</a:t>
            </a:r>
            <a:r>
              <a:rPr lang="he-IL" dirty="0"/>
              <a:t> ביום הראשון, מה קורה אחר כך?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he-IL" dirty="0"/>
          </a:p>
        </p:txBody>
      </p:sp>
    </p:spTree>
    <p:extLst>
      <p:ext uri="{BB962C8B-B14F-4D97-AF65-F5344CB8AC3E}">
        <p14:creationId xmlns:p14="http://schemas.microsoft.com/office/powerpoint/2010/main" val="26509232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F5BEA-59BD-9042-BA0E-B46AB3DBE778}"/>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מחלות </a:t>
            </a:r>
            <a:r>
              <a:rPr lang="he-IL" dirty="0" err="1"/>
              <a:t>אנורקטליות</a:t>
            </a:r>
            <a:r>
              <a:rPr lang="he-IL" dirty="0"/>
              <a:t> נרכשות</a:t>
            </a:r>
            <a:endParaRPr lang="en-IL" dirty="0"/>
          </a:p>
        </p:txBody>
      </p:sp>
      <p:sp>
        <p:nvSpPr>
          <p:cNvPr id="3" name="Content Placeholder 2">
            <a:extLst>
              <a:ext uri="{FF2B5EF4-FFF2-40B4-BE49-F238E27FC236}">
                <a16:creationId xmlns:a16="http://schemas.microsoft.com/office/drawing/2014/main" id="{2CC00738-4C9A-934D-8959-FD3962BF0B0B}"/>
              </a:ext>
            </a:extLst>
          </p:cNvPr>
          <p:cNvSpPr>
            <a:spLocks noGrp="1"/>
          </p:cNvSpPr>
          <p:nvPr>
            <p:ph idx="1"/>
          </p:nvPr>
        </p:nvSpPr>
        <p:spPr/>
        <p:txBody>
          <a:bodyPr/>
          <a:lstStyle/>
          <a:p>
            <a:pPr algn="r" rtl="1"/>
            <a:r>
              <a:rPr lang="he-IL" dirty="0"/>
              <a:t>בכמה אחוזים מהאבצסים נוצרות </a:t>
            </a:r>
            <a:r>
              <a:rPr lang="he-IL" dirty="0" err="1"/>
              <a:t>פיסטולות</a:t>
            </a:r>
            <a:r>
              <a:rPr lang="he-IL" dirty="0"/>
              <a:t>, מדוע יותר אצל בנים? מה הטיפול בחולי </a:t>
            </a:r>
            <a:r>
              <a:rPr lang="he-IL" dirty="0" err="1"/>
              <a:t>קרוהן</a:t>
            </a:r>
            <a:r>
              <a:rPr lang="he-IL" dirty="0"/>
              <a:t> ובאופן כללי? </a:t>
            </a:r>
          </a:p>
          <a:p>
            <a:pPr algn="r" rtl="1"/>
            <a:r>
              <a:rPr lang="he-IL" dirty="0"/>
              <a:t>מה הטיפול המומלץ </a:t>
            </a:r>
            <a:r>
              <a:rPr lang="he-IL" dirty="0" err="1"/>
              <a:t>בפיסורה</a:t>
            </a:r>
            <a:r>
              <a:rPr lang="he-IL" dirty="0"/>
              <a:t> אנאלית? </a:t>
            </a:r>
          </a:p>
          <a:p>
            <a:pPr algn="r" rtl="1"/>
            <a:r>
              <a:rPr lang="he-IL" dirty="0" err="1"/>
              <a:t>פרולפס</a:t>
            </a:r>
            <a:r>
              <a:rPr lang="he-IL" dirty="0"/>
              <a:t> </a:t>
            </a:r>
            <a:r>
              <a:rPr lang="he-IL" dirty="0" err="1"/>
              <a:t>רקטלי</a:t>
            </a:r>
            <a:r>
              <a:rPr lang="he-IL" dirty="0"/>
              <a:t>- כמה מהמקרים מקושרים בציסטיק פיברוזיס, אילו ניתוחים מוצעים במקרי קיצון. </a:t>
            </a:r>
            <a:endParaRPr lang="en-IL" dirty="0"/>
          </a:p>
        </p:txBody>
      </p:sp>
    </p:spTree>
    <p:extLst>
      <p:ext uri="{BB962C8B-B14F-4D97-AF65-F5344CB8AC3E}">
        <p14:creationId xmlns:p14="http://schemas.microsoft.com/office/powerpoint/2010/main" val="29592710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204CA-4F42-BF43-A119-2822B08E816C}"/>
              </a:ext>
            </a:extLst>
          </p:cNvPr>
          <p:cNvSpPr>
            <a:spLocks noGrp="1"/>
          </p:cNvSpPr>
          <p:nvPr>
            <p:ph type="title"/>
          </p:nvPr>
        </p:nvSpPr>
        <p:spPr/>
        <p:txBody>
          <a:bodyPr>
            <a:normAutofit/>
          </a:bodyPr>
          <a:lstStyle/>
          <a:p>
            <a:pPr algn="l" defTabSz="914400" rtl="1" eaLnBrk="1" latinLnBrk="0" hangingPunct="1">
              <a:lnSpc>
                <a:spcPct val="90000"/>
              </a:lnSpc>
              <a:spcBef>
                <a:spcPct val="0"/>
              </a:spcBef>
              <a:buNone/>
            </a:pPr>
            <a:r>
              <a:rPr lang="en-US" dirty="0"/>
              <a:t>F</a:t>
            </a:r>
            <a:r>
              <a:rPr lang="he-IL" dirty="0" err="1"/>
              <a:t>ecal</a:t>
            </a:r>
            <a:r>
              <a:rPr lang="he-IL" dirty="0"/>
              <a:t> </a:t>
            </a:r>
            <a:r>
              <a:rPr lang="he-IL" dirty="0" err="1"/>
              <a:t>incontinence</a:t>
            </a:r>
            <a:r>
              <a:rPr lang="he-IL" dirty="0"/>
              <a:t> </a:t>
            </a:r>
            <a:r>
              <a:rPr lang="he-IL" dirty="0" err="1"/>
              <a:t>and</a:t>
            </a:r>
            <a:r>
              <a:rPr lang="he-IL" dirty="0"/>
              <a:t> </a:t>
            </a:r>
            <a:r>
              <a:rPr lang="he-IL" dirty="0" err="1"/>
              <a:t>constipation</a:t>
            </a:r>
            <a:endParaRPr lang="en-IL" dirty="0"/>
          </a:p>
        </p:txBody>
      </p:sp>
      <p:sp>
        <p:nvSpPr>
          <p:cNvPr id="3" name="Content Placeholder 2">
            <a:extLst>
              <a:ext uri="{FF2B5EF4-FFF2-40B4-BE49-F238E27FC236}">
                <a16:creationId xmlns:a16="http://schemas.microsoft.com/office/drawing/2014/main" id="{C1C98305-4DCA-C142-BAA6-CF312A71FEC7}"/>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ארבעת הרכיבים של </a:t>
            </a:r>
            <a:r>
              <a:rPr lang="he-IL" dirty="0" err="1"/>
              <a:t>אינקונטננטיות</a:t>
            </a:r>
            <a:r>
              <a:rPr lang="he-IL" dirty="0"/>
              <a:t> (המכניזם)</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אצל חולים הסובלים </a:t>
            </a:r>
            <a:r>
              <a:rPr lang="he-IL" dirty="0" err="1"/>
              <a:t>מאינקונטיננטיות</a:t>
            </a:r>
            <a:r>
              <a:rPr lang="he-IL" dirty="0"/>
              <a:t> </a:t>
            </a:r>
            <a:r>
              <a:rPr lang="he-IL" dirty="0" err="1"/>
              <a:t>אמיתית</a:t>
            </a:r>
            <a:r>
              <a:rPr lang="he-IL" dirty="0"/>
              <a:t>, מה יכול לרמז על פרוגנוזה טובה לקראת טיפול של </a:t>
            </a:r>
            <a:r>
              <a:rPr lang="he-IL" dirty="0" err="1"/>
              <a:t>bowel</a:t>
            </a:r>
            <a:r>
              <a:rPr lang="he-IL" dirty="0"/>
              <a:t> </a:t>
            </a:r>
            <a:r>
              <a:rPr lang="he-IL" dirty="0" err="1"/>
              <a:t>management</a:t>
            </a:r>
            <a:endParaRPr lang="he-IL" dirty="0"/>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טרם התחלת טיפול אצל ילדים הסובלים </a:t>
            </a:r>
            <a:r>
              <a:rPr lang="he-IL" dirty="0" err="1"/>
              <a:t>מאינקונטננטיות</a:t>
            </a:r>
            <a:r>
              <a:rPr lang="he-IL" dirty="0"/>
              <a:t> </a:t>
            </a:r>
            <a:r>
              <a:rPr lang="he-IL" dirty="0" err="1"/>
              <a:t>אמיתית</a:t>
            </a:r>
            <a:r>
              <a:rPr lang="he-IL" dirty="0"/>
              <a:t>, מה יש להשלים מבחינת בירור?</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נמליץ לילדים הסובלים מעצירות, ומה נמליץ לילדים הסובלים </a:t>
            </a:r>
            <a:r>
              <a:rPr lang="he-IL" dirty="0" err="1"/>
              <a:t>מהיפרמוטיליות</a:t>
            </a:r>
            <a:r>
              <a:rPr lang="he-IL" dirty="0"/>
              <a:t>?</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מטופלים ללא בעיה אנטומית, הסובלים מעצירות פונקציונלית- איזה </a:t>
            </a:r>
            <a:r>
              <a:rPr lang="he-IL" dirty="0" err="1"/>
              <a:t>וורקאפ</a:t>
            </a:r>
            <a:r>
              <a:rPr lang="he-IL" dirty="0"/>
              <a:t> יש לעשות טרם החלטה.</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נציע למטופל עם ילדים קטנים, מתחת לגיל 3, שלא עולים במשקל, ויש אצלם עדות </a:t>
            </a:r>
            <a:r>
              <a:rPr lang="he-IL" dirty="0" err="1"/>
              <a:t>לדיסמוטיליות</a:t>
            </a:r>
            <a:r>
              <a:rPr lang="he-IL" dirty="0"/>
              <a:t> של הרקטום </a:t>
            </a:r>
            <a:r>
              <a:rPr lang="he-IL" dirty="0" err="1"/>
              <a:t>במנומטריה</a:t>
            </a:r>
            <a:r>
              <a:rPr lang="he-IL" dirty="0"/>
              <a:t>?</a:t>
            </a:r>
            <a:endParaRPr lang="en-IL" dirty="0"/>
          </a:p>
        </p:txBody>
      </p:sp>
    </p:spTree>
    <p:extLst>
      <p:ext uri="{BB962C8B-B14F-4D97-AF65-F5344CB8AC3E}">
        <p14:creationId xmlns:p14="http://schemas.microsoft.com/office/powerpoint/2010/main" val="2078482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940DC-DFF4-ED4A-B3DC-7B650B4A827D}"/>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אפנדיציטיס</a:t>
            </a:r>
            <a:endParaRPr lang="en-IL" dirty="0"/>
          </a:p>
        </p:txBody>
      </p:sp>
      <p:sp>
        <p:nvSpPr>
          <p:cNvPr id="3" name="Content Placeholder 2">
            <a:extLst>
              <a:ext uri="{FF2B5EF4-FFF2-40B4-BE49-F238E27FC236}">
                <a16:creationId xmlns:a16="http://schemas.microsoft.com/office/drawing/2014/main" id="{1D873DCC-6090-BA4F-9E48-AF48CB6CDC9D}"/>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השכיחות של דלקת התוספתן וההיארעות לאורך החיים?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גורמי סיכון להתפתחות דלקת התוספתן?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קליניקה ודגשים בבדיקה הגופנית.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מהן שיטות הניקוד השונות להערכת דלקת התוספתן?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לגבי טיפול שמרני, מתי נשקול?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מהן אופציות הטיפול ל- </a:t>
            </a:r>
            <a:r>
              <a:rPr lang="he-IL" dirty="0" err="1"/>
              <a:t>perforated</a:t>
            </a:r>
            <a:r>
              <a:rPr lang="he-IL" dirty="0"/>
              <a:t> </a:t>
            </a:r>
            <a:r>
              <a:rPr lang="he-IL" dirty="0" err="1"/>
              <a:t>appendicitis</a:t>
            </a:r>
            <a:r>
              <a:rPr lang="he-IL" dirty="0"/>
              <a:t>? </a:t>
            </a:r>
            <a:endParaRPr lang="en-IL" dirty="0"/>
          </a:p>
        </p:txBody>
      </p:sp>
    </p:spTree>
    <p:extLst>
      <p:ext uri="{BB962C8B-B14F-4D97-AF65-F5344CB8AC3E}">
        <p14:creationId xmlns:p14="http://schemas.microsoft.com/office/powerpoint/2010/main" val="610603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1DCCE-57F3-7447-BB27-226712279B4D}"/>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err="1"/>
              <a:t>אטרזיה</a:t>
            </a:r>
            <a:r>
              <a:rPr lang="he-IL" dirty="0"/>
              <a:t> </a:t>
            </a:r>
            <a:r>
              <a:rPr lang="he-IL" dirty="0" err="1"/>
              <a:t>ביליארית</a:t>
            </a:r>
            <a:endParaRPr lang="en-IL" dirty="0"/>
          </a:p>
        </p:txBody>
      </p:sp>
      <p:sp>
        <p:nvSpPr>
          <p:cNvPr id="3" name="Content Placeholder 2">
            <a:extLst>
              <a:ext uri="{FF2B5EF4-FFF2-40B4-BE49-F238E27FC236}">
                <a16:creationId xmlns:a16="http://schemas.microsoft.com/office/drawing/2014/main" id="{D2E898C3-A51D-C445-84DB-9672F67D15D9}"/>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מהי הקלסיפיקציה של </a:t>
            </a:r>
            <a:r>
              <a:rPr lang="he-IL" dirty="0" err="1"/>
              <a:t>אטרזיה</a:t>
            </a:r>
            <a:r>
              <a:rPr lang="he-IL" dirty="0"/>
              <a:t> בדרכי המרה?</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אבחנה מבדלת של </a:t>
            </a:r>
            <a:r>
              <a:rPr lang="he-IL" dirty="0" err="1"/>
              <a:t>אטרזיה</a:t>
            </a:r>
            <a:r>
              <a:rPr lang="he-IL" dirty="0"/>
              <a:t> </a:t>
            </a:r>
            <a:r>
              <a:rPr lang="he-IL" dirty="0" err="1"/>
              <a:t>ביליארית</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a:t>
            </a:r>
            <a:r>
              <a:rPr lang="he-IL" dirty="0" err="1"/>
              <a:t>המנגמנט</a:t>
            </a:r>
            <a:r>
              <a:rPr lang="he-IL" dirty="0"/>
              <a:t> מבחינת תינוק </a:t>
            </a:r>
            <a:r>
              <a:rPr lang="he-IL" dirty="0" err="1"/>
              <a:t>המתייצג</a:t>
            </a:r>
            <a:r>
              <a:rPr lang="he-IL" dirty="0"/>
              <a:t> עם צהבת חסימתית? מבחינת הדמיה </a:t>
            </a:r>
            <a:r>
              <a:rPr lang="he-IL" dirty="0" err="1"/>
              <a:t>וכו</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רואים בסונר?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מהלך הניתוח.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מהלך בתר ניתוחי מבחינת תרופות.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סיבוכים בתר ניתוחיים.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מהן האינדיקציות להשתלת כבד? </a:t>
            </a:r>
          </a:p>
        </p:txBody>
      </p:sp>
    </p:spTree>
    <p:extLst>
      <p:ext uri="{BB962C8B-B14F-4D97-AF65-F5344CB8AC3E}">
        <p14:creationId xmlns:p14="http://schemas.microsoft.com/office/powerpoint/2010/main" val="22762034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39550-18E9-AE4E-938C-B4AE462AC6C8}"/>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ציסטה </a:t>
            </a:r>
            <a:r>
              <a:rPr lang="he-IL" dirty="0" err="1"/>
              <a:t>כולדוכלית</a:t>
            </a:r>
            <a:endParaRPr lang="en-IL" dirty="0"/>
          </a:p>
        </p:txBody>
      </p:sp>
      <p:sp>
        <p:nvSpPr>
          <p:cNvPr id="3" name="Content Placeholder 2">
            <a:extLst>
              <a:ext uri="{FF2B5EF4-FFF2-40B4-BE49-F238E27FC236}">
                <a16:creationId xmlns:a16="http://schemas.microsoft.com/office/drawing/2014/main" id="{A2FEAF23-BB69-7441-9AF3-C9AD056D9F8B}"/>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הסוגים והקלסיפיקציה של ציסטה </a:t>
            </a:r>
            <a:r>
              <a:rPr lang="he-IL" dirty="0" err="1"/>
              <a:t>כולדוכלית</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ההסבר או </a:t>
            </a:r>
            <a:r>
              <a:rPr lang="he-IL" dirty="0" err="1"/>
              <a:t>הפתוגנזה</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הקליניקה?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מהלך הניתוח., סוגי ההשקות. </a:t>
            </a:r>
          </a:p>
        </p:txBody>
      </p:sp>
    </p:spTree>
    <p:extLst>
      <p:ext uri="{BB962C8B-B14F-4D97-AF65-F5344CB8AC3E}">
        <p14:creationId xmlns:p14="http://schemas.microsoft.com/office/powerpoint/2010/main" val="3080567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AB220-AF6C-A947-A14E-6EE0BEE3F52B}"/>
              </a:ext>
            </a:extLst>
          </p:cNvPr>
          <p:cNvSpPr>
            <a:spLocks noGrp="1"/>
          </p:cNvSpPr>
          <p:nvPr>
            <p:ph type="title"/>
          </p:nvPr>
        </p:nvSpPr>
        <p:spPr/>
        <p:txBody>
          <a:bodyPr/>
          <a:lstStyle/>
          <a:p>
            <a:pPr algn="just" rtl="1"/>
            <a:r>
              <a:rPr lang="he-IL" dirty="0"/>
              <a:t>הרניה </a:t>
            </a:r>
            <a:r>
              <a:rPr lang="he-IL" dirty="0" err="1"/>
              <a:t>סרעפתית</a:t>
            </a:r>
            <a:endParaRPr lang="en-IL" dirty="0"/>
          </a:p>
        </p:txBody>
      </p:sp>
      <p:sp>
        <p:nvSpPr>
          <p:cNvPr id="3" name="Content Placeholder 2">
            <a:extLst>
              <a:ext uri="{FF2B5EF4-FFF2-40B4-BE49-F238E27FC236}">
                <a16:creationId xmlns:a16="http://schemas.microsoft.com/office/drawing/2014/main" id="{BD5E0915-F271-C445-8074-F3EE252F2B92}"/>
              </a:ext>
            </a:extLst>
          </p:cNvPr>
          <p:cNvSpPr>
            <a:spLocks noGrp="1"/>
          </p:cNvSpPr>
          <p:nvPr>
            <p:ph idx="1"/>
          </p:nvPr>
        </p:nvSpPr>
        <p:spPr/>
        <p:txBody>
          <a:bodyPr>
            <a:normAutofit lnSpcReduction="10000"/>
          </a:bodyPr>
          <a:lstStyle/>
          <a:p>
            <a:pPr marL="182880" indent="-182880" algn="just"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אקמו</a:t>
            </a:r>
            <a:r>
              <a:rPr lang="he-IL" dirty="0"/>
              <a:t>: אילו בדיקות והדמיות צריך לעשות לפני שמעלים על </a:t>
            </a:r>
            <a:r>
              <a:rPr lang="he-IL" dirty="0" err="1"/>
              <a:t>אקמו</a:t>
            </a:r>
            <a:r>
              <a:rPr lang="he-IL" dirty="0"/>
              <a:t>? מהן האינדיקציות השכיחות בתינוקות, מהן </a:t>
            </a:r>
            <a:r>
              <a:rPr lang="he-IL" dirty="0" err="1"/>
              <a:t>קונטרא</a:t>
            </a:r>
            <a:r>
              <a:rPr lang="he-IL" dirty="0"/>
              <a:t>-אינדיקציות. מהם הסיבוכים של </a:t>
            </a:r>
            <a:r>
              <a:rPr lang="he-IL" dirty="0" err="1"/>
              <a:t>אקמו</a:t>
            </a:r>
            <a:r>
              <a:rPr lang="he-IL" dirty="0"/>
              <a:t>? אילו בדיקות ומעקב צריך לעשות על כל תינוק שנמצא על </a:t>
            </a:r>
            <a:r>
              <a:rPr lang="he-IL" dirty="0" err="1"/>
              <a:t>אקמו</a:t>
            </a:r>
            <a:r>
              <a:rPr lang="he-IL" dirty="0"/>
              <a:t>? </a:t>
            </a:r>
            <a:endParaRPr lang="en-US" dirty="0"/>
          </a:p>
          <a:p>
            <a:pPr marL="182880" indent="-182880" algn="just"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היארעות של הרניה </a:t>
            </a:r>
            <a:r>
              <a:rPr lang="he-IL" dirty="0" err="1"/>
              <a:t>סרעפתית</a:t>
            </a:r>
            <a:r>
              <a:rPr lang="he-IL" dirty="0"/>
              <a:t>, מראה בסונר, עם איזה תסמונות מקושר, סוגים של הרניה </a:t>
            </a:r>
            <a:r>
              <a:rPr lang="he-IL" dirty="0" err="1"/>
              <a:t>סרעפתית</a:t>
            </a:r>
            <a:r>
              <a:rPr lang="he-IL" dirty="0"/>
              <a:t>. </a:t>
            </a:r>
          </a:p>
          <a:p>
            <a:pPr marL="182880" indent="-182880" algn="just"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מחזור הדם העוברי</a:t>
            </a:r>
          </a:p>
          <a:p>
            <a:pPr marL="182880" indent="-182880" algn="just"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מהלך </a:t>
            </a:r>
            <a:r>
              <a:rPr lang="he-IL" dirty="0" err="1"/>
              <a:t>פרהנטלי</a:t>
            </a:r>
            <a:r>
              <a:rPr lang="he-IL" dirty="0"/>
              <a:t>- גורמים המקושרים בסיכון מוגבר, התערבות תוך רחמית ומתי</a:t>
            </a:r>
          </a:p>
          <a:p>
            <a:pPr marL="182880" indent="-182880" algn="just"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מנגמנט</a:t>
            </a:r>
            <a:r>
              <a:rPr lang="he-IL" dirty="0"/>
              <a:t> של תינוק שנולד עם הרניה </a:t>
            </a:r>
            <a:r>
              <a:rPr lang="he-IL" dirty="0" err="1"/>
              <a:t>סרעפתית</a:t>
            </a:r>
            <a:r>
              <a:rPr lang="he-IL" dirty="0"/>
              <a:t> מסוג </a:t>
            </a:r>
            <a:r>
              <a:rPr lang="he-IL" dirty="0" err="1"/>
              <a:t>בוכדלק</a:t>
            </a:r>
            <a:r>
              <a:rPr lang="he-IL" dirty="0"/>
              <a:t>- מהם ערכי הנשמה, ערכי הגזים בדם, תרופות, שיטות הנשמה </a:t>
            </a:r>
          </a:p>
          <a:p>
            <a:pPr marL="182880" indent="-182880" algn="just"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הסבר להורים טרם הניתוח</a:t>
            </a:r>
          </a:p>
          <a:p>
            <a:pPr marL="182880" indent="-182880" algn="just"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מהלך ארוך טווח וסיבוכים</a:t>
            </a:r>
            <a:endParaRPr lang="en-IL" dirty="0"/>
          </a:p>
        </p:txBody>
      </p:sp>
    </p:spTree>
    <p:extLst>
      <p:ext uri="{BB962C8B-B14F-4D97-AF65-F5344CB8AC3E}">
        <p14:creationId xmlns:p14="http://schemas.microsoft.com/office/powerpoint/2010/main" val="28382748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10E7B-2F3B-FE4B-8F70-AF7277383F32}"/>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מחלות כיס מרה</a:t>
            </a:r>
            <a:endParaRPr lang="en-IL" dirty="0"/>
          </a:p>
        </p:txBody>
      </p:sp>
      <p:sp>
        <p:nvSpPr>
          <p:cNvPr id="3" name="Content Placeholder 2">
            <a:extLst>
              <a:ext uri="{FF2B5EF4-FFF2-40B4-BE49-F238E27FC236}">
                <a16:creationId xmlns:a16="http://schemas.microsoft.com/office/drawing/2014/main" id="{D5CCC9C9-F771-FF41-BABC-C5D0F2E12202}"/>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איך מאבחנים </a:t>
            </a:r>
            <a:r>
              <a:rPr lang="he-IL" dirty="0" err="1"/>
              <a:t>ביליארי</a:t>
            </a:r>
            <a:r>
              <a:rPr lang="he-IL" dirty="0"/>
              <a:t> </a:t>
            </a:r>
            <a:r>
              <a:rPr lang="he-IL" dirty="0" err="1"/>
              <a:t>דיסקינזיה</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סיבות להתפתחות אבנים בכיס מרה? </a:t>
            </a:r>
            <a:endParaRPr lang="en-IL" dirty="0"/>
          </a:p>
        </p:txBody>
      </p:sp>
    </p:spTree>
    <p:extLst>
      <p:ext uri="{BB962C8B-B14F-4D97-AF65-F5344CB8AC3E}">
        <p14:creationId xmlns:p14="http://schemas.microsoft.com/office/powerpoint/2010/main" val="18657109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8F384-C904-5F47-9F4A-D2C993C8FDC2}"/>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לבלב</a:t>
            </a:r>
            <a:endParaRPr lang="en-IL" dirty="0"/>
          </a:p>
        </p:txBody>
      </p:sp>
      <p:sp>
        <p:nvSpPr>
          <p:cNvPr id="3" name="Content Placeholder 2">
            <a:extLst>
              <a:ext uri="{FF2B5EF4-FFF2-40B4-BE49-F238E27FC236}">
                <a16:creationId xmlns:a16="http://schemas.microsoft.com/office/drawing/2014/main" id="{26535393-DF0D-5945-A009-ACA7E9DB9166}"/>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אנומליות מולדות בלבלב, אספקת הדם של הלבלב</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אטיולוגיה של </a:t>
            </a:r>
            <a:r>
              <a:rPr lang="he-IL" dirty="0" err="1"/>
              <a:t>פנקראטיטיס</a:t>
            </a:r>
            <a:r>
              <a:rPr lang="he-IL" dirty="0"/>
              <a:t> בילדים, </a:t>
            </a:r>
            <a:r>
              <a:rPr lang="he-IL" dirty="0" err="1"/>
              <a:t>מנגמנט</a:t>
            </a:r>
            <a:r>
              <a:rPr lang="he-IL" dirty="0"/>
              <a:t> וטיפול.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סיבוכים של </a:t>
            </a:r>
            <a:r>
              <a:rPr lang="he-IL" dirty="0" err="1"/>
              <a:t>פנקראטיטיס</a:t>
            </a:r>
            <a:r>
              <a:rPr lang="he-IL" dirty="0"/>
              <a:t> כרוני?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היפראינסולינזם</a:t>
            </a:r>
            <a:r>
              <a:rPr lang="he-IL" dirty="0"/>
              <a:t> מולד- אבחנה מבדלת, שתי הצורות הקיימות, אבחנה, </a:t>
            </a:r>
            <a:r>
              <a:rPr lang="he-IL" dirty="0" err="1"/>
              <a:t>מנגמנט</a:t>
            </a:r>
            <a:r>
              <a:rPr lang="he-IL" dirty="0"/>
              <a:t> ראשוני עד ניתוח, 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אינסולינומה</a:t>
            </a:r>
            <a:r>
              <a:rPr lang="he-IL" dirty="0"/>
              <a:t>- מאפיינים קליניים. דרך אבחנה, הדמיה, טיפול. מגיע עם איזו תסמונת?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אילו סוגי ציסטות קיימות בלבלב?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סוגי גידולים בלבלב? </a:t>
            </a:r>
            <a:endParaRPr lang="en-IL" dirty="0"/>
          </a:p>
        </p:txBody>
      </p:sp>
    </p:spTree>
    <p:extLst>
      <p:ext uri="{BB962C8B-B14F-4D97-AF65-F5344CB8AC3E}">
        <p14:creationId xmlns:p14="http://schemas.microsoft.com/office/powerpoint/2010/main" val="3068695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458F8-8357-CD45-9B61-9709067DEFA3}"/>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טחול</a:t>
            </a:r>
            <a:endParaRPr lang="en-IL" dirty="0"/>
          </a:p>
        </p:txBody>
      </p:sp>
      <p:sp>
        <p:nvSpPr>
          <p:cNvPr id="3" name="Content Placeholder 2">
            <a:extLst>
              <a:ext uri="{FF2B5EF4-FFF2-40B4-BE49-F238E27FC236}">
                <a16:creationId xmlns:a16="http://schemas.microsoft.com/office/drawing/2014/main" id="{412E6EC7-935A-6846-B7C7-5193B34EB04E}"/>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תפקידי הטחול? מבנה?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אנומליות מולדות של הטחול?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ספרוציטוזיס</a:t>
            </a:r>
            <a:r>
              <a:rPr lang="he-IL" dirty="0"/>
              <a:t>- מה הבעיה בכדוריות הדם, מה </a:t>
            </a:r>
            <a:r>
              <a:rPr lang="he-IL" dirty="0" err="1"/>
              <a:t>הוורקאפ</a:t>
            </a:r>
            <a:r>
              <a:rPr lang="he-IL" dirty="0"/>
              <a:t> לפני 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en-US" dirty="0"/>
              <a:t>I</a:t>
            </a:r>
            <a:r>
              <a:rPr lang="he-IL" dirty="0" err="1"/>
              <a:t>tp</a:t>
            </a:r>
            <a:r>
              <a:rPr lang="he-IL" dirty="0"/>
              <a:t>- מה הסיבה, מה הטיפול התרופתי?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אינדיקציות נוספות לכריתת טחול?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ממה נובע </a:t>
            </a:r>
            <a:r>
              <a:rPr lang="he-IL" dirty="0" err="1"/>
              <a:t>opsi</a:t>
            </a:r>
            <a:r>
              <a:rPr lang="he-IL" dirty="0"/>
              <a:t>, מתי לרוב מתרחש, מה אחוז התמותה? </a:t>
            </a:r>
            <a:endParaRPr lang="en-IL" dirty="0"/>
          </a:p>
        </p:txBody>
      </p:sp>
    </p:spTree>
    <p:extLst>
      <p:ext uri="{BB962C8B-B14F-4D97-AF65-F5344CB8AC3E}">
        <p14:creationId xmlns:p14="http://schemas.microsoft.com/office/powerpoint/2010/main" val="5641491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DB3BC-6DED-1643-BB4B-02CA1B592636}"/>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err="1"/>
              <a:t>אטרזיה</a:t>
            </a:r>
            <a:r>
              <a:rPr lang="he-IL" dirty="0"/>
              <a:t> ושטית</a:t>
            </a:r>
            <a:endParaRPr lang="en-IL" dirty="0"/>
          </a:p>
        </p:txBody>
      </p:sp>
      <p:sp>
        <p:nvSpPr>
          <p:cNvPr id="3" name="Content Placeholder 2">
            <a:extLst>
              <a:ext uri="{FF2B5EF4-FFF2-40B4-BE49-F238E27FC236}">
                <a16:creationId xmlns:a16="http://schemas.microsoft.com/office/drawing/2014/main" id="{217C4C0A-758F-D245-A1F0-738784A18BD3}"/>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מקושרת עם אילו תסמונות? מה אחוז המומים לפי מערכות גוף ובאילו מומים לרוב מדובר?</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מהן סוגי </a:t>
            </a:r>
            <a:r>
              <a:rPr lang="he-IL" dirty="0" err="1"/>
              <a:t>האטרזיות</a:t>
            </a:r>
            <a:r>
              <a:rPr lang="he-IL" dirty="0"/>
              <a:t> </a:t>
            </a:r>
            <a:r>
              <a:rPr lang="he-IL" dirty="0" err="1"/>
              <a:t>והפיסטולות</a:t>
            </a:r>
            <a:r>
              <a:rPr lang="he-IL" dirty="0"/>
              <a:t> לפי שכיחות?</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a:t>
            </a:r>
            <a:r>
              <a:rPr lang="he-IL" dirty="0" err="1"/>
              <a:t>המנגמנט</a:t>
            </a:r>
            <a:r>
              <a:rPr lang="he-IL" dirty="0"/>
              <a:t> טרם ניתוח, אילו בדיקות צריך לעשות.</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תינוק עם </a:t>
            </a:r>
            <a:r>
              <a:rPr lang="he-IL" dirty="0" err="1"/>
              <a:t>אטרזיה</a:t>
            </a:r>
            <a:r>
              <a:rPr lang="he-IL" dirty="0"/>
              <a:t> </a:t>
            </a:r>
            <a:r>
              <a:rPr lang="he-IL" dirty="0" err="1"/>
              <a:t>טייפc</a:t>
            </a:r>
            <a:r>
              <a:rPr lang="he-IL" dirty="0"/>
              <a:t>- מה נסביר להורים בהחתמה על הניתוח.</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מהלך הניתוח.</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 סיבוכים בתר ניתוחיים והטיפול בהם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אטרזיות</a:t>
            </a:r>
            <a:r>
              <a:rPr lang="he-IL" dirty="0"/>
              <a:t> משולבות עם </a:t>
            </a:r>
            <a:r>
              <a:rPr lang="he-IL" dirty="0" err="1"/>
              <a:t>אטרזיה</a:t>
            </a:r>
            <a:r>
              <a:rPr lang="he-IL" dirty="0"/>
              <a:t> </a:t>
            </a:r>
            <a:r>
              <a:rPr lang="he-IL" dirty="0" err="1"/>
              <a:t>בדואדנום</a:t>
            </a:r>
            <a:r>
              <a:rPr lang="he-IL" dirty="0"/>
              <a:t>, או עם </a:t>
            </a:r>
            <a:r>
              <a:rPr lang="he-IL" dirty="0" err="1"/>
              <a:t>arm</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41117409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C8049-450A-C241-8F4D-A3147CFC1AA3}"/>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הפרעות אחרות בוושט</a:t>
            </a:r>
            <a:endParaRPr lang="en-IL" dirty="0"/>
          </a:p>
        </p:txBody>
      </p:sp>
      <p:sp>
        <p:nvSpPr>
          <p:cNvPr id="3" name="Content Placeholder 2">
            <a:extLst>
              <a:ext uri="{FF2B5EF4-FFF2-40B4-BE49-F238E27FC236}">
                <a16:creationId xmlns:a16="http://schemas.microsoft.com/office/drawing/2014/main" id="{3539B3F4-4260-D343-BE0F-9AF5702F5977}"/>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איזה סוגים של </a:t>
            </a:r>
            <a:r>
              <a:rPr lang="he-IL" dirty="0" err="1"/>
              <a:t>סטנוזיס</a:t>
            </a:r>
            <a:r>
              <a:rPr lang="he-IL" dirty="0"/>
              <a:t> מולד בוושט יש? מה </a:t>
            </a:r>
            <a:r>
              <a:rPr lang="he-IL" dirty="0" err="1"/>
              <a:t>המנגמנט</a:t>
            </a:r>
            <a:r>
              <a:rPr lang="he-IL" dirty="0"/>
              <a:t> מבחינת הערכה, טיפול?</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דופליקציה</a:t>
            </a:r>
            <a:r>
              <a:rPr lang="he-IL" dirty="0"/>
              <a:t> של הוושט, כמה אחוז מהווה מסך </a:t>
            </a:r>
            <a:r>
              <a:rPr lang="he-IL" dirty="0" err="1"/>
              <a:t>הדופליקציות</a:t>
            </a:r>
            <a:r>
              <a:rPr lang="he-IL" dirty="0"/>
              <a:t>, מהי ההגדרה, הסתמנות קלינית, טיפול?</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מהי הבעיה </a:t>
            </a:r>
            <a:r>
              <a:rPr lang="he-IL" dirty="0" err="1"/>
              <a:t>באכלזיה</a:t>
            </a:r>
            <a:r>
              <a:rPr lang="he-IL" dirty="0"/>
              <a:t> ואיך נאבחן? מהו מדד </a:t>
            </a:r>
            <a:r>
              <a:rPr lang="he-IL" dirty="0" err="1"/>
              <a:t>אקהרדט</a:t>
            </a:r>
            <a:r>
              <a:rPr lang="he-IL" dirty="0"/>
              <a:t>? מה מבצעים בניתוח?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ניהול פגיעה אקוסטית.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20799093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AFA55-DD4D-8848-BB8C-53597A6C701A}"/>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err="1"/>
              <a:t>פיילוריק</a:t>
            </a:r>
            <a:r>
              <a:rPr lang="he-IL" dirty="0"/>
              <a:t> </a:t>
            </a:r>
            <a:r>
              <a:rPr lang="he-IL" dirty="0" err="1"/>
              <a:t>סטנוזיס</a:t>
            </a:r>
            <a:endParaRPr lang="en-IL" dirty="0"/>
          </a:p>
        </p:txBody>
      </p:sp>
      <p:sp>
        <p:nvSpPr>
          <p:cNvPr id="3" name="Content Placeholder 2">
            <a:extLst>
              <a:ext uri="{FF2B5EF4-FFF2-40B4-BE49-F238E27FC236}">
                <a16:creationId xmlns:a16="http://schemas.microsoft.com/office/drawing/2014/main" id="{1979CEF3-F206-D64D-8706-A594839F2D48}"/>
              </a:ext>
            </a:extLst>
          </p:cNvPr>
          <p:cNvSpPr>
            <a:spLocks noGrp="1"/>
          </p:cNvSpPr>
          <p:nvPr>
            <p:ph idx="1"/>
          </p:nvPr>
        </p:nvSpPr>
        <p:spPr/>
        <p:txBody>
          <a:bodyPr/>
          <a:lstStyle/>
          <a:p>
            <a:pPr marL="0" indent="0" algn="r" defTabSz="914400" rtl="1" eaLnBrk="1" latinLnBrk="0" hangingPunct="1">
              <a:lnSpc>
                <a:spcPct val="100000"/>
              </a:lnSpc>
              <a:spcBef>
                <a:spcPts val="900"/>
              </a:spcBef>
              <a:spcAft>
                <a:spcPts val="0"/>
              </a:spcAft>
              <a:buClr>
                <a:schemeClr val="tx1">
                  <a:lumMod val="85000"/>
                  <a:lumOff val="15000"/>
                </a:schemeClr>
              </a:buClr>
              <a:buNone/>
            </a:pPr>
            <a:r>
              <a:rPr lang="he-IL" dirty="0"/>
              <a:t>אפידמיולוגיה, מהי האטיולוגיה, קליניקה</a:t>
            </a:r>
          </a:p>
          <a:p>
            <a:pPr marL="0" indent="0" algn="r" defTabSz="914400" rtl="1" eaLnBrk="1" latinLnBrk="0" hangingPunct="1">
              <a:lnSpc>
                <a:spcPct val="100000"/>
              </a:lnSpc>
              <a:spcBef>
                <a:spcPts val="900"/>
              </a:spcBef>
              <a:spcAft>
                <a:spcPts val="0"/>
              </a:spcAft>
              <a:buClr>
                <a:schemeClr val="tx1">
                  <a:lumMod val="85000"/>
                  <a:lumOff val="15000"/>
                </a:schemeClr>
              </a:buClr>
              <a:buNone/>
            </a:pPr>
            <a:r>
              <a:rPr lang="he-IL" dirty="0"/>
              <a:t>אבחנה, מהי האבחנה המבדלת הכירורגית והלא-כירורגית. </a:t>
            </a:r>
          </a:p>
          <a:p>
            <a:pPr marL="0" indent="0" algn="r" defTabSz="914400" rtl="1" eaLnBrk="1" latinLnBrk="0" hangingPunct="1">
              <a:lnSpc>
                <a:spcPct val="100000"/>
              </a:lnSpc>
              <a:spcBef>
                <a:spcPts val="900"/>
              </a:spcBef>
              <a:spcAft>
                <a:spcPts val="0"/>
              </a:spcAft>
              <a:buClr>
                <a:schemeClr val="tx1">
                  <a:lumMod val="85000"/>
                  <a:lumOff val="15000"/>
                </a:schemeClr>
              </a:buClr>
              <a:buNone/>
            </a:pPr>
            <a:r>
              <a:rPr lang="he-IL" dirty="0"/>
              <a:t>בדיקות מעבדה- הסבר מדוע. </a:t>
            </a:r>
          </a:p>
          <a:p>
            <a:pPr marL="0" indent="0" algn="r" defTabSz="914400" rtl="1" eaLnBrk="1" latinLnBrk="0" hangingPunct="1">
              <a:lnSpc>
                <a:spcPct val="100000"/>
              </a:lnSpc>
              <a:spcBef>
                <a:spcPts val="900"/>
              </a:spcBef>
              <a:spcAft>
                <a:spcPts val="0"/>
              </a:spcAft>
              <a:buClr>
                <a:schemeClr val="tx1">
                  <a:lumMod val="85000"/>
                  <a:lumOff val="15000"/>
                </a:schemeClr>
              </a:buClr>
              <a:buNone/>
            </a:pPr>
            <a:r>
              <a:rPr lang="he-IL" dirty="0"/>
              <a:t>תנאים להיכנס לניתוח, מהלך הניתוח, סיבוכים. </a:t>
            </a:r>
          </a:p>
          <a:p>
            <a:pPr marL="0" indent="0" algn="r" defTabSz="914400" rtl="1" eaLnBrk="1" latinLnBrk="0" hangingPunct="1">
              <a:lnSpc>
                <a:spcPct val="100000"/>
              </a:lnSpc>
              <a:spcBef>
                <a:spcPts val="900"/>
              </a:spcBef>
              <a:spcAft>
                <a:spcPts val="0"/>
              </a:spcAft>
              <a:buClr>
                <a:schemeClr val="tx1">
                  <a:lumMod val="85000"/>
                  <a:lumOff val="15000"/>
                </a:schemeClr>
              </a:buClr>
              <a:buNone/>
            </a:pPr>
            <a:endParaRPr lang="en-IL" dirty="0"/>
          </a:p>
        </p:txBody>
      </p:sp>
    </p:spTree>
    <p:extLst>
      <p:ext uri="{BB962C8B-B14F-4D97-AF65-F5344CB8AC3E}">
        <p14:creationId xmlns:p14="http://schemas.microsoft.com/office/powerpoint/2010/main" val="23739947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B8003-C0F7-D842-8AF0-CB49B440F1EB}"/>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err="1"/>
              <a:t>בריאטריה</a:t>
            </a:r>
            <a:endParaRPr lang="en-IL" dirty="0"/>
          </a:p>
        </p:txBody>
      </p:sp>
      <p:sp>
        <p:nvSpPr>
          <p:cNvPr id="3" name="Content Placeholder 2">
            <a:extLst>
              <a:ext uri="{FF2B5EF4-FFF2-40B4-BE49-F238E27FC236}">
                <a16:creationId xmlns:a16="http://schemas.microsoft.com/office/drawing/2014/main" id="{506C975D-F139-1644-9919-76FE0035FA86}"/>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מהן ההגדרות לעודף משקל, השמנת יתר, והשמנת יתר קיצונית?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ההתוויות לניתוח </a:t>
            </a:r>
            <a:r>
              <a:rPr lang="he-IL" dirty="0" err="1"/>
              <a:t>בריאטרי</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אילו הערכות יש לבצע אצל מטופל לקראת ניתוח? וכן לגבי בדיקות?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שלבי הניתוח.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סיבוכים לאחר ניתוח. </a:t>
            </a:r>
            <a:endParaRPr lang="en-IL" dirty="0"/>
          </a:p>
        </p:txBody>
      </p:sp>
    </p:spTree>
    <p:extLst>
      <p:ext uri="{BB962C8B-B14F-4D97-AF65-F5344CB8AC3E}">
        <p14:creationId xmlns:p14="http://schemas.microsoft.com/office/powerpoint/2010/main" val="35907118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698D2-ADA8-E44C-BD3F-4290A69967A9}"/>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מחלת </a:t>
            </a:r>
            <a:r>
              <a:rPr lang="he-IL" dirty="0" err="1"/>
              <a:t>ריפלוקס</a:t>
            </a:r>
            <a:r>
              <a:rPr lang="he-IL" dirty="0"/>
              <a:t>- </a:t>
            </a:r>
            <a:r>
              <a:rPr lang="he-IL" dirty="0" err="1"/>
              <a:t>gerd</a:t>
            </a:r>
            <a:endParaRPr lang="en-IL" dirty="0"/>
          </a:p>
        </p:txBody>
      </p:sp>
      <p:sp>
        <p:nvSpPr>
          <p:cNvPr id="3" name="Content Placeholder 2">
            <a:extLst>
              <a:ext uri="{FF2B5EF4-FFF2-40B4-BE49-F238E27FC236}">
                <a16:creationId xmlns:a16="http://schemas.microsoft.com/office/drawing/2014/main" id="{B96024AD-1284-FD4A-A2D3-748A60F188DB}"/>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מוגדר כ- </a:t>
            </a:r>
            <a:r>
              <a:rPr lang="he-IL" dirty="0" err="1"/>
              <a:t>gerd</a:t>
            </a:r>
            <a:r>
              <a:rPr lang="he-IL" dirty="0"/>
              <a:t>, ומהן התלונות השכיחות?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המנגנונים </a:t>
            </a:r>
            <a:r>
              <a:rPr lang="he-IL" dirty="0" err="1"/>
              <a:t>המגינים</a:t>
            </a:r>
            <a:r>
              <a:rPr lang="he-IL" dirty="0"/>
              <a:t> ומונעים </a:t>
            </a:r>
            <a:r>
              <a:rPr lang="he-IL" dirty="0" err="1"/>
              <a:t>ריפלוקס</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כיצד מבצעים אבחנה של </a:t>
            </a:r>
            <a:r>
              <a:rPr lang="he-IL" dirty="0" err="1"/>
              <a:t>ריפלוקס</a:t>
            </a:r>
            <a:r>
              <a:rPr lang="he-IL" dirty="0"/>
              <a:t> פתולוגי?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מהלך ניתוח </a:t>
            </a:r>
            <a:r>
              <a:rPr lang="he-IL" dirty="0" err="1"/>
              <a:t>פונדופליקציה</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סיבוכים לאחר ניתוח. </a:t>
            </a:r>
            <a:endParaRPr lang="en-IL" dirty="0"/>
          </a:p>
        </p:txBody>
      </p:sp>
    </p:spTree>
    <p:extLst>
      <p:ext uri="{BB962C8B-B14F-4D97-AF65-F5344CB8AC3E}">
        <p14:creationId xmlns:p14="http://schemas.microsoft.com/office/powerpoint/2010/main" val="25617567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1A2C6-EF06-3243-9C4E-C75AF40B7693}"/>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פגמים בדופן הבטן</a:t>
            </a:r>
            <a:endParaRPr lang="en-IL" dirty="0"/>
          </a:p>
        </p:txBody>
      </p:sp>
      <p:sp>
        <p:nvSpPr>
          <p:cNvPr id="3" name="Content Placeholder 2">
            <a:extLst>
              <a:ext uri="{FF2B5EF4-FFF2-40B4-BE49-F238E27FC236}">
                <a16:creationId xmlns:a16="http://schemas.microsoft.com/office/drawing/2014/main" id="{C9544C28-888B-A64A-B750-3413C069609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היארעות של </a:t>
            </a:r>
            <a:r>
              <a:rPr lang="he-IL" dirty="0" err="1"/>
              <a:t>גסטרוסכיזיס</a:t>
            </a:r>
            <a:r>
              <a:rPr lang="he-IL" dirty="0"/>
              <a:t>, מומים נלווים, מעקב הריון, מתי ליילד, אטיולוגיה, </a:t>
            </a:r>
            <a:r>
              <a:rPr lang="he-IL" dirty="0" err="1"/>
              <a:t>מגמנט</a:t>
            </a:r>
            <a:r>
              <a:rPr lang="he-IL" dirty="0"/>
              <a:t> לאחר הלידה.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ריסק </a:t>
            </a:r>
            <a:r>
              <a:rPr lang="he-IL" dirty="0" err="1"/>
              <a:t>סטרטיפיקציה</a:t>
            </a:r>
            <a:r>
              <a:rPr lang="he-IL" dirty="0"/>
              <a:t> </a:t>
            </a:r>
            <a:r>
              <a:rPr lang="he-IL" dirty="0" err="1"/>
              <a:t>לגסטרוסכיזיס</a:t>
            </a:r>
            <a:r>
              <a:rPr lang="he-IL" dirty="0"/>
              <a:t>.</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אופציות טיפוליות </a:t>
            </a:r>
            <a:r>
              <a:rPr lang="he-IL" dirty="0" err="1"/>
              <a:t>בגסטרוסכיזיס</a:t>
            </a:r>
            <a:endParaRPr lang="he-IL" dirty="0"/>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אומפלוצלה</a:t>
            </a:r>
            <a:r>
              <a:rPr lang="he-IL" dirty="0"/>
              <a:t>- מה המומים הנלווים? איך נעקוב במהלך </a:t>
            </a:r>
            <a:r>
              <a:rPr lang="he-IL" dirty="0" err="1"/>
              <a:t>ההריון</a:t>
            </a:r>
            <a:r>
              <a:rPr lang="he-IL" dirty="0"/>
              <a:t>? מה ההסבר להיווצרות </a:t>
            </a:r>
            <a:r>
              <a:rPr lang="he-IL" dirty="0" err="1"/>
              <a:t>אומפלוצלה</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מכיל שק </a:t>
            </a:r>
            <a:r>
              <a:rPr lang="he-IL" dirty="0" err="1"/>
              <a:t>האומפלוצלה</a:t>
            </a:r>
            <a:r>
              <a:rPr lang="he-IL" dirty="0"/>
              <a:t> מבחינת השכבות שלו?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גורמים פרוגנוסטיים להערכת גודל </a:t>
            </a:r>
            <a:r>
              <a:rPr lang="he-IL" dirty="0" err="1"/>
              <a:t>האומפלוצלה</a:t>
            </a:r>
            <a:r>
              <a:rPr lang="he-IL" dirty="0"/>
              <a:t> במהלך </a:t>
            </a:r>
            <a:r>
              <a:rPr lang="he-IL" dirty="0" err="1"/>
              <a:t>ההריון</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ניהול לאחר הלידה- השלמת בדיקות?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אומפלוצלה</a:t>
            </a:r>
            <a:r>
              <a:rPr lang="he-IL" dirty="0"/>
              <a:t>- אופציות טיפוליות.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20592951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3E2DF-1647-5A4C-BC69-E6587E5F44D2}"/>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הרניה מפשעתית</a:t>
            </a:r>
            <a:endParaRPr lang="en-IL" dirty="0"/>
          </a:p>
        </p:txBody>
      </p:sp>
      <p:sp>
        <p:nvSpPr>
          <p:cNvPr id="3" name="Content Placeholder 2">
            <a:extLst>
              <a:ext uri="{FF2B5EF4-FFF2-40B4-BE49-F238E27FC236}">
                <a16:creationId xmlns:a16="http://schemas.microsoft.com/office/drawing/2014/main" id="{787DA679-AA4C-B04C-BAD7-FC519AB95603}"/>
              </a:ext>
            </a:extLst>
          </p:cNvPr>
          <p:cNvSpPr>
            <a:spLocks noGrp="1"/>
          </p:cNvSpPr>
          <p:nvPr>
            <p:ph idx="1"/>
          </p:nvPr>
        </p:nvSpPr>
        <p:spPr/>
        <p:txBody>
          <a:bodyPr>
            <a:normAutofit fontScale="92500" lnSpcReduction="2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שיעור ההיארעות של הרניה מפשעתית לאורך החיים אצל זכר? מה גיל ההיארעות השכיח אצל בן, ואצל בת? האם יש הבדל בשיעור </a:t>
            </a:r>
            <a:r>
              <a:rPr lang="he-IL" dirty="0" err="1"/>
              <a:t>האינקרצרציה</a:t>
            </a:r>
            <a:r>
              <a:rPr lang="he-IL" dirty="0"/>
              <a:t> בין בנים לבנות? מה השכיחות מבחינת הרניה מימין, משמאל, ובילטרלית. האם יש קשר משפחתי. מהם השלבים בנדידת האשכים. מהם גורמי הסיכון להרניה מפשעתית (מצבים רפואיים)? מהם הסיבוכים הבתר ניתוחיים?</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ריכטר, </a:t>
            </a:r>
            <a:r>
              <a:rPr lang="he-IL" dirty="0" err="1"/>
              <a:t>amayand</a:t>
            </a:r>
            <a:r>
              <a:rPr lang="he-IL" dirty="0"/>
              <a:t>, </a:t>
            </a:r>
            <a:r>
              <a:rPr lang="he-IL" dirty="0" err="1"/>
              <a:t>littre</a:t>
            </a:r>
            <a:r>
              <a:rPr lang="he-IL" dirty="0"/>
              <a:t>?</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הידרוצלה</a:t>
            </a:r>
            <a:r>
              <a:rPr lang="he-IL" dirty="0"/>
              <a:t>- אילו סוגים קיימים, מה </a:t>
            </a:r>
            <a:r>
              <a:rPr lang="he-IL" dirty="0" err="1"/>
              <a:t>המנגמנט</a:t>
            </a:r>
            <a:r>
              <a:rPr lang="he-IL" dirty="0"/>
              <a:t> לעניין </a:t>
            </a:r>
            <a:r>
              <a:rPr lang="he-IL" dirty="0" err="1"/>
              <a:t>הידרוצלה</a:t>
            </a:r>
            <a:r>
              <a:rPr lang="he-IL" dirty="0"/>
              <a:t> </a:t>
            </a:r>
            <a:r>
              <a:rPr lang="he-IL" dirty="0" err="1"/>
              <a:t>אבדומינו-סקרוטלי</a:t>
            </a:r>
            <a:r>
              <a:rPr lang="he-IL" dirty="0"/>
              <a:t>?</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בקע כלוא- מהן </a:t>
            </a:r>
            <a:r>
              <a:rPr lang="he-IL" dirty="0" err="1"/>
              <a:t>הקונטראאינדיקציות</a:t>
            </a:r>
            <a:r>
              <a:rPr lang="he-IL" dirty="0"/>
              <a:t> אבסולוטיות </a:t>
            </a:r>
            <a:r>
              <a:rPr lang="he-IL" dirty="0" err="1"/>
              <a:t>לנסיון</a:t>
            </a:r>
            <a:r>
              <a:rPr lang="he-IL" dirty="0"/>
              <a:t> החזרה? </a:t>
            </a:r>
            <a:r>
              <a:rPr lang="he-IL" dirty="0" err="1"/>
              <a:t>וק״א</a:t>
            </a:r>
            <a:r>
              <a:rPr lang="he-IL" dirty="0"/>
              <a:t> יחסיות?</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ניתוח לפרוסקופי- שתי טכניקות בהן משתמשים?</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השכיחות של הרניה </a:t>
            </a:r>
            <a:r>
              <a:rPr lang="he-IL" dirty="0" err="1"/>
              <a:t>פמורלית</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תינוקת עם הרניה מפשעתית דו צדדית- במה יש לחשוד?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הימצאות של </a:t>
            </a:r>
            <a:r>
              <a:rPr lang="he-IL" dirty="0" err="1"/>
              <a:t>פרוצצוס</a:t>
            </a:r>
            <a:r>
              <a:rPr lang="he-IL" dirty="0"/>
              <a:t> </a:t>
            </a:r>
            <a:r>
              <a:rPr lang="he-IL" dirty="0" err="1"/>
              <a:t>ווגינליס</a:t>
            </a:r>
            <a:r>
              <a:rPr lang="he-IL" dirty="0"/>
              <a:t> </a:t>
            </a:r>
            <a:r>
              <a:rPr lang="he-IL" dirty="0" err="1"/>
              <a:t>פטנטי</a:t>
            </a:r>
            <a:r>
              <a:rPr lang="he-IL" dirty="0"/>
              <a:t> באופן מקרי- סטטיסטית בכמה מהמקרים יתפתח להרניה?</a:t>
            </a:r>
            <a:endParaRPr lang="en-IL" dirty="0"/>
          </a:p>
        </p:txBody>
      </p:sp>
    </p:spTree>
    <p:extLst>
      <p:ext uri="{BB962C8B-B14F-4D97-AF65-F5344CB8AC3E}">
        <p14:creationId xmlns:p14="http://schemas.microsoft.com/office/powerpoint/2010/main" val="923764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20DDA-82F2-7944-9693-F252D88D87F7}"/>
              </a:ext>
            </a:extLst>
          </p:cNvPr>
          <p:cNvSpPr>
            <a:spLocks noGrp="1"/>
          </p:cNvSpPr>
          <p:nvPr>
            <p:ph type="title"/>
          </p:nvPr>
        </p:nvSpPr>
        <p:spPr/>
        <p:txBody>
          <a:bodyPr/>
          <a:lstStyle/>
          <a:p>
            <a:pPr rtl="1"/>
            <a:r>
              <a:rPr lang="he-IL" dirty="0" err="1"/>
              <a:t>אטרזיה</a:t>
            </a:r>
            <a:r>
              <a:rPr lang="he-IL" dirty="0"/>
              <a:t> </a:t>
            </a:r>
            <a:r>
              <a:rPr lang="he-IL" dirty="0" err="1"/>
              <a:t>דואדנלית</a:t>
            </a:r>
            <a:endParaRPr lang="en-IL" dirty="0"/>
          </a:p>
        </p:txBody>
      </p:sp>
      <p:sp>
        <p:nvSpPr>
          <p:cNvPr id="3" name="Content Placeholder 2">
            <a:extLst>
              <a:ext uri="{FF2B5EF4-FFF2-40B4-BE49-F238E27FC236}">
                <a16:creationId xmlns:a16="http://schemas.microsoft.com/office/drawing/2014/main" id="{90760DB1-3901-EA4F-9476-8DE20CCD64DB}"/>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המומים הנלווים </a:t>
            </a:r>
            <a:r>
              <a:rPr lang="he-IL" dirty="0" err="1"/>
              <a:t>לאטרזיה</a:t>
            </a:r>
            <a:r>
              <a:rPr lang="he-IL" dirty="0"/>
              <a:t> של התריסריון?</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קלסיפיקציה של חסימות תריסריון.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מהי האטיולוגיה של חסימת תריסריון</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מתי לרוב מתבצעת האבחנה במהלך </a:t>
            </a:r>
            <a:r>
              <a:rPr lang="he-IL" dirty="0" err="1"/>
              <a:t>ההריון</a:t>
            </a:r>
            <a:r>
              <a:rPr lang="he-IL" dirty="0"/>
              <a:t>, מהי הפרזנטציה בפגיה.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a:t>
            </a:r>
            <a:r>
              <a:rPr lang="he-IL" dirty="0" err="1"/>
              <a:t>הוורקאפ</a:t>
            </a:r>
            <a:r>
              <a:rPr lang="he-IL" dirty="0"/>
              <a:t> של מטופל שנולד עם תמונה קלינית ורדיולוגית של חסימת תריסריון?</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מהלך הניתוח. סיבוכים בתר ניתוחיים. </a:t>
            </a:r>
            <a:endParaRPr lang="en-IL" dirty="0"/>
          </a:p>
        </p:txBody>
      </p:sp>
    </p:spTree>
    <p:extLst>
      <p:ext uri="{BB962C8B-B14F-4D97-AF65-F5344CB8AC3E}">
        <p14:creationId xmlns:p14="http://schemas.microsoft.com/office/powerpoint/2010/main" val="6328312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7A552-5458-7C49-88C9-F451B1879060}"/>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אשך טמיר</a:t>
            </a:r>
            <a:endParaRPr lang="en-IL" dirty="0"/>
          </a:p>
        </p:txBody>
      </p:sp>
      <p:sp>
        <p:nvSpPr>
          <p:cNvPr id="3" name="Content Placeholder 2">
            <a:extLst>
              <a:ext uri="{FF2B5EF4-FFF2-40B4-BE49-F238E27FC236}">
                <a16:creationId xmlns:a16="http://schemas.microsoft.com/office/drawing/2014/main" id="{1BA693A0-14E6-BA4B-8759-92FB2F9F9D17}"/>
              </a:ext>
            </a:extLst>
          </p:cNvPr>
          <p:cNvSpPr>
            <a:spLocks noGrp="1"/>
          </p:cNvSpPr>
          <p:nvPr>
            <p:ph idx="1"/>
          </p:nvPr>
        </p:nvSpPr>
        <p:spPr/>
        <p:txBody>
          <a:bodyPr>
            <a:normAutofit fontScale="92500" lnSpcReduction="2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סוגי האשכים הטמירים הקיימים</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מהי ההיארעות של אשך טמיר אצל ילוד במועד, ומהי השכיחות בגיל שנה? מהי השכיחות של אשך טמיר אצל פגים?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כמה מהאשכים הטמירים שאינם </a:t>
            </a:r>
            <a:r>
              <a:rPr lang="he-IL" dirty="0" err="1"/>
              <a:t>נמושים</a:t>
            </a:r>
            <a:r>
              <a:rPr lang="he-IL" dirty="0"/>
              <a:t>- יכולים להיות </a:t>
            </a:r>
            <a:r>
              <a:rPr lang="he-IL" dirty="0" err="1"/>
              <a:t>נמושים</a:t>
            </a:r>
            <a:r>
              <a:rPr lang="he-IL" dirty="0"/>
              <a:t> תחת הרדמה כללית?</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a:t>
            </a:r>
            <a:r>
              <a:rPr lang="he-IL" dirty="0" err="1"/>
              <a:t>הוורקאפ</a:t>
            </a:r>
            <a:r>
              <a:rPr lang="he-IL" dirty="0"/>
              <a:t> אצל מטופל עם אשכים טמירים </a:t>
            </a:r>
            <a:r>
              <a:rPr lang="he-IL" dirty="0" err="1"/>
              <a:t>דוצ</a:t>
            </a:r>
            <a:r>
              <a:rPr lang="he-IL" dirty="0"/>
              <a:t> בשלב הראשון ומדוע? מה האבחנה המבדלת?</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שיעור הפוריות אצל מטופלים עם אשך טמיר בודד, ואצל מטופלים עם בילטרלי?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בכמה עולה הסיכון לממאירות אשך, מה סוג הסרטן השכיח כתלות במיקום האשך?</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אצל מטופלים עם סרטן אשכים, לכמה % מהם היה אשך טמיר בילדות?</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האופציות אצל מטופל לאחר גיל ההתבגרות </a:t>
            </a:r>
            <a:r>
              <a:rPr lang="he-IL" dirty="0" err="1"/>
              <a:t>המתייצג</a:t>
            </a:r>
            <a:r>
              <a:rPr lang="he-IL" dirty="0"/>
              <a:t> במרפאה עם אשך טמיר?</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מהן השיטות ליצירת אורך במקרה בו האשך לא מגיע לשק האשכים?</a:t>
            </a:r>
            <a:endParaRPr lang="en-IL" dirty="0"/>
          </a:p>
        </p:txBody>
      </p:sp>
    </p:spTree>
    <p:extLst>
      <p:ext uri="{BB962C8B-B14F-4D97-AF65-F5344CB8AC3E}">
        <p14:creationId xmlns:p14="http://schemas.microsoft.com/office/powerpoint/2010/main" val="28560179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04C9F-2181-D84F-962A-2AC6FA4B1333}"/>
              </a:ext>
            </a:extLst>
          </p:cNvPr>
          <p:cNvSpPr>
            <a:spLocks noGrp="1"/>
          </p:cNvSpPr>
          <p:nvPr>
            <p:ph type="title"/>
          </p:nvPr>
        </p:nvSpPr>
        <p:spPr/>
        <p:txBody>
          <a:bodyPr/>
          <a:lstStyle/>
          <a:p>
            <a:pPr algn="l" defTabSz="914400" rtl="1" eaLnBrk="1" latinLnBrk="0" hangingPunct="1">
              <a:lnSpc>
                <a:spcPct val="90000"/>
              </a:lnSpc>
              <a:spcBef>
                <a:spcPct val="0"/>
              </a:spcBef>
              <a:buNone/>
            </a:pPr>
            <a:r>
              <a:rPr lang="en-US" dirty="0"/>
              <a:t>A</a:t>
            </a:r>
            <a:r>
              <a:rPr lang="he-IL" dirty="0" err="1"/>
              <a:t>cute</a:t>
            </a:r>
            <a:r>
              <a:rPr lang="he-IL" dirty="0"/>
              <a:t> </a:t>
            </a:r>
            <a:r>
              <a:rPr lang="he-IL" dirty="0" err="1"/>
              <a:t>scrotum</a:t>
            </a:r>
            <a:r>
              <a:rPr lang="he-IL" dirty="0"/>
              <a:t> </a:t>
            </a:r>
            <a:endParaRPr lang="en-IL" dirty="0"/>
          </a:p>
        </p:txBody>
      </p:sp>
      <p:sp>
        <p:nvSpPr>
          <p:cNvPr id="3" name="Content Placeholder 2">
            <a:extLst>
              <a:ext uri="{FF2B5EF4-FFF2-40B4-BE49-F238E27FC236}">
                <a16:creationId xmlns:a16="http://schemas.microsoft.com/office/drawing/2014/main" id="{07F66621-BEBD-194F-B2DF-ACC4B642FC56}"/>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אבחנות מבדלות ל- </a:t>
            </a:r>
            <a:r>
              <a:rPr lang="he-IL" dirty="0" err="1"/>
              <a:t>acute</a:t>
            </a:r>
            <a:r>
              <a:rPr lang="he-IL" dirty="0"/>
              <a:t> </a:t>
            </a:r>
            <a:r>
              <a:rPr lang="he-IL" dirty="0" err="1"/>
              <a:t>scrotum</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חלון הזמן להתערבות במקרה של </a:t>
            </a:r>
            <a:r>
              <a:rPr lang="he-IL" dirty="0" err="1"/>
              <a:t>תסביב</a:t>
            </a:r>
            <a:r>
              <a:rPr lang="he-IL" dirty="0"/>
              <a:t> אשך, מה סוגי </a:t>
            </a:r>
            <a:r>
              <a:rPr lang="he-IL" dirty="0" err="1"/>
              <a:t>התסביבים</a:t>
            </a:r>
            <a:r>
              <a:rPr lang="he-IL" dirty="0"/>
              <a:t> הקיימים בהתאם לגיל?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איך מבצעים דה-רוטציה ידנית במקרי קיצון?</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עושים בניתוח?</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a:t>
            </a:r>
            <a:r>
              <a:rPr lang="he-IL" dirty="0" err="1"/>
              <a:t>המנגמנט</a:t>
            </a:r>
            <a:r>
              <a:rPr lang="he-IL" dirty="0"/>
              <a:t> לגבי </a:t>
            </a:r>
            <a:r>
              <a:rPr lang="he-IL" dirty="0" err="1"/>
              <a:t>תסביב</a:t>
            </a:r>
            <a:r>
              <a:rPr lang="he-IL" dirty="0"/>
              <a:t> בתקופה הפרינטלית, </a:t>
            </a:r>
            <a:r>
              <a:rPr lang="he-IL" dirty="0" err="1"/>
              <a:t>כנל</a:t>
            </a:r>
            <a:r>
              <a:rPr lang="he-IL" dirty="0"/>
              <a:t> לעניין הניתוח</a:t>
            </a:r>
            <a:endParaRPr lang="en-US" dirty="0"/>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טראומה לאשך- באילו מקרים יש התוויה לאקספלורציה?</a:t>
            </a:r>
          </a:p>
        </p:txBody>
      </p:sp>
    </p:spTree>
    <p:extLst>
      <p:ext uri="{BB962C8B-B14F-4D97-AF65-F5344CB8AC3E}">
        <p14:creationId xmlns:p14="http://schemas.microsoft.com/office/powerpoint/2010/main" val="27893945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D3FC6-1D9F-2A4B-8D4F-C2C96344BC66}"/>
              </a:ext>
            </a:extLst>
          </p:cNvPr>
          <p:cNvSpPr>
            <a:spLocks noGrp="1"/>
          </p:cNvSpPr>
          <p:nvPr>
            <p:ph type="title"/>
          </p:nvPr>
        </p:nvSpPr>
        <p:spPr/>
        <p:txBody>
          <a:bodyPr/>
          <a:lstStyle/>
          <a:p>
            <a:pPr algn="l" defTabSz="914400" rtl="1" eaLnBrk="1" latinLnBrk="0" hangingPunct="1">
              <a:lnSpc>
                <a:spcPct val="90000"/>
              </a:lnSpc>
              <a:spcBef>
                <a:spcPct val="0"/>
              </a:spcBef>
              <a:buNone/>
            </a:pPr>
            <a:r>
              <a:rPr lang="en-US" dirty="0"/>
              <a:t>P</a:t>
            </a:r>
            <a:r>
              <a:rPr lang="he-IL" dirty="0" err="1"/>
              <a:t>rune</a:t>
            </a:r>
            <a:r>
              <a:rPr lang="he-IL" dirty="0"/>
              <a:t> </a:t>
            </a:r>
            <a:r>
              <a:rPr lang="he-IL" dirty="0" err="1"/>
              <a:t>belly</a:t>
            </a:r>
            <a:endParaRPr lang="en-IL" dirty="0"/>
          </a:p>
        </p:txBody>
      </p:sp>
      <p:sp>
        <p:nvSpPr>
          <p:cNvPr id="3" name="Content Placeholder 2">
            <a:extLst>
              <a:ext uri="{FF2B5EF4-FFF2-40B4-BE49-F238E27FC236}">
                <a16:creationId xmlns:a16="http://schemas.microsoft.com/office/drawing/2014/main" id="{3767D713-447D-7947-979F-71B6B5E53258}"/>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הטריאדה</a:t>
            </a:r>
            <a:r>
              <a:rPr lang="he-IL" dirty="0"/>
              <a:t> הקלאסית של </a:t>
            </a:r>
            <a:r>
              <a:rPr lang="he-IL" dirty="0" err="1"/>
              <a:t>prune</a:t>
            </a:r>
            <a:r>
              <a:rPr lang="he-IL" dirty="0"/>
              <a:t> </a:t>
            </a:r>
            <a:r>
              <a:rPr lang="he-IL" dirty="0" err="1"/>
              <a:t>belly</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ההסבר להתפתחות מום זה?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חוץ משלפוחית מוגדלת, ובעיות </a:t>
            </a:r>
            <a:r>
              <a:rPr lang="he-IL" dirty="0" err="1"/>
              <a:t>גניטו-אורינארית</a:t>
            </a:r>
            <a:r>
              <a:rPr lang="he-IL" dirty="0"/>
              <a:t>, אילו עוד מערכות מעורבות בחלק מן המקרים?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רואים בהערכה פרה-</a:t>
            </a:r>
            <a:r>
              <a:rPr lang="he-IL" dirty="0" err="1"/>
              <a:t>נטלית</a:t>
            </a:r>
            <a:r>
              <a:rPr lang="he-IL" dirty="0"/>
              <a:t>?</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מהם הניתוחים המוצעים? </a:t>
            </a:r>
            <a:endParaRPr lang="en-IL" dirty="0"/>
          </a:p>
        </p:txBody>
      </p:sp>
    </p:spTree>
    <p:extLst>
      <p:ext uri="{BB962C8B-B14F-4D97-AF65-F5344CB8AC3E}">
        <p14:creationId xmlns:p14="http://schemas.microsoft.com/office/powerpoint/2010/main" val="39939570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E247F-A21C-4E4C-8953-F04EC2C79F62}"/>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err="1"/>
              <a:t>פקטוס</a:t>
            </a:r>
            <a:endParaRPr lang="en-IL" dirty="0"/>
          </a:p>
        </p:txBody>
      </p:sp>
      <p:sp>
        <p:nvSpPr>
          <p:cNvPr id="3" name="Content Placeholder 2">
            <a:extLst>
              <a:ext uri="{FF2B5EF4-FFF2-40B4-BE49-F238E27FC236}">
                <a16:creationId xmlns:a16="http://schemas.microsoft.com/office/drawing/2014/main" id="{F8AA08D4-819C-894F-BFDE-691A3A575BCB}"/>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השכיחות של </a:t>
            </a:r>
            <a:r>
              <a:rPr lang="he-IL" dirty="0" err="1"/>
              <a:t>פקטוס</a:t>
            </a:r>
            <a:r>
              <a:rPr lang="he-IL" dirty="0"/>
              <a:t> </a:t>
            </a:r>
            <a:r>
              <a:rPr lang="he-IL" dirty="0" err="1"/>
              <a:t>אקסקבטום</a:t>
            </a:r>
            <a:r>
              <a:rPr lang="he-IL" dirty="0"/>
              <a:t>, מהו </a:t>
            </a:r>
            <a:r>
              <a:rPr lang="he-IL" dirty="0" err="1"/>
              <a:t>המנגמנט</a:t>
            </a:r>
            <a:r>
              <a:rPr lang="he-IL" dirty="0"/>
              <a:t> אצל מטופל </a:t>
            </a:r>
            <a:r>
              <a:rPr lang="he-IL" dirty="0" err="1"/>
              <a:t>שמתייצג</a:t>
            </a:r>
            <a:r>
              <a:rPr lang="he-IL" dirty="0"/>
              <a:t> עם מידת חומרה קלה</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a:t>
            </a:r>
            <a:r>
              <a:rPr lang="he-IL" dirty="0" err="1"/>
              <a:t>haller</a:t>
            </a:r>
            <a:r>
              <a:rPr lang="he-IL" dirty="0"/>
              <a:t> </a:t>
            </a:r>
            <a:r>
              <a:rPr lang="he-IL" dirty="0" err="1"/>
              <a:t>index</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מהן האינדיקציות לניתוח </a:t>
            </a:r>
            <a:r>
              <a:rPr lang="he-IL" dirty="0" err="1"/>
              <a:t>פקטוס</a:t>
            </a:r>
            <a:r>
              <a:rPr lang="he-IL" dirty="0"/>
              <a:t>?</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מהלך הניתוח</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סיבוכים בתר ניתוחיים</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27947486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D5345-86FE-084F-85C0-D5CD9D1921FE}"/>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בעיות בטבור</a:t>
            </a:r>
            <a:endParaRPr lang="en-IL" dirty="0"/>
          </a:p>
        </p:txBody>
      </p:sp>
      <p:sp>
        <p:nvSpPr>
          <p:cNvPr id="3" name="Content Placeholder 2">
            <a:extLst>
              <a:ext uri="{FF2B5EF4-FFF2-40B4-BE49-F238E27FC236}">
                <a16:creationId xmlns:a16="http://schemas.microsoft.com/office/drawing/2014/main" id="{798DB080-225B-E541-B536-5FE0C040E41C}"/>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השכיחות של הרניה טבורית אצל הילוד?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ההיארעות של </a:t>
            </a:r>
            <a:r>
              <a:rPr lang="he-IL" dirty="0" err="1"/>
              <a:t>אינקרצרציה</a:t>
            </a:r>
            <a:r>
              <a:rPr lang="he-IL" dirty="0"/>
              <a:t>?</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סבוכים פוסט אופרטיביים לאחר תיקון הרניה טבורית? שיעור החזרה? </a:t>
            </a:r>
            <a:endParaRPr lang="en-IL" dirty="0"/>
          </a:p>
        </p:txBody>
      </p:sp>
    </p:spTree>
    <p:extLst>
      <p:ext uri="{BB962C8B-B14F-4D97-AF65-F5344CB8AC3E}">
        <p14:creationId xmlns:p14="http://schemas.microsoft.com/office/powerpoint/2010/main" val="21343262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7EED0-DA93-844C-9CC3-5F195884402A}"/>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ברית מילה</a:t>
            </a:r>
            <a:endParaRPr lang="en-IL" dirty="0"/>
          </a:p>
        </p:txBody>
      </p:sp>
      <p:sp>
        <p:nvSpPr>
          <p:cNvPr id="3" name="Content Placeholder 2">
            <a:extLst>
              <a:ext uri="{FF2B5EF4-FFF2-40B4-BE49-F238E27FC236}">
                <a16:creationId xmlns:a16="http://schemas.microsoft.com/office/drawing/2014/main" id="{A73DE0D5-5DE2-5641-BEFF-4A2339B42196}"/>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מהן האינדיקציות הרפואיות לביצוע ברית מילה?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טיעונים בעד ביצוע ברית מילה</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טיעונים נגד ביצוע ברית מילה</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סוגי הניתוחים, סיבוכים </a:t>
            </a:r>
            <a:endParaRPr lang="en-IL" dirty="0"/>
          </a:p>
        </p:txBody>
      </p:sp>
    </p:spTree>
    <p:extLst>
      <p:ext uri="{BB962C8B-B14F-4D97-AF65-F5344CB8AC3E}">
        <p14:creationId xmlns:p14="http://schemas.microsoft.com/office/powerpoint/2010/main" val="33157487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C869-6DCF-B349-8833-2E1B3765B48A}"/>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err="1"/>
              <a:t>מלפורמציות</a:t>
            </a:r>
            <a:r>
              <a:rPr lang="he-IL" dirty="0"/>
              <a:t> </a:t>
            </a:r>
            <a:r>
              <a:rPr lang="he-IL" dirty="0" err="1"/>
              <a:t>ברונכופולמונריות</a:t>
            </a:r>
            <a:endParaRPr lang="en-IL" dirty="0"/>
          </a:p>
        </p:txBody>
      </p:sp>
      <p:sp>
        <p:nvSpPr>
          <p:cNvPr id="3" name="Content Placeholder 2">
            <a:extLst>
              <a:ext uri="{FF2B5EF4-FFF2-40B4-BE49-F238E27FC236}">
                <a16:creationId xmlns:a16="http://schemas.microsoft.com/office/drawing/2014/main" id="{CAE7F35D-E67D-3849-96A6-B2DB7F2BD52D}"/>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שלבי התפתחות הריאות מבחינה </a:t>
            </a:r>
            <a:r>
              <a:rPr lang="he-IL" dirty="0" err="1"/>
              <a:t>אמבריונלית</a:t>
            </a:r>
            <a:r>
              <a:rPr lang="he-IL" dirty="0"/>
              <a:t>? סוגי </a:t>
            </a:r>
            <a:r>
              <a:rPr lang="he-IL" dirty="0" err="1"/>
              <a:t>המלפורמציות</a:t>
            </a:r>
            <a:r>
              <a:rPr lang="he-IL" dirty="0"/>
              <a:t> מבחינת קלסיפיקציה?</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en-US" dirty="0"/>
              <a:t>C</a:t>
            </a:r>
            <a:r>
              <a:rPr lang="he-IL" dirty="0" err="1"/>
              <a:t>pam</a:t>
            </a:r>
            <a:r>
              <a:rPr lang="he-IL" dirty="0"/>
              <a:t>- מהי הקלסיפיקציה של </a:t>
            </a:r>
            <a:r>
              <a:rPr lang="he-IL" dirty="0" err="1"/>
              <a:t>סטוקר</a:t>
            </a:r>
            <a:r>
              <a:rPr lang="he-IL" dirty="0"/>
              <a:t> לעניין </a:t>
            </a:r>
            <a:r>
              <a:rPr lang="he-IL" dirty="0" err="1"/>
              <a:t>cpam</a:t>
            </a:r>
            <a:r>
              <a:rPr lang="he-IL" dirty="0"/>
              <a:t>, מהי ההגדרה של </a:t>
            </a:r>
            <a:r>
              <a:rPr lang="he-IL" dirty="0" err="1"/>
              <a:t>מקרוציסטה</a:t>
            </a:r>
            <a:r>
              <a:rPr lang="he-IL" dirty="0"/>
              <a:t>? מהו המאפיין מבחינת התפתחות של הנגע במהלך </a:t>
            </a:r>
            <a:r>
              <a:rPr lang="he-IL" dirty="0" err="1"/>
              <a:t>ההריון</a:t>
            </a:r>
            <a:r>
              <a:rPr lang="he-IL" dirty="0"/>
              <a:t>, מה המראה בסונר? אילו מדדים פרוגנוסטיים קיימים בהערכת הסונר? מהן האופציות הטיפוליות כתלות בגודל ובסוג הנגע.</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מהי </a:t>
            </a:r>
            <a:r>
              <a:rPr lang="he-IL" dirty="0" err="1"/>
              <a:t>סקווסטרציה</a:t>
            </a:r>
            <a:r>
              <a:rPr lang="he-IL" dirty="0"/>
              <a:t>, מה האינדיקציה לכריתה בשני הסוגים?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עקרונות ניתוח </a:t>
            </a:r>
            <a:r>
              <a:rPr lang="he-IL" dirty="0" err="1"/>
              <a:t>תורקוסקופי</a:t>
            </a:r>
            <a:r>
              <a:rPr lang="he-IL" dirty="0"/>
              <a:t> לעניין </a:t>
            </a:r>
            <a:r>
              <a:rPr lang="he-IL" dirty="0" err="1"/>
              <a:t>לובקטומי</a:t>
            </a:r>
            <a:endParaRPr lang="he-IL" dirty="0"/>
          </a:p>
        </p:txBody>
      </p:sp>
    </p:spTree>
    <p:extLst>
      <p:ext uri="{BB962C8B-B14F-4D97-AF65-F5344CB8AC3E}">
        <p14:creationId xmlns:p14="http://schemas.microsoft.com/office/powerpoint/2010/main" val="39906012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A87A5-7E9E-3A48-B43E-C40F972D09CF}"/>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נגעים של הריאה </a:t>
            </a:r>
            <a:r>
              <a:rPr lang="he-IL" dirty="0" err="1"/>
              <a:t>והפלאורה</a:t>
            </a:r>
            <a:endParaRPr lang="en-IL" dirty="0"/>
          </a:p>
        </p:txBody>
      </p:sp>
      <p:sp>
        <p:nvSpPr>
          <p:cNvPr id="3" name="Content Placeholder 2">
            <a:extLst>
              <a:ext uri="{FF2B5EF4-FFF2-40B4-BE49-F238E27FC236}">
                <a16:creationId xmlns:a16="http://schemas.microsoft.com/office/drawing/2014/main" id="{EEEE83B2-2923-8247-B6A0-CA1DE6EA7D7B}"/>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תפליט פרא-</a:t>
            </a:r>
            <a:r>
              <a:rPr lang="he-IL" dirty="0" err="1"/>
              <a:t>פנאומוני</a:t>
            </a:r>
            <a:r>
              <a:rPr lang="he-IL" dirty="0"/>
              <a:t>: מה השלבים בהתפתחות של תפליט כזה, כיצד נעשית האבחנה מבחינת מאפיינים בנוזל המוגלתי? מה מהפרמטרים הוא גורם פרוגנוסטי שלילי? מתי מבצעים הכנסת נקז? מהי ההגדרה של </a:t>
            </a:r>
            <a:r>
              <a:rPr lang="he-IL" dirty="0" err="1"/>
              <a:t>אמפיימה</a:t>
            </a:r>
            <a:r>
              <a:rPr lang="he-IL" dirty="0"/>
              <a:t>, מה </a:t>
            </a:r>
            <a:r>
              <a:rPr lang="he-IL" dirty="0" err="1"/>
              <a:t>המנגמנט</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כילותורקס</a:t>
            </a:r>
            <a:r>
              <a:rPr lang="he-IL" dirty="0"/>
              <a:t>- איך מתאפיין בבדיקות? מה הסיבות? מה הטיפול?</a:t>
            </a:r>
            <a:endParaRPr lang="en-IL" dirty="0"/>
          </a:p>
        </p:txBody>
      </p:sp>
    </p:spTree>
    <p:extLst>
      <p:ext uri="{BB962C8B-B14F-4D97-AF65-F5344CB8AC3E}">
        <p14:creationId xmlns:p14="http://schemas.microsoft.com/office/powerpoint/2010/main" val="50779071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DD5FA-FFDE-6444-A0BE-BFED6080460D}"/>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גוש </a:t>
            </a:r>
            <a:r>
              <a:rPr lang="he-IL" dirty="0" err="1"/>
              <a:t>מדיאסטינלי</a:t>
            </a:r>
            <a:endParaRPr lang="en-IL" dirty="0"/>
          </a:p>
        </p:txBody>
      </p:sp>
      <p:sp>
        <p:nvSpPr>
          <p:cNvPr id="3" name="Content Placeholder 2">
            <a:extLst>
              <a:ext uri="{FF2B5EF4-FFF2-40B4-BE49-F238E27FC236}">
                <a16:creationId xmlns:a16="http://schemas.microsoft.com/office/drawing/2014/main" id="{43C656AC-921B-BF4A-844E-27F69EFF5B5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הגידולים השפירים והממאירים שלרוב נמצאים </a:t>
            </a:r>
            <a:r>
              <a:rPr lang="he-IL" dirty="0" err="1"/>
              <a:t>במדיאסטינום</a:t>
            </a:r>
            <a:r>
              <a:rPr lang="he-IL" dirty="0"/>
              <a:t> </a:t>
            </a:r>
            <a:r>
              <a:rPr lang="he-IL" dirty="0" err="1"/>
              <a:t>פוסטריורי</a:t>
            </a:r>
            <a:r>
              <a:rPr lang="he-IL" dirty="0"/>
              <a:t>?</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הגידולים השפירים והממאירים שלרוב נמצאים </a:t>
            </a:r>
            <a:r>
              <a:rPr lang="he-IL" dirty="0" err="1"/>
              <a:t>במדיאסטינום</a:t>
            </a:r>
            <a:r>
              <a:rPr lang="he-IL" dirty="0"/>
              <a:t> אמצעי?</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הגידולים השפירים והממאירים שלרוב נמצאים </a:t>
            </a:r>
            <a:r>
              <a:rPr lang="he-IL" dirty="0" err="1"/>
              <a:t>במדיאסטינום</a:t>
            </a:r>
            <a:r>
              <a:rPr lang="he-IL" dirty="0"/>
              <a:t> קדמי? </a:t>
            </a:r>
            <a:endParaRPr lang="en-IL" dirty="0"/>
          </a:p>
        </p:txBody>
      </p:sp>
    </p:spTree>
    <p:extLst>
      <p:ext uri="{BB962C8B-B14F-4D97-AF65-F5344CB8AC3E}">
        <p14:creationId xmlns:p14="http://schemas.microsoft.com/office/powerpoint/2010/main" val="17278403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F7ACF-13E9-A04F-B24D-F19943778B21}"/>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חזה אוויר</a:t>
            </a:r>
            <a:endParaRPr lang="en-IL" dirty="0"/>
          </a:p>
        </p:txBody>
      </p:sp>
      <p:sp>
        <p:nvSpPr>
          <p:cNvPr id="3" name="Content Placeholder 2">
            <a:extLst>
              <a:ext uri="{FF2B5EF4-FFF2-40B4-BE49-F238E27FC236}">
                <a16:creationId xmlns:a16="http://schemas.microsoft.com/office/drawing/2014/main" id="{1F00C939-175C-794F-B19E-78E8695FC0D5}"/>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מטופלים עם גורמי סיכון? מהי ההגדרה של </a:t>
            </a:r>
            <a:r>
              <a:rPr lang="he-IL" dirty="0" err="1"/>
              <a:t>פנואמותורקס</a:t>
            </a:r>
            <a:r>
              <a:rPr lang="he-IL" dirty="0"/>
              <a:t> גדול? כמה ימים מקובל לחכות עם </a:t>
            </a:r>
            <a:r>
              <a:rPr lang="he-IL" dirty="0" err="1"/>
              <a:t>air</a:t>
            </a:r>
            <a:r>
              <a:rPr lang="he-IL" dirty="0"/>
              <a:t> </a:t>
            </a:r>
            <a:r>
              <a:rPr lang="he-IL" dirty="0" err="1"/>
              <a:t>leak</a:t>
            </a:r>
            <a:r>
              <a:rPr lang="he-IL" dirty="0"/>
              <a:t> עד לביצוע ניתוח? מהי הרגישות של בדיקת סיטי בהערכת </a:t>
            </a:r>
            <a:r>
              <a:rPr lang="he-IL" dirty="0" err="1"/>
              <a:t>blebs</a:t>
            </a:r>
            <a:r>
              <a:rPr lang="he-IL" dirty="0"/>
              <a:t>? מהן השיטות לבצע את הניתוח וביצוע </a:t>
            </a:r>
            <a:r>
              <a:rPr lang="he-IL" dirty="0" err="1"/>
              <a:t>פלאורודזיס</a:t>
            </a:r>
            <a:r>
              <a:rPr lang="he-IL" dirty="0"/>
              <a:t>? </a:t>
            </a:r>
            <a:endParaRPr lang="en-IL" dirty="0"/>
          </a:p>
        </p:txBody>
      </p:sp>
    </p:spTree>
    <p:extLst>
      <p:ext uri="{BB962C8B-B14F-4D97-AF65-F5344CB8AC3E}">
        <p14:creationId xmlns:p14="http://schemas.microsoft.com/office/powerpoint/2010/main" val="2362334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731C1-E5F2-6B4D-9BA5-DC691E3E6CE0}"/>
              </a:ext>
            </a:extLst>
          </p:cNvPr>
          <p:cNvSpPr>
            <a:spLocks noGrp="1"/>
          </p:cNvSpPr>
          <p:nvPr>
            <p:ph type="title"/>
          </p:nvPr>
        </p:nvSpPr>
        <p:spPr/>
        <p:txBody>
          <a:bodyPr/>
          <a:lstStyle/>
          <a:p>
            <a:pPr rtl="1"/>
            <a:r>
              <a:rPr lang="he-IL" dirty="0" err="1"/>
              <a:t>אטרזיה</a:t>
            </a:r>
            <a:r>
              <a:rPr lang="he-IL" dirty="0"/>
              <a:t> של המעי הדק</a:t>
            </a:r>
            <a:endParaRPr lang="en-IL" dirty="0"/>
          </a:p>
        </p:txBody>
      </p:sp>
      <p:sp>
        <p:nvSpPr>
          <p:cNvPr id="3" name="Content Placeholder 2">
            <a:extLst>
              <a:ext uri="{FF2B5EF4-FFF2-40B4-BE49-F238E27FC236}">
                <a16:creationId xmlns:a16="http://schemas.microsoft.com/office/drawing/2014/main" id="{51546D6B-4214-8244-999C-31EE28E43379}"/>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מהי האטיולוגיה, מה המומים הנלווים?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אבחנה מבדלת?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קלסיפיקציה על פי </a:t>
            </a:r>
            <a:r>
              <a:rPr lang="he-IL" dirty="0" err="1"/>
              <a:t>גרוספלד</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מהלך הניתוח- מה הדגשים.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4087436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C79C4-EF5B-F24F-816B-BD8A329BE83D}"/>
              </a:ext>
            </a:extLst>
          </p:cNvPr>
          <p:cNvSpPr>
            <a:spLocks noGrp="1"/>
          </p:cNvSpPr>
          <p:nvPr>
            <p:ph type="title"/>
          </p:nvPr>
        </p:nvSpPr>
        <p:spPr/>
        <p:txBody>
          <a:bodyPr/>
          <a:lstStyle/>
          <a:p>
            <a:pPr rtl="1"/>
            <a:r>
              <a:rPr lang="he-IL" dirty="0" err="1"/>
              <a:t>מקוניום</a:t>
            </a:r>
            <a:r>
              <a:rPr lang="he-IL" dirty="0"/>
              <a:t> </a:t>
            </a:r>
            <a:r>
              <a:rPr lang="he-IL" dirty="0" err="1"/>
              <a:t>אילאוס</a:t>
            </a:r>
            <a:endParaRPr lang="en-IL" dirty="0"/>
          </a:p>
        </p:txBody>
      </p:sp>
      <p:sp>
        <p:nvSpPr>
          <p:cNvPr id="3" name="Content Placeholder 2">
            <a:extLst>
              <a:ext uri="{FF2B5EF4-FFF2-40B4-BE49-F238E27FC236}">
                <a16:creationId xmlns:a16="http://schemas.microsoft.com/office/drawing/2014/main" id="{BFE2A6AF-2EB4-3D4E-A83F-36678C49EE9A}"/>
              </a:ext>
            </a:extLst>
          </p:cNvPr>
          <p:cNvSpPr>
            <a:spLocks noGrp="1"/>
          </p:cNvSpPr>
          <p:nvPr>
            <p:ph idx="1"/>
          </p:nvPr>
        </p:nvSpPr>
        <p:spPr/>
        <p:txBody>
          <a:bodyPr/>
          <a:lstStyle/>
          <a:p>
            <a:pPr algn="r" rtl="1"/>
            <a:r>
              <a:rPr lang="he-IL" dirty="0"/>
              <a:t>מהי מחלת ציסטיק פיברוזיס, באילו איברי מטרה פוגעת ומהי הקליניקה. </a:t>
            </a:r>
          </a:p>
          <a:p>
            <a:pPr algn="r" rtl="1"/>
            <a:r>
              <a:rPr lang="he-IL" dirty="0" err="1"/>
              <a:t>מקוניום</a:t>
            </a:r>
            <a:r>
              <a:rPr lang="he-IL" dirty="0"/>
              <a:t> </a:t>
            </a:r>
            <a:r>
              <a:rPr lang="he-IL" dirty="0" err="1"/>
              <a:t>אילאוס</a:t>
            </a:r>
            <a:r>
              <a:rPr lang="he-IL" dirty="0"/>
              <a:t>- מהלך פרה-נטלי, בירור מוצע להורים. </a:t>
            </a:r>
          </a:p>
          <a:p>
            <a:pPr algn="r" rtl="1"/>
            <a:r>
              <a:rPr lang="he-IL" dirty="0"/>
              <a:t>הטיפול השמרני </a:t>
            </a:r>
            <a:r>
              <a:rPr lang="he-IL" dirty="0" err="1"/>
              <a:t>במקוניום</a:t>
            </a:r>
            <a:r>
              <a:rPr lang="he-IL" dirty="0"/>
              <a:t> </a:t>
            </a:r>
            <a:r>
              <a:rPr lang="he-IL" dirty="0" err="1"/>
              <a:t>אילאוס</a:t>
            </a:r>
            <a:r>
              <a:rPr lang="he-IL" dirty="0"/>
              <a:t> פשוט. </a:t>
            </a:r>
          </a:p>
          <a:p>
            <a:pPr algn="r" rtl="1"/>
            <a:r>
              <a:rPr lang="he-IL" dirty="0"/>
              <a:t>הטיפול הכירורגי </a:t>
            </a:r>
            <a:r>
              <a:rPr lang="he-IL" dirty="0" err="1"/>
              <a:t>במקוניום</a:t>
            </a:r>
            <a:r>
              <a:rPr lang="he-IL" dirty="0"/>
              <a:t> </a:t>
            </a:r>
            <a:r>
              <a:rPr lang="he-IL" dirty="0" err="1"/>
              <a:t>אילאוס</a:t>
            </a:r>
            <a:r>
              <a:rPr lang="he-IL" dirty="0"/>
              <a:t> פשוט. </a:t>
            </a:r>
          </a:p>
          <a:p>
            <a:pPr algn="r" rtl="1"/>
            <a:r>
              <a:rPr lang="he-IL" dirty="0" err="1"/>
              <a:t>מקוניום</a:t>
            </a:r>
            <a:r>
              <a:rPr lang="he-IL" dirty="0"/>
              <a:t> </a:t>
            </a:r>
            <a:r>
              <a:rPr lang="he-IL" dirty="0" err="1"/>
              <a:t>אילאוס</a:t>
            </a:r>
            <a:r>
              <a:rPr lang="he-IL" dirty="0"/>
              <a:t> מורכב- אילו סוגים קיימים. </a:t>
            </a:r>
            <a:endParaRPr lang="en-IL" dirty="0"/>
          </a:p>
        </p:txBody>
      </p:sp>
    </p:spTree>
    <p:extLst>
      <p:ext uri="{BB962C8B-B14F-4D97-AF65-F5344CB8AC3E}">
        <p14:creationId xmlns:p14="http://schemas.microsoft.com/office/powerpoint/2010/main" val="3836659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E4B65-60CB-7F44-9FF6-014539BC8E26}"/>
              </a:ext>
            </a:extLst>
          </p:cNvPr>
          <p:cNvSpPr>
            <a:spLocks noGrp="1"/>
          </p:cNvSpPr>
          <p:nvPr>
            <p:ph type="title"/>
          </p:nvPr>
        </p:nvSpPr>
        <p:spPr/>
        <p:txBody>
          <a:bodyPr>
            <a:normAutofit/>
          </a:bodyPr>
          <a:lstStyle/>
          <a:p>
            <a:pPr rtl="1"/>
            <a:r>
              <a:rPr lang="he-IL" dirty="0" err="1"/>
              <a:t>מלרוטציה</a:t>
            </a:r>
            <a:br>
              <a:rPr lang="en-IL" dirty="0"/>
            </a:br>
            <a:endParaRPr lang="en-IL" dirty="0"/>
          </a:p>
        </p:txBody>
      </p:sp>
      <p:sp>
        <p:nvSpPr>
          <p:cNvPr id="3" name="Content Placeholder 2">
            <a:extLst>
              <a:ext uri="{FF2B5EF4-FFF2-40B4-BE49-F238E27FC236}">
                <a16:creationId xmlns:a16="http://schemas.microsoft.com/office/drawing/2014/main" id="{F7837346-8B32-E040-A70C-9D6285EE9E39}"/>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כיצד מתבצעת רוטציה תקינה במהלך </a:t>
            </a:r>
            <a:r>
              <a:rPr lang="he-IL" dirty="0" err="1"/>
              <a:t>ההריון</a:t>
            </a:r>
            <a:r>
              <a:rPr lang="he-IL" dirty="0"/>
              <a:t>?</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אילו סוגי </a:t>
            </a:r>
            <a:r>
              <a:rPr lang="he-IL" dirty="0" err="1"/>
              <a:t>מלרוטציה</a:t>
            </a:r>
            <a:r>
              <a:rPr lang="he-IL" dirty="0"/>
              <a:t> קיימים?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הסתמנויות</a:t>
            </a:r>
            <a:r>
              <a:rPr lang="he-IL" dirty="0"/>
              <a:t> קליניות</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אבחנה ובירור, מה בהדמיה?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שלבי הניתוח.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1373341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FC070-5F5F-7F43-AB32-F55434B35966}"/>
              </a:ext>
            </a:extLst>
          </p:cNvPr>
          <p:cNvSpPr>
            <a:spLocks noGrp="1"/>
          </p:cNvSpPr>
          <p:nvPr>
            <p:ph type="title"/>
          </p:nvPr>
        </p:nvSpPr>
        <p:spPr/>
        <p:txBody>
          <a:bodyPr>
            <a:normAutofit/>
          </a:bodyPr>
          <a:lstStyle/>
          <a:p>
            <a:pPr rtl="1"/>
            <a:r>
              <a:rPr lang="he-IL" dirty="0"/>
              <a:t>תסמונת מעי קצר</a:t>
            </a:r>
            <a:br>
              <a:rPr lang="en-IL" dirty="0"/>
            </a:br>
            <a:endParaRPr lang="en-IL" dirty="0"/>
          </a:p>
        </p:txBody>
      </p:sp>
      <p:sp>
        <p:nvSpPr>
          <p:cNvPr id="3" name="Content Placeholder 2">
            <a:extLst>
              <a:ext uri="{FF2B5EF4-FFF2-40B4-BE49-F238E27FC236}">
                <a16:creationId xmlns:a16="http://schemas.microsoft.com/office/drawing/2014/main" id="{3B57CC3A-1B7A-0E4E-9BA8-424DE71C0695}"/>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הגדרה של מעי קצר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אטיולוגיות שכיחות לפי סדר שכיחות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סיבוכים של ילדים עם מעי קצר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אופציות כירורגיות </a:t>
            </a:r>
            <a:endParaRPr lang="en-IL" dirty="0"/>
          </a:p>
        </p:txBody>
      </p:sp>
    </p:spTree>
    <p:extLst>
      <p:ext uri="{BB962C8B-B14F-4D97-AF65-F5344CB8AC3E}">
        <p14:creationId xmlns:p14="http://schemas.microsoft.com/office/powerpoint/2010/main" val="3475046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CBCA3-F4CE-0B46-BF76-6F9F4AF896DC}"/>
              </a:ext>
            </a:extLst>
          </p:cNvPr>
          <p:cNvSpPr>
            <a:spLocks noGrp="1"/>
          </p:cNvSpPr>
          <p:nvPr>
            <p:ph type="title"/>
          </p:nvPr>
        </p:nvSpPr>
        <p:spPr/>
        <p:txBody>
          <a:bodyPr>
            <a:normAutofit/>
          </a:bodyPr>
          <a:lstStyle/>
          <a:p>
            <a:r>
              <a:rPr lang="he-IL" dirty="0"/>
              <a:t>פגיעות חזה</a:t>
            </a:r>
            <a:br>
              <a:rPr lang="en-IL" dirty="0"/>
            </a:br>
            <a:endParaRPr lang="en-IL" dirty="0"/>
          </a:p>
        </p:txBody>
      </p:sp>
      <p:sp>
        <p:nvSpPr>
          <p:cNvPr id="3" name="Content Placeholder 2">
            <a:extLst>
              <a:ext uri="{FF2B5EF4-FFF2-40B4-BE49-F238E27FC236}">
                <a16:creationId xmlns:a16="http://schemas.microsoft.com/office/drawing/2014/main" id="{E8EB02FF-6A0D-1A40-A333-77DD7A7A62BE}"/>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זו </a:t>
            </a:r>
            <a:r>
              <a:rPr lang="he-IL" dirty="0" err="1"/>
              <a:t>אספיקציה</a:t>
            </a:r>
            <a:r>
              <a:rPr lang="he-IL" dirty="0"/>
              <a:t> טראומטית?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הכללים לפתיחת בית חזה במקרה של </a:t>
            </a:r>
            <a:r>
              <a:rPr lang="he-IL" dirty="0" err="1"/>
              <a:t>המותורקס</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זמן החלמה של שברים בצלעות</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פגיעות בוושט- מתי מותווה ניתוח תיקון </a:t>
            </a:r>
            <a:r>
              <a:rPr lang="he-IL" dirty="0" err="1"/>
              <a:t>פרימארי</a:t>
            </a:r>
            <a:endParaRPr lang="en-IL" dirty="0"/>
          </a:p>
        </p:txBody>
      </p:sp>
    </p:spTree>
    <p:extLst>
      <p:ext uri="{BB962C8B-B14F-4D97-AF65-F5344CB8AC3E}">
        <p14:creationId xmlns:p14="http://schemas.microsoft.com/office/powerpoint/2010/main" val="2221888589"/>
      </p:ext>
    </p:extLst>
  </p:cSld>
  <p:clrMapOvr>
    <a:masterClrMapping/>
  </p:clrMapOvr>
</p:sld>
</file>

<file path=ppt/theme/theme1.xml><?xml version="1.0" encoding="utf-8"?>
<a:theme xmlns:a="http://schemas.openxmlformats.org/drawingml/2006/main" name="CosineVTI">
  <a:themeElements>
    <a:clrScheme name="AnalogousFromLightSeedLeftStep">
      <a:dk1>
        <a:srgbClr val="000000"/>
      </a:dk1>
      <a:lt1>
        <a:srgbClr val="FFFFFF"/>
      </a:lt1>
      <a:dk2>
        <a:srgbClr val="312441"/>
      </a:dk2>
      <a:lt2>
        <a:srgbClr val="E2E8E6"/>
      </a:lt2>
      <a:accent1>
        <a:srgbClr val="EE6E96"/>
      </a:accent1>
      <a:accent2>
        <a:srgbClr val="EB4EC0"/>
      </a:accent2>
      <a:accent3>
        <a:srgbClr val="DC6EEE"/>
      </a:accent3>
      <a:accent4>
        <a:srgbClr val="924EEB"/>
      </a:accent4>
      <a:accent5>
        <a:srgbClr val="716EEE"/>
      </a:accent5>
      <a:accent6>
        <a:srgbClr val="4E8CEB"/>
      </a:accent6>
      <a:hlink>
        <a:srgbClr val="568F7D"/>
      </a:hlink>
      <a:folHlink>
        <a:srgbClr val="7F7F7F"/>
      </a:folHlink>
    </a:clrScheme>
    <a:fontScheme name="Custom 50">
      <a:majorFont>
        <a:latin typeface="Grandview"/>
        <a:ea typeface=""/>
        <a:cs typeface=""/>
      </a:majorFont>
      <a:minorFont>
        <a:latin typeface="Grandvie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sineVTI" id="{4F4449D5-5E9D-4D83-9E2A-939F9CF20276}" vid="{03166EA1-370F-4321-A61E-8851365B431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46008</Words>
  <Application>Microsoft Macintosh PowerPoint</Application>
  <PresentationFormat>Widescreen</PresentationFormat>
  <Paragraphs>1418</Paragraphs>
  <Slides>49</Slides>
  <Notes>48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49</vt:i4>
      </vt:variant>
    </vt:vector>
  </HeadingPairs>
  <TitlesOfParts>
    <vt:vector size="55" baseType="lpstr">
      <vt:lpstr>Arial</vt:lpstr>
      <vt:lpstr>Calibri</vt:lpstr>
      <vt:lpstr>Garamond</vt:lpstr>
      <vt:lpstr>Grandview</vt:lpstr>
      <vt:lpstr>Wingdings</vt:lpstr>
      <vt:lpstr>CosineVTI</vt:lpstr>
      <vt:lpstr>מעבר כללי- כירורגית ילדים</vt:lpstr>
      <vt:lpstr>פיזיולוגיה של התינוק ותמיכה תזונתית</vt:lpstr>
      <vt:lpstr>הרניה סרעפתית</vt:lpstr>
      <vt:lpstr>אטרזיה דואדנלית</vt:lpstr>
      <vt:lpstr>אטרזיה של המעי הדק</vt:lpstr>
      <vt:lpstr>מקוניום אילאוס</vt:lpstr>
      <vt:lpstr>מלרוטציה </vt:lpstr>
      <vt:lpstr>תסמונת מעי קצר </vt:lpstr>
      <vt:lpstr>פגיעות חזה </vt:lpstr>
      <vt:lpstr>פגיעות בטן וכליה </vt:lpstr>
      <vt:lpstr>פגיעות ראש </vt:lpstr>
      <vt:lpstr>כוויות</vt:lpstr>
      <vt:lpstr>לימפומות</vt:lpstr>
      <vt:lpstr>רבדומיוסרקומה</vt:lpstr>
      <vt:lpstr>וילמס </vt:lpstr>
      <vt:lpstr>נוירובלסטומה</vt:lpstr>
      <vt:lpstr>גידולי כבד</vt:lpstr>
      <vt:lpstr>גידולי שד</vt:lpstr>
      <vt:lpstr>גידולי אשך</vt:lpstr>
      <vt:lpstr>טרטומה וגידולים סקרוקוקסגאלים</vt:lpstr>
      <vt:lpstr>גידולי אדרנל</vt:lpstr>
      <vt:lpstr>אטרזיה של הקולון</vt:lpstr>
      <vt:lpstr>הירשפרונג</vt:lpstr>
      <vt:lpstr>אנורקטל מלפורמיישן</vt:lpstr>
      <vt:lpstr>מחלות אנורקטליות נרכשות</vt:lpstr>
      <vt:lpstr>Fecal incontinence and constipation</vt:lpstr>
      <vt:lpstr>אפנדיציטיס</vt:lpstr>
      <vt:lpstr>אטרזיה ביליארית</vt:lpstr>
      <vt:lpstr>ציסטה כולדוכלית</vt:lpstr>
      <vt:lpstr>מחלות כיס מרה</vt:lpstr>
      <vt:lpstr>לבלב</vt:lpstr>
      <vt:lpstr>טחול</vt:lpstr>
      <vt:lpstr>אטרזיה ושטית</vt:lpstr>
      <vt:lpstr>הפרעות אחרות בוושט</vt:lpstr>
      <vt:lpstr>פיילוריק סטנוזיס</vt:lpstr>
      <vt:lpstr>בריאטריה</vt:lpstr>
      <vt:lpstr>מחלת ריפלוקס- gerd</vt:lpstr>
      <vt:lpstr>פגמים בדופן הבטן</vt:lpstr>
      <vt:lpstr>הרניה מפשעתית</vt:lpstr>
      <vt:lpstr>אשך טמיר</vt:lpstr>
      <vt:lpstr>Acute scrotum </vt:lpstr>
      <vt:lpstr>Prune belly</vt:lpstr>
      <vt:lpstr>פקטוס</vt:lpstr>
      <vt:lpstr>בעיות בטבור</vt:lpstr>
      <vt:lpstr>ברית מילה</vt:lpstr>
      <vt:lpstr>מלפורמציות ברונכופולמונריות</vt:lpstr>
      <vt:lpstr>נגעים של הריאה והפלאורה</vt:lpstr>
      <vt:lpstr>גוש מדיאסטינלי</vt:lpstr>
      <vt:lpstr>חזה אוויר</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מעבר כללי- כירורגית ילדים</dc:title>
  <dc:creator>יעל דרזניק</dc:creator>
  <cp:lastModifiedBy>יעל דרזניק</cp:lastModifiedBy>
  <cp:revision>1</cp:revision>
  <dcterms:created xsi:type="dcterms:W3CDTF">2024-02-17T07:15:37Z</dcterms:created>
  <dcterms:modified xsi:type="dcterms:W3CDTF">2024-02-17T07:16:57Z</dcterms:modified>
</cp:coreProperties>
</file>